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2936b5c4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2936b5c4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2936b5c4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2936b5c4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28f2a74f2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28f2a74f2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28f2a74f2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28f2a74f2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28f2a74f2_0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28f2a74f2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45d6300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45d6300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45d63003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45d63003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466e6a9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466e6a9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28f2a74f2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28f2a74f2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28f2a74f2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28f2a74f2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Mashup requires locating source, cut up and spliced together. And every clip must be synchronized.</a:t>
            </a:r>
            <a:br>
              <a:rPr lang="en"/>
            </a:br>
            <a:r>
              <a:rPr lang="en"/>
              <a:t>Since creating mashups is a time-consuming tasks, the intent of the tool is to provide a faster way to do this.</a:t>
            </a:r>
            <a:endParaRPr/>
          </a:p>
          <a:p>
            <a:pPr marL="0" lvl="0" indent="0" algn="l" rtl="0">
              <a:spcBef>
                <a:spcPts val="0"/>
              </a:spcBef>
              <a:spcAft>
                <a:spcPts val="0"/>
              </a:spcAft>
              <a:buNone/>
            </a:pPr>
            <a:r>
              <a:rPr lang="en"/>
              <a:t>One of two ways to create mashups:</a:t>
            </a:r>
            <a:endParaRPr/>
          </a:p>
          <a:p>
            <a:pPr marL="0" lvl="0" indent="0" algn="l" rtl="0">
              <a:spcBef>
                <a:spcPts val="0"/>
              </a:spcBef>
              <a:spcAft>
                <a:spcPts val="0"/>
              </a:spcAft>
              <a:buNone/>
            </a:pPr>
            <a:r>
              <a:rPr lang="en"/>
              <a:t>1st: combining very small units of sound (100-200ms) into an audio collage. </a:t>
            </a:r>
            <a:br>
              <a:rPr lang="en"/>
            </a:br>
            <a:r>
              <a:rPr lang="en"/>
              <a:t>      User specifies audio output and computer chooses samples and constructs the waveform.</a:t>
            </a:r>
            <a:endParaRPr/>
          </a:p>
          <a:p>
            <a:pPr marL="0" lvl="0" indent="0" algn="l" rtl="0">
              <a:spcBef>
                <a:spcPts val="0"/>
              </a:spcBef>
              <a:spcAft>
                <a:spcPts val="0"/>
              </a:spcAft>
              <a:buNone/>
            </a:pPr>
            <a:r>
              <a:rPr lang="en"/>
              <a:t>      Limits control and restricts creativity.</a:t>
            </a:r>
            <a:endParaRPr/>
          </a:p>
          <a:p>
            <a:pPr marL="0" lvl="0" indent="0" algn="l" rtl="0">
              <a:spcBef>
                <a:spcPts val="0"/>
              </a:spcBef>
              <a:spcAft>
                <a:spcPts val="0"/>
              </a:spcAft>
              <a:buNone/>
            </a:pPr>
            <a:r>
              <a:rPr lang="en"/>
              <a:t>2nd: user manually splices and layers the raw using a Digital Audio Workstation. </a:t>
            </a:r>
            <a:endParaRPr/>
          </a:p>
          <a:p>
            <a:pPr marL="0" lvl="0" indent="0" algn="l" rtl="0">
              <a:spcBef>
                <a:spcPts val="0"/>
              </a:spcBef>
              <a:spcAft>
                <a:spcPts val="0"/>
              </a:spcAft>
              <a:buNone/>
            </a:pPr>
            <a:r>
              <a:rPr lang="en"/>
              <a:t>      A DAW is a digital version of the analog mixing board used in recording studios.</a:t>
            </a:r>
            <a:endParaRPr/>
          </a:p>
          <a:p>
            <a:pPr marL="0" lvl="0" indent="0" algn="l" rtl="0">
              <a:spcBef>
                <a:spcPts val="0"/>
              </a:spcBef>
              <a:spcAft>
                <a:spcPts val="0"/>
              </a:spcAft>
              <a:buNone/>
            </a:pPr>
            <a:r>
              <a:rPr lang="en"/>
              <a:t>      DAW may be powerful, but combining tracks is a bore.</a:t>
            </a:r>
            <a:endParaRPr/>
          </a:p>
          <a:p>
            <a:pPr marL="0" lvl="0" indent="0" algn="l" rtl="0">
              <a:spcBef>
                <a:spcPts val="0"/>
              </a:spcBef>
              <a:spcAft>
                <a:spcPts val="0"/>
              </a:spcAft>
              <a:buNone/>
            </a:pP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28f2a74f2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28f2a74f2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Alchemy allows C code to be compiled to optimized bytecode that can be executed in Flash.</a:t>
            </a:r>
            <a:endParaRPr/>
          </a:p>
          <a:p>
            <a:pPr marL="0" lvl="0" indent="0" algn="l" rtl="0">
              <a:spcBef>
                <a:spcPts val="0"/>
              </a:spcBef>
              <a:spcAft>
                <a:spcPts val="0"/>
              </a:spcAft>
              <a:buNone/>
            </a:pPr>
            <a:r>
              <a:rPr lang="en"/>
              <a:t>Essentially, this provides the power of C without performance loss, enabling all DSP on client side.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28f2a74f2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28f2a74f2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starts by adding clips in A, the info is stored in B and C is the mashup tool itself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2936b5c4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2936b5c4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must synchronize beats of every clip during playback to ensure the overall output is perceived as musically coherent.</a:t>
            </a:r>
            <a:br>
              <a:rPr lang="en"/>
            </a:br>
            <a:r>
              <a:rPr lang="en"/>
              <a:t>Beat tracker is modular.</a:t>
            </a:r>
            <a:endParaRPr/>
          </a:p>
          <a:p>
            <a:pPr marL="0" lvl="0" indent="0" algn="l" rtl="0">
              <a:spcBef>
                <a:spcPts val="0"/>
              </a:spcBef>
              <a:spcAft>
                <a:spcPts val="0"/>
              </a:spcAft>
              <a:buNone/>
            </a:pPr>
            <a:r>
              <a:rPr lang="en"/>
              <a:t>1st implementation approach was based in dynamic programming.</a:t>
            </a:r>
            <a:endParaRPr/>
          </a:p>
          <a:p>
            <a:pPr marL="0" lvl="0" indent="0" algn="l" rtl="0">
              <a:spcBef>
                <a:spcPts val="0"/>
              </a:spcBef>
              <a:spcAft>
                <a:spcPts val="0"/>
              </a:spcAft>
              <a:buNone/>
            </a:pPr>
            <a:r>
              <a:rPr lang="en"/>
              <a:t>Scheirer’s implemenation uses a large comb of filters.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2936b5c4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2936b5c4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2936b5c4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2936b5c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2936b5c4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2936b5c4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Increasing the length of the buffer would result in more efficient computation but also increase the latency associated with changing parameters</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iantSteps/MC-Sonaar"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www.pdpatchrepo.info/hurleur/mixing.p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garthgriffin.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84250" y="1174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Beat-Sync-Mash-Coder</a:t>
            </a:r>
            <a:endParaRPr/>
          </a:p>
        </p:txBody>
      </p:sp>
      <p:sp>
        <p:nvSpPr>
          <p:cNvPr id="68" name="Google Shape;68;p13"/>
          <p:cNvSpPr txBox="1">
            <a:spLocks noGrp="1"/>
          </p:cNvSpPr>
          <p:nvPr>
            <p:ph type="subTitle" idx="1"/>
          </p:nvPr>
        </p:nvSpPr>
        <p:spPr>
          <a:xfrm>
            <a:off x="384250" y="2144597"/>
            <a:ext cx="82221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web application for real-time creation of beat-synchronous music mashups</a:t>
            </a:r>
            <a:br>
              <a:rPr lang="en"/>
            </a:br>
            <a:r>
              <a:rPr lang="en" sz="1600" i="1"/>
              <a:t>by Garth Griffin, Youngmoo E. Kim and Douglas Turnbull</a:t>
            </a:r>
            <a:endParaRPr sz="1600" i="1"/>
          </a:p>
        </p:txBody>
      </p:sp>
      <p:sp>
        <p:nvSpPr>
          <p:cNvPr id="69" name="Google Shape;69;p13"/>
          <p:cNvSpPr txBox="1">
            <a:spLocks noGrp="1"/>
          </p:cNvSpPr>
          <p:nvPr>
            <p:ph type="subTitle" idx="1"/>
          </p:nvPr>
        </p:nvSpPr>
        <p:spPr>
          <a:xfrm>
            <a:off x="4715600" y="4762325"/>
            <a:ext cx="3993600" cy="2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Vítor Emanuel Fernandes Magalhães - up201503447</a:t>
            </a:r>
            <a:endParaRPr sz="1100"/>
          </a:p>
        </p:txBody>
      </p:sp>
      <p:sp>
        <p:nvSpPr>
          <p:cNvPr id="70" name="Google Shape;70;p13"/>
          <p:cNvSpPr txBox="1">
            <a:spLocks noGrp="1"/>
          </p:cNvSpPr>
          <p:nvPr>
            <p:ph type="subTitle" idx="1"/>
          </p:nvPr>
        </p:nvSpPr>
        <p:spPr>
          <a:xfrm>
            <a:off x="2188825" y="3218888"/>
            <a:ext cx="39936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Interactive Music – 2018/2019</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Playback</a:t>
            </a:r>
            <a:endParaRPr/>
          </a:p>
        </p:txBody>
      </p:sp>
      <p:sp>
        <p:nvSpPr>
          <p:cNvPr id="128" name="Google Shape;128;p22"/>
          <p:cNvSpPr txBox="1">
            <a:spLocks noGrp="1"/>
          </p:cNvSpPr>
          <p:nvPr>
            <p:ph type="body" idx="1"/>
          </p:nvPr>
        </p:nvSpPr>
        <p:spPr>
          <a:xfrm>
            <a:off x="471900" y="1919075"/>
            <a:ext cx="5453700" cy="30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clip, the system keeps track of the last played beat and calculates the timescaling ratio for each clip to be in the desired tempo.</a:t>
            </a:r>
            <a:endParaRPr/>
          </a:p>
          <a:p>
            <a:pPr marL="0" lvl="0" indent="0" algn="l" rtl="0">
              <a:spcBef>
                <a:spcPts val="1600"/>
              </a:spcBef>
              <a:spcAft>
                <a:spcPts val="0"/>
              </a:spcAft>
              <a:buNone/>
            </a:pPr>
            <a:r>
              <a:rPr lang="en"/>
              <a:t>By calculating the location of the playback within a certain clip, the phase vocoder is instructed to compute frames of said clip, with the calculated timescale, starting in the location of the playback until the buffer is filled. </a:t>
            </a:r>
            <a:endParaRPr/>
          </a:p>
          <a:p>
            <a:pPr marL="0" lvl="0" indent="0" algn="l" rtl="0">
              <a:spcBef>
                <a:spcPts val="1600"/>
              </a:spcBef>
              <a:spcAft>
                <a:spcPts val="1600"/>
              </a:spcAft>
              <a:buNone/>
            </a:pPr>
            <a:r>
              <a:rPr lang="en"/>
              <a:t>The phase vocoder updates the position and, as soon as this is done for every clip, all the outputs are summed and normalized and the result is sent to output buffer.</a:t>
            </a:r>
            <a:endParaRPr/>
          </a:p>
        </p:txBody>
      </p:sp>
      <p:pic>
        <p:nvPicPr>
          <p:cNvPr id="129" name="Google Shape;129;p22"/>
          <p:cNvPicPr preferRelativeResize="0"/>
          <p:nvPr/>
        </p:nvPicPr>
        <p:blipFill>
          <a:blip r:embed="rId3">
            <a:alphaModFix/>
          </a:blip>
          <a:stretch>
            <a:fillRect/>
          </a:stretch>
        </p:blipFill>
        <p:spPr>
          <a:xfrm>
            <a:off x="5817701" y="1993850"/>
            <a:ext cx="3246825" cy="258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Some Playback details</a:t>
            </a:r>
            <a:endParaRPr/>
          </a:p>
        </p:txBody>
      </p:sp>
      <p:sp>
        <p:nvSpPr>
          <p:cNvPr id="135" name="Google Shape;135;p23"/>
          <p:cNvSpPr txBox="1">
            <a:spLocks noGrp="1"/>
          </p:cNvSpPr>
          <p:nvPr>
            <p:ph type="body" idx="1"/>
          </p:nvPr>
        </p:nvSpPr>
        <p:spPr>
          <a:xfrm>
            <a:off x="471900" y="1919075"/>
            <a:ext cx="8443500" cy="30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the user moves the tempo slider, only </a:t>
            </a:r>
            <a:r>
              <a:rPr lang="en" sz="1800" i="1"/>
              <a:t>B</a:t>
            </a:r>
            <a:r>
              <a:rPr lang="en" sz="1800"/>
              <a:t> changes in the calculations.</a:t>
            </a:r>
            <a:endParaRPr sz="1800"/>
          </a:p>
          <a:p>
            <a:pPr marL="0" lvl="0" indent="0" algn="l" rtl="0">
              <a:spcBef>
                <a:spcPts val="1600"/>
              </a:spcBef>
              <a:spcAft>
                <a:spcPts val="0"/>
              </a:spcAft>
              <a:buNone/>
            </a:pPr>
            <a:r>
              <a:rPr lang="en" sz="1800"/>
              <a:t>Adding/removing clip is simply a matter of updating the clips in the calculations.</a:t>
            </a:r>
            <a:endParaRPr sz="1800"/>
          </a:p>
          <a:p>
            <a:pPr marL="0" lvl="0" indent="0" algn="l" rtl="0">
              <a:spcBef>
                <a:spcPts val="1600"/>
              </a:spcBef>
              <a:spcAft>
                <a:spcPts val="0"/>
              </a:spcAft>
              <a:buNone/>
            </a:pPr>
            <a:r>
              <a:rPr lang="en" sz="1800"/>
              <a:t>When a clip is added, it must be aligned with the clips that are playing. At the time of the writing of the paper, the authors assumed that all clips would be 4/4 time.</a:t>
            </a:r>
            <a:endParaRPr sz="1800"/>
          </a:p>
          <a:p>
            <a:pPr marL="0" lvl="0" indent="0" algn="l" rtl="0">
              <a:spcBef>
                <a:spcPts val="1600"/>
              </a:spcBef>
              <a:spcAft>
                <a:spcPts val="1600"/>
              </a:spcAft>
              <a:buNone/>
            </a:pPr>
            <a:r>
              <a:rPr lang="en" sz="1800"/>
              <a:t>The system sets the playback position such that the first beat of a clip will occur at the next perceived downbeat, which either truncates some samples or pads with silence.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 Evaluation</a:t>
            </a:r>
            <a:endParaRPr/>
          </a:p>
        </p:txBody>
      </p:sp>
      <p:sp>
        <p:nvSpPr>
          <p:cNvPr id="141" name="Google Shape;141;p24"/>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Benchmarks: </a:t>
            </a:r>
            <a:r>
              <a:rPr lang="en"/>
              <a:t>The system was tested on various processors by adding clips to the playback stream at 120 bpm until the system could no longer play the audio.</a:t>
            </a:r>
            <a:endParaRPr/>
          </a:p>
          <a:p>
            <a:pPr marL="0" lvl="0" indent="0" algn="l" rtl="0">
              <a:spcBef>
                <a:spcPts val="1600"/>
              </a:spcBef>
              <a:spcAft>
                <a:spcPts val="1600"/>
              </a:spcAft>
              <a:buNone/>
            </a:pPr>
            <a:endParaRPr/>
          </a:p>
        </p:txBody>
      </p:sp>
      <p:pic>
        <p:nvPicPr>
          <p:cNvPr id="142" name="Google Shape;142;p24"/>
          <p:cNvPicPr preferRelativeResize="0"/>
          <p:nvPr/>
        </p:nvPicPr>
        <p:blipFill>
          <a:blip r:embed="rId3">
            <a:alphaModFix/>
          </a:blip>
          <a:stretch>
            <a:fillRect/>
          </a:stretch>
        </p:blipFill>
        <p:spPr>
          <a:xfrm>
            <a:off x="412850" y="3185725"/>
            <a:ext cx="4058950" cy="1472924"/>
          </a:xfrm>
          <a:prstGeom prst="rect">
            <a:avLst/>
          </a:prstGeom>
          <a:noFill/>
          <a:ln>
            <a:noFill/>
          </a:ln>
        </p:spPr>
      </p:pic>
      <p:sp>
        <p:nvSpPr>
          <p:cNvPr id="143" name="Google Shape;143;p24"/>
          <p:cNvSpPr txBox="1">
            <a:spLocks noGrp="1"/>
          </p:cNvSpPr>
          <p:nvPr>
            <p:ph type="body" idx="1"/>
          </p:nvPr>
        </p:nvSpPr>
        <p:spPr>
          <a:xfrm>
            <a:off x="605783" y="4658650"/>
            <a:ext cx="3471600" cy="197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100" i="1"/>
              <a:t>Performance on consumer-level hardware</a:t>
            </a:r>
            <a:endParaRPr sz="1100" i="1"/>
          </a:p>
        </p:txBody>
      </p:sp>
      <p:sp>
        <p:nvSpPr>
          <p:cNvPr id="144" name="Google Shape;144;p24"/>
          <p:cNvSpPr txBox="1"/>
          <p:nvPr/>
        </p:nvSpPr>
        <p:spPr>
          <a:xfrm>
            <a:off x="5218675" y="1919075"/>
            <a:ext cx="3729300" cy="311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lt2"/>
                </a:solidFill>
                <a:latin typeface="Roboto"/>
                <a:ea typeface="Roboto"/>
                <a:cs typeface="Roboto"/>
                <a:sym typeface="Roboto"/>
              </a:rPr>
              <a:t>User Study: </a:t>
            </a:r>
            <a:r>
              <a:rPr lang="en">
                <a:solidFill>
                  <a:schemeClr val="lt2"/>
                </a:solidFill>
                <a:latin typeface="Roboto"/>
                <a:ea typeface="Roboto"/>
                <a:cs typeface="Roboto"/>
                <a:sym typeface="Roboto"/>
              </a:rPr>
              <a:t>24 high school students selected students, based on interest in music and technology.</a:t>
            </a:r>
            <a:br>
              <a:rPr lang="en">
                <a:solidFill>
                  <a:schemeClr val="lt2"/>
                </a:solidFill>
                <a:latin typeface="Roboto"/>
                <a:ea typeface="Roboto"/>
                <a:cs typeface="Roboto"/>
                <a:sym typeface="Roboto"/>
              </a:rPr>
            </a:br>
            <a:endParaRPr>
              <a:solidFill>
                <a:schemeClr val="lt2"/>
              </a:solidFill>
              <a:latin typeface="Roboto"/>
              <a:ea typeface="Roboto"/>
              <a:cs typeface="Roboto"/>
              <a:sym typeface="Roboto"/>
            </a:endParaRPr>
          </a:p>
          <a:p>
            <a:pPr marL="0" lvl="0" indent="0" algn="l" rtl="0">
              <a:lnSpc>
                <a:spcPct val="115000"/>
              </a:lnSpc>
              <a:spcBef>
                <a:spcPts val="1600"/>
              </a:spcBef>
              <a:spcAft>
                <a:spcPts val="1600"/>
              </a:spcAft>
              <a:buClr>
                <a:srgbClr val="000000"/>
              </a:buClr>
              <a:buSzPts val="1100"/>
              <a:buFont typeface="Arial"/>
              <a:buNone/>
            </a:pPr>
            <a:r>
              <a:rPr lang="en">
                <a:solidFill>
                  <a:schemeClr val="lt2"/>
                </a:solidFill>
                <a:latin typeface="Roboto"/>
                <a:ea typeface="Roboto"/>
                <a:cs typeface="Roboto"/>
                <a:sym typeface="Roboto"/>
              </a:rPr>
              <a:t>Students praised the concept of the system and the ease of use, as well as the tempo adjust and the capability of timestretching</a:t>
            </a:r>
            <a:endParaRPr>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a:t>
            </a:r>
            <a:endParaRPr/>
          </a:p>
        </p:txBody>
      </p:sp>
      <p:sp>
        <p:nvSpPr>
          <p:cNvPr id="150" name="Google Shape;150;p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interface for music mashup creation, by using two DSP technologies.</a:t>
            </a:r>
            <a:endParaRPr/>
          </a:p>
          <a:p>
            <a:pPr marL="0" lvl="0" indent="0" algn="l" rtl="0">
              <a:spcBef>
                <a:spcPts val="1600"/>
              </a:spcBef>
              <a:spcAft>
                <a:spcPts val="0"/>
              </a:spcAft>
              <a:buNone/>
            </a:pPr>
            <a:r>
              <a:rPr lang="en"/>
              <a:t>Users benefit of beat-tracking and real-time phase vocoding over the web.</a:t>
            </a:r>
            <a:endParaRPr/>
          </a:p>
          <a:p>
            <a:pPr marL="0" lvl="0" indent="0" algn="l" rtl="0">
              <a:spcBef>
                <a:spcPts val="1600"/>
              </a:spcBef>
              <a:spcAft>
                <a:spcPts val="1600"/>
              </a:spcAft>
              <a:buNone/>
            </a:pPr>
            <a:r>
              <a:rPr lang="en"/>
              <a:t>Authors believe that the system could inspire students to pursue a new interest in music.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is this tool interesting?</a:t>
            </a:r>
            <a:endParaRPr/>
          </a:p>
        </p:txBody>
      </p:sp>
      <p:sp>
        <p:nvSpPr>
          <p:cNvPr id="156" name="Google Shape;156;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tool creates a community-based beat sync system, because it allows anyone to upload a clip, as well as the beat information, on to a server, for public use.</a:t>
            </a:r>
            <a:endParaRPr/>
          </a:p>
          <a:p>
            <a:pPr marL="0" lvl="0" indent="0" algn="l" rtl="0">
              <a:spcBef>
                <a:spcPts val="1600"/>
              </a:spcBef>
              <a:spcAft>
                <a:spcPts val="0"/>
              </a:spcAft>
              <a:buNone/>
            </a:pPr>
            <a:r>
              <a:rPr lang="en"/>
              <a:t>When working on a mashup, a user can use any clips previously added to the server. </a:t>
            </a: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Some similar tools in Pd</a:t>
            </a:r>
            <a:endParaRPr/>
          </a:p>
        </p:txBody>
      </p:sp>
      <p:sp>
        <p:nvSpPr>
          <p:cNvPr id="162" name="Google Shape;162;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Pure data live sampling-mashup: </a:t>
            </a:r>
            <a:br>
              <a:rPr lang="en"/>
            </a:br>
            <a:r>
              <a:rPr lang="en" u="sng">
                <a:solidFill>
                  <a:schemeClr val="hlink"/>
                </a:solidFill>
                <a:hlinkClick r:id="rId3"/>
              </a:rPr>
              <a:t>https://github.com/Giant</a:t>
            </a:r>
            <a:r>
              <a:rPr lang="en" u="sng">
                <a:solidFill>
                  <a:schemeClr val="hlink"/>
                </a:solidFill>
                <a:hlinkClick r:id="rId3"/>
              </a:rPr>
              <a:t>Steps/MC-Sonaar</a:t>
            </a:r>
            <a:endParaRPr/>
          </a:p>
          <a:p>
            <a:pPr marL="0" lvl="0" indent="0" algn="l" rtl="0">
              <a:spcBef>
                <a:spcPts val="1600"/>
              </a:spcBef>
              <a:spcAft>
                <a:spcPts val="0"/>
              </a:spcAft>
              <a:buNone/>
            </a:pPr>
            <a:r>
              <a:rPr lang="en"/>
              <a:t>Simple patch to mix audio signals: </a:t>
            </a:r>
            <a:r>
              <a:rPr lang="en" u="sng">
                <a:solidFill>
                  <a:schemeClr val="accent5"/>
                </a:solidFill>
                <a:highlight>
                  <a:srgbClr val="FFFFFF"/>
                </a:highlight>
                <a:hlinkClick r:id="rId4"/>
              </a:rPr>
              <a:t>http://www.pdpatchrepo.info/hurleur/mixing.pd</a:t>
            </a:r>
            <a:endParaRPr>
              <a:solidFill>
                <a:schemeClr val="accent5"/>
              </a:solidFill>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can we do with this tool?</a:t>
            </a:r>
            <a:endParaRPr/>
          </a:p>
        </p:txBody>
      </p:sp>
      <p:sp>
        <p:nvSpPr>
          <p:cNvPr id="168" name="Google Shape;168;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Garth Griffin’s </a:t>
            </a:r>
            <a:r>
              <a:rPr lang="en" u="sng">
                <a:solidFill>
                  <a:schemeClr val="hlink"/>
                </a:solidFill>
                <a:hlinkClick r:id="rId3"/>
              </a:rPr>
              <a:t>website</a:t>
            </a:r>
            <a:r>
              <a:rPr lang="en"/>
              <a:t> points to a playable application.</a:t>
            </a:r>
            <a:endParaRPr/>
          </a:p>
          <a:p>
            <a:pPr marL="0" lvl="0" indent="0" algn="l" rtl="0">
              <a:spcBef>
                <a:spcPts val="1600"/>
              </a:spcBef>
              <a:spcAft>
                <a:spcPts val="0"/>
              </a:spcAft>
              <a:buNone/>
            </a:pPr>
            <a:br>
              <a:rPr lang="en"/>
            </a:br>
            <a:r>
              <a:rPr lang="en" b="1"/>
              <a:t>Problem: </a:t>
            </a:r>
            <a:r>
              <a:rPr lang="en"/>
              <a:t>The link for the playable application is dead.</a:t>
            </a:r>
            <a:endParaRPr/>
          </a:p>
          <a:p>
            <a:pPr marL="0" lvl="0" indent="0" algn="l" rtl="0">
              <a:spcBef>
                <a:spcPts val="1600"/>
              </a:spcBef>
              <a:spcAft>
                <a:spcPts val="1600"/>
              </a:spcAft>
              <a:buNone/>
            </a:pPr>
            <a:r>
              <a:rPr lang="en" b="1"/>
              <a:t>Solution: </a:t>
            </a:r>
            <a:r>
              <a:rPr lang="en"/>
              <a:t>Use paper as a guide to implement tool in Pure Data as an external patch. Pure data is open source and made in C. The tool was made in C as well.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 you for your time</a:t>
            </a:r>
            <a:endParaRPr/>
          </a:p>
        </p:txBody>
      </p:sp>
      <p:sp>
        <p:nvSpPr>
          <p:cNvPr id="174" name="Google Shape;174;p2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4600"/>
          </a:p>
          <a:p>
            <a:pPr marL="0" lvl="0" indent="0" algn="ctr" rtl="0">
              <a:spcBef>
                <a:spcPts val="1600"/>
              </a:spcBef>
              <a:spcAft>
                <a:spcPts val="1600"/>
              </a:spcAft>
              <a:buNone/>
            </a:pPr>
            <a:r>
              <a:rPr lang="en" sz="4600"/>
              <a:t>Questions?</a:t>
            </a:r>
            <a:endParaRPr sz="4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 of the paper</a:t>
            </a:r>
            <a:endParaRPr/>
          </a:p>
        </p:txBody>
      </p:sp>
      <p:sp>
        <p:nvSpPr>
          <p:cNvPr id="76" name="Google Shape;76;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 a tool for semi-automated real-time creation of beat-synch music mashups.</a:t>
            </a:r>
            <a:endParaRPr/>
          </a:p>
          <a:p>
            <a:pPr marL="0" lvl="0" indent="0" algn="l" rtl="0">
              <a:spcBef>
                <a:spcPts val="1600"/>
              </a:spcBef>
              <a:spcAft>
                <a:spcPts val="0"/>
              </a:spcAft>
              <a:buNone/>
            </a:pPr>
            <a:r>
              <a:rPr lang="en"/>
              <a:t>By automating the task of synchronizing clips, the user is freed from this responsibility, allowing the replacement of traditional audio editing with an intuitive clip selection interface.</a:t>
            </a:r>
            <a:endParaRPr/>
          </a:p>
          <a:p>
            <a:pPr marL="0" lvl="0" indent="0" algn="l" rtl="0">
              <a:spcBef>
                <a:spcPts val="1600"/>
              </a:spcBef>
              <a:spcAft>
                <a:spcPts val="1600"/>
              </a:spcAft>
              <a:buNone/>
            </a:pPr>
            <a:r>
              <a:rPr lang="en"/>
              <a:t>Web-based and operates in a </a:t>
            </a:r>
            <a:r>
              <a:rPr lang="en" i="1"/>
              <a:t>Flash</a:t>
            </a:r>
            <a:r>
              <a:rPr lang="en"/>
              <a:t> framework.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new?</a:t>
            </a:r>
            <a:endParaRPr/>
          </a:p>
        </p:txBody>
      </p:sp>
      <p:sp>
        <p:nvSpPr>
          <p:cNvPr id="82" name="Google Shape;82;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Breaks paradigm of traditional Digital Audio Workstation (DAW) through novel use of two Digital Signal Processing (DSP) technologies:</a:t>
            </a:r>
            <a:endParaRPr/>
          </a:p>
          <a:p>
            <a:pPr marL="457200" lvl="0" indent="-342900" algn="l" rtl="0">
              <a:spcBef>
                <a:spcPts val="1600"/>
              </a:spcBef>
              <a:spcAft>
                <a:spcPts val="0"/>
              </a:spcAft>
              <a:buSzPts val="1800"/>
              <a:buChar char="●"/>
            </a:pPr>
            <a:r>
              <a:rPr lang="en"/>
              <a:t>Beat-tracking</a:t>
            </a:r>
            <a:endParaRPr/>
          </a:p>
          <a:p>
            <a:pPr marL="457200" lvl="0" indent="-342900" algn="l" rtl="0">
              <a:spcBef>
                <a:spcPts val="0"/>
              </a:spcBef>
              <a:spcAft>
                <a:spcPts val="0"/>
              </a:spcAft>
              <a:buSzPts val="1800"/>
              <a:buChar char="●"/>
            </a:pPr>
            <a:r>
              <a:rPr lang="en"/>
              <a:t>Phase vocoding</a:t>
            </a:r>
            <a:endParaRPr/>
          </a:p>
          <a:p>
            <a:pPr marL="0" lvl="0" indent="0" algn="l" rtl="0">
              <a:spcBef>
                <a:spcPts val="1600"/>
              </a:spcBef>
              <a:spcAft>
                <a:spcPts val="1600"/>
              </a:spcAft>
              <a:buNone/>
            </a:pPr>
            <a:r>
              <a:rPr lang="en"/>
              <a:t>This novel use over the web brings cutting-edge technology to anyone interested in creating mashups.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a:t>
            </a:r>
            <a:endParaRPr/>
          </a:p>
        </p:txBody>
      </p:sp>
      <p:sp>
        <p:nvSpPr>
          <p:cNvPr id="88" name="Google Shape;88;p16"/>
          <p:cNvSpPr txBox="1">
            <a:spLocks noGrp="1"/>
          </p:cNvSpPr>
          <p:nvPr>
            <p:ph type="body" idx="1"/>
          </p:nvPr>
        </p:nvSpPr>
        <p:spPr>
          <a:xfrm>
            <a:off x="471900" y="1918900"/>
            <a:ext cx="8222100" cy="31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system uses DSP to combine clips in a musically meaningful way.</a:t>
            </a:r>
            <a:endParaRPr/>
          </a:p>
          <a:p>
            <a:pPr marL="0" lvl="0" indent="0" algn="l" rtl="0">
              <a:spcBef>
                <a:spcPts val="1600"/>
              </a:spcBef>
              <a:spcAft>
                <a:spcPts val="0"/>
              </a:spcAft>
              <a:buNone/>
            </a:pPr>
            <a:r>
              <a:rPr lang="en"/>
              <a:t>Most web apps require powerful servers to run intensive DSP and use C as the native language. This lacks the scalability of performing in the user’s computer.</a:t>
            </a:r>
            <a:endParaRPr/>
          </a:p>
          <a:p>
            <a:pPr marL="0" lvl="0" indent="0" algn="l" rtl="0">
              <a:spcBef>
                <a:spcPts val="1600"/>
              </a:spcBef>
              <a:spcAft>
                <a:spcPts val="0"/>
              </a:spcAft>
              <a:buNone/>
            </a:pPr>
            <a:r>
              <a:rPr lang="en" b="1"/>
              <a:t>Problem</a:t>
            </a:r>
            <a:r>
              <a:rPr lang="en"/>
              <a:t>: Web Development frameworks add substantial overhead, reducing how much DSP can be done in the client.</a:t>
            </a:r>
            <a:endParaRPr/>
          </a:p>
          <a:p>
            <a:pPr marL="0" lvl="0" indent="0" algn="l" rtl="0">
              <a:spcBef>
                <a:spcPts val="1600"/>
              </a:spcBef>
              <a:spcAft>
                <a:spcPts val="1600"/>
              </a:spcAft>
              <a:buNone/>
            </a:pPr>
            <a:r>
              <a:rPr lang="en" b="1"/>
              <a:t>Solution</a:t>
            </a:r>
            <a:r>
              <a:rPr lang="en"/>
              <a:t>: Use Adobe’s </a:t>
            </a:r>
            <a:r>
              <a:rPr lang="en" i="1"/>
              <a:t>Alchemy</a:t>
            </a:r>
            <a:r>
              <a:rPr lang="en"/>
              <a:t> framework, which optimizes C code compilation.</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System Design</a:t>
            </a:r>
            <a:endParaRPr/>
          </a:p>
        </p:txBody>
      </p:sp>
      <p:sp>
        <p:nvSpPr>
          <p:cNvPr id="94" name="Google Shape;94;p17"/>
          <p:cNvSpPr txBox="1">
            <a:spLocks noGrp="1"/>
          </p:cNvSpPr>
          <p:nvPr>
            <p:ph type="body" idx="1"/>
          </p:nvPr>
        </p:nvSpPr>
        <p:spPr>
          <a:xfrm>
            <a:off x="471900" y="1857725"/>
            <a:ext cx="3404400" cy="305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Beat Tracker(A).</a:t>
            </a:r>
            <a:endParaRPr/>
          </a:p>
          <a:p>
            <a:pPr marL="457200" lvl="0" indent="-342900" algn="l" rtl="0">
              <a:spcBef>
                <a:spcPts val="0"/>
              </a:spcBef>
              <a:spcAft>
                <a:spcPts val="0"/>
              </a:spcAft>
              <a:buSzPts val="1800"/>
              <a:buChar char="●"/>
            </a:pPr>
            <a:r>
              <a:rPr lang="en"/>
              <a:t>Phase Vocoder(C);</a:t>
            </a:r>
            <a:endParaRPr/>
          </a:p>
          <a:p>
            <a:pPr marL="0" lvl="0" indent="0" algn="l" rtl="0">
              <a:spcBef>
                <a:spcPts val="1600"/>
              </a:spcBef>
              <a:spcAft>
                <a:spcPts val="0"/>
              </a:spcAft>
              <a:buNone/>
            </a:pPr>
            <a:r>
              <a:rPr lang="en"/>
              <a:t>A and C are client side and B is server side</a:t>
            </a:r>
            <a:endParaRPr/>
          </a:p>
          <a:p>
            <a:pPr marL="0" lvl="0" indent="0" algn="l" rtl="0">
              <a:spcBef>
                <a:spcPts val="1600"/>
              </a:spcBef>
              <a:spcAft>
                <a:spcPts val="1600"/>
              </a:spcAft>
              <a:buNone/>
            </a:pPr>
            <a:endParaRPr/>
          </a:p>
        </p:txBody>
      </p:sp>
      <p:pic>
        <p:nvPicPr>
          <p:cNvPr id="95" name="Google Shape;95;p17"/>
          <p:cNvPicPr preferRelativeResize="0"/>
          <p:nvPr/>
        </p:nvPicPr>
        <p:blipFill>
          <a:blip r:embed="rId3">
            <a:alphaModFix/>
          </a:blip>
          <a:stretch>
            <a:fillRect/>
          </a:stretch>
        </p:blipFill>
        <p:spPr>
          <a:xfrm>
            <a:off x="3814775" y="1780050"/>
            <a:ext cx="5068800" cy="312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Beat Tracker</a:t>
            </a:r>
            <a:endParaRPr/>
          </a:p>
        </p:txBody>
      </p:sp>
      <p:sp>
        <p:nvSpPr>
          <p:cNvPr id="101" name="Google Shape;101;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is configured to work with any beat tracking algorithm, but it was implemented based on a technique developed by </a:t>
            </a:r>
            <a:r>
              <a:rPr lang="en" i="1"/>
              <a:t>Scheirer.</a:t>
            </a:r>
            <a:endParaRPr i="1"/>
          </a:p>
          <a:p>
            <a:pPr marL="0" lvl="0" indent="0" algn="l" rtl="0">
              <a:spcBef>
                <a:spcPts val="1600"/>
              </a:spcBef>
              <a:spcAft>
                <a:spcPts val="1600"/>
              </a:spcAft>
              <a:buNone/>
            </a:pPr>
            <a:r>
              <a:rPr lang="en"/>
              <a:t>Other techniques (</a:t>
            </a:r>
            <a:r>
              <a:rPr lang="en" i="1"/>
              <a:t>Ellis </a:t>
            </a:r>
            <a:r>
              <a:rPr lang="en"/>
              <a:t>and </a:t>
            </a:r>
            <a:r>
              <a:rPr lang="en" i="1"/>
              <a:t>Jehan</a:t>
            </a:r>
            <a:r>
              <a:rPr lang="en"/>
              <a:t> based, with the latter being available through </a:t>
            </a:r>
            <a:r>
              <a:rPr lang="en" i="1"/>
              <a:t>EchoNest </a:t>
            </a:r>
            <a:r>
              <a:rPr lang="en"/>
              <a:t>as an API) were also tested in the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Music and Beat Corpora</a:t>
            </a:r>
            <a:endParaRPr/>
          </a:p>
        </p:txBody>
      </p:sp>
      <p:sp>
        <p:nvSpPr>
          <p:cNvPr id="107" name="Google Shape;107;p19"/>
          <p:cNvSpPr txBox="1">
            <a:spLocks noGrp="1"/>
          </p:cNvSpPr>
          <p:nvPr>
            <p:ph type="body" idx="1"/>
          </p:nvPr>
        </p:nvSpPr>
        <p:spPr>
          <a:xfrm>
            <a:off x="471900" y="1919075"/>
            <a:ext cx="4757400" cy="30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Two category groups of clips: </a:t>
            </a:r>
            <a:r>
              <a:rPr lang="en" sz="1800" i="1"/>
              <a:t>Lead Parts</a:t>
            </a:r>
            <a:r>
              <a:rPr lang="en" sz="1800"/>
              <a:t> (solo vocal tracks) and </a:t>
            </a:r>
            <a:r>
              <a:rPr lang="en" sz="1800" i="1"/>
              <a:t>Accompaniment Parts</a:t>
            </a:r>
            <a:r>
              <a:rPr lang="en" sz="1800"/>
              <a:t> (drum and bass tracks)</a:t>
            </a:r>
            <a:endParaRPr sz="1800"/>
          </a:p>
          <a:p>
            <a:pPr marL="457200" lvl="0" indent="-342900" algn="l" rtl="0">
              <a:spcBef>
                <a:spcPts val="1600"/>
              </a:spcBef>
              <a:spcAft>
                <a:spcPts val="0"/>
              </a:spcAft>
              <a:buSzPts val="1800"/>
              <a:buAutoNum type="arabicPeriod"/>
            </a:pPr>
            <a:r>
              <a:rPr lang="en" sz="1800"/>
              <a:t>User selects clip and indicates category</a:t>
            </a:r>
            <a:endParaRPr sz="1800"/>
          </a:p>
          <a:p>
            <a:pPr marL="457200" lvl="0" indent="-342900" algn="l" rtl="0">
              <a:spcBef>
                <a:spcPts val="0"/>
              </a:spcBef>
              <a:spcAft>
                <a:spcPts val="0"/>
              </a:spcAft>
              <a:buSzPts val="1800"/>
              <a:buAutoNum type="arabicPeriod"/>
            </a:pPr>
            <a:r>
              <a:rPr lang="en" sz="1800"/>
              <a:t>The clip is analyzed via Beat Tracker</a:t>
            </a:r>
            <a:endParaRPr sz="1800"/>
          </a:p>
          <a:p>
            <a:pPr marL="457200" lvl="0" indent="-342900" algn="l" rtl="0">
              <a:spcBef>
                <a:spcPts val="0"/>
              </a:spcBef>
              <a:spcAft>
                <a:spcPts val="0"/>
              </a:spcAft>
              <a:buSzPts val="1800"/>
              <a:buAutoNum type="arabicPeriod"/>
            </a:pPr>
            <a:r>
              <a:rPr lang="en" sz="1800"/>
              <a:t>Both the clip and the beat tracker information is uploaded to server, which is available to anyone.</a:t>
            </a:r>
            <a:endParaRPr sz="1800"/>
          </a:p>
        </p:txBody>
      </p:sp>
      <p:pic>
        <p:nvPicPr>
          <p:cNvPr id="108" name="Google Shape;108;p19"/>
          <p:cNvPicPr preferRelativeResize="0"/>
          <p:nvPr/>
        </p:nvPicPr>
        <p:blipFill rotWithShape="1">
          <a:blip r:embed="rId3">
            <a:alphaModFix/>
          </a:blip>
          <a:srcRect l="-18289" t="-2790" r="18289" b="2789"/>
          <a:stretch/>
        </p:blipFill>
        <p:spPr>
          <a:xfrm>
            <a:off x="5162588" y="1813250"/>
            <a:ext cx="2695575"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 Vocoder</a:t>
            </a:r>
            <a:endParaRPr/>
          </a:p>
        </p:txBody>
      </p:sp>
      <p:sp>
        <p:nvSpPr>
          <p:cNvPr id="114" name="Google Shape;114;p20"/>
          <p:cNvSpPr txBox="1">
            <a:spLocks noGrp="1"/>
          </p:cNvSpPr>
          <p:nvPr>
            <p:ph type="body" idx="1"/>
          </p:nvPr>
        </p:nvSpPr>
        <p:spPr>
          <a:xfrm>
            <a:off x="471900" y="1857725"/>
            <a:ext cx="8411700" cy="30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Phase Vocoding enables pitch-invariant time-scaling, allowing tempo changes of each clip to match the user’s target during playback.</a:t>
            </a:r>
            <a:endParaRPr/>
          </a:p>
          <a:p>
            <a:pPr marL="0" lvl="0" indent="0" algn="l" rtl="0">
              <a:spcBef>
                <a:spcPts val="1600"/>
              </a:spcBef>
              <a:spcAft>
                <a:spcPts val="0"/>
              </a:spcAft>
              <a:buNone/>
            </a:pPr>
            <a:r>
              <a:rPr lang="en"/>
              <a:t>Implementation consists of altering phases of specific ranges in the frequency domain. The pitch-invariant time-shifting can be combined with resampling for pitch-invariant time-scaling.</a:t>
            </a:r>
            <a:endParaRPr/>
          </a:p>
          <a:p>
            <a:pPr marL="0" lvl="0" indent="0" algn="l" rtl="0">
              <a:spcBef>
                <a:spcPts val="1600"/>
              </a:spcBef>
              <a:spcAft>
                <a:spcPts val="1600"/>
              </a:spcAft>
              <a:buNone/>
            </a:pPr>
            <a:r>
              <a:rPr lang="en"/>
              <a:t>System also allows real-time control by operating incrementally. This is done by computing enough output to the buffer and overlapping and adding every frame with its predecessors, allowing interruption and resumption without data loss.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Playback</a:t>
            </a:r>
            <a:endParaRPr/>
          </a:p>
        </p:txBody>
      </p:sp>
      <p:sp>
        <p:nvSpPr>
          <p:cNvPr id="120" name="Google Shape;120;p21"/>
          <p:cNvSpPr txBox="1">
            <a:spLocks noGrp="1"/>
          </p:cNvSpPr>
          <p:nvPr>
            <p:ph type="body" idx="1"/>
          </p:nvPr>
        </p:nvSpPr>
        <p:spPr>
          <a:xfrm>
            <a:off x="471900" y="1919075"/>
            <a:ext cx="5453700" cy="30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a:t>The user can: choose each clip, instruct the system to randomly choose a number of each type of clip or have a mix of manually and automatically selected clips.</a:t>
            </a:r>
            <a:endParaRPr sz="1550"/>
          </a:p>
          <a:p>
            <a:pPr marL="0" lvl="0" indent="0" algn="l" rtl="0">
              <a:spcBef>
                <a:spcPts val="1600"/>
              </a:spcBef>
              <a:spcAft>
                <a:spcPts val="0"/>
              </a:spcAft>
              <a:buNone/>
            </a:pPr>
            <a:r>
              <a:rPr lang="en" sz="1550"/>
              <a:t>The system computes output audio incrementally with a 4096 sample buffer.</a:t>
            </a:r>
            <a:endParaRPr sz="1550"/>
          </a:p>
          <a:p>
            <a:pPr marL="0" lvl="0" indent="0" algn="l" rtl="0">
              <a:spcBef>
                <a:spcPts val="1600"/>
              </a:spcBef>
              <a:spcAft>
                <a:spcPts val="1600"/>
              </a:spcAft>
              <a:buNone/>
            </a:pPr>
            <a:r>
              <a:rPr lang="en" sz="1550"/>
              <a:t>The system keeps track of the time since the last beat, </a:t>
            </a:r>
            <a:r>
              <a:rPr lang="en" sz="1550" i="1"/>
              <a:t>L</a:t>
            </a:r>
            <a:r>
              <a:rPr lang="en" sz="1550"/>
              <a:t>. The tempo value by the user helps calculate beat length, </a:t>
            </a:r>
            <a:r>
              <a:rPr lang="en" sz="1550" i="1"/>
              <a:t>B</a:t>
            </a:r>
            <a:r>
              <a:rPr lang="en" sz="1550"/>
              <a:t>. </a:t>
            </a:r>
            <a:br>
              <a:rPr lang="en" sz="1550"/>
            </a:br>
            <a:r>
              <a:rPr lang="en" sz="1550" i="1"/>
              <a:t>A= L/B</a:t>
            </a:r>
            <a:r>
              <a:rPr lang="en" sz="1550"/>
              <a:t> is how much of the current beat has already played. </a:t>
            </a:r>
            <a:endParaRPr sz="1550"/>
          </a:p>
        </p:txBody>
      </p:sp>
      <p:pic>
        <p:nvPicPr>
          <p:cNvPr id="121" name="Google Shape;121;p21"/>
          <p:cNvPicPr preferRelativeResize="0"/>
          <p:nvPr/>
        </p:nvPicPr>
        <p:blipFill>
          <a:blip r:embed="rId3">
            <a:alphaModFix/>
          </a:blip>
          <a:stretch>
            <a:fillRect/>
          </a:stretch>
        </p:blipFill>
        <p:spPr>
          <a:xfrm>
            <a:off x="5925600" y="1919075"/>
            <a:ext cx="2978500" cy="2294775"/>
          </a:xfrm>
          <a:prstGeom prst="rect">
            <a:avLst/>
          </a:prstGeom>
          <a:noFill/>
          <a:ln>
            <a:noFill/>
          </a:ln>
        </p:spPr>
      </p:pic>
      <p:sp>
        <p:nvSpPr>
          <p:cNvPr id="122" name="Google Shape;122;p21"/>
          <p:cNvSpPr txBox="1"/>
          <p:nvPr/>
        </p:nvSpPr>
        <p:spPr>
          <a:xfrm>
            <a:off x="6045500" y="4282775"/>
            <a:ext cx="2781000" cy="5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Loaded clips are displayed with status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1003</Words>
  <Application>Microsoft Office PowerPoint</Application>
  <PresentationFormat>On-screen Show (16:9)</PresentationFormat>
  <Paragraphs>85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Roboto</vt:lpstr>
      <vt:lpstr>Arial</vt:lpstr>
      <vt:lpstr>Material</vt:lpstr>
      <vt:lpstr>Beat-Sync-Mash-Coder</vt:lpstr>
      <vt:lpstr>Objective of the paper</vt:lpstr>
      <vt:lpstr>What is new?</vt:lpstr>
      <vt:lpstr>Approach</vt:lpstr>
      <vt:lpstr>System Design</vt:lpstr>
      <vt:lpstr>Beat Tracker</vt:lpstr>
      <vt:lpstr>Music and Beat Corpora</vt:lpstr>
      <vt:lpstr>Phase Vocoder</vt:lpstr>
      <vt:lpstr>Playback</vt:lpstr>
      <vt:lpstr>Playback</vt:lpstr>
      <vt:lpstr>Some Playback details</vt:lpstr>
      <vt:lpstr>Approach Evaluation</vt:lpstr>
      <vt:lpstr>Results</vt:lpstr>
      <vt:lpstr>Why is this tool interesting?</vt:lpstr>
      <vt:lpstr>Some similar tools in Pd</vt:lpstr>
      <vt:lpstr>What can we do with this tool?</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Beat-Sync-Mash-Coder</dc:title>
  <cp:lastModifiedBy>Vitor Magalhaes</cp:lastModifiedBy>
  <cp:revision>1</cp:revision>
  <dcterms:modified xsi:type="dcterms:W3CDTF">2019-06-22T09:27:53Z</dcterms:modified>
</cp:coreProperties>
</file>