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8" r:id="rId2"/>
    <p:sldId id="350" r:id="rId3"/>
    <p:sldId id="383" r:id="rId4"/>
    <p:sldId id="366" r:id="rId5"/>
    <p:sldId id="387" r:id="rId6"/>
    <p:sldId id="390" r:id="rId7"/>
    <p:sldId id="367" r:id="rId8"/>
    <p:sldId id="391" r:id="rId9"/>
    <p:sldId id="368" r:id="rId10"/>
    <p:sldId id="388" r:id="rId11"/>
    <p:sldId id="371" r:id="rId12"/>
    <p:sldId id="389" r:id="rId13"/>
    <p:sldId id="381" r:id="rId14"/>
    <p:sldId id="37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一凡" initials="张" lastIdx="2" clrIdx="0">
    <p:extLst>
      <p:ext uri="{19B8F6BF-5375-455C-9EA6-DF929625EA0E}">
        <p15:presenceInfo xmlns:p15="http://schemas.microsoft.com/office/powerpoint/2012/main" userId="a4fbdb487d1cda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D2B"/>
    <a:srgbClr val="2348B8"/>
    <a:srgbClr val="FF244E"/>
    <a:srgbClr val="2A3A57"/>
    <a:srgbClr val="FF0049"/>
    <a:srgbClr val="AE0147"/>
    <a:srgbClr val="2C3C59"/>
    <a:srgbClr val="2B3B59"/>
    <a:srgbClr val="283753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 autoAdjust="0"/>
    <p:restoredTop sz="81024" autoAdjust="0"/>
  </p:normalViewPr>
  <p:slideViewPr>
    <p:cSldViewPr snapToGrid="0" showGuides="1">
      <p:cViewPr varScale="1">
        <p:scale>
          <a:sx n="92" d="100"/>
          <a:sy n="92" d="100"/>
        </p:scale>
        <p:origin x="1434" y="90"/>
      </p:cViewPr>
      <p:guideLst>
        <p:guide pos="3817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尊敬的各位老师，大家上午好，我是</a:t>
            </a:r>
            <a:r>
              <a:rPr lang="en-US" altLang="zh-CN" dirty="0"/>
              <a:t>***</a:t>
            </a:r>
            <a:r>
              <a:rPr lang="zh-CN" altLang="en-US" dirty="0"/>
              <a:t>，来自</a:t>
            </a:r>
            <a:r>
              <a:rPr lang="en-US" altLang="zh-CN"/>
              <a:t>xx</a:t>
            </a:r>
            <a:r>
              <a:rPr lang="zh-CN" altLang="en-US"/>
              <a:t>大学</a:t>
            </a:r>
            <a:r>
              <a:rPr lang="zh-CN" altLang="en-US" dirty="0"/>
              <a:t>交通工程专业，很高兴有机会能够参加</a:t>
            </a:r>
            <a:r>
              <a:rPr lang="en-US" altLang="zh-CN" dirty="0"/>
              <a:t>***</a:t>
            </a:r>
            <a:r>
              <a:rPr lang="zh-CN" altLang="en-US" dirty="0"/>
              <a:t>交通学院的夏令营，获得与各位专家老师交流的机会。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5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在其他各个方面，我也积极锻炼自己，</a:t>
            </a:r>
            <a:r>
              <a:rPr lang="zh-CN" altLang="en-US"/>
              <a:t>希望能锻炼我</a:t>
            </a:r>
            <a:r>
              <a:rPr lang="zh-CN" altLang="en-US" dirty="0"/>
              <a:t>的综合素质，用自己微小的力量服务社会。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在大一，</a:t>
            </a:r>
            <a:r>
              <a:rPr lang="en-US" altLang="zh-CN" dirty="0"/>
              <a:t>***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2021</a:t>
            </a:r>
            <a:r>
              <a:rPr lang="zh-CN" altLang="en-US" dirty="0"/>
              <a:t>年暑假，</a:t>
            </a:r>
            <a:r>
              <a:rPr lang="en-US" altLang="zh-CN" dirty="0"/>
              <a:t>***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77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最后是我在研究生阶段的一些规划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3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在参加竞赛与科研的过程中，我认识到数学基础、编程水平的重要性，所以我希望能在大四阶段沉淀自己，积累数学方法</a:t>
            </a:r>
            <a:r>
              <a:rPr lang="en-US" altLang="zh-CN" dirty="0"/>
              <a:t>(</a:t>
            </a:r>
            <a:r>
              <a:rPr lang="zh-CN" altLang="en-US" dirty="0"/>
              <a:t>测度论</a:t>
            </a:r>
            <a:r>
              <a:rPr lang="en-US" altLang="zh-CN" dirty="0"/>
              <a:t>\</a:t>
            </a:r>
            <a:r>
              <a:rPr lang="zh-CN" altLang="en-US" dirty="0"/>
              <a:t>高等概率论</a:t>
            </a:r>
            <a:r>
              <a:rPr lang="en-US" altLang="zh-CN" dirty="0"/>
              <a:t>\</a:t>
            </a:r>
            <a:r>
              <a:rPr lang="zh-CN" altLang="en-US" dirty="0"/>
              <a:t>随机过程</a:t>
            </a:r>
            <a:r>
              <a:rPr lang="en-US" altLang="zh-CN" dirty="0"/>
              <a:t>\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最优化方法</a:t>
            </a:r>
            <a:r>
              <a:rPr lang="en-US" altLang="zh-CN" dirty="0"/>
              <a:t>)</a:t>
            </a:r>
            <a:r>
              <a:rPr lang="zh-CN" altLang="en-US" dirty="0"/>
              <a:t>、更加熟练编程语言模块</a:t>
            </a:r>
            <a:r>
              <a:rPr lang="en-US" altLang="zh-CN" dirty="0"/>
              <a:t>(</a:t>
            </a:r>
            <a:r>
              <a:rPr lang="zh-CN" altLang="en-US" dirty="0"/>
              <a:t>机器学习</a:t>
            </a:r>
            <a:r>
              <a:rPr lang="en-US" altLang="zh-CN" dirty="0"/>
              <a:t>)</a:t>
            </a:r>
            <a:r>
              <a:rPr lang="zh-CN" altLang="en-US" dirty="0"/>
              <a:t>、进一步锻炼外语能力。同时也希望在此阶段在交通大数据领域广博阅读文献资料，拓展自己的科研视野。在研一阶段能依靠积累确定自己的研究课题，并在接下来的研究生生活中学研同步，进一步增强我的科研能力与水平。最终完成我的研究课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21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最后的话我希望用一句话总结我所希冀的人生态度：凡心所向，素履所往，生如逆旅，一苇以航。我将会朝着我追求的目标一步步向前。希望通过我的自我介绍能让各位老师对我有更全面的了解，谢谢</a:t>
            </a:r>
            <a:r>
              <a:rPr lang="en-US" altLang="zh-CN" dirty="0"/>
              <a:t>!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1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接下来我将从以下四个方面来介绍我自己，分别是我的专业学习情况、竞赛科研、社会实践以及研究生阶段的规划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首先是我本科阶段的</a:t>
            </a:r>
            <a:r>
              <a:rPr lang="zh-CN" altLang="en-US"/>
              <a:t>专业学习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0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在本科期间，我认真学习课程知识，在数理基础大部分数课程取得高于</a:t>
            </a:r>
            <a:r>
              <a:rPr lang="en-US" altLang="zh-CN" dirty="0"/>
              <a:t>95</a:t>
            </a:r>
            <a:r>
              <a:rPr lang="zh-CN" altLang="en-US" dirty="0"/>
              <a:t>分的成绩，同时在运筹与编程基础、专业课方面大部分课程也达到</a:t>
            </a:r>
            <a:r>
              <a:rPr lang="en-US" altLang="zh-CN" dirty="0"/>
              <a:t>90</a:t>
            </a:r>
            <a:r>
              <a:rPr lang="zh-CN" altLang="en-US" dirty="0"/>
              <a:t>分及以上。因此，在校期间我有幸得到同学们与学校的认可，获得三好学生、明诚奖、校级一等奖学金等学业荣誉。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72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第二部分是我在本科阶段参与的竞赛科研情况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在大三阶段，我积极参与了各类学科竞赛，希望能理论联系实际，提高自己的动手能力，拓展视野，我深度参与，在</a:t>
            </a:r>
            <a:r>
              <a:rPr lang="en-US" altLang="zh-CN" dirty="0"/>
              <a:t>A</a:t>
            </a:r>
            <a:r>
              <a:rPr lang="zh-CN" altLang="en-US" dirty="0"/>
              <a:t>类学科竞赛获得</a:t>
            </a:r>
            <a:r>
              <a:rPr lang="en-US" altLang="zh-CN" dirty="0"/>
              <a:t>1</a:t>
            </a:r>
            <a:r>
              <a:rPr lang="zh-CN" altLang="en-US" dirty="0"/>
              <a:t>项国家级奖项与</a:t>
            </a:r>
            <a:r>
              <a:rPr lang="en-US" altLang="zh-CN" dirty="0"/>
              <a:t>3</a:t>
            </a:r>
            <a:r>
              <a:rPr lang="zh-CN" altLang="en-US" dirty="0"/>
              <a:t>项省级奖项。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7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0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7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因为对科研的憧憬，除了参与竞赛锻炼自己的能力，我也希望能提前接触科研生活。</a:t>
            </a:r>
            <a:r>
              <a:rPr lang="en-US" altLang="zh-CN" b="0" dirty="0"/>
              <a:t>***************************************************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51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829490-EB25-4E6E-9ECF-BF345BBE8183}"/>
              </a:ext>
            </a:extLst>
          </p:cNvPr>
          <p:cNvSpPr/>
          <p:nvPr userDrawn="1"/>
        </p:nvSpPr>
        <p:spPr>
          <a:xfrm>
            <a:off x="0" y="0"/>
            <a:ext cx="12192000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0" y="3969098"/>
            <a:ext cx="12192000" cy="28889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843743" y="1534379"/>
            <a:ext cx="8504513" cy="16619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大学交通学院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夏令营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420501" y="4694894"/>
            <a:ext cx="7277974" cy="11344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姓名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西南交通大学 交通工程</a:t>
            </a:r>
          </a:p>
        </p:txBody>
      </p:sp>
    </p:spTree>
    <p:extLst>
      <p:ext uri="{BB962C8B-B14F-4D97-AF65-F5344CB8AC3E}">
        <p14:creationId xmlns:p14="http://schemas.microsoft.com/office/powerpoint/2010/main" val="131881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6067789" y="2505671"/>
            <a:ext cx="508562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社会实践</a:t>
            </a:r>
          </a:p>
        </p:txBody>
      </p:sp>
    </p:spTree>
    <p:extLst>
      <p:ext uri="{BB962C8B-B14F-4D97-AF65-F5344CB8AC3E}">
        <p14:creationId xmlns:p14="http://schemas.microsoft.com/office/powerpoint/2010/main" val="37498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565" y="63449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6538A-33AE-45EB-868C-14B9E34ED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8" y="264158"/>
            <a:ext cx="4642001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lvl="0">
              <a:defRPr/>
            </a:pP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社会实践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Personal quality and development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D97B50-9EC2-76C7-8F24-5813364A7D3E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96F2CE2-3294-41A4-BA54-0A9EAE2EDF8A}"/>
              </a:ext>
            </a:extLst>
          </p:cNvPr>
          <p:cNvSpPr/>
          <p:nvPr/>
        </p:nvSpPr>
        <p:spPr>
          <a:xfrm>
            <a:off x="339537" y="3779593"/>
            <a:ext cx="575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2021.07 </a:t>
            </a:r>
            <a:r>
              <a:rPr lang="zh-CN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–</a:t>
            </a: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2021.08 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	</a:t>
            </a:r>
            <a:r>
              <a:rPr lang="en-US" altLang="zh-CN" b="1" kern="100" dirty="0">
                <a:solidFill>
                  <a:srgbClr val="595959"/>
                </a:solidFill>
                <a:ea typeface="微软雅黑" panose="020B0503020204020204" pitchFamily="34" charset="-122"/>
              </a:rPr>
              <a:t>**</a:t>
            </a:r>
            <a:r>
              <a:rPr lang="zh-CN" altLang="en-US" b="1" kern="100" dirty="0">
                <a:solidFill>
                  <a:srgbClr val="595959"/>
                </a:solidFill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279C07-CC6E-410A-AD01-DD87290C9A11}"/>
              </a:ext>
            </a:extLst>
          </p:cNvPr>
          <p:cNvSpPr/>
          <p:nvPr/>
        </p:nvSpPr>
        <p:spPr>
          <a:xfrm>
            <a:off x="339537" y="1144277"/>
            <a:ext cx="673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2020.09 </a:t>
            </a:r>
            <a:r>
              <a:rPr lang="zh-CN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–</a:t>
            </a: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2021.07 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	</a:t>
            </a:r>
            <a:r>
              <a:rPr lang="en-US" altLang="zh-CN" b="1" kern="100" dirty="0">
                <a:solidFill>
                  <a:srgbClr val="595959"/>
                </a:solidFill>
                <a:ea typeface="微软雅黑" panose="020B0503020204020204" pitchFamily="34" charset="-122"/>
              </a:rPr>
              <a:t>****</a:t>
            </a:r>
            <a:endParaRPr lang="zh-CN" altLang="en-US" b="1" kern="100" dirty="0">
              <a:solidFill>
                <a:srgbClr val="595959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5D0D90B-C322-44FD-B335-798C34EE7E78}"/>
              </a:ext>
            </a:extLst>
          </p:cNvPr>
          <p:cNvSpPr/>
          <p:nvPr/>
        </p:nvSpPr>
        <p:spPr>
          <a:xfrm>
            <a:off x="656961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94B1316-474D-4628-97E8-0EE63550D5CE}"/>
              </a:ext>
            </a:extLst>
          </p:cNvPr>
          <p:cNvSpPr/>
          <p:nvPr/>
        </p:nvSpPr>
        <p:spPr>
          <a:xfrm>
            <a:off x="3482685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291ED-6AED-4895-8052-F3D07C586319}"/>
              </a:ext>
            </a:extLst>
          </p:cNvPr>
          <p:cNvSpPr/>
          <p:nvPr/>
        </p:nvSpPr>
        <p:spPr>
          <a:xfrm>
            <a:off x="6308409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6D1EE0-DF71-4EDC-99DC-D94CBE6E1C49}"/>
              </a:ext>
            </a:extLst>
          </p:cNvPr>
          <p:cNvSpPr/>
          <p:nvPr/>
        </p:nvSpPr>
        <p:spPr>
          <a:xfrm>
            <a:off x="9183451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8908BCB-1F34-48FF-BB26-17A5FCD82857}"/>
              </a:ext>
            </a:extLst>
          </p:cNvPr>
          <p:cNvSpPr/>
          <p:nvPr/>
        </p:nvSpPr>
        <p:spPr>
          <a:xfrm>
            <a:off x="656961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A6B3F4D-259F-465C-8098-3FCD90F1C3F5}"/>
              </a:ext>
            </a:extLst>
          </p:cNvPr>
          <p:cNvSpPr/>
          <p:nvPr/>
        </p:nvSpPr>
        <p:spPr>
          <a:xfrm>
            <a:off x="3482685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84B21A-8D88-41C1-8033-7BCE2221359D}"/>
              </a:ext>
            </a:extLst>
          </p:cNvPr>
          <p:cNvSpPr/>
          <p:nvPr/>
        </p:nvSpPr>
        <p:spPr>
          <a:xfrm>
            <a:off x="6308409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6928590-CE42-4FA7-A229-6FCDF3E2B3A2}"/>
              </a:ext>
            </a:extLst>
          </p:cNvPr>
          <p:cNvSpPr/>
          <p:nvPr/>
        </p:nvSpPr>
        <p:spPr>
          <a:xfrm>
            <a:off x="9183451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3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第四部分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5279968" y="2505671"/>
            <a:ext cx="598478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研究生阶段规划</a:t>
            </a:r>
          </a:p>
        </p:txBody>
      </p:sp>
    </p:spTree>
    <p:extLst>
      <p:ext uri="{BB962C8B-B14F-4D97-AF65-F5344CB8AC3E}">
        <p14:creationId xmlns:p14="http://schemas.microsoft.com/office/powerpoint/2010/main" val="70662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8" y="264158"/>
            <a:ext cx="4642001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 研究生阶段规划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Plans in graduation stage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D8A12F3-A9BD-08FA-C8E7-33E00EB245CD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47252FA-4A34-4F73-8312-8C7D9DD7F90F}"/>
              </a:ext>
            </a:extLst>
          </p:cNvPr>
          <p:cNvSpPr/>
          <p:nvPr/>
        </p:nvSpPr>
        <p:spPr>
          <a:xfrm>
            <a:off x="1834850" y="1361658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01.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扎实基本功，深入学习科研基础方法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D017F1-A7F0-436F-AC9A-A8F62A141EB3}"/>
              </a:ext>
            </a:extLst>
          </p:cNvPr>
          <p:cNvSpPr/>
          <p:nvPr/>
        </p:nvSpPr>
        <p:spPr>
          <a:xfrm>
            <a:off x="1834849" y="2474803"/>
            <a:ext cx="8065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02.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拓展科研视野，广博阅读文献资料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946003-3AD0-40B0-9C8A-3DAF420ABCCE}"/>
              </a:ext>
            </a:extLst>
          </p:cNvPr>
          <p:cNvSpPr/>
          <p:nvPr/>
        </p:nvSpPr>
        <p:spPr>
          <a:xfrm>
            <a:off x="1834850" y="3584159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03.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明确具体方向，确定研究课题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84333-F5AA-4591-9E43-179B76B0F0F4}"/>
              </a:ext>
            </a:extLst>
          </p:cNvPr>
          <p:cNvSpPr/>
          <p:nvPr/>
        </p:nvSpPr>
        <p:spPr>
          <a:xfrm>
            <a:off x="1834850" y="4690264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04.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 努力完成研究课题与科研任务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6E8309-6F49-4C7F-9EC0-AC5C0784AF43}"/>
              </a:ext>
            </a:extLst>
          </p:cNvPr>
          <p:cNvSpPr/>
          <p:nvPr/>
        </p:nvSpPr>
        <p:spPr>
          <a:xfrm>
            <a:off x="1834850" y="5797834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0x.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 深造读博</a:t>
            </a: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······</a:t>
            </a:r>
          </a:p>
        </p:txBody>
      </p:sp>
      <p:pic>
        <p:nvPicPr>
          <p:cNvPr id="6" name="图形 5" descr="打开的书">
            <a:extLst>
              <a:ext uri="{FF2B5EF4-FFF2-40B4-BE49-F238E27FC236}">
                <a16:creationId xmlns:a16="http://schemas.microsoft.com/office/drawing/2014/main" id="{04851391-F9C1-4AEE-83CE-64896CCE9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290" y="2474804"/>
            <a:ext cx="523220" cy="523220"/>
          </a:xfrm>
          <a:prstGeom prst="rect">
            <a:avLst/>
          </a:prstGeom>
        </p:spPr>
      </p:pic>
      <p:pic>
        <p:nvPicPr>
          <p:cNvPr id="12" name="图形 11" descr="毕业帽">
            <a:extLst>
              <a:ext uri="{FF2B5EF4-FFF2-40B4-BE49-F238E27FC236}">
                <a16:creationId xmlns:a16="http://schemas.microsoft.com/office/drawing/2014/main" id="{DCEDA5AF-D80D-4F80-9A7C-05EB351EB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89" y="4697411"/>
            <a:ext cx="523220" cy="523220"/>
          </a:xfrm>
          <a:prstGeom prst="rect">
            <a:avLst/>
          </a:prstGeom>
        </p:spPr>
      </p:pic>
      <p:pic>
        <p:nvPicPr>
          <p:cNvPr id="14" name="图形 13" descr="书架上的书籍">
            <a:extLst>
              <a:ext uri="{FF2B5EF4-FFF2-40B4-BE49-F238E27FC236}">
                <a16:creationId xmlns:a16="http://schemas.microsoft.com/office/drawing/2014/main" id="{19633E7E-AE5C-4B87-87C8-AA6719265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289" y="1361658"/>
            <a:ext cx="523220" cy="523220"/>
          </a:xfrm>
          <a:prstGeom prst="rect">
            <a:avLst/>
          </a:prstGeom>
        </p:spPr>
      </p:pic>
      <p:pic>
        <p:nvPicPr>
          <p:cNvPr id="16" name="图形 15" descr="上升趋势">
            <a:extLst>
              <a:ext uri="{FF2B5EF4-FFF2-40B4-BE49-F238E27FC236}">
                <a16:creationId xmlns:a16="http://schemas.microsoft.com/office/drawing/2014/main" id="{D38E29A1-688F-4F20-8EC9-F4903FF8E7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289" y="5810663"/>
            <a:ext cx="523220" cy="523220"/>
          </a:xfrm>
          <a:prstGeom prst="rect">
            <a:avLst/>
          </a:prstGeom>
        </p:spPr>
      </p:pic>
      <p:pic>
        <p:nvPicPr>
          <p:cNvPr id="18" name="图形 17" descr="警笛">
            <a:extLst>
              <a:ext uri="{FF2B5EF4-FFF2-40B4-BE49-F238E27FC236}">
                <a16:creationId xmlns:a16="http://schemas.microsoft.com/office/drawing/2014/main" id="{E7AE7EA2-797E-4010-A240-063D47489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5289" y="3584159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0" y="4059534"/>
            <a:ext cx="12192000" cy="2798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300813" y="1319190"/>
            <a:ext cx="7357766" cy="18212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凡心所向，素履所往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生如逆旅，一苇以航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380605" y="4195708"/>
            <a:ext cx="7277974" cy="18203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姓名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谢谢各位老师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18772"/>
            <a:ext cx="2743200" cy="365125"/>
          </a:xfrm>
        </p:spPr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386155"/>
            <a:ext cx="3125983" cy="28315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987657CD-AC9F-4C38-A2F9-61D25A8203D0}"/>
              </a:ext>
            </a:extLst>
          </p:cNvPr>
          <p:cNvGrpSpPr/>
          <p:nvPr/>
        </p:nvGrpSpPr>
        <p:grpSpPr>
          <a:xfrm>
            <a:off x="5340008" y="1412583"/>
            <a:ext cx="4466111" cy="707887"/>
            <a:chOff x="1598315" y="1418185"/>
            <a:chExt cx="4466112" cy="707886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37EB8465-CC2E-499D-B27B-05E6B8C998D9}"/>
                </a:ext>
              </a:extLst>
            </p:cNvPr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</a:p>
          </p:txBody>
        </p: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7FDCBC13-4FC9-49C7-93CF-7922D5C101B3}"/>
                </a:ext>
              </a:extLst>
            </p:cNvPr>
            <p:cNvGrpSpPr/>
            <p:nvPr/>
          </p:nvGrpSpPr>
          <p:grpSpPr>
            <a:xfrm>
              <a:off x="2066366" y="1455173"/>
              <a:ext cx="3998061" cy="643619"/>
              <a:chOff x="3943833" y="630318"/>
              <a:chExt cx="3998061" cy="643619"/>
            </a:xfrm>
          </p:grpSpPr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A146E8F4-D197-45D6-B333-37131B84E81F}"/>
                  </a:ext>
                </a:extLst>
              </p:cNvPr>
              <p:cNvSpPr txBox="1"/>
              <p:nvPr/>
            </p:nvSpPr>
            <p:spPr>
              <a:xfrm>
                <a:off x="3943833" y="630318"/>
                <a:ext cx="3962574" cy="394459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专业学习</a:t>
                </a:r>
              </a:p>
            </p:txBody>
          </p:sp>
          <p:sp>
            <p:nvSpPr>
              <p:cNvPr id="11" name="TextBox 9">
                <a:extLst>
                  <a:ext uri="{FF2B5EF4-FFF2-40B4-BE49-F238E27FC236}">
                    <a16:creationId xmlns:a16="http://schemas.microsoft.com/office/drawing/2014/main" id="{2F2C2F5C-007F-44FE-A189-17F53882F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9320" y="953569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Professional study</a:t>
                </a:r>
                <a:endPara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B31828A9-370C-434E-BE08-43BEE2C272C3}"/>
              </a:ext>
            </a:extLst>
          </p:cNvPr>
          <p:cNvGrpSpPr/>
          <p:nvPr/>
        </p:nvGrpSpPr>
        <p:grpSpPr>
          <a:xfrm>
            <a:off x="5340008" y="2463439"/>
            <a:ext cx="5126765" cy="707887"/>
            <a:chOff x="1598315" y="2786337"/>
            <a:chExt cx="5053548" cy="707886"/>
          </a:xfrm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6297D8ED-C060-4AFC-8F61-BF314D43CD26}"/>
                </a:ext>
              </a:extLst>
            </p:cNvPr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E400AD9A-F566-41EB-999D-E1F3E636E665}"/>
                </a:ext>
              </a:extLst>
            </p:cNvPr>
            <p:cNvGrpSpPr/>
            <p:nvPr/>
          </p:nvGrpSpPr>
          <p:grpSpPr>
            <a:xfrm>
              <a:off x="2066367" y="2897416"/>
              <a:ext cx="4585496" cy="563232"/>
              <a:chOff x="3943834" y="704409"/>
              <a:chExt cx="4585496" cy="563232"/>
            </a:xfrm>
          </p:grpSpPr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60B491E7-641E-43B7-8A19-B95028690EEC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竞赛科研</a:t>
                </a:r>
              </a:p>
            </p:txBody>
          </p:sp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C4615A34-9350-4DDF-AA82-F46855106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4585496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Competitions and scientific research</a:t>
                </a:r>
                <a:endPara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F0F1835D-1956-4EB9-84E8-3BC9AB3F968A}"/>
              </a:ext>
            </a:extLst>
          </p:cNvPr>
          <p:cNvGrpSpPr/>
          <p:nvPr/>
        </p:nvGrpSpPr>
        <p:grpSpPr>
          <a:xfrm>
            <a:off x="5340008" y="3591799"/>
            <a:ext cx="4430625" cy="707887"/>
            <a:chOff x="1598315" y="4154489"/>
            <a:chExt cx="4430626" cy="707886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657CFF53-09FA-4208-B89B-AF98BAB92CFE}"/>
                </a:ext>
              </a:extLst>
            </p:cNvPr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</a:p>
          </p:txBody>
        </p: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9CA51F88-AE2B-4DE4-A298-8EF1FC8CF85C}"/>
                </a:ext>
              </a:extLst>
            </p:cNvPr>
            <p:cNvGrpSpPr/>
            <p:nvPr/>
          </p:nvGrpSpPr>
          <p:grpSpPr>
            <a:xfrm>
              <a:off x="2066367" y="4265568"/>
              <a:ext cx="3962574" cy="563232"/>
              <a:chOff x="3943834" y="704409"/>
              <a:chExt cx="3962574" cy="563232"/>
            </a:xfrm>
          </p:grpSpPr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1638354F-5FCB-4EAF-954D-89146B0AAD56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社会实践</a:t>
                </a:r>
              </a:p>
            </p:txBody>
          </p:sp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95A4CFF8-2087-4604-BFA6-00B54878F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Personal quality and development</a:t>
                </a:r>
                <a:endPara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E389795F-BE99-4A6B-9935-1F28616180A2}"/>
              </a:ext>
            </a:extLst>
          </p:cNvPr>
          <p:cNvGrpSpPr/>
          <p:nvPr/>
        </p:nvGrpSpPr>
        <p:grpSpPr>
          <a:xfrm>
            <a:off x="5340008" y="4720159"/>
            <a:ext cx="5155470" cy="707887"/>
            <a:chOff x="1598315" y="2786337"/>
            <a:chExt cx="5081843" cy="70788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ED911D28-11EF-45E8-ACDB-2E9CD91ED6BB}"/>
                </a:ext>
              </a:extLst>
            </p:cNvPr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6B5C8541-3FFE-4ADB-8487-87D0A5FB4A87}"/>
                </a:ext>
              </a:extLst>
            </p:cNvPr>
            <p:cNvGrpSpPr/>
            <p:nvPr/>
          </p:nvGrpSpPr>
          <p:grpSpPr>
            <a:xfrm>
              <a:off x="2066367" y="2897416"/>
              <a:ext cx="4613791" cy="563232"/>
              <a:chOff x="3943834" y="704409"/>
              <a:chExt cx="4613791" cy="563232"/>
            </a:xfrm>
          </p:grpSpPr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0C8296D5-CB76-4E7C-89B3-B371DB7D98A7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研究生阶段规划</a:t>
                </a:r>
              </a:p>
            </p:txBody>
          </p:sp>
          <p:sp>
            <p:nvSpPr>
              <p:cNvPr id="26" name="TextBox 14">
                <a:extLst>
                  <a:ext uri="{FF2B5EF4-FFF2-40B4-BE49-F238E27FC236}">
                    <a16:creationId xmlns:a16="http://schemas.microsoft.com/office/drawing/2014/main" id="{6DDFBC4A-C813-4CF2-99AF-7DFAF9F1C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2129" y="947273"/>
                <a:ext cx="4585496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Plans in graduation stage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31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6067789" y="2505671"/>
            <a:ext cx="508562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专业学习</a:t>
            </a:r>
          </a:p>
        </p:txBody>
      </p:sp>
    </p:spTree>
    <p:extLst>
      <p:ext uri="{BB962C8B-B14F-4D97-AF65-F5344CB8AC3E}">
        <p14:creationId xmlns:p14="http://schemas.microsoft.com/office/powerpoint/2010/main" val="50703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6538A-33AE-45EB-868C-14B9E34ED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MH_SubTitle_1"/>
          <p:cNvSpPr/>
          <p:nvPr>
            <p:custDataLst>
              <p:tags r:id="rId1"/>
            </p:custDataLst>
          </p:nvPr>
        </p:nvSpPr>
        <p:spPr>
          <a:xfrm>
            <a:off x="82398" y="264158"/>
            <a:ext cx="4442467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 专业学习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：成绩情况</a:t>
            </a: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Professional study :grades</a:t>
            </a:r>
            <a:endParaRPr kumimoji="0" lang="zh-CN" altLang="en-US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951149" y="3052253"/>
            <a:ext cx="160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总体目标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顺利完成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58CC3-7B9F-483B-B7E9-0D994C240AF1}"/>
              </a:ext>
            </a:extLst>
          </p:cNvPr>
          <p:cNvSpPr txBox="1"/>
          <p:nvPr/>
        </p:nvSpPr>
        <p:spPr>
          <a:xfrm>
            <a:off x="729865" y="1318263"/>
            <a:ext cx="4052426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本科学校：西南交通大学</a:t>
            </a:r>
            <a:endParaRPr lang="en-US" altLang="zh-CN" sz="2000" dirty="0">
              <a:solidFill>
                <a:prstClr val="black"/>
              </a:solidFill>
              <a:latin typeface="Calisto MT" panose="0204060305050503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学习专业：交通工程</a:t>
            </a:r>
            <a:endParaRPr lang="en-US" altLang="zh-CN" sz="2000" dirty="0">
              <a:solidFill>
                <a:prstClr val="black"/>
              </a:solidFill>
              <a:latin typeface="Calisto MT" panose="0204060305050503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英语水平：</a:t>
            </a:r>
            <a:r>
              <a:rPr lang="en-US" altLang="zh-CN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CET6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免研排名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宋体" panose="02010600030101010101" pitchFamily="2" charset="-122"/>
              </a:rPr>
              <a:t>10%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D291EC84-38F3-4031-8782-F1571A45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89313"/>
              </p:ext>
            </p:extLst>
          </p:nvPr>
        </p:nvGraphicFramePr>
        <p:xfrm>
          <a:off x="218741" y="3591704"/>
          <a:ext cx="11754516" cy="297588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72329">
                  <a:extLst>
                    <a:ext uri="{9D8B030D-6E8A-4147-A177-3AD203B41FA5}">
                      <a16:colId xmlns:a16="http://schemas.microsoft.com/office/drawing/2014/main" val="237363701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1951398086"/>
                    </a:ext>
                  </a:extLst>
                </a:gridCol>
                <a:gridCol w="3011556">
                  <a:extLst>
                    <a:ext uri="{9D8B030D-6E8A-4147-A177-3AD203B41FA5}">
                      <a16:colId xmlns:a16="http://schemas.microsoft.com/office/drawing/2014/main" val="2677189255"/>
                    </a:ext>
                  </a:extLst>
                </a:gridCol>
                <a:gridCol w="2799440">
                  <a:extLst>
                    <a:ext uri="{9D8B030D-6E8A-4147-A177-3AD203B41FA5}">
                      <a16:colId xmlns:a16="http://schemas.microsoft.com/office/drawing/2014/main" val="2324304539"/>
                    </a:ext>
                  </a:extLst>
                </a:gridCol>
              </a:tblGrid>
              <a:tr h="582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数理基础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运筹与编程基础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专业课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23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高等数学</a:t>
                      </a:r>
                      <a:r>
                        <a:rPr lang="en-US" altLang="zh-CN" dirty="0"/>
                        <a:t>B1 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计算机程序设计基础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(**)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交通规划原理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交通仿真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405884"/>
                  </a:ext>
                </a:extLst>
              </a:tr>
              <a:tr h="396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高等数学</a:t>
                      </a:r>
                      <a:r>
                        <a:rPr lang="en-US" altLang="zh-CN" dirty="0"/>
                        <a:t>B2 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数据结构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交通管理与控制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智能交通系统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432473"/>
                  </a:ext>
                </a:extLst>
              </a:tr>
              <a:tr h="417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大学物理</a:t>
                      </a:r>
                      <a:r>
                        <a:rPr lang="en-US" altLang="zh-CN" dirty="0"/>
                        <a:t>B1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数据库技术及应用</a:t>
                      </a:r>
                      <a:r>
                        <a:rPr lang="en-US" altLang="zh-CN" dirty="0"/>
                        <a:t>B 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交通运输系统分析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992523"/>
                  </a:ext>
                </a:extLst>
              </a:tr>
              <a:tr h="38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大学物理</a:t>
                      </a:r>
                      <a:r>
                        <a:rPr lang="en-US" altLang="zh-CN" dirty="0"/>
                        <a:t>B2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运筹学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交通地理信息系统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584030"/>
                  </a:ext>
                </a:extLst>
              </a:tr>
              <a:tr h="449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线性代数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运筹学实验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交通流理论基础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93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概率论与数理统计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交通设计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810419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06445A9-D5DE-13D3-772C-C7A2BE86197A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0839394-D0BF-3ECB-D2F6-674A9EF4A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16" y="1417389"/>
            <a:ext cx="2352561" cy="16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0F0184-9DEB-0D68-28FC-77BE15706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915" y="1413247"/>
            <a:ext cx="2367916" cy="16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4E8EF8-F0B4-4FD2-8EAD-C309173B5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962" y="1413247"/>
            <a:ext cx="2336099" cy="16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0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6067789" y="2505671"/>
            <a:ext cx="508562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竞赛科研</a:t>
            </a:r>
          </a:p>
        </p:txBody>
      </p:sp>
    </p:spTree>
    <p:extLst>
      <p:ext uri="{BB962C8B-B14F-4D97-AF65-F5344CB8AC3E}">
        <p14:creationId xmlns:p14="http://schemas.microsoft.com/office/powerpoint/2010/main" val="340279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 科研与竞赛：竞赛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Scientific research and competitions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89705D9-6B66-A28A-6066-96F554857F15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奖杯 纯色填充">
            <a:extLst>
              <a:ext uri="{FF2B5EF4-FFF2-40B4-BE49-F238E27FC236}">
                <a16:creationId xmlns:a16="http://schemas.microsoft.com/office/drawing/2014/main" id="{53D6C988-A65C-45C5-ABED-124BD29D0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9437" y="1662189"/>
            <a:ext cx="686116" cy="686116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53898A6E-8705-4579-A815-32766D2EDE4A}"/>
              </a:ext>
            </a:extLst>
          </p:cNvPr>
          <p:cNvSpPr txBox="1"/>
          <p:nvPr/>
        </p:nvSpPr>
        <p:spPr>
          <a:xfrm>
            <a:off x="4432015" y="1622320"/>
            <a:ext cx="6333136" cy="1327704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类学科竞赛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国家级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奖项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类学科竞赛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省级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奖项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若干校级奖项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2EA48D46-25C6-40C1-BE0B-4267B87829E3}"/>
              </a:ext>
            </a:extLst>
          </p:cNvPr>
          <p:cNvSpPr txBox="1"/>
          <p:nvPr/>
        </p:nvSpPr>
        <p:spPr>
          <a:xfrm>
            <a:off x="2125553" y="1785968"/>
            <a:ext cx="2306462" cy="438557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深度参与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0F313-C290-4B1F-9C96-6389595CDDE9}"/>
              </a:ext>
            </a:extLst>
          </p:cNvPr>
          <p:cNvSpPr/>
          <p:nvPr/>
        </p:nvSpPr>
        <p:spPr>
          <a:xfrm>
            <a:off x="862445" y="3365736"/>
            <a:ext cx="2140528" cy="271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D84E82-9050-463D-8549-416F6F7D9FE9}"/>
              </a:ext>
            </a:extLst>
          </p:cNvPr>
          <p:cNvSpPr/>
          <p:nvPr/>
        </p:nvSpPr>
        <p:spPr>
          <a:xfrm>
            <a:off x="3456709" y="3984352"/>
            <a:ext cx="2639291" cy="173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2353E5-80E0-48CA-AF66-652F332E4FDD}"/>
              </a:ext>
            </a:extLst>
          </p:cNvPr>
          <p:cNvSpPr/>
          <p:nvPr/>
        </p:nvSpPr>
        <p:spPr>
          <a:xfrm>
            <a:off x="6549736" y="3891471"/>
            <a:ext cx="2639291" cy="187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B96FDC-8A97-4C44-8BBB-6E6B78D8FB50}"/>
              </a:ext>
            </a:extLst>
          </p:cNvPr>
          <p:cNvSpPr/>
          <p:nvPr/>
        </p:nvSpPr>
        <p:spPr>
          <a:xfrm>
            <a:off x="9393551" y="3870919"/>
            <a:ext cx="2403214" cy="196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3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 科研与竞赛：竞赛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Scientific research and competitions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17F9B2-AF96-4412-9CD2-0E49FEB3B9A3}"/>
              </a:ext>
            </a:extLst>
          </p:cNvPr>
          <p:cNvSpPr/>
          <p:nvPr/>
        </p:nvSpPr>
        <p:spPr>
          <a:xfrm>
            <a:off x="7335149" y="5584805"/>
            <a:ext cx="3823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******</a:t>
            </a:r>
          </a:p>
          <a:p>
            <a:pPr lvl="0" algn="ctr">
              <a:defRPr/>
            </a:pP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四川省</a:t>
            </a: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1A8FE3C-A82F-4D34-A5A7-C5E8371D67A5}"/>
              </a:ext>
            </a:extLst>
          </p:cNvPr>
          <p:cNvSpPr/>
          <p:nvPr/>
        </p:nvSpPr>
        <p:spPr>
          <a:xfrm>
            <a:off x="1400339" y="5679242"/>
            <a:ext cx="32815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algn="ctr">
              <a:defRPr/>
            </a:pP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四川省</a:t>
            </a: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89705D9-6B66-A28A-6066-96F554857F15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152E337-A9D1-4814-9853-CEE083C5E33E}"/>
              </a:ext>
            </a:extLst>
          </p:cNvPr>
          <p:cNvSpPr/>
          <p:nvPr/>
        </p:nvSpPr>
        <p:spPr>
          <a:xfrm>
            <a:off x="183292" y="1465876"/>
            <a:ext cx="2576945" cy="367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58DD10-E2E0-4FBC-B05A-ED979FCE7734}"/>
              </a:ext>
            </a:extLst>
          </p:cNvPr>
          <p:cNvSpPr/>
          <p:nvPr/>
        </p:nvSpPr>
        <p:spPr>
          <a:xfrm>
            <a:off x="2972407" y="1394757"/>
            <a:ext cx="2758393" cy="170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1EB8E-4E2B-409B-B2C0-0E360E068394}"/>
              </a:ext>
            </a:extLst>
          </p:cNvPr>
          <p:cNvSpPr/>
          <p:nvPr/>
        </p:nvSpPr>
        <p:spPr>
          <a:xfrm>
            <a:off x="3018293" y="3302072"/>
            <a:ext cx="2666620" cy="183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395CC-F3F1-45AE-8237-7FA9F363F8C3}"/>
              </a:ext>
            </a:extLst>
          </p:cNvPr>
          <p:cNvSpPr/>
          <p:nvPr/>
        </p:nvSpPr>
        <p:spPr>
          <a:xfrm>
            <a:off x="6691745" y="1465876"/>
            <a:ext cx="2527848" cy="377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4ABD9F-00AF-4C83-BE3E-233C32E1B1F6}"/>
              </a:ext>
            </a:extLst>
          </p:cNvPr>
          <p:cNvSpPr/>
          <p:nvPr/>
        </p:nvSpPr>
        <p:spPr>
          <a:xfrm>
            <a:off x="9459892" y="1458399"/>
            <a:ext cx="2245260" cy="183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F6EBF-4EF4-4F3F-A33F-8E07DB252EF3}"/>
              </a:ext>
            </a:extLst>
          </p:cNvPr>
          <p:cNvSpPr/>
          <p:nvPr/>
        </p:nvSpPr>
        <p:spPr>
          <a:xfrm>
            <a:off x="9459891" y="3458142"/>
            <a:ext cx="2336873" cy="183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2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 科研与竞赛：竞赛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Scientific research and competitions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17F9B2-AF96-4412-9CD2-0E49FEB3B9A3}"/>
              </a:ext>
            </a:extLst>
          </p:cNvPr>
          <p:cNvSpPr/>
          <p:nvPr/>
        </p:nvSpPr>
        <p:spPr>
          <a:xfrm>
            <a:off x="7335149" y="5584805"/>
            <a:ext cx="3823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******</a:t>
            </a:r>
          </a:p>
          <a:p>
            <a:pPr lvl="0" algn="ctr">
              <a:defRPr/>
            </a:pP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1A8FE3C-A82F-4D34-A5A7-C5E8371D67A5}"/>
              </a:ext>
            </a:extLst>
          </p:cNvPr>
          <p:cNvSpPr/>
          <p:nvPr/>
        </p:nvSpPr>
        <p:spPr>
          <a:xfrm>
            <a:off x="1400339" y="5679242"/>
            <a:ext cx="32815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algn="ctr">
              <a:defRPr/>
            </a:pP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全国</a:t>
            </a: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89705D9-6B66-A28A-6066-96F554857F15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152E337-A9D1-4814-9853-CEE083C5E33E}"/>
              </a:ext>
            </a:extLst>
          </p:cNvPr>
          <p:cNvSpPr/>
          <p:nvPr/>
        </p:nvSpPr>
        <p:spPr>
          <a:xfrm>
            <a:off x="183292" y="1465876"/>
            <a:ext cx="2576945" cy="367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58DD10-E2E0-4FBC-B05A-ED979FCE7734}"/>
              </a:ext>
            </a:extLst>
          </p:cNvPr>
          <p:cNvSpPr/>
          <p:nvPr/>
        </p:nvSpPr>
        <p:spPr>
          <a:xfrm>
            <a:off x="2972407" y="1394757"/>
            <a:ext cx="2758393" cy="170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1EB8E-4E2B-409B-B2C0-0E360E068394}"/>
              </a:ext>
            </a:extLst>
          </p:cNvPr>
          <p:cNvSpPr/>
          <p:nvPr/>
        </p:nvSpPr>
        <p:spPr>
          <a:xfrm>
            <a:off x="3018293" y="3302072"/>
            <a:ext cx="2666620" cy="183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395CC-F3F1-45AE-8237-7FA9F363F8C3}"/>
              </a:ext>
            </a:extLst>
          </p:cNvPr>
          <p:cNvSpPr/>
          <p:nvPr/>
        </p:nvSpPr>
        <p:spPr>
          <a:xfrm>
            <a:off x="6691745" y="1465876"/>
            <a:ext cx="2527848" cy="377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4ABD9F-00AF-4C83-BE3E-233C32E1B1F6}"/>
              </a:ext>
            </a:extLst>
          </p:cNvPr>
          <p:cNvSpPr/>
          <p:nvPr/>
        </p:nvSpPr>
        <p:spPr>
          <a:xfrm>
            <a:off x="9459892" y="1458399"/>
            <a:ext cx="2245260" cy="183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F6EBF-4EF4-4F3F-A33F-8E07DB252EF3}"/>
              </a:ext>
            </a:extLst>
          </p:cNvPr>
          <p:cNvSpPr/>
          <p:nvPr/>
        </p:nvSpPr>
        <p:spPr>
          <a:xfrm>
            <a:off x="9459891" y="3458142"/>
            <a:ext cx="2336873" cy="183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0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355" y="6543659"/>
            <a:ext cx="284409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6538A-33AE-45EB-868C-14B9E34ED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 科研与竞赛：科研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Scientific research and competitions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86AB6-314E-4800-9A0A-E69FD55D1D64}"/>
              </a:ext>
            </a:extLst>
          </p:cNvPr>
          <p:cNvSpPr/>
          <p:nvPr/>
        </p:nvSpPr>
        <p:spPr>
          <a:xfrm>
            <a:off x="244835" y="1060170"/>
            <a:ext cx="12006514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2022.04 </a:t>
            </a:r>
            <a:r>
              <a:rPr lang="zh-CN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–</a:t>
            </a: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 2023.04 </a:t>
            </a:r>
            <a:r>
              <a:rPr lang="zh-CN" altLang="en-US" sz="1800" b="1" kern="100" dirty="0">
                <a:solidFill>
                  <a:srgbClr val="595959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题目</a:t>
            </a:r>
            <a:r>
              <a:rPr lang="en-US" altLang="zh-CN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    		</a:t>
            </a:r>
            <a:r>
              <a:rPr lang="zh-CN" altLang="en-US" sz="1600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指导老师：</a:t>
            </a:r>
            <a:r>
              <a:rPr lang="en-US" altLang="zh-CN" sz="1600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**</a:t>
            </a:r>
            <a:r>
              <a:rPr lang="zh-CN" altLang="en-US" sz="1600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教授</a:t>
            </a:r>
            <a:endParaRPr lang="en-US" altLang="zh-CN" sz="2000" b="1" dirty="0">
              <a:solidFill>
                <a:srgbClr val="44546A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思源黑体 Norm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B1CDDF-BAFE-4C98-8B38-04BE14EB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564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BBF2BB-6573-4377-BBC2-8F4BE5DA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E236965-86A7-4D84-9275-06CDCF82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411" y="24329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C48BB7D-BCB8-0E67-CF0F-757059AF307B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C39D8E8-8429-4FC5-B9E1-DBCDB42FFE75}"/>
              </a:ext>
            </a:extLst>
          </p:cNvPr>
          <p:cNvSpPr/>
          <p:nvPr/>
        </p:nvSpPr>
        <p:spPr>
          <a:xfrm>
            <a:off x="244835" y="1448145"/>
            <a:ext cx="7643080" cy="42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项目背景： </a:t>
            </a:r>
            <a:r>
              <a:rPr lang="en-US" altLang="zh-CN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******</a:t>
            </a:r>
            <a:endParaRPr lang="zh-CN" altLang="en-US" b="1" dirty="0">
              <a:solidFill>
                <a:srgbClr val="44546A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思源黑体 Norm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10D56-DA37-4F87-B19B-93E7BAC25B02}"/>
              </a:ext>
            </a:extLst>
          </p:cNvPr>
          <p:cNvSpPr txBox="1"/>
          <p:nvPr/>
        </p:nvSpPr>
        <p:spPr>
          <a:xfrm>
            <a:off x="1093796" y="2037540"/>
            <a:ext cx="4038780" cy="369332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****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CA0D4328-B275-49B1-9814-56395F52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338" y="5661710"/>
            <a:ext cx="1559550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zh-CN" altLang="en-US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有效性验证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15B0B28D-554C-48B5-A502-66583D2DA943}"/>
              </a:ext>
            </a:extLst>
          </p:cNvPr>
          <p:cNvSpPr txBox="1"/>
          <p:nvPr/>
        </p:nvSpPr>
        <p:spPr>
          <a:xfrm>
            <a:off x="7404455" y="2040381"/>
            <a:ext cx="3677285" cy="368300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***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B38E5FAC-E1D9-4CCC-97FD-8181E8D398B3}"/>
              </a:ext>
            </a:extLst>
          </p:cNvPr>
          <p:cNvSpPr txBox="1"/>
          <p:nvPr/>
        </p:nvSpPr>
        <p:spPr>
          <a:xfrm>
            <a:off x="6823655" y="5308232"/>
            <a:ext cx="27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400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8">
            <a:extLst>
              <a:ext uri="{FF2B5EF4-FFF2-40B4-BE49-F238E27FC236}">
                <a16:creationId xmlns:a16="http://schemas.microsoft.com/office/drawing/2014/main" id="{7D080E71-5679-40E4-A8FA-BA8551DB8DF7}"/>
              </a:ext>
            </a:extLst>
          </p:cNvPr>
          <p:cNvSpPr txBox="1"/>
          <p:nvPr/>
        </p:nvSpPr>
        <p:spPr>
          <a:xfrm>
            <a:off x="1238623" y="6146422"/>
            <a:ext cx="3677285" cy="368300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模型验证</a:t>
            </a:r>
          </a:p>
        </p:txBody>
      </p:sp>
      <p:sp>
        <p:nvSpPr>
          <p:cNvPr id="69" name="TextBox 18">
            <a:extLst>
              <a:ext uri="{FF2B5EF4-FFF2-40B4-BE49-F238E27FC236}">
                <a16:creationId xmlns:a16="http://schemas.microsoft.com/office/drawing/2014/main" id="{BC0C967A-BB05-45D1-97AD-838B96532316}"/>
              </a:ext>
            </a:extLst>
          </p:cNvPr>
          <p:cNvSpPr txBox="1"/>
          <p:nvPr/>
        </p:nvSpPr>
        <p:spPr>
          <a:xfrm>
            <a:off x="7297288" y="6145390"/>
            <a:ext cx="4081166" cy="369332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 ***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Rectangle 12">
            <a:extLst>
              <a:ext uri="{FF2B5EF4-FFF2-40B4-BE49-F238E27FC236}">
                <a16:creationId xmlns:a16="http://schemas.microsoft.com/office/drawing/2014/main" id="{809D0896-AC48-4F15-B1E4-5BC84EF2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762" y="5661709"/>
            <a:ext cx="1559550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zh-CN" altLang="en-US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鲁棒性验证</a:t>
            </a:r>
          </a:p>
        </p:txBody>
      </p:sp>
      <p:sp>
        <p:nvSpPr>
          <p:cNvPr id="118" name="Rectangle 12">
            <a:extLst>
              <a:ext uri="{FF2B5EF4-FFF2-40B4-BE49-F238E27FC236}">
                <a16:creationId xmlns:a16="http://schemas.microsoft.com/office/drawing/2014/main" id="{13C442F3-178A-4514-85C9-F353F2F2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70" y="2926625"/>
            <a:ext cx="1865672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Rectangle 12">
            <a:extLst>
              <a:ext uri="{FF2B5EF4-FFF2-40B4-BE49-F238E27FC236}">
                <a16:creationId xmlns:a16="http://schemas.microsoft.com/office/drawing/2014/main" id="{B0F54192-B046-436E-905D-D7BA9B3D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70" y="3676367"/>
            <a:ext cx="1865672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Rectangle 12">
            <a:extLst>
              <a:ext uri="{FF2B5EF4-FFF2-40B4-BE49-F238E27FC236}">
                <a16:creationId xmlns:a16="http://schemas.microsoft.com/office/drawing/2014/main" id="{3C19BEBC-1F2F-413E-B7AA-B857A500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70" y="4469202"/>
            <a:ext cx="1865672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12">
            <a:extLst>
              <a:ext uri="{FF2B5EF4-FFF2-40B4-BE49-F238E27FC236}">
                <a16:creationId xmlns:a16="http://schemas.microsoft.com/office/drawing/2014/main" id="{AFF9A767-32E0-4D0E-97F4-898F5CE46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96" y="2575632"/>
            <a:ext cx="3460802" cy="665623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Line 7">
            <a:extLst>
              <a:ext uri="{FF2B5EF4-FFF2-40B4-BE49-F238E27FC236}">
                <a16:creationId xmlns:a16="http://schemas.microsoft.com/office/drawing/2014/main" id="{485D1CED-1408-4F98-9C00-0BE06B783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2575" y="2228753"/>
            <a:ext cx="227188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4E94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E93F359-11AB-4BCB-BFD0-A0F304195295}"/>
              </a:ext>
            </a:extLst>
          </p:cNvPr>
          <p:cNvCxnSpPr/>
          <p:nvPr/>
        </p:nvCxnSpPr>
        <p:spPr>
          <a:xfrm>
            <a:off x="376086" y="1911990"/>
            <a:ext cx="1105166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A87AD78-0289-4BBD-9D6F-62B1A07FF504}"/>
              </a:ext>
            </a:extLst>
          </p:cNvPr>
          <p:cNvCxnSpPr>
            <a:cxnSpLocks/>
          </p:cNvCxnSpPr>
          <p:nvPr/>
        </p:nvCxnSpPr>
        <p:spPr>
          <a:xfrm>
            <a:off x="376086" y="5203830"/>
            <a:ext cx="630824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9203421-244F-4F47-83B7-CD2E7D48490A}"/>
              </a:ext>
            </a:extLst>
          </p:cNvPr>
          <p:cNvCxnSpPr>
            <a:cxnSpLocks/>
          </p:cNvCxnSpPr>
          <p:nvPr/>
        </p:nvCxnSpPr>
        <p:spPr>
          <a:xfrm>
            <a:off x="376086" y="1890605"/>
            <a:ext cx="0" cy="32918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7643B3BB-EF2B-4C6C-B05B-7DD855324EB4}"/>
              </a:ext>
            </a:extLst>
          </p:cNvPr>
          <p:cNvCxnSpPr>
            <a:cxnSpLocks/>
          </p:cNvCxnSpPr>
          <p:nvPr/>
        </p:nvCxnSpPr>
        <p:spPr>
          <a:xfrm>
            <a:off x="6684327" y="3476270"/>
            <a:ext cx="1119" cy="1737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C4D40B2E-0906-4C2F-9F2C-A7AA9D2FE40A}"/>
              </a:ext>
            </a:extLst>
          </p:cNvPr>
          <p:cNvCxnSpPr>
            <a:cxnSpLocks/>
          </p:cNvCxnSpPr>
          <p:nvPr/>
        </p:nvCxnSpPr>
        <p:spPr>
          <a:xfrm>
            <a:off x="11440815" y="1911990"/>
            <a:ext cx="0" cy="15642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8BFADCCD-FBD9-4296-83E3-493E04F10A60}"/>
              </a:ext>
            </a:extLst>
          </p:cNvPr>
          <p:cNvCxnSpPr>
            <a:cxnSpLocks/>
          </p:cNvCxnSpPr>
          <p:nvPr/>
        </p:nvCxnSpPr>
        <p:spPr>
          <a:xfrm>
            <a:off x="6735378" y="3476270"/>
            <a:ext cx="470543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Line 7">
            <a:extLst>
              <a:ext uri="{FF2B5EF4-FFF2-40B4-BE49-F238E27FC236}">
                <a16:creationId xmlns:a16="http://schemas.microsoft.com/office/drawing/2014/main" id="{09B7F8AA-5642-44DB-9E10-C342717C5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1785" y="5213974"/>
            <a:ext cx="0" cy="44414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4E94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5" name="Line 7">
            <a:extLst>
              <a:ext uri="{FF2B5EF4-FFF2-40B4-BE49-F238E27FC236}">
                <a16:creationId xmlns:a16="http://schemas.microsoft.com/office/drawing/2014/main" id="{154D0C3C-25F8-47D9-998A-30DAF5BEC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5908" y="6324608"/>
            <a:ext cx="239492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4E94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70E11-4875-44A5-A498-7EFF6647803D}"/>
              </a:ext>
            </a:extLst>
          </p:cNvPr>
          <p:cNvSpPr/>
          <p:nvPr/>
        </p:nvSpPr>
        <p:spPr>
          <a:xfrm>
            <a:off x="1136620" y="2614189"/>
            <a:ext cx="3075516" cy="231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EFD5AF-0C35-4BD7-9C25-4398C070C466}"/>
              </a:ext>
            </a:extLst>
          </p:cNvPr>
          <p:cNvSpPr/>
          <p:nvPr/>
        </p:nvSpPr>
        <p:spPr>
          <a:xfrm>
            <a:off x="7297288" y="3852713"/>
            <a:ext cx="4075571" cy="204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单色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14843</TotalTime>
  <Words>870</Words>
  <Application>Microsoft Office PowerPoint</Application>
  <PresentationFormat>宽屏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黑体</vt:lpstr>
      <vt:lpstr>华文宋体</vt:lpstr>
      <vt:lpstr>华文中宋</vt:lpstr>
      <vt:lpstr>思源黑体 Normal</vt:lpstr>
      <vt:lpstr>宋体</vt:lpstr>
      <vt:lpstr>微软雅黑</vt:lpstr>
      <vt:lpstr>字魂59号-创粗黑</vt:lpstr>
      <vt:lpstr>Arial</vt:lpstr>
      <vt:lpstr>Calibri</vt:lpstr>
      <vt:lpstr>Calibri Light</vt:lpstr>
      <vt:lpstr>Calisto MT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蓝色简约单色工作汇报PPT模板</dc:title>
  <dc:creator>andy</dc:creator>
  <cp:lastModifiedBy>Mr.Liu</cp:lastModifiedBy>
  <cp:revision>674</cp:revision>
  <dcterms:created xsi:type="dcterms:W3CDTF">2019-04-09T06:58:04Z</dcterms:created>
  <dcterms:modified xsi:type="dcterms:W3CDTF">2023-10-30T08:22:44Z</dcterms:modified>
</cp:coreProperties>
</file>