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29" r:id="rId2"/>
    <p:sldId id="618" r:id="rId3"/>
    <p:sldId id="619" r:id="rId4"/>
    <p:sldId id="631" r:id="rId5"/>
    <p:sldId id="620" r:id="rId6"/>
    <p:sldId id="626" r:id="rId7"/>
    <p:sldId id="632" r:id="rId8"/>
    <p:sldId id="623" r:id="rId9"/>
    <p:sldId id="599" r:id="rId10"/>
    <p:sldId id="633" r:id="rId11"/>
    <p:sldId id="625" r:id="rId12"/>
    <p:sldId id="622" r:id="rId13"/>
    <p:sldId id="634" r:id="rId14"/>
    <p:sldId id="63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3" autoAdjust="0"/>
    <p:restoredTop sz="94696" autoAdjust="0"/>
  </p:normalViewPr>
  <p:slideViewPr>
    <p:cSldViewPr snapToGrid="0">
      <p:cViewPr varScale="1">
        <p:scale>
          <a:sx n="81" d="100"/>
          <a:sy n="81" d="100"/>
        </p:scale>
        <p:origin x="715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9D1B-4BAB-4D93-8438-F538CF06C5DD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6A6E-6FD5-4C3D-9267-1A50E1492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7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23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6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5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3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1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3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6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8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6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2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8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00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754A91-1FED-46E2-8E12-C7A630F730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CB033-3CA0-4198-9647-403E7225AC78}"/>
              </a:ext>
            </a:extLst>
          </p:cNvPr>
          <p:cNvSpPr txBox="1"/>
          <p:nvPr/>
        </p:nvSpPr>
        <p:spPr>
          <a:xfrm>
            <a:off x="2044677" y="2904843"/>
            <a:ext cx="8102646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5400" spc="600">
                <a:solidFill>
                  <a:schemeClr val="tx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r>
              <a:rPr lang="zh-CN" altLang="en-US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共享经济汇报</a:t>
            </a:r>
            <a:endParaRPr lang="zh-CN" altLang="en-US" sz="6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54FC48-FDEA-4B9D-85AE-BD42E8C6C9A3}"/>
              </a:ext>
            </a:extLst>
          </p:cNvPr>
          <p:cNvGrpSpPr/>
          <p:nvPr/>
        </p:nvGrpSpPr>
        <p:grpSpPr>
          <a:xfrm>
            <a:off x="2571777" y="1764122"/>
            <a:ext cx="5373279" cy="655442"/>
            <a:chOff x="4654070" y="1736834"/>
            <a:chExt cx="2992014" cy="6554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4BE708-A2AF-457A-9CC3-C12B589B58F4}"/>
                </a:ext>
              </a:extLst>
            </p:cNvPr>
            <p:cNvSpPr/>
            <p:nvPr/>
          </p:nvSpPr>
          <p:spPr>
            <a:xfrm>
              <a:off x="4938703" y="1736834"/>
              <a:ext cx="2422748" cy="65544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5572D2-807D-474B-B9D6-CDAB24D9A02F}"/>
                </a:ext>
              </a:extLst>
            </p:cNvPr>
            <p:cNvSpPr txBox="1"/>
            <p:nvPr/>
          </p:nvSpPr>
          <p:spPr>
            <a:xfrm>
              <a:off x="4654070" y="1807252"/>
              <a:ext cx="2992014" cy="49244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5400" spc="600">
                  <a:solidFill>
                    <a:schemeClr val="tx2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经典行书简" panose="02010609010101010101" pitchFamily="49" charset="-122"/>
                </a:defRPr>
              </a:lvl1pPr>
            </a:lstStyle>
            <a:p>
              <a:r>
                <a:rPr lang="en-US" altLang="zh-CN" sz="3200" spc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3200" spc="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hared economy</a:t>
              </a:r>
              <a:endParaRPr lang="zh-CN" altLang="en-US" sz="3200" spc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ABBCDD-953B-4E7D-A81C-6CCA11BE6274}"/>
              </a:ext>
            </a:extLst>
          </p:cNvPr>
          <p:cNvSpPr txBox="1"/>
          <p:nvPr/>
        </p:nvSpPr>
        <p:spPr>
          <a:xfrm>
            <a:off x="9360816" y="5294857"/>
            <a:ext cx="2797189" cy="986680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>
            <a:defPPr>
              <a:defRPr lang="zh-CN"/>
            </a:defPPr>
            <a:lvl1pPr>
              <a:defRPr sz="7200" spc="300"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刘欣豪</a:t>
            </a:r>
            <a:r>
              <a:rPr lang="en-US" altLang="zh-CN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2020112921</a:t>
            </a:r>
          </a:p>
          <a:p>
            <a:pPr algn="ctr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杨程</a:t>
            </a:r>
            <a:r>
              <a:rPr lang="en-US" altLang="zh-CN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2020112927</a:t>
            </a:r>
          </a:p>
          <a:p>
            <a:pPr algn="ctr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马忠龙</a:t>
            </a:r>
            <a:r>
              <a:rPr lang="en-US" altLang="zh-CN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2020112920</a:t>
            </a:r>
          </a:p>
          <a:p>
            <a:pPr algn="ctr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林俊屹</a:t>
            </a:r>
            <a:r>
              <a:rPr lang="en-US" altLang="zh-CN" sz="1100" spc="1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方正卡通简体" panose="03000509000000000000" pitchFamily="65" charset="-122"/>
              </a:rPr>
              <a:t>2020112917</a:t>
            </a:r>
            <a:endParaRPr lang="zh-CN" altLang="en-US" sz="1100" spc="100" dirty="0">
              <a:solidFill>
                <a:schemeClr val="tx1"/>
              </a:solidFill>
              <a:effectLst/>
              <a:latin typeface="微软雅黑 Light" panose="020B0502040204020203" pitchFamily="34" charset="-122"/>
              <a:ea typeface="方正卡通简体" panose="03000509000000000000" pitchFamily="65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994C06-0C73-4819-B086-7C80C5B88456}"/>
              </a:ext>
            </a:extLst>
          </p:cNvPr>
          <p:cNvCxnSpPr/>
          <p:nvPr/>
        </p:nvCxnSpPr>
        <p:spPr>
          <a:xfrm>
            <a:off x="2453811" y="4070675"/>
            <a:ext cx="72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08CCB95-9A3D-4CC2-B7D5-60173026718F}"/>
              </a:ext>
            </a:extLst>
          </p:cNvPr>
          <p:cNvCxnSpPr/>
          <p:nvPr/>
        </p:nvCxnSpPr>
        <p:spPr>
          <a:xfrm>
            <a:off x="2453811" y="2662341"/>
            <a:ext cx="72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6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26DB3DB-6D6C-4130-86E2-985AB0E2CD6B}"/>
              </a:ext>
            </a:extLst>
          </p:cNvPr>
          <p:cNvSpPr txBox="1"/>
          <p:nvPr/>
        </p:nvSpPr>
        <p:spPr>
          <a:xfrm>
            <a:off x="4018529" y="6024654"/>
            <a:ext cx="4154941" cy="37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5252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en-US" b="0" i="0" dirty="0">
                <a:solidFill>
                  <a:srgbClr val="25252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年中国网民使用共享经济产品情况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5346A1-2F48-49FE-AA8A-11328A3B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29" y="457787"/>
            <a:ext cx="8534941" cy="53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8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4BE708-A2AF-457A-9CC3-C12B589B58F4}"/>
              </a:ext>
            </a:extLst>
          </p:cNvPr>
          <p:cNvSpPr/>
          <p:nvPr/>
        </p:nvSpPr>
        <p:spPr>
          <a:xfrm>
            <a:off x="4938703" y="2039839"/>
            <a:ext cx="2422748" cy="6554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5572D2-807D-474B-B9D6-CDAB24D9A02F}"/>
              </a:ext>
            </a:extLst>
          </p:cNvPr>
          <p:cNvSpPr txBox="1"/>
          <p:nvPr/>
        </p:nvSpPr>
        <p:spPr>
          <a:xfrm>
            <a:off x="4676036" y="2121339"/>
            <a:ext cx="2839928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5400" spc="600">
                <a:solidFill>
                  <a:schemeClr val="tx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r>
              <a:rPr lang="en-US" altLang="zh-CN" sz="3200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3200" spc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0BD67B-E539-4847-860D-783F6A9C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726" y="3389811"/>
            <a:ext cx="4462548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未来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4D6168-A447-407F-B4DC-CE473713ED63}"/>
              </a:ext>
            </a:extLst>
          </p:cNvPr>
          <p:cNvSpPr txBox="1"/>
          <p:nvPr/>
        </p:nvSpPr>
        <p:spPr>
          <a:xfrm>
            <a:off x="2540888" y="3868234"/>
            <a:ext cx="7110225" cy="524695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>
            <a:defPPr>
              <a:defRPr lang="zh-CN"/>
            </a:defPPr>
            <a:lvl1pPr>
              <a:defRPr sz="7200" spc="300"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000" spc="100" dirty="0">
                <a:solidFill>
                  <a:schemeClr val="tx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方正卡通简体" panose="03000509000000000000" pitchFamily="65" charset="-122"/>
              </a:rPr>
              <a:t>FUTURE</a:t>
            </a:r>
            <a:endParaRPr lang="zh-CN" altLang="en-US" sz="2000" spc="100" dirty="0">
              <a:solidFill>
                <a:schemeClr val="tx1"/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9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9408AE-65EC-4F91-97B8-352D706BDB58}"/>
              </a:ext>
            </a:extLst>
          </p:cNvPr>
          <p:cNvGrpSpPr/>
          <p:nvPr/>
        </p:nvGrpSpPr>
        <p:grpSpPr>
          <a:xfrm>
            <a:off x="5472827" y="1015409"/>
            <a:ext cx="1247937" cy="72009"/>
            <a:chOff x="5472827" y="1015409"/>
            <a:chExt cx="1247937" cy="7200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9FE96EC-8681-4F9A-92B1-DC9CBB4D6155}"/>
                </a:ext>
              </a:extLst>
            </p:cNvPr>
            <p:cNvSpPr/>
            <p:nvPr/>
          </p:nvSpPr>
          <p:spPr>
            <a:xfrm>
              <a:off x="5676210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0D9BF3-A500-4822-8E7C-FB1052D8E317}"/>
                </a:ext>
              </a:extLst>
            </p:cNvPr>
            <p:cNvSpPr/>
            <p:nvPr/>
          </p:nvSpPr>
          <p:spPr>
            <a:xfrm>
              <a:off x="6073931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A2EBED7-6DE7-4916-95FC-C55E92A2F4B4}"/>
                </a:ext>
              </a:extLst>
            </p:cNvPr>
            <p:cNvSpPr/>
            <p:nvPr/>
          </p:nvSpPr>
          <p:spPr>
            <a:xfrm>
              <a:off x="6471652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2B344C-5890-4F03-87BB-57B8B85EE563}"/>
                </a:ext>
              </a:extLst>
            </p:cNvPr>
            <p:cNvCxnSpPr/>
            <p:nvPr/>
          </p:nvCxnSpPr>
          <p:spPr>
            <a:xfrm>
              <a:off x="5472827" y="1038272"/>
              <a:ext cx="12479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9FB4BD3-967A-4275-9BED-7A88D25A972D}"/>
              </a:ext>
            </a:extLst>
          </p:cNvPr>
          <p:cNvSpPr txBox="1"/>
          <p:nvPr/>
        </p:nvSpPr>
        <p:spPr>
          <a:xfrm flipH="1">
            <a:off x="1662532" y="1701870"/>
            <a:ext cx="9180824" cy="396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共享经济将成为社会服务行业内最重要的一股力量。在住宿、交通，教育服务以及生活服务及旅游领域，优秀的共享经济公司不断涌现：从宠物寄养共享、车位共享到专家共享、社区服务共享及导游共享，甚至移动互联强需求的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共享。新模式层出不穷，在供给端整合线下资源，在需求端不断为用户提供更优质体验。</a:t>
            </a:r>
            <a:endParaRPr lang="en-US" altLang="zh-CN" sz="2000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2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9408AE-65EC-4F91-97B8-352D706BDB58}"/>
              </a:ext>
            </a:extLst>
          </p:cNvPr>
          <p:cNvGrpSpPr/>
          <p:nvPr/>
        </p:nvGrpSpPr>
        <p:grpSpPr>
          <a:xfrm>
            <a:off x="5472827" y="1015409"/>
            <a:ext cx="1247937" cy="72009"/>
            <a:chOff x="5472827" y="1015409"/>
            <a:chExt cx="1247937" cy="7200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9FE96EC-8681-4F9A-92B1-DC9CBB4D6155}"/>
                </a:ext>
              </a:extLst>
            </p:cNvPr>
            <p:cNvSpPr/>
            <p:nvPr/>
          </p:nvSpPr>
          <p:spPr>
            <a:xfrm>
              <a:off x="5676210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0D9BF3-A500-4822-8E7C-FB1052D8E317}"/>
                </a:ext>
              </a:extLst>
            </p:cNvPr>
            <p:cNvSpPr/>
            <p:nvPr/>
          </p:nvSpPr>
          <p:spPr>
            <a:xfrm>
              <a:off x="6073931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A2EBED7-6DE7-4916-95FC-C55E92A2F4B4}"/>
                </a:ext>
              </a:extLst>
            </p:cNvPr>
            <p:cNvSpPr/>
            <p:nvPr/>
          </p:nvSpPr>
          <p:spPr>
            <a:xfrm>
              <a:off x="6471652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2B344C-5890-4F03-87BB-57B8B85EE563}"/>
                </a:ext>
              </a:extLst>
            </p:cNvPr>
            <p:cNvCxnSpPr/>
            <p:nvPr/>
          </p:nvCxnSpPr>
          <p:spPr>
            <a:xfrm>
              <a:off x="5472827" y="1038272"/>
              <a:ext cx="12479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9FB4BD3-967A-4275-9BED-7A88D25A972D}"/>
              </a:ext>
            </a:extLst>
          </p:cNvPr>
          <p:cNvSpPr txBox="1"/>
          <p:nvPr/>
        </p:nvSpPr>
        <p:spPr>
          <a:xfrm flipH="1">
            <a:off x="1662532" y="2575853"/>
            <a:ext cx="9180824" cy="222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共享经济将激活金融业。“钱”的共享可以促进社会财富流动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提高社会财富的循环效率，扩大人们消费需求，满足更多人的利益。</a:t>
            </a:r>
            <a:endParaRPr lang="en-US" altLang="zh-CN" sz="2000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65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754A91-1FED-46E2-8E12-C7A630F730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6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CB033-3CA0-4198-9647-403E7225AC78}"/>
              </a:ext>
            </a:extLst>
          </p:cNvPr>
          <p:cNvSpPr txBox="1"/>
          <p:nvPr/>
        </p:nvSpPr>
        <p:spPr>
          <a:xfrm>
            <a:off x="2044677" y="2904843"/>
            <a:ext cx="8102646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5400" spc="600">
                <a:solidFill>
                  <a:schemeClr val="tx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r>
              <a:rPr lang="zh-CN" altLang="en-US" sz="6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994C06-0C73-4819-B086-7C80C5B88456}"/>
              </a:ext>
            </a:extLst>
          </p:cNvPr>
          <p:cNvCxnSpPr/>
          <p:nvPr/>
        </p:nvCxnSpPr>
        <p:spPr>
          <a:xfrm>
            <a:off x="2453811" y="4070675"/>
            <a:ext cx="72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08CCB95-9A3D-4CC2-B7D5-60173026718F}"/>
              </a:ext>
            </a:extLst>
          </p:cNvPr>
          <p:cNvCxnSpPr/>
          <p:nvPr/>
        </p:nvCxnSpPr>
        <p:spPr>
          <a:xfrm>
            <a:off x="2453811" y="2662341"/>
            <a:ext cx="728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2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F4ACF2-17FA-4743-BACF-660B32FEBDBF}"/>
              </a:ext>
            </a:extLst>
          </p:cNvPr>
          <p:cNvGrpSpPr/>
          <p:nvPr/>
        </p:nvGrpSpPr>
        <p:grpSpPr>
          <a:xfrm>
            <a:off x="4948968" y="823797"/>
            <a:ext cx="1474764" cy="830997"/>
            <a:chOff x="6742229" y="889089"/>
            <a:chExt cx="1474764" cy="830997"/>
          </a:xfrm>
        </p:grpSpPr>
        <p:sp>
          <p:nvSpPr>
            <p:cNvPr id="12" name="TextBox94">
              <a:extLst>
                <a:ext uri="{FF2B5EF4-FFF2-40B4-BE49-F238E27FC236}">
                  <a16:creationId xmlns:a16="http://schemas.microsoft.com/office/drawing/2014/main" id="{12A71CBF-9E13-4A76-A4CD-E4745BE0A921}"/>
                </a:ext>
              </a:extLst>
            </p:cNvPr>
            <p:cNvSpPr txBox="1"/>
            <p:nvPr/>
          </p:nvSpPr>
          <p:spPr>
            <a:xfrm>
              <a:off x="6742229" y="889089"/>
              <a:ext cx="1474764" cy="83099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6600" spc="-300">
                  <a:blipFill>
                    <a:blip r:embed="rId4"/>
                    <a:stretch>
                      <a:fillRect/>
                    </a:stretch>
                  </a:blip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经典行书简" panose="02010609010101010101" pitchFamily="49" charset="-122"/>
                </a:defRPr>
              </a:lvl1pPr>
            </a:lstStyle>
            <a:p>
              <a:r>
                <a:rPr lang="zh-CN" altLang="en-US" sz="5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CB1660-FF12-481B-8D40-208ECFEEE400}"/>
                </a:ext>
              </a:extLst>
            </p:cNvPr>
            <p:cNvSpPr/>
            <p:nvPr/>
          </p:nvSpPr>
          <p:spPr>
            <a:xfrm>
              <a:off x="7186919" y="1648045"/>
              <a:ext cx="585384" cy="76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D0BD67B-E539-4847-860D-783F6A9C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886" y="2960983"/>
            <a:ext cx="1519849" cy="34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3200" dirty="0">
                <a:latin typeface="+mn-ea"/>
                <a:ea typeface="+mn-ea"/>
                <a:cs typeface="经典行书简" panose="02010609010101010101" pitchFamily="49" charset="-122"/>
              </a:rPr>
              <a:t>定义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ED108B-7EDC-428C-A6E7-EA52FAD5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886" y="4545047"/>
            <a:ext cx="1255152" cy="34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当下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2617F7-BE2F-4595-8F48-0134897D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65" y="2960983"/>
            <a:ext cx="2821633" cy="34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过去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D322A5-2E16-4D60-85EB-55996531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65" y="4545047"/>
            <a:ext cx="1269153" cy="34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未来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CE120CC-F642-41F9-B083-DBC9AFCF4B82}"/>
              </a:ext>
            </a:extLst>
          </p:cNvPr>
          <p:cNvSpPr/>
          <p:nvPr/>
        </p:nvSpPr>
        <p:spPr>
          <a:xfrm>
            <a:off x="2679078" y="2665230"/>
            <a:ext cx="674626" cy="6746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937DB2F-6010-492E-9833-434B498B2EEB}"/>
              </a:ext>
            </a:extLst>
          </p:cNvPr>
          <p:cNvSpPr/>
          <p:nvPr/>
        </p:nvSpPr>
        <p:spPr>
          <a:xfrm>
            <a:off x="6500499" y="2712449"/>
            <a:ext cx="674626" cy="6746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26F6EC0-DB58-4E63-B482-9C378EF87744}"/>
              </a:ext>
            </a:extLst>
          </p:cNvPr>
          <p:cNvSpPr/>
          <p:nvPr/>
        </p:nvSpPr>
        <p:spPr>
          <a:xfrm>
            <a:off x="2679078" y="4259223"/>
            <a:ext cx="674626" cy="6746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E5857D5-62A7-46AE-978D-46C98B812475}"/>
              </a:ext>
            </a:extLst>
          </p:cNvPr>
          <p:cNvSpPr/>
          <p:nvPr/>
        </p:nvSpPr>
        <p:spPr>
          <a:xfrm>
            <a:off x="6500499" y="4259223"/>
            <a:ext cx="674626" cy="6746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57CAAA-6251-4ED7-9B62-B7054FF0FACB}"/>
              </a:ext>
            </a:extLst>
          </p:cNvPr>
          <p:cNvSpPr txBox="1"/>
          <p:nvPr/>
        </p:nvSpPr>
        <p:spPr>
          <a:xfrm>
            <a:off x="2752257" y="2710155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73EE57-7E30-4CF6-853F-F5FB3BBA4546}"/>
              </a:ext>
            </a:extLst>
          </p:cNvPr>
          <p:cNvSpPr txBox="1"/>
          <p:nvPr/>
        </p:nvSpPr>
        <p:spPr>
          <a:xfrm>
            <a:off x="6554628" y="2757375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CBB3CC8-BEDF-4BDB-AB13-48E7503D3F27}"/>
              </a:ext>
            </a:extLst>
          </p:cNvPr>
          <p:cNvSpPr txBox="1"/>
          <p:nvPr/>
        </p:nvSpPr>
        <p:spPr>
          <a:xfrm>
            <a:off x="2752257" y="4304149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57C895B-634A-41FC-9958-6904AEEE035F}"/>
              </a:ext>
            </a:extLst>
          </p:cNvPr>
          <p:cNvSpPr txBox="1"/>
          <p:nvPr/>
        </p:nvSpPr>
        <p:spPr>
          <a:xfrm>
            <a:off x="6554628" y="4304149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4BE708-A2AF-457A-9CC3-C12B589B58F4}"/>
              </a:ext>
            </a:extLst>
          </p:cNvPr>
          <p:cNvSpPr/>
          <p:nvPr/>
        </p:nvSpPr>
        <p:spPr>
          <a:xfrm>
            <a:off x="4938703" y="2039839"/>
            <a:ext cx="2422748" cy="6554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5572D2-807D-474B-B9D6-CDAB24D9A02F}"/>
              </a:ext>
            </a:extLst>
          </p:cNvPr>
          <p:cNvSpPr txBox="1"/>
          <p:nvPr/>
        </p:nvSpPr>
        <p:spPr>
          <a:xfrm>
            <a:off x="4676036" y="2121339"/>
            <a:ext cx="2839928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5400" spc="600">
                <a:solidFill>
                  <a:schemeClr val="tx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r>
              <a:rPr lang="en-US" altLang="zh-CN" sz="3200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3200" spc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0BD67B-E539-4847-860D-783F6A9C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726" y="3429000"/>
            <a:ext cx="4462548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FA4C6A-B16A-43E8-8839-1F27F6F58104}"/>
              </a:ext>
            </a:extLst>
          </p:cNvPr>
          <p:cNvSpPr txBox="1"/>
          <p:nvPr/>
        </p:nvSpPr>
        <p:spPr>
          <a:xfrm>
            <a:off x="2540888" y="3865896"/>
            <a:ext cx="7110225" cy="529376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>
            <a:defPPr>
              <a:defRPr lang="zh-CN"/>
            </a:defPPr>
            <a:lvl1pPr>
              <a:defRPr sz="7200" spc="300"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000" b="0" i="0" dirty="0">
                <a:solidFill>
                  <a:srgbClr val="434343"/>
                </a:solidFill>
                <a:effectLst/>
                <a:latin typeface="+mn-lt"/>
              </a:rPr>
              <a:t>DEFINITION </a:t>
            </a:r>
            <a:endParaRPr lang="zh-CN" altLang="en-US" sz="6000" spc="100" dirty="0">
              <a:solidFill>
                <a:schemeClr val="tx1"/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+mn-lt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59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9408AE-65EC-4F91-97B8-352D706BDB58}"/>
              </a:ext>
            </a:extLst>
          </p:cNvPr>
          <p:cNvGrpSpPr/>
          <p:nvPr/>
        </p:nvGrpSpPr>
        <p:grpSpPr>
          <a:xfrm>
            <a:off x="983679" y="502064"/>
            <a:ext cx="1247937" cy="677465"/>
            <a:chOff x="5521971" y="409953"/>
            <a:chExt cx="1247937" cy="67746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72979E-7FF5-4D80-AAB9-AA3E06990614}"/>
                </a:ext>
              </a:extLst>
            </p:cNvPr>
            <p:cNvSpPr/>
            <p:nvPr/>
          </p:nvSpPr>
          <p:spPr>
            <a:xfrm>
              <a:off x="5555937" y="409953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latin typeface="Arial Nova Light" panose="020B0304020202020204" pitchFamily="34" charset="0"/>
                </a:rPr>
                <a:t>定义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9FE96EC-8681-4F9A-92B1-DC9CBB4D6155}"/>
                </a:ext>
              </a:extLst>
            </p:cNvPr>
            <p:cNvSpPr/>
            <p:nvPr/>
          </p:nvSpPr>
          <p:spPr>
            <a:xfrm>
              <a:off x="5676210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0D9BF3-A500-4822-8E7C-FB1052D8E317}"/>
                </a:ext>
              </a:extLst>
            </p:cNvPr>
            <p:cNvSpPr/>
            <p:nvPr/>
          </p:nvSpPr>
          <p:spPr>
            <a:xfrm>
              <a:off x="6073931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A2EBED7-6DE7-4916-95FC-C55E92A2F4B4}"/>
                </a:ext>
              </a:extLst>
            </p:cNvPr>
            <p:cNvSpPr/>
            <p:nvPr/>
          </p:nvSpPr>
          <p:spPr>
            <a:xfrm>
              <a:off x="6471652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2B344C-5890-4F03-87BB-57B8B85EE563}"/>
                </a:ext>
              </a:extLst>
            </p:cNvPr>
            <p:cNvCxnSpPr/>
            <p:nvPr/>
          </p:nvCxnSpPr>
          <p:spPr>
            <a:xfrm>
              <a:off x="5521971" y="1015409"/>
              <a:ext cx="12479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9FB4BD3-967A-4275-9BED-7A88D25A972D}"/>
              </a:ext>
            </a:extLst>
          </p:cNvPr>
          <p:cNvSpPr txBox="1"/>
          <p:nvPr/>
        </p:nvSpPr>
        <p:spPr>
          <a:xfrm flipH="1">
            <a:off x="6743456" y="1696417"/>
            <a:ext cx="4908073" cy="4370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 algn="l"/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共享经济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是指拥有闲置资源的机构或个人，将资源使用权有偿让渡给他人，让渡者获取回报，分享者通过分享他人的闲置资源创造价值。</a:t>
            </a:r>
          </a:p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在共享经济的中，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闲置资源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第一要素，也是最关键的要素。它是资源拥有方和资源使用方实现资源共享的基础。共享经济概念下的闲置资源可以理解为：该资源原本为个人或组织自身使用，在没有处于使用状态或被占用的状态时，即为闲置资源。</a:t>
            </a:r>
          </a:p>
          <a:p>
            <a:pPr>
              <a:lnSpc>
                <a:spcPct val="150000"/>
              </a:lnSpc>
            </a:pPr>
            <a:endParaRPr lang="en-US" altLang="zh-CN" sz="1058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1" name="圆角矩形 2">
            <a:extLst>
              <a:ext uri="{FF2B5EF4-FFF2-40B4-BE49-F238E27FC236}">
                <a16:creationId xmlns:a16="http://schemas.microsoft.com/office/drawing/2014/main" id="{F71E5435-7CA6-46C6-AA79-9C9900CE748B}"/>
              </a:ext>
            </a:extLst>
          </p:cNvPr>
          <p:cNvSpPr/>
          <p:nvPr/>
        </p:nvSpPr>
        <p:spPr>
          <a:xfrm>
            <a:off x="800503" y="2107877"/>
            <a:ext cx="5284793" cy="3483237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rgbClr val="7559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7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4BE708-A2AF-457A-9CC3-C12B589B58F4}"/>
              </a:ext>
            </a:extLst>
          </p:cNvPr>
          <p:cNvSpPr/>
          <p:nvPr/>
        </p:nvSpPr>
        <p:spPr>
          <a:xfrm>
            <a:off x="4938703" y="2039839"/>
            <a:ext cx="2422748" cy="6554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5572D2-807D-474B-B9D6-CDAB24D9A02F}"/>
              </a:ext>
            </a:extLst>
          </p:cNvPr>
          <p:cNvSpPr txBox="1"/>
          <p:nvPr/>
        </p:nvSpPr>
        <p:spPr>
          <a:xfrm>
            <a:off x="4676036" y="2121339"/>
            <a:ext cx="2839928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5400" spc="600">
                <a:solidFill>
                  <a:schemeClr val="tx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r>
              <a:rPr lang="en-US" altLang="zh-CN" sz="3200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3200" spc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0BD67B-E539-4847-860D-783F6A9C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726" y="3389811"/>
            <a:ext cx="4462548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过去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4B61B3-C61B-4AC2-B07A-C053531FA603}"/>
              </a:ext>
            </a:extLst>
          </p:cNvPr>
          <p:cNvSpPr txBox="1"/>
          <p:nvPr/>
        </p:nvSpPr>
        <p:spPr>
          <a:xfrm>
            <a:off x="2540888" y="3868234"/>
            <a:ext cx="7110225" cy="524695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>
            <a:defPPr>
              <a:defRPr lang="zh-CN"/>
            </a:defPPr>
            <a:lvl1pPr>
              <a:defRPr sz="7200" spc="300"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000" spc="100" dirty="0">
                <a:solidFill>
                  <a:schemeClr val="tx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方正卡通简体" panose="03000509000000000000" pitchFamily="65" charset="-122"/>
              </a:rPr>
              <a:t>PAST</a:t>
            </a:r>
            <a:endParaRPr lang="zh-CN" altLang="en-US" sz="2000" spc="100" dirty="0">
              <a:solidFill>
                <a:schemeClr val="tx1"/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+mn-lt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66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FC58D9-D117-47E1-B37F-B8CDD9AF6CE7}"/>
              </a:ext>
            </a:extLst>
          </p:cNvPr>
          <p:cNvSpPr/>
          <p:nvPr/>
        </p:nvSpPr>
        <p:spPr>
          <a:xfrm>
            <a:off x="6239052" y="1986545"/>
            <a:ext cx="5629294" cy="381862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9408AE-65EC-4F91-97B8-352D706BDB58}"/>
              </a:ext>
            </a:extLst>
          </p:cNvPr>
          <p:cNvGrpSpPr/>
          <p:nvPr/>
        </p:nvGrpSpPr>
        <p:grpSpPr>
          <a:xfrm>
            <a:off x="5472827" y="1015409"/>
            <a:ext cx="1247937" cy="72009"/>
            <a:chOff x="5472827" y="1015409"/>
            <a:chExt cx="1247937" cy="7200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9FE96EC-8681-4F9A-92B1-DC9CBB4D6155}"/>
                </a:ext>
              </a:extLst>
            </p:cNvPr>
            <p:cNvSpPr/>
            <p:nvPr/>
          </p:nvSpPr>
          <p:spPr>
            <a:xfrm>
              <a:off x="5676210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0D9BF3-A500-4822-8E7C-FB1052D8E317}"/>
                </a:ext>
              </a:extLst>
            </p:cNvPr>
            <p:cNvSpPr/>
            <p:nvPr/>
          </p:nvSpPr>
          <p:spPr>
            <a:xfrm>
              <a:off x="6073931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A2EBED7-6DE7-4916-95FC-C55E92A2F4B4}"/>
                </a:ext>
              </a:extLst>
            </p:cNvPr>
            <p:cNvSpPr/>
            <p:nvPr/>
          </p:nvSpPr>
          <p:spPr>
            <a:xfrm>
              <a:off x="6471652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2B344C-5890-4F03-87BB-57B8B85EE563}"/>
                </a:ext>
              </a:extLst>
            </p:cNvPr>
            <p:cNvCxnSpPr/>
            <p:nvPr/>
          </p:nvCxnSpPr>
          <p:spPr>
            <a:xfrm>
              <a:off x="5472827" y="1038272"/>
              <a:ext cx="12479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22">
            <a:extLst>
              <a:ext uri="{FF2B5EF4-FFF2-40B4-BE49-F238E27FC236}">
                <a16:creationId xmlns:a16="http://schemas.microsoft.com/office/drawing/2014/main" id="{1C6A68D2-8D04-492B-B426-C1C8B543CCC7}"/>
              </a:ext>
            </a:extLst>
          </p:cNvPr>
          <p:cNvSpPr/>
          <p:nvPr/>
        </p:nvSpPr>
        <p:spPr>
          <a:xfrm>
            <a:off x="898566" y="2234868"/>
            <a:ext cx="557619" cy="5576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7527">
              <a:defRPr/>
            </a:pPr>
            <a:endParaRPr lang="en-US" sz="1905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D177423-CD70-4757-8558-123082E74D37}"/>
              </a:ext>
            </a:extLst>
          </p:cNvPr>
          <p:cNvSpPr txBox="1"/>
          <p:nvPr/>
        </p:nvSpPr>
        <p:spPr>
          <a:xfrm flipH="1">
            <a:off x="1656599" y="2157147"/>
            <a:ext cx="4306199" cy="1023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共享概念早已有之。传统社会，朋友之间借书或共享一条信息、包括邻里之间互借东西，都是一种形式的共享。</a:t>
            </a:r>
            <a:endParaRPr lang="en-US" altLang="zh-CN" sz="1400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033BF52-45C3-4AE1-8125-2B982F3AB02F}"/>
              </a:ext>
            </a:extLst>
          </p:cNvPr>
          <p:cNvSpPr txBox="1"/>
          <p:nvPr/>
        </p:nvSpPr>
        <p:spPr>
          <a:xfrm flipH="1">
            <a:off x="1646751" y="4188096"/>
            <a:ext cx="4306199" cy="134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共享经济这个术语最早由美国德克萨斯州立大学社会学教授马科斯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·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费尔逊（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Marcus Felson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）和伊利诺伊大学社会学教授琼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·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斯潘思（</a:t>
            </a:r>
            <a:r>
              <a:rPr lang="en-US" altLang="zh-CN" sz="1400" b="0" spc="10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Joel.Spaeth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）于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1978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年发表的论文中提出。</a:t>
            </a:r>
            <a:endParaRPr lang="en-US" altLang="zh-CN" sz="1400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1" name="Freeform 9">
            <a:extLst>
              <a:ext uri="{FF2B5EF4-FFF2-40B4-BE49-F238E27FC236}">
                <a16:creationId xmlns:a16="http://schemas.microsoft.com/office/drawing/2014/main" id="{AEA9910C-91A5-4DCD-8347-0D3FBCFE43F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32757" y="3712743"/>
            <a:ext cx="289239" cy="258052"/>
          </a:xfrm>
          <a:custGeom>
            <a:avLst/>
            <a:gdLst>
              <a:gd name="T0" fmla="*/ 1561 w 1737"/>
              <a:gd name="T1" fmla="*/ 277 h 1548"/>
              <a:gd name="T2" fmla="*/ 1197 w 1737"/>
              <a:gd name="T3" fmla="*/ 277 h 1548"/>
              <a:gd name="T4" fmla="*/ 1197 w 1737"/>
              <a:gd name="T5" fmla="*/ 170 h 1548"/>
              <a:gd name="T6" fmla="*/ 1027 w 1737"/>
              <a:gd name="T7" fmla="*/ 0 h 1548"/>
              <a:gd name="T8" fmla="*/ 710 w 1737"/>
              <a:gd name="T9" fmla="*/ 0 h 1548"/>
              <a:gd name="T10" fmla="*/ 540 w 1737"/>
              <a:gd name="T11" fmla="*/ 170 h 1548"/>
              <a:gd name="T12" fmla="*/ 540 w 1737"/>
              <a:gd name="T13" fmla="*/ 277 h 1548"/>
              <a:gd name="T14" fmla="*/ 175 w 1737"/>
              <a:gd name="T15" fmla="*/ 277 h 1548"/>
              <a:gd name="T16" fmla="*/ 0 w 1737"/>
              <a:gd name="T17" fmla="*/ 452 h 1548"/>
              <a:gd name="T18" fmla="*/ 0 w 1737"/>
              <a:gd name="T19" fmla="*/ 1372 h 1548"/>
              <a:gd name="T20" fmla="*/ 175 w 1737"/>
              <a:gd name="T21" fmla="*/ 1548 h 1548"/>
              <a:gd name="T22" fmla="*/ 1561 w 1737"/>
              <a:gd name="T23" fmla="*/ 1548 h 1548"/>
              <a:gd name="T24" fmla="*/ 1737 w 1737"/>
              <a:gd name="T25" fmla="*/ 1372 h 1548"/>
              <a:gd name="T26" fmla="*/ 1737 w 1737"/>
              <a:gd name="T27" fmla="*/ 452 h 1548"/>
              <a:gd name="T28" fmla="*/ 1561 w 1737"/>
              <a:gd name="T29" fmla="*/ 277 h 1548"/>
              <a:gd name="T30" fmla="*/ 684 w 1737"/>
              <a:gd name="T31" fmla="*/ 170 h 1548"/>
              <a:gd name="T32" fmla="*/ 710 w 1737"/>
              <a:gd name="T33" fmla="*/ 145 h 1548"/>
              <a:gd name="T34" fmla="*/ 1027 w 1737"/>
              <a:gd name="T35" fmla="*/ 145 h 1548"/>
              <a:gd name="T36" fmla="*/ 1052 w 1737"/>
              <a:gd name="T37" fmla="*/ 170 h 1548"/>
              <a:gd name="T38" fmla="*/ 1052 w 1737"/>
              <a:gd name="T39" fmla="*/ 277 h 1548"/>
              <a:gd name="T40" fmla="*/ 684 w 1737"/>
              <a:gd name="T41" fmla="*/ 277 h 1548"/>
              <a:gd name="T42" fmla="*/ 684 w 1737"/>
              <a:gd name="T43" fmla="*/ 170 h 1548"/>
              <a:gd name="T44" fmla="*/ 175 w 1737"/>
              <a:gd name="T45" fmla="*/ 380 h 1548"/>
              <a:gd name="T46" fmla="*/ 1561 w 1737"/>
              <a:gd name="T47" fmla="*/ 380 h 1548"/>
              <a:gd name="T48" fmla="*/ 1633 w 1737"/>
              <a:gd name="T49" fmla="*/ 452 h 1548"/>
              <a:gd name="T50" fmla="*/ 1633 w 1737"/>
              <a:gd name="T51" fmla="*/ 852 h 1548"/>
              <a:gd name="T52" fmla="*/ 999 w 1737"/>
              <a:gd name="T53" fmla="*/ 852 h 1548"/>
              <a:gd name="T54" fmla="*/ 999 w 1737"/>
              <a:gd name="T55" fmla="*/ 819 h 1548"/>
              <a:gd name="T56" fmla="*/ 938 w 1737"/>
              <a:gd name="T57" fmla="*/ 757 h 1548"/>
              <a:gd name="T58" fmla="*/ 799 w 1737"/>
              <a:gd name="T59" fmla="*/ 757 h 1548"/>
              <a:gd name="T60" fmla="*/ 737 w 1737"/>
              <a:gd name="T61" fmla="*/ 819 h 1548"/>
              <a:gd name="T62" fmla="*/ 737 w 1737"/>
              <a:gd name="T63" fmla="*/ 852 h 1548"/>
              <a:gd name="T64" fmla="*/ 103 w 1737"/>
              <a:gd name="T65" fmla="*/ 852 h 1548"/>
              <a:gd name="T66" fmla="*/ 103 w 1737"/>
              <a:gd name="T67" fmla="*/ 452 h 1548"/>
              <a:gd name="T68" fmla="*/ 175 w 1737"/>
              <a:gd name="T69" fmla="*/ 380 h 1548"/>
              <a:gd name="T70" fmla="*/ 789 w 1737"/>
              <a:gd name="T71" fmla="*/ 819 h 1548"/>
              <a:gd name="T72" fmla="*/ 799 w 1737"/>
              <a:gd name="T73" fmla="*/ 809 h 1548"/>
              <a:gd name="T74" fmla="*/ 938 w 1737"/>
              <a:gd name="T75" fmla="*/ 809 h 1548"/>
              <a:gd name="T76" fmla="*/ 948 w 1737"/>
              <a:gd name="T77" fmla="*/ 819 h 1548"/>
              <a:gd name="T78" fmla="*/ 948 w 1737"/>
              <a:gd name="T79" fmla="*/ 958 h 1548"/>
              <a:gd name="T80" fmla="*/ 938 w 1737"/>
              <a:gd name="T81" fmla="*/ 968 h 1548"/>
              <a:gd name="T82" fmla="*/ 799 w 1737"/>
              <a:gd name="T83" fmla="*/ 968 h 1548"/>
              <a:gd name="T84" fmla="*/ 789 w 1737"/>
              <a:gd name="T85" fmla="*/ 958 h 1548"/>
              <a:gd name="T86" fmla="*/ 789 w 1737"/>
              <a:gd name="T87" fmla="*/ 819 h 1548"/>
              <a:gd name="T88" fmla="*/ 1561 w 1737"/>
              <a:gd name="T89" fmla="*/ 1444 h 1548"/>
              <a:gd name="T90" fmla="*/ 175 w 1737"/>
              <a:gd name="T91" fmla="*/ 1444 h 1548"/>
              <a:gd name="T92" fmla="*/ 103 w 1737"/>
              <a:gd name="T93" fmla="*/ 1372 h 1548"/>
              <a:gd name="T94" fmla="*/ 103 w 1737"/>
              <a:gd name="T95" fmla="*/ 904 h 1548"/>
              <a:gd name="T96" fmla="*/ 737 w 1737"/>
              <a:gd name="T97" fmla="*/ 904 h 1548"/>
              <a:gd name="T98" fmla="*/ 737 w 1737"/>
              <a:gd name="T99" fmla="*/ 958 h 1548"/>
              <a:gd name="T100" fmla="*/ 799 w 1737"/>
              <a:gd name="T101" fmla="*/ 1019 h 1548"/>
              <a:gd name="T102" fmla="*/ 938 w 1737"/>
              <a:gd name="T103" fmla="*/ 1019 h 1548"/>
              <a:gd name="T104" fmla="*/ 999 w 1737"/>
              <a:gd name="T105" fmla="*/ 958 h 1548"/>
              <a:gd name="T106" fmla="*/ 999 w 1737"/>
              <a:gd name="T107" fmla="*/ 904 h 1548"/>
              <a:gd name="T108" fmla="*/ 1633 w 1737"/>
              <a:gd name="T109" fmla="*/ 904 h 1548"/>
              <a:gd name="T110" fmla="*/ 1633 w 1737"/>
              <a:gd name="T111" fmla="*/ 1372 h 1548"/>
              <a:gd name="T112" fmla="*/ 1561 w 1737"/>
              <a:gd name="T113" fmla="*/ 1444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37" h="1548">
                <a:moveTo>
                  <a:pt x="1561" y="277"/>
                </a:moveTo>
                <a:cubicBezTo>
                  <a:pt x="1197" y="277"/>
                  <a:pt x="1197" y="277"/>
                  <a:pt x="1197" y="277"/>
                </a:cubicBezTo>
                <a:cubicBezTo>
                  <a:pt x="1197" y="170"/>
                  <a:pt x="1197" y="170"/>
                  <a:pt x="1197" y="170"/>
                </a:cubicBezTo>
                <a:cubicBezTo>
                  <a:pt x="1197" y="77"/>
                  <a:pt x="1120" y="0"/>
                  <a:pt x="1027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16" y="0"/>
                  <a:pt x="540" y="77"/>
                  <a:pt x="540" y="170"/>
                </a:cubicBezTo>
                <a:cubicBezTo>
                  <a:pt x="540" y="277"/>
                  <a:pt x="540" y="277"/>
                  <a:pt x="540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78" y="277"/>
                  <a:pt x="0" y="356"/>
                  <a:pt x="0" y="45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0" y="1469"/>
                  <a:pt x="78" y="1548"/>
                  <a:pt x="175" y="1548"/>
                </a:cubicBezTo>
                <a:cubicBezTo>
                  <a:pt x="1561" y="1548"/>
                  <a:pt x="1561" y="1548"/>
                  <a:pt x="1561" y="1548"/>
                </a:cubicBezTo>
                <a:cubicBezTo>
                  <a:pt x="1658" y="1548"/>
                  <a:pt x="1737" y="1469"/>
                  <a:pt x="1737" y="1372"/>
                </a:cubicBezTo>
                <a:cubicBezTo>
                  <a:pt x="1737" y="452"/>
                  <a:pt x="1737" y="452"/>
                  <a:pt x="1737" y="452"/>
                </a:cubicBezTo>
                <a:cubicBezTo>
                  <a:pt x="1737" y="356"/>
                  <a:pt x="1658" y="277"/>
                  <a:pt x="1561" y="277"/>
                </a:cubicBezTo>
                <a:close/>
                <a:moveTo>
                  <a:pt x="684" y="170"/>
                </a:moveTo>
                <a:cubicBezTo>
                  <a:pt x="684" y="156"/>
                  <a:pt x="696" y="145"/>
                  <a:pt x="710" y="145"/>
                </a:cubicBezTo>
                <a:cubicBezTo>
                  <a:pt x="1027" y="145"/>
                  <a:pt x="1027" y="145"/>
                  <a:pt x="1027" y="145"/>
                </a:cubicBezTo>
                <a:cubicBezTo>
                  <a:pt x="1041" y="145"/>
                  <a:pt x="1052" y="156"/>
                  <a:pt x="1052" y="170"/>
                </a:cubicBezTo>
                <a:cubicBezTo>
                  <a:pt x="1052" y="277"/>
                  <a:pt x="1052" y="277"/>
                  <a:pt x="1052" y="277"/>
                </a:cubicBezTo>
                <a:cubicBezTo>
                  <a:pt x="684" y="277"/>
                  <a:pt x="684" y="277"/>
                  <a:pt x="684" y="277"/>
                </a:cubicBezTo>
                <a:lnTo>
                  <a:pt x="684" y="170"/>
                </a:lnTo>
                <a:close/>
                <a:moveTo>
                  <a:pt x="175" y="380"/>
                </a:moveTo>
                <a:cubicBezTo>
                  <a:pt x="1561" y="380"/>
                  <a:pt x="1561" y="380"/>
                  <a:pt x="1561" y="380"/>
                </a:cubicBezTo>
                <a:cubicBezTo>
                  <a:pt x="1601" y="380"/>
                  <a:pt x="1633" y="413"/>
                  <a:pt x="1633" y="452"/>
                </a:cubicBezTo>
                <a:cubicBezTo>
                  <a:pt x="1633" y="852"/>
                  <a:pt x="1633" y="852"/>
                  <a:pt x="1633" y="852"/>
                </a:cubicBezTo>
                <a:cubicBezTo>
                  <a:pt x="999" y="852"/>
                  <a:pt x="999" y="852"/>
                  <a:pt x="999" y="852"/>
                </a:cubicBezTo>
                <a:cubicBezTo>
                  <a:pt x="999" y="819"/>
                  <a:pt x="999" y="819"/>
                  <a:pt x="999" y="819"/>
                </a:cubicBezTo>
                <a:cubicBezTo>
                  <a:pt x="999" y="785"/>
                  <a:pt x="972" y="757"/>
                  <a:pt x="938" y="757"/>
                </a:cubicBezTo>
                <a:cubicBezTo>
                  <a:pt x="799" y="757"/>
                  <a:pt x="799" y="757"/>
                  <a:pt x="799" y="757"/>
                </a:cubicBezTo>
                <a:cubicBezTo>
                  <a:pt x="765" y="757"/>
                  <a:pt x="737" y="785"/>
                  <a:pt x="737" y="819"/>
                </a:cubicBezTo>
                <a:cubicBezTo>
                  <a:pt x="737" y="852"/>
                  <a:pt x="737" y="852"/>
                  <a:pt x="737" y="852"/>
                </a:cubicBezTo>
                <a:cubicBezTo>
                  <a:pt x="103" y="852"/>
                  <a:pt x="103" y="852"/>
                  <a:pt x="103" y="852"/>
                </a:cubicBezTo>
                <a:cubicBezTo>
                  <a:pt x="103" y="452"/>
                  <a:pt x="103" y="452"/>
                  <a:pt x="103" y="452"/>
                </a:cubicBezTo>
                <a:cubicBezTo>
                  <a:pt x="103" y="413"/>
                  <a:pt x="135" y="380"/>
                  <a:pt x="175" y="380"/>
                </a:cubicBezTo>
                <a:close/>
                <a:moveTo>
                  <a:pt x="789" y="819"/>
                </a:moveTo>
                <a:cubicBezTo>
                  <a:pt x="789" y="813"/>
                  <a:pt x="793" y="809"/>
                  <a:pt x="799" y="809"/>
                </a:cubicBezTo>
                <a:cubicBezTo>
                  <a:pt x="938" y="809"/>
                  <a:pt x="938" y="809"/>
                  <a:pt x="938" y="809"/>
                </a:cubicBezTo>
                <a:cubicBezTo>
                  <a:pt x="943" y="809"/>
                  <a:pt x="948" y="813"/>
                  <a:pt x="948" y="819"/>
                </a:cubicBezTo>
                <a:cubicBezTo>
                  <a:pt x="948" y="958"/>
                  <a:pt x="948" y="958"/>
                  <a:pt x="948" y="958"/>
                </a:cubicBezTo>
                <a:cubicBezTo>
                  <a:pt x="948" y="963"/>
                  <a:pt x="943" y="968"/>
                  <a:pt x="938" y="968"/>
                </a:cubicBezTo>
                <a:cubicBezTo>
                  <a:pt x="799" y="968"/>
                  <a:pt x="799" y="968"/>
                  <a:pt x="799" y="968"/>
                </a:cubicBezTo>
                <a:cubicBezTo>
                  <a:pt x="793" y="968"/>
                  <a:pt x="789" y="963"/>
                  <a:pt x="789" y="958"/>
                </a:cubicBezTo>
                <a:lnTo>
                  <a:pt x="789" y="819"/>
                </a:lnTo>
                <a:close/>
                <a:moveTo>
                  <a:pt x="1561" y="1444"/>
                </a:moveTo>
                <a:cubicBezTo>
                  <a:pt x="175" y="1444"/>
                  <a:pt x="175" y="1444"/>
                  <a:pt x="175" y="1444"/>
                </a:cubicBezTo>
                <a:cubicBezTo>
                  <a:pt x="135" y="1444"/>
                  <a:pt x="103" y="1412"/>
                  <a:pt x="103" y="1372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737" y="904"/>
                  <a:pt x="737" y="904"/>
                  <a:pt x="737" y="904"/>
                </a:cubicBezTo>
                <a:cubicBezTo>
                  <a:pt x="737" y="958"/>
                  <a:pt x="737" y="958"/>
                  <a:pt x="737" y="958"/>
                </a:cubicBezTo>
                <a:cubicBezTo>
                  <a:pt x="737" y="992"/>
                  <a:pt x="765" y="1019"/>
                  <a:pt x="799" y="1019"/>
                </a:cubicBezTo>
                <a:cubicBezTo>
                  <a:pt x="938" y="1019"/>
                  <a:pt x="938" y="1019"/>
                  <a:pt x="938" y="1019"/>
                </a:cubicBezTo>
                <a:cubicBezTo>
                  <a:pt x="972" y="1019"/>
                  <a:pt x="999" y="992"/>
                  <a:pt x="999" y="958"/>
                </a:cubicBezTo>
                <a:cubicBezTo>
                  <a:pt x="999" y="904"/>
                  <a:pt x="999" y="904"/>
                  <a:pt x="999" y="904"/>
                </a:cubicBezTo>
                <a:cubicBezTo>
                  <a:pt x="1633" y="904"/>
                  <a:pt x="1633" y="904"/>
                  <a:pt x="1633" y="904"/>
                </a:cubicBezTo>
                <a:cubicBezTo>
                  <a:pt x="1633" y="1372"/>
                  <a:pt x="1633" y="1372"/>
                  <a:pt x="1633" y="1372"/>
                </a:cubicBezTo>
                <a:cubicBezTo>
                  <a:pt x="1633" y="1412"/>
                  <a:pt x="1601" y="1444"/>
                  <a:pt x="1561" y="14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1905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E840CF5-1C69-4566-A7FF-0F374A809EF9}"/>
              </a:ext>
            </a:extLst>
          </p:cNvPr>
          <p:cNvSpPr/>
          <p:nvPr/>
        </p:nvSpPr>
        <p:spPr>
          <a:xfrm>
            <a:off x="898566" y="4416448"/>
            <a:ext cx="557619" cy="5576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7527">
              <a:defRPr/>
            </a:pPr>
            <a:endParaRPr lang="en-US" sz="1905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43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FC58D9-D117-47E1-B37F-B8CDD9AF6CE7}"/>
              </a:ext>
            </a:extLst>
          </p:cNvPr>
          <p:cNvSpPr/>
          <p:nvPr/>
        </p:nvSpPr>
        <p:spPr>
          <a:xfrm>
            <a:off x="6274664" y="1830936"/>
            <a:ext cx="5496373" cy="395217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9408AE-65EC-4F91-97B8-352D706BDB58}"/>
              </a:ext>
            </a:extLst>
          </p:cNvPr>
          <p:cNvGrpSpPr/>
          <p:nvPr/>
        </p:nvGrpSpPr>
        <p:grpSpPr>
          <a:xfrm>
            <a:off x="5472827" y="1015409"/>
            <a:ext cx="1247937" cy="72009"/>
            <a:chOff x="5472827" y="1015409"/>
            <a:chExt cx="1247937" cy="7200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9FE96EC-8681-4F9A-92B1-DC9CBB4D6155}"/>
                </a:ext>
              </a:extLst>
            </p:cNvPr>
            <p:cNvSpPr/>
            <p:nvPr/>
          </p:nvSpPr>
          <p:spPr>
            <a:xfrm>
              <a:off x="5676210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0D9BF3-A500-4822-8E7C-FB1052D8E317}"/>
                </a:ext>
              </a:extLst>
            </p:cNvPr>
            <p:cNvSpPr/>
            <p:nvPr/>
          </p:nvSpPr>
          <p:spPr>
            <a:xfrm>
              <a:off x="6073931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A2EBED7-6DE7-4916-95FC-C55E92A2F4B4}"/>
                </a:ext>
              </a:extLst>
            </p:cNvPr>
            <p:cNvSpPr/>
            <p:nvPr/>
          </p:nvSpPr>
          <p:spPr>
            <a:xfrm>
              <a:off x="6471652" y="1015409"/>
              <a:ext cx="72009" cy="7200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2B344C-5890-4F03-87BB-57B8B85EE563}"/>
                </a:ext>
              </a:extLst>
            </p:cNvPr>
            <p:cNvCxnSpPr/>
            <p:nvPr/>
          </p:nvCxnSpPr>
          <p:spPr>
            <a:xfrm>
              <a:off x="5472827" y="1038272"/>
              <a:ext cx="12479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22">
            <a:extLst>
              <a:ext uri="{FF2B5EF4-FFF2-40B4-BE49-F238E27FC236}">
                <a16:creationId xmlns:a16="http://schemas.microsoft.com/office/drawing/2014/main" id="{1C6A68D2-8D04-492B-B426-C1C8B543CCC7}"/>
              </a:ext>
            </a:extLst>
          </p:cNvPr>
          <p:cNvSpPr/>
          <p:nvPr/>
        </p:nvSpPr>
        <p:spPr>
          <a:xfrm>
            <a:off x="898566" y="2159813"/>
            <a:ext cx="557619" cy="5576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7527">
              <a:defRPr/>
            </a:pPr>
            <a:endParaRPr lang="en-US" sz="1905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D177423-CD70-4757-8558-123082E74D37}"/>
              </a:ext>
            </a:extLst>
          </p:cNvPr>
          <p:cNvSpPr txBox="1"/>
          <p:nvPr/>
        </p:nvSpPr>
        <p:spPr>
          <a:xfrm flipH="1">
            <a:off x="1656599" y="1758927"/>
            <a:ext cx="4306199" cy="1670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2010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年前后，随着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Uber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、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Airbnb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等一系列实物共享平台的出现，共享开始从纯粹的无偿分享、信息分享，走向以获得一定报酬为主要目的，基于陌生人且存在物品使用权暂时转移的“共享经济”。</a:t>
            </a:r>
            <a:endParaRPr lang="en-US" altLang="zh-CN" sz="1400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033BF52-45C3-4AE1-8125-2B982F3AB02F}"/>
              </a:ext>
            </a:extLst>
          </p:cNvPr>
          <p:cNvSpPr txBox="1"/>
          <p:nvPr/>
        </p:nvSpPr>
        <p:spPr>
          <a:xfrm flipH="1">
            <a:off x="1646751" y="3789876"/>
            <a:ext cx="4306199" cy="199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1500" b="1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禹卫书法行书简体&#10;" panose="02010600030101010101" charset="-122"/>
                <a:ea typeface="禹卫书法行书简体&#10;" panose="02010600030101010101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“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2016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年世界分享经济高峰论坛”是将于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2016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年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11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月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8-10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日在澳门召开的世界自由贸易大会暨博览会的主要论坛之一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, 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本届高峰论坛的主题是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: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万亿美元的分享经济投资机会。是全球分享经济投资领域高级别论坛</a:t>
            </a:r>
            <a:r>
              <a:rPr lang="en-US" altLang="zh-CN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,</a:t>
            </a:r>
            <a:r>
              <a:rPr lang="zh-CN" altLang="en-US" sz="1400" b="0" spc="106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是国际分享经济投资、运营、合作、人才交流合作平台</a:t>
            </a:r>
            <a:endParaRPr lang="en-US" altLang="zh-CN" sz="1400" b="0" spc="106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1" name="Freeform 9">
            <a:extLst>
              <a:ext uri="{FF2B5EF4-FFF2-40B4-BE49-F238E27FC236}">
                <a16:creationId xmlns:a16="http://schemas.microsoft.com/office/drawing/2014/main" id="{AEA9910C-91A5-4DCD-8347-0D3FBCFE43F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32757" y="3637688"/>
            <a:ext cx="289239" cy="258052"/>
          </a:xfrm>
          <a:custGeom>
            <a:avLst/>
            <a:gdLst>
              <a:gd name="T0" fmla="*/ 1561 w 1737"/>
              <a:gd name="T1" fmla="*/ 277 h 1548"/>
              <a:gd name="T2" fmla="*/ 1197 w 1737"/>
              <a:gd name="T3" fmla="*/ 277 h 1548"/>
              <a:gd name="T4" fmla="*/ 1197 w 1737"/>
              <a:gd name="T5" fmla="*/ 170 h 1548"/>
              <a:gd name="T6" fmla="*/ 1027 w 1737"/>
              <a:gd name="T7" fmla="*/ 0 h 1548"/>
              <a:gd name="T8" fmla="*/ 710 w 1737"/>
              <a:gd name="T9" fmla="*/ 0 h 1548"/>
              <a:gd name="T10" fmla="*/ 540 w 1737"/>
              <a:gd name="T11" fmla="*/ 170 h 1548"/>
              <a:gd name="T12" fmla="*/ 540 w 1737"/>
              <a:gd name="T13" fmla="*/ 277 h 1548"/>
              <a:gd name="T14" fmla="*/ 175 w 1737"/>
              <a:gd name="T15" fmla="*/ 277 h 1548"/>
              <a:gd name="T16" fmla="*/ 0 w 1737"/>
              <a:gd name="T17" fmla="*/ 452 h 1548"/>
              <a:gd name="T18" fmla="*/ 0 w 1737"/>
              <a:gd name="T19" fmla="*/ 1372 h 1548"/>
              <a:gd name="T20" fmla="*/ 175 w 1737"/>
              <a:gd name="T21" fmla="*/ 1548 h 1548"/>
              <a:gd name="T22" fmla="*/ 1561 w 1737"/>
              <a:gd name="T23" fmla="*/ 1548 h 1548"/>
              <a:gd name="T24" fmla="*/ 1737 w 1737"/>
              <a:gd name="T25" fmla="*/ 1372 h 1548"/>
              <a:gd name="T26" fmla="*/ 1737 w 1737"/>
              <a:gd name="T27" fmla="*/ 452 h 1548"/>
              <a:gd name="T28" fmla="*/ 1561 w 1737"/>
              <a:gd name="T29" fmla="*/ 277 h 1548"/>
              <a:gd name="T30" fmla="*/ 684 w 1737"/>
              <a:gd name="T31" fmla="*/ 170 h 1548"/>
              <a:gd name="T32" fmla="*/ 710 w 1737"/>
              <a:gd name="T33" fmla="*/ 145 h 1548"/>
              <a:gd name="T34" fmla="*/ 1027 w 1737"/>
              <a:gd name="T35" fmla="*/ 145 h 1548"/>
              <a:gd name="T36" fmla="*/ 1052 w 1737"/>
              <a:gd name="T37" fmla="*/ 170 h 1548"/>
              <a:gd name="T38" fmla="*/ 1052 w 1737"/>
              <a:gd name="T39" fmla="*/ 277 h 1548"/>
              <a:gd name="T40" fmla="*/ 684 w 1737"/>
              <a:gd name="T41" fmla="*/ 277 h 1548"/>
              <a:gd name="T42" fmla="*/ 684 w 1737"/>
              <a:gd name="T43" fmla="*/ 170 h 1548"/>
              <a:gd name="T44" fmla="*/ 175 w 1737"/>
              <a:gd name="T45" fmla="*/ 380 h 1548"/>
              <a:gd name="T46" fmla="*/ 1561 w 1737"/>
              <a:gd name="T47" fmla="*/ 380 h 1548"/>
              <a:gd name="T48" fmla="*/ 1633 w 1737"/>
              <a:gd name="T49" fmla="*/ 452 h 1548"/>
              <a:gd name="T50" fmla="*/ 1633 w 1737"/>
              <a:gd name="T51" fmla="*/ 852 h 1548"/>
              <a:gd name="T52" fmla="*/ 999 w 1737"/>
              <a:gd name="T53" fmla="*/ 852 h 1548"/>
              <a:gd name="T54" fmla="*/ 999 w 1737"/>
              <a:gd name="T55" fmla="*/ 819 h 1548"/>
              <a:gd name="T56" fmla="*/ 938 w 1737"/>
              <a:gd name="T57" fmla="*/ 757 h 1548"/>
              <a:gd name="T58" fmla="*/ 799 w 1737"/>
              <a:gd name="T59" fmla="*/ 757 h 1548"/>
              <a:gd name="T60" fmla="*/ 737 w 1737"/>
              <a:gd name="T61" fmla="*/ 819 h 1548"/>
              <a:gd name="T62" fmla="*/ 737 w 1737"/>
              <a:gd name="T63" fmla="*/ 852 h 1548"/>
              <a:gd name="T64" fmla="*/ 103 w 1737"/>
              <a:gd name="T65" fmla="*/ 852 h 1548"/>
              <a:gd name="T66" fmla="*/ 103 w 1737"/>
              <a:gd name="T67" fmla="*/ 452 h 1548"/>
              <a:gd name="T68" fmla="*/ 175 w 1737"/>
              <a:gd name="T69" fmla="*/ 380 h 1548"/>
              <a:gd name="T70" fmla="*/ 789 w 1737"/>
              <a:gd name="T71" fmla="*/ 819 h 1548"/>
              <a:gd name="T72" fmla="*/ 799 w 1737"/>
              <a:gd name="T73" fmla="*/ 809 h 1548"/>
              <a:gd name="T74" fmla="*/ 938 w 1737"/>
              <a:gd name="T75" fmla="*/ 809 h 1548"/>
              <a:gd name="T76" fmla="*/ 948 w 1737"/>
              <a:gd name="T77" fmla="*/ 819 h 1548"/>
              <a:gd name="T78" fmla="*/ 948 w 1737"/>
              <a:gd name="T79" fmla="*/ 958 h 1548"/>
              <a:gd name="T80" fmla="*/ 938 w 1737"/>
              <a:gd name="T81" fmla="*/ 968 h 1548"/>
              <a:gd name="T82" fmla="*/ 799 w 1737"/>
              <a:gd name="T83" fmla="*/ 968 h 1548"/>
              <a:gd name="T84" fmla="*/ 789 w 1737"/>
              <a:gd name="T85" fmla="*/ 958 h 1548"/>
              <a:gd name="T86" fmla="*/ 789 w 1737"/>
              <a:gd name="T87" fmla="*/ 819 h 1548"/>
              <a:gd name="T88" fmla="*/ 1561 w 1737"/>
              <a:gd name="T89" fmla="*/ 1444 h 1548"/>
              <a:gd name="T90" fmla="*/ 175 w 1737"/>
              <a:gd name="T91" fmla="*/ 1444 h 1548"/>
              <a:gd name="T92" fmla="*/ 103 w 1737"/>
              <a:gd name="T93" fmla="*/ 1372 h 1548"/>
              <a:gd name="T94" fmla="*/ 103 w 1737"/>
              <a:gd name="T95" fmla="*/ 904 h 1548"/>
              <a:gd name="T96" fmla="*/ 737 w 1737"/>
              <a:gd name="T97" fmla="*/ 904 h 1548"/>
              <a:gd name="T98" fmla="*/ 737 w 1737"/>
              <a:gd name="T99" fmla="*/ 958 h 1548"/>
              <a:gd name="T100" fmla="*/ 799 w 1737"/>
              <a:gd name="T101" fmla="*/ 1019 h 1548"/>
              <a:gd name="T102" fmla="*/ 938 w 1737"/>
              <a:gd name="T103" fmla="*/ 1019 h 1548"/>
              <a:gd name="T104" fmla="*/ 999 w 1737"/>
              <a:gd name="T105" fmla="*/ 958 h 1548"/>
              <a:gd name="T106" fmla="*/ 999 w 1737"/>
              <a:gd name="T107" fmla="*/ 904 h 1548"/>
              <a:gd name="T108" fmla="*/ 1633 w 1737"/>
              <a:gd name="T109" fmla="*/ 904 h 1548"/>
              <a:gd name="T110" fmla="*/ 1633 w 1737"/>
              <a:gd name="T111" fmla="*/ 1372 h 1548"/>
              <a:gd name="T112" fmla="*/ 1561 w 1737"/>
              <a:gd name="T113" fmla="*/ 1444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37" h="1548">
                <a:moveTo>
                  <a:pt x="1561" y="277"/>
                </a:moveTo>
                <a:cubicBezTo>
                  <a:pt x="1197" y="277"/>
                  <a:pt x="1197" y="277"/>
                  <a:pt x="1197" y="277"/>
                </a:cubicBezTo>
                <a:cubicBezTo>
                  <a:pt x="1197" y="170"/>
                  <a:pt x="1197" y="170"/>
                  <a:pt x="1197" y="170"/>
                </a:cubicBezTo>
                <a:cubicBezTo>
                  <a:pt x="1197" y="77"/>
                  <a:pt x="1120" y="0"/>
                  <a:pt x="1027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16" y="0"/>
                  <a:pt x="540" y="77"/>
                  <a:pt x="540" y="170"/>
                </a:cubicBezTo>
                <a:cubicBezTo>
                  <a:pt x="540" y="277"/>
                  <a:pt x="540" y="277"/>
                  <a:pt x="540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78" y="277"/>
                  <a:pt x="0" y="356"/>
                  <a:pt x="0" y="45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0" y="1469"/>
                  <a:pt x="78" y="1548"/>
                  <a:pt x="175" y="1548"/>
                </a:cubicBezTo>
                <a:cubicBezTo>
                  <a:pt x="1561" y="1548"/>
                  <a:pt x="1561" y="1548"/>
                  <a:pt x="1561" y="1548"/>
                </a:cubicBezTo>
                <a:cubicBezTo>
                  <a:pt x="1658" y="1548"/>
                  <a:pt x="1737" y="1469"/>
                  <a:pt x="1737" y="1372"/>
                </a:cubicBezTo>
                <a:cubicBezTo>
                  <a:pt x="1737" y="452"/>
                  <a:pt x="1737" y="452"/>
                  <a:pt x="1737" y="452"/>
                </a:cubicBezTo>
                <a:cubicBezTo>
                  <a:pt x="1737" y="356"/>
                  <a:pt x="1658" y="277"/>
                  <a:pt x="1561" y="277"/>
                </a:cubicBezTo>
                <a:close/>
                <a:moveTo>
                  <a:pt x="684" y="170"/>
                </a:moveTo>
                <a:cubicBezTo>
                  <a:pt x="684" y="156"/>
                  <a:pt x="696" y="145"/>
                  <a:pt x="710" y="145"/>
                </a:cubicBezTo>
                <a:cubicBezTo>
                  <a:pt x="1027" y="145"/>
                  <a:pt x="1027" y="145"/>
                  <a:pt x="1027" y="145"/>
                </a:cubicBezTo>
                <a:cubicBezTo>
                  <a:pt x="1041" y="145"/>
                  <a:pt x="1052" y="156"/>
                  <a:pt x="1052" y="170"/>
                </a:cubicBezTo>
                <a:cubicBezTo>
                  <a:pt x="1052" y="277"/>
                  <a:pt x="1052" y="277"/>
                  <a:pt x="1052" y="277"/>
                </a:cubicBezTo>
                <a:cubicBezTo>
                  <a:pt x="684" y="277"/>
                  <a:pt x="684" y="277"/>
                  <a:pt x="684" y="277"/>
                </a:cubicBezTo>
                <a:lnTo>
                  <a:pt x="684" y="170"/>
                </a:lnTo>
                <a:close/>
                <a:moveTo>
                  <a:pt x="175" y="380"/>
                </a:moveTo>
                <a:cubicBezTo>
                  <a:pt x="1561" y="380"/>
                  <a:pt x="1561" y="380"/>
                  <a:pt x="1561" y="380"/>
                </a:cubicBezTo>
                <a:cubicBezTo>
                  <a:pt x="1601" y="380"/>
                  <a:pt x="1633" y="413"/>
                  <a:pt x="1633" y="452"/>
                </a:cubicBezTo>
                <a:cubicBezTo>
                  <a:pt x="1633" y="852"/>
                  <a:pt x="1633" y="852"/>
                  <a:pt x="1633" y="852"/>
                </a:cubicBezTo>
                <a:cubicBezTo>
                  <a:pt x="999" y="852"/>
                  <a:pt x="999" y="852"/>
                  <a:pt x="999" y="852"/>
                </a:cubicBezTo>
                <a:cubicBezTo>
                  <a:pt x="999" y="819"/>
                  <a:pt x="999" y="819"/>
                  <a:pt x="999" y="819"/>
                </a:cubicBezTo>
                <a:cubicBezTo>
                  <a:pt x="999" y="785"/>
                  <a:pt x="972" y="757"/>
                  <a:pt x="938" y="757"/>
                </a:cubicBezTo>
                <a:cubicBezTo>
                  <a:pt x="799" y="757"/>
                  <a:pt x="799" y="757"/>
                  <a:pt x="799" y="757"/>
                </a:cubicBezTo>
                <a:cubicBezTo>
                  <a:pt x="765" y="757"/>
                  <a:pt x="737" y="785"/>
                  <a:pt x="737" y="819"/>
                </a:cubicBezTo>
                <a:cubicBezTo>
                  <a:pt x="737" y="852"/>
                  <a:pt x="737" y="852"/>
                  <a:pt x="737" y="852"/>
                </a:cubicBezTo>
                <a:cubicBezTo>
                  <a:pt x="103" y="852"/>
                  <a:pt x="103" y="852"/>
                  <a:pt x="103" y="852"/>
                </a:cubicBezTo>
                <a:cubicBezTo>
                  <a:pt x="103" y="452"/>
                  <a:pt x="103" y="452"/>
                  <a:pt x="103" y="452"/>
                </a:cubicBezTo>
                <a:cubicBezTo>
                  <a:pt x="103" y="413"/>
                  <a:pt x="135" y="380"/>
                  <a:pt x="175" y="380"/>
                </a:cubicBezTo>
                <a:close/>
                <a:moveTo>
                  <a:pt x="789" y="819"/>
                </a:moveTo>
                <a:cubicBezTo>
                  <a:pt x="789" y="813"/>
                  <a:pt x="793" y="809"/>
                  <a:pt x="799" y="809"/>
                </a:cubicBezTo>
                <a:cubicBezTo>
                  <a:pt x="938" y="809"/>
                  <a:pt x="938" y="809"/>
                  <a:pt x="938" y="809"/>
                </a:cubicBezTo>
                <a:cubicBezTo>
                  <a:pt x="943" y="809"/>
                  <a:pt x="948" y="813"/>
                  <a:pt x="948" y="819"/>
                </a:cubicBezTo>
                <a:cubicBezTo>
                  <a:pt x="948" y="958"/>
                  <a:pt x="948" y="958"/>
                  <a:pt x="948" y="958"/>
                </a:cubicBezTo>
                <a:cubicBezTo>
                  <a:pt x="948" y="963"/>
                  <a:pt x="943" y="968"/>
                  <a:pt x="938" y="968"/>
                </a:cubicBezTo>
                <a:cubicBezTo>
                  <a:pt x="799" y="968"/>
                  <a:pt x="799" y="968"/>
                  <a:pt x="799" y="968"/>
                </a:cubicBezTo>
                <a:cubicBezTo>
                  <a:pt x="793" y="968"/>
                  <a:pt x="789" y="963"/>
                  <a:pt x="789" y="958"/>
                </a:cubicBezTo>
                <a:lnTo>
                  <a:pt x="789" y="819"/>
                </a:lnTo>
                <a:close/>
                <a:moveTo>
                  <a:pt x="1561" y="1444"/>
                </a:moveTo>
                <a:cubicBezTo>
                  <a:pt x="175" y="1444"/>
                  <a:pt x="175" y="1444"/>
                  <a:pt x="175" y="1444"/>
                </a:cubicBezTo>
                <a:cubicBezTo>
                  <a:pt x="135" y="1444"/>
                  <a:pt x="103" y="1412"/>
                  <a:pt x="103" y="1372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737" y="904"/>
                  <a:pt x="737" y="904"/>
                  <a:pt x="737" y="904"/>
                </a:cubicBezTo>
                <a:cubicBezTo>
                  <a:pt x="737" y="958"/>
                  <a:pt x="737" y="958"/>
                  <a:pt x="737" y="958"/>
                </a:cubicBezTo>
                <a:cubicBezTo>
                  <a:pt x="737" y="992"/>
                  <a:pt x="765" y="1019"/>
                  <a:pt x="799" y="1019"/>
                </a:cubicBezTo>
                <a:cubicBezTo>
                  <a:pt x="938" y="1019"/>
                  <a:pt x="938" y="1019"/>
                  <a:pt x="938" y="1019"/>
                </a:cubicBezTo>
                <a:cubicBezTo>
                  <a:pt x="972" y="1019"/>
                  <a:pt x="999" y="992"/>
                  <a:pt x="999" y="958"/>
                </a:cubicBezTo>
                <a:cubicBezTo>
                  <a:pt x="999" y="904"/>
                  <a:pt x="999" y="904"/>
                  <a:pt x="999" y="904"/>
                </a:cubicBezTo>
                <a:cubicBezTo>
                  <a:pt x="1633" y="904"/>
                  <a:pt x="1633" y="904"/>
                  <a:pt x="1633" y="904"/>
                </a:cubicBezTo>
                <a:cubicBezTo>
                  <a:pt x="1633" y="1372"/>
                  <a:pt x="1633" y="1372"/>
                  <a:pt x="1633" y="1372"/>
                </a:cubicBezTo>
                <a:cubicBezTo>
                  <a:pt x="1633" y="1412"/>
                  <a:pt x="1601" y="1444"/>
                  <a:pt x="1561" y="14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1905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E840CF5-1C69-4566-A7FF-0F374A809EF9}"/>
              </a:ext>
            </a:extLst>
          </p:cNvPr>
          <p:cNvSpPr/>
          <p:nvPr/>
        </p:nvSpPr>
        <p:spPr>
          <a:xfrm>
            <a:off x="898566" y="4341393"/>
            <a:ext cx="557619" cy="5576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7527">
              <a:defRPr/>
            </a:pPr>
            <a:endParaRPr lang="en-US" sz="1905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494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4BE708-A2AF-457A-9CC3-C12B589B58F4}"/>
              </a:ext>
            </a:extLst>
          </p:cNvPr>
          <p:cNvSpPr/>
          <p:nvPr/>
        </p:nvSpPr>
        <p:spPr>
          <a:xfrm>
            <a:off x="4938703" y="2039839"/>
            <a:ext cx="2422748" cy="6554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5572D2-807D-474B-B9D6-CDAB24D9A02F}"/>
              </a:ext>
            </a:extLst>
          </p:cNvPr>
          <p:cNvSpPr txBox="1"/>
          <p:nvPr/>
        </p:nvSpPr>
        <p:spPr>
          <a:xfrm>
            <a:off x="4676036" y="2121339"/>
            <a:ext cx="2839928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5400" spc="600">
                <a:solidFill>
                  <a:schemeClr val="tx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r>
              <a:rPr lang="en-US" altLang="zh-CN" sz="3200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3200" spc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0BD67B-E539-4847-860D-783F6A9C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726" y="3389811"/>
            <a:ext cx="4462548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87"/>
              </a:lnSpc>
              <a:spcBef>
                <a:spcPct val="0"/>
              </a:spcBef>
              <a:buNone/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经典行书简" panose="02010609010101010101" pitchFamily="49" charset="-122"/>
              </a:rPr>
              <a:t>当下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3E8BA5-8FE7-496B-9512-61B11FDAC6C6}"/>
              </a:ext>
            </a:extLst>
          </p:cNvPr>
          <p:cNvSpPr txBox="1"/>
          <p:nvPr/>
        </p:nvSpPr>
        <p:spPr>
          <a:xfrm>
            <a:off x="2540888" y="3868234"/>
            <a:ext cx="7110225" cy="524695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>
            <a:defPPr>
              <a:defRPr lang="zh-CN"/>
            </a:defPPr>
            <a:lvl1pPr>
              <a:defRPr sz="7200" spc="300"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行书简" panose="02010609010101010101" pitchFamily="49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000" spc="100" dirty="0">
                <a:solidFill>
                  <a:schemeClr val="tx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方正卡通简体" panose="03000509000000000000" pitchFamily="65" charset="-122"/>
              </a:rPr>
              <a:t>PRESENT</a:t>
            </a:r>
            <a:endParaRPr lang="zh-CN" altLang="en-US" sz="2000" spc="100" dirty="0">
              <a:solidFill>
                <a:schemeClr val="tx1"/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4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6ECE9F5-A129-4E7E-A4F0-6B3D11FF96A5}"/>
              </a:ext>
            </a:extLst>
          </p:cNvPr>
          <p:cNvSpPr/>
          <p:nvPr/>
        </p:nvSpPr>
        <p:spPr>
          <a:xfrm flipV="1">
            <a:off x="89400" y="90000"/>
            <a:ext cx="120132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书体坊赵九江钢笔楷书" panose="03000509000000000000" pitchFamily="65" charset="-122"/>
              <a:ea typeface="书体坊赵九江钢笔楷书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E8841-7427-4D0E-B55C-E973C60CD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591" y="406653"/>
            <a:ext cx="8662815" cy="5434108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8B8086DE-C3B6-4473-8D4A-37B701671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2268" y="2993796"/>
            <a:ext cx="2663072" cy="26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26DB3DB-6D6C-4130-86E2-985AB0E2CD6B}"/>
              </a:ext>
            </a:extLst>
          </p:cNvPr>
          <p:cNvSpPr txBox="1"/>
          <p:nvPr/>
        </p:nvSpPr>
        <p:spPr>
          <a:xfrm>
            <a:off x="3160690" y="6157414"/>
            <a:ext cx="60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5252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2012-2020</a:t>
            </a:r>
            <a:r>
              <a:rPr lang="zh-CN" altLang="en-US" b="0" i="0" dirty="0">
                <a:solidFill>
                  <a:srgbClr val="25252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年中国互联网共享经济市场规模及增速预测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54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2C2C2C"/>
      </a:dk1>
      <a:lt1>
        <a:srgbClr val="FFFFFF"/>
      </a:lt1>
      <a:dk2>
        <a:srgbClr val="404040"/>
      </a:dk2>
      <a:lt2>
        <a:srgbClr val="E7E6E6"/>
      </a:lt2>
      <a:accent1>
        <a:srgbClr val="616161"/>
      </a:accent1>
      <a:accent2>
        <a:srgbClr val="404040"/>
      </a:accent2>
      <a:accent3>
        <a:srgbClr val="616161"/>
      </a:accent3>
      <a:accent4>
        <a:srgbClr val="404040"/>
      </a:accent4>
      <a:accent5>
        <a:srgbClr val="616161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2C2C2C"/>
    </a:dk1>
    <a:lt1>
      <a:srgbClr val="FFFFFF"/>
    </a:lt1>
    <a:dk2>
      <a:srgbClr val="404040"/>
    </a:dk2>
    <a:lt2>
      <a:srgbClr val="E7E6E6"/>
    </a:lt2>
    <a:accent1>
      <a:srgbClr val="616161"/>
    </a:accent1>
    <a:accent2>
      <a:srgbClr val="404040"/>
    </a:accent2>
    <a:accent3>
      <a:srgbClr val="616161"/>
    </a:accent3>
    <a:accent4>
      <a:srgbClr val="404040"/>
    </a:accent4>
    <a:accent5>
      <a:srgbClr val="616161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500</Words>
  <Application>Microsoft Office PowerPoint</Application>
  <PresentationFormat>宽屏</PresentationFormat>
  <Paragraphs>53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方正兰亭细黑_GBK</vt:lpstr>
      <vt:lpstr>书体坊赵九江钢笔楷书</vt:lpstr>
      <vt:lpstr>宋体</vt:lpstr>
      <vt:lpstr>微软雅黑</vt:lpstr>
      <vt:lpstr>微软雅黑 Light</vt:lpstr>
      <vt:lpstr>Aharoni</vt:lpstr>
      <vt:lpstr>Arial</vt:lpstr>
      <vt:lpstr>Arial</vt:lpstr>
      <vt:lpstr>Arial Nova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Mr.Liu 1</cp:lastModifiedBy>
  <cp:revision>45</cp:revision>
  <dcterms:created xsi:type="dcterms:W3CDTF">2020-07-22T00:36:08Z</dcterms:created>
  <dcterms:modified xsi:type="dcterms:W3CDTF">2021-01-06T01:56:04Z</dcterms:modified>
</cp:coreProperties>
</file>