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69" r:id="rId3"/>
    <p:sldId id="259" r:id="rId4"/>
    <p:sldId id="284" r:id="rId5"/>
    <p:sldId id="260" r:id="rId6"/>
    <p:sldId id="285" r:id="rId7"/>
    <p:sldId id="289" r:id="rId8"/>
    <p:sldId id="286" r:id="rId9"/>
    <p:sldId id="291" r:id="rId10"/>
    <p:sldId id="292" r:id="rId11"/>
    <p:sldId id="287" r:id="rId12"/>
    <p:sldId id="277" r:id="rId13"/>
    <p:sldId id="274" r:id="rId14"/>
    <p:sldId id="288" r:id="rId15"/>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6">
          <p15:clr>
            <a:srgbClr val="A4A3A4"/>
          </p15:clr>
        </p15:guide>
        <p15:guide id="2" orient="horz" pos="1777">
          <p15:clr>
            <a:srgbClr val="A4A3A4"/>
          </p15:clr>
        </p15:guide>
        <p15:guide id="3" pos="311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2323"/>
    <a:srgbClr val="F6F4F7"/>
    <a:srgbClr val="192A32"/>
    <a:srgbClr val="6B6387"/>
    <a:srgbClr val="036FB1"/>
    <a:srgbClr val="E9A797"/>
    <a:srgbClr val="8687A5"/>
    <a:srgbClr val="F9B201"/>
    <a:srgbClr val="548235"/>
    <a:srgbClr val="0A62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547" y="82"/>
      </p:cViewPr>
      <p:guideLst>
        <p:guide orient="horz" pos="2186"/>
        <p:guide orient="horz" pos="1777"/>
        <p:guide pos="3110"/>
      </p:guideLst>
    </p:cSldViewPr>
  </p:slideViewPr>
  <p:notesTextViewPr>
    <p:cViewPr>
      <p:scale>
        <a:sx n="1" d="1"/>
        <a:sy n="1" d="1"/>
      </p:scale>
      <p:origin x="0" y="0"/>
    </p:cViewPr>
  </p:notesTextViewPr>
  <p:notesViewPr>
    <p:cSldViewPr snapToGrid="0">
      <p:cViewPr varScale="1">
        <p:scale>
          <a:sx n="84" d="100"/>
          <a:sy n="84" d="100"/>
        </p:scale>
        <p:origin x="-3888"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2024/6/18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6719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2024/6/18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264971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9990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441323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462155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50460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4088601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3788286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779050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4278273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681443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31736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3833082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1849908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4"/>
            <a:ext cx="7886700" cy="43588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2024/6/18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70505" y="3749040"/>
            <a:ext cx="1373495" cy="1394460"/>
          </a:xfrm>
          <a:prstGeom prst="rect">
            <a:avLst/>
          </a:prstGeom>
        </p:spPr>
      </p:pic>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0" y="1019"/>
            <a:ext cx="1373495" cy="139446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2024/6/18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2024/6/18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2024/6/18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2024/6/18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01"/>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2024/6/18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4F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2024/6/18</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728333" y="2963870"/>
            <a:ext cx="1544748" cy="284025"/>
          </a:xfrm>
          <a:prstGeom prst="roundRect">
            <a:avLst/>
          </a:prstGeom>
          <a:noFill/>
          <a:ln w="9525">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dirty="0">
                <a:solidFill>
                  <a:srgbClr val="232323"/>
                </a:solidFill>
                <a:latin typeface="微软雅黑" pitchFamily="34" charset="-122"/>
                <a:ea typeface="微软雅黑" pitchFamily="34" charset="-122"/>
              </a:rPr>
              <a:t>陈述人：刘欣豪</a:t>
            </a:r>
          </a:p>
        </p:txBody>
      </p:sp>
      <p:sp>
        <p:nvSpPr>
          <p:cNvPr id="29" name="TextBox 28"/>
          <p:cNvSpPr txBox="1"/>
          <p:nvPr/>
        </p:nvSpPr>
        <p:spPr>
          <a:xfrm>
            <a:off x="644683" y="1619088"/>
            <a:ext cx="5562593" cy="738635"/>
          </a:xfrm>
          <a:prstGeom prst="rect">
            <a:avLst/>
          </a:prstGeom>
          <a:noFill/>
        </p:spPr>
        <p:txBody>
          <a:bodyPr wrap="square" lIns="91413" tIns="45706" rIns="91413" bIns="45706" rtlCol="0">
            <a:spAutoFit/>
          </a:bodyPr>
          <a:lstStyle/>
          <a:p>
            <a:r>
              <a:rPr lang="zh-CN" altLang="en-US" sz="4200" dirty="0">
                <a:solidFill>
                  <a:srgbClr val="232323"/>
                </a:solidFill>
                <a:latin typeface="微软雅黑" pitchFamily="34" charset="-122"/>
                <a:ea typeface="微软雅黑" pitchFamily="34" charset="-122"/>
              </a:rPr>
              <a:t>读书报告</a:t>
            </a:r>
          </a:p>
        </p:txBody>
      </p:sp>
      <p:sp>
        <p:nvSpPr>
          <p:cNvPr id="31" name="TextBox 30"/>
          <p:cNvSpPr txBox="1"/>
          <p:nvPr/>
        </p:nvSpPr>
        <p:spPr>
          <a:xfrm>
            <a:off x="613151" y="2302996"/>
            <a:ext cx="5972497" cy="353915"/>
          </a:xfrm>
          <a:prstGeom prst="rect">
            <a:avLst/>
          </a:prstGeom>
          <a:noFill/>
        </p:spPr>
        <p:txBody>
          <a:bodyPr wrap="square" lIns="91413" tIns="45706" rIns="91413" bIns="45706" rtlCol="0">
            <a:spAutoFit/>
          </a:bodyPr>
          <a:lstStyle/>
          <a:p>
            <a:r>
              <a:rPr lang="en-US" altLang="zh-CN" sz="1700" spc="300" dirty="0">
                <a:solidFill>
                  <a:srgbClr val="232323"/>
                </a:solidFill>
                <a:latin typeface="微软雅黑" pitchFamily="34" charset="-122"/>
                <a:ea typeface="微软雅黑" pitchFamily="34" charset="-122"/>
              </a:rPr>
              <a:t>BOOK REPORT</a:t>
            </a:r>
            <a:endParaRPr lang="zh-CN" altLang="en-US" sz="1700" spc="300" dirty="0">
              <a:solidFill>
                <a:srgbClr val="232323"/>
              </a:solidFill>
              <a:latin typeface="微软雅黑" pitchFamily="34" charset="-122"/>
              <a:ea typeface="微软雅黑" pitchFamily="34" charset="-122"/>
            </a:endParaRPr>
          </a:p>
        </p:txBody>
      </p:sp>
      <p:sp>
        <p:nvSpPr>
          <p:cNvPr id="15" name="矩形 14"/>
          <p:cNvSpPr/>
          <p:nvPr/>
        </p:nvSpPr>
        <p:spPr>
          <a:xfrm>
            <a:off x="751193" y="2776049"/>
            <a:ext cx="620754" cy="28800"/>
          </a:xfrm>
          <a:prstGeom prst="rect">
            <a:avLst/>
          </a:prstGeom>
          <a:solidFill>
            <a:srgbClr val="2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24">
            <a:extLst>
              <a:ext uri="{FF2B5EF4-FFF2-40B4-BE49-F238E27FC236}">
                <a16:creationId xmlns:a16="http://schemas.microsoft.com/office/drawing/2014/main" id="{3C24B706-1CCD-4DEA-BA57-C5E964E79033}"/>
              </a:ext>
            </a:extLst>
          </p:cNvPr>
          <p:cNvSpPr txBox="1"/>
          <p:nvPr/>
        </p:nvSpPr>
        <p:spPr>
          <a:xfrm>
            <a:off x="677242" y="4443063"/>
            <a:ext cx="4647793" cy="292388"/>
          </a:xfrm>
          <a:prstGeom prst="rect">
            <a:avLst/>
          </a:prstGeom>
          <a:noFill/>
        </p:spPr>
        <p:txBody>
          <a:bodyPr wrap="square" rtlCol="0">
            <a:spAutoFit/>
          </a:bodyPr>
          <a:lstStyle/>
          <a:p>
            <a:r>
              <a:rPr lang="zh-CN" altLang="en-US" sz="1300" dirty="0">
                <a:solidFill>
                  <a:srgbClr val="232323"/>
                </a:solidFill>
                <a:latin typeface="微软雅黑" pitchFamily="34" charset="-122"/>
                <a:ea typeface="微软雅黑" pitchFamily="34" charset="-122"/>
              </a:rPr>
              <a:t>交通运输与物流学院        交运</a:t>
            </a:r>
            <a:r>
              <a:rPr lang="en-US" altLang="zh-CN" sz="1300" dirty="0">
                <a:solidFill>
                  <a:srgbClr val="232323"/>
                </a:solidFill>
                <a:latin typeface="微软雅黑" pitchFamily="34" charset="-122"/>
                <a:ea typeface="微软雅黑" pitchFamily="34" charset="-122"/>
              </a:rPr>
              <a:t>8</a:t>
            </a:r>
            <a:r>
              <a:rPr lang="zh-CN" altLang="en-US" sz="1300" dirty="0">
                <a:solidFill>
                  <a:srgbClr val="232323"/>
                </a:solidFill>
                <a:latin typeface="微软雅黑" pitchFamily="34" charset="-122"/>
                <a:ea typeface="微软雅黑" pitchFamily="34" charset="-122"/>
              </a:rPr>
              <a:t>班          学号</a:t>
            </a:r>
            <a:endParaRPr lang="zh-CN" altLang="en-US" sz="1300" u="sng" dirty="0">
              <a:solidFill>
                <a:srgbClr val="232323"/>
              </a:solidFill>
              <a:latin typeface="微软雅黑" pitchFamily="34" charset="-122"/>
              <a:ea typeface="微软雅黑" pitchFamily="34" charset="-122"/>
            </a:endParaRPr>
          </a:p>
        </p:txBody>
      </p:sp>
      <p:pic>
        <p:nvPicPr>
          <p:cNvPr id="4" name="图片 3">
            <a:extLst>
              <a:ext uri="{FF2B5EF4-FFF2-40B4-BE49-F238E27FC236}">
                <a16:creationId xmlns:a16="http://schemas.microsoft.com/office/drawing/2014/main" id="{D8CFB90E-90D8-4191-82B0-77FFBE713D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3542" y="0"/>
            <a:ext cx="3590458"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0">
            <a:extLst>
              <a:ext uri="{FF2B5EF4-FFF2-40B4-BE49-F238E27FC236}">
                <a16:creationId xmlns:a16="http://schemas.microsoft.com/office/drawing/2014/main" id="{51932B0F-3A66-407E-9489-2AA31B087D61}"/>
              </a:ext>
            </a:extLst>
          </p:cNvPr>
          <p:cNvSpPr txBox="1"/>
          <p:nvPr/>
        </p:nvSpPr>
        <p:spPr>
          <a:xfrm>
            <a:off x="684567" y="465352"/>
            <a:ext cx="2448272" cy="523220"/>
          </a:xfrm>
          <a:prstGeom prst="rect">
            <a:avLst/>
          </a:prstGeom>
          <a:noFill/>
        </p:spPr>
        <p:txBody>
          <a:bodyPr wrap="square" rtlCol="0">
            <a:spAutoFit/>
          </a:bodyPr>
          <a:lstStyle/>
          <a:p>
            <a:r>
              <a:rPr lang="zh-CN" altLang="zh-CN" sz="18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观点摘要</a:t>
            </a:r>
            <a:endParaRPr lang="en-US" altLang="zh-CN" sz="1800" dirty="0">
              <a:solidFill>
                <a:srgbClr val="232323"/>
              </a:solidFill>
              <a:latin typeface="微软雅黑" pitchFamily="34" charset="-122"/>
              <a:ea typeface="微软雅黑" pitchFamily="34" charset="-122"/>
              <a:sym typeface="+mn-ea"/>
            </a:endParaRPr>
          </a:p>
          <a:p>
            <a:r>
              <a:rPr lang="en-US" altLang="zh-CN" sz="1000" dirty="0">
                <a:solidFill>
                  <a:srgbClr val="232323"/>
                </a:solidFill>
                <a:latin typeface="微软雅黑" pitchFamily="34" charset="-122"/>
                <a:ea typeface="微软雅黑" pitchFamily="34" charset="-122"/>
                <a:sym typeface="+mn-ea"/>
              </a:rPr>
              <a:t>Point of view in this paper</a:t>
            </a:r>
            <a:endParaRPr lang="zh-CN" altLang="en-US" sz="1000" dirty="0">
              <a:solidFill>
                <a:srgbClr val="232323"/>
              </a:solidFill>
              <a:latin typeface="微软雅黑" pitchFamily="34" charset="-122"/>
              <a:ea typeface="微软雅黑" pitchFamily="34" charset="-122"/>
              <a:sym typeface="+mn-ea"/>
            </a:endParaRPr>
          </a:p>
        </p:txBody>
      </p:sp>
      <p:sp>
        <p:nvSpPr>
          <p:cNvPr id="4" name="文本框 3">
            <a:extLst>
              <a:ext uri="{FF2B5EF4-FFF2-40B4-BE49-F238E27FC236}">
                <a16:creationId xmlns:a16="http://schemas.microsoft.com/office/drawing/2014/main" id="{55B14075-436B-44AD-801A-8503CCA1C394}"/>
              </a:ext>
            </a:extLst>
          </p:cNvPr>
          <p:cNvSpPr txBox="1"/>
          <p:nvPr/>
        </p:nvSpPr>
        <p:spPr>
          <a:xfrm>
            <a:off x="1163171" y="1369684"/>
            <a:ext cx="6790764" cy="1170577"/>
          </a:xfrm>
          <a:prstGeom prst="rect">
            <a:avLst/>
          </a:prstGeom>
          <a:noFill/>
        </p:spPr>
        <p:txBody>
          <a:bodyPr wrap="square" rtlCol="0">
            <a:spAutoFit/>
          </a:bodyPr>
          <a:lstStyle/>
          <a:p>
            <a:pPr indent="266700" algn="l">
              <a:lnSpc>
                <a:spcPts val="1650"/>
              </a:lnSpc>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日本人的人生观是通过忠、孝、情义、仁、人情等表现出来的，他们的一生有很多义务要尽，比如说尽忠、尽孝、尽情义、尽仁等等，如果把日本人的所有义务都看作是一个整体的话，那么这些要尽的义务便是其中的一小部分。而且，在这些具体的部分当中，还有很多详细的、特殊的细则要一一遵守。</a:t>
            </a:r>
          </a:p>
          <a:p>
            <a:pPr indent="266700" algn="l">
              <a:lnSpc>
                <a:spcPts val="1650"/>
              </a:lnSpc>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——第十章 道德困境</a:t>
            </a:r>
          </a:p>
        </p:txBody>
      </p:sp>
      <p:sp>
        <p:nvSpPr>
          <p:cNvPr id="6" name="文本框 5">
            <a:extLst>
              <a:ext uri="{FF2B5EF4-FFF2-40B4-BE49-F238E27FC236}">
                <a16:creationId xmlns:a16="http://schemas.microsoft.com/office/drawing/2014/main" id="{6E9A2566-C927-42CE-86B3-99F8A048E709}"/>
              </a:ext>
            </a:extLst>
          </p:cNvPr>
          <p:cNvSpPr txBox="1"/>
          <p:nvPr/>
        </p:nvSpPr>
        <p:spPr>
          <a:xfrm>
            <a:off x="1163171" y="2827245"/>
            <a:ext cx="6790764" cy="1600503"/>
          </a:xfrm>
          <a:prstGeom prst="rect">
            <a:avLst/>
          </a:prstGeom>
          <a:noFill/>
        </p:spPr>
        <p:txBody>
          <a:bodyPr wrap="square">
            <a:spAutoFit/>
          </a:bodyPr>
          <a:lstStyle/>
          <a:p>
            <a:pPr indent="266700" algn="l">
              <a:lnSpc>
                <a:spcPts val="1650"/>
              </a:lnSpc>
            </a:pPr>
            <a:r>
              <a:rPr lang="zh-CN"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想要彻底了解日本人自我修养的哲学观，就必须要透彻地了解他们的日常生活习惯，否则，我们是很难得到答案的。“观我”的羞耻感一直被日本人看成是重负，所以，要想了解日本人的精神驾驭术的哲学意义。我们就要研究一下日本人是怎样教育孩子的。世界上任何一个国家的道德观念都是一脉相承，且代代相传的，我们可以从日本人的教育观念上进行挖掘。可以说，一个国家的教育理念是一个很好的切入口，从这个切入口进入，我们就能透彻地了解他们对待人生的态度，以及其他的同人生观有关的方方面面的问题。</a:t>
            </a:r>
          </a:p>
          <a:p>
            <a:pPr indent="266700" algn="l">
              <a:lnSpc>
                <a:spcPts val="1650"/>
              </a:lnSpc>
            </a:pPr>
            <a:r>
              <a:rPr lang="en-US"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——第十一章 自我修养的方式</a:t>
            </a:r>
          </a:p>
        </p:txBody>
      </p:sp>
    </p:spTree>
    <p:extLst>
      <p:ext uri="{BB962C8B-B14F-4D97-AF65-F5344CB8AC3E}">
        <p14:creationId xmlns:p14="http://schemas.microsoft.com/office/powerpoint/2010/main" val="1327464539"/>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10"/>
          <p:cNvSpPr txBox="1"/>
          <p:nvPr/>
        </p:nvSpPr>
        <p:spPr>
          <a:xfrm>
            <a:off x="688595" y="1968925"/>
            <a:ext cx="4884161" cy="1138773"/>
          </a:xfrm>
          <a:prstGeom prst="rect">
            <a:avLst/>
          </a:prstGeom>
          <a:noFill/>
        </p:spPr>
        <p:txBody>
          <a:bodyPr wrap="square" rtlCol="0">
            <a:spAutoFit/>
          </a:bodyPr>
          <a:lstStyle/>
          <a:p>
            <a:r>
              <a:rPr lang="zh-CN" altLang="zh-CN" sz="3600" b="1"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rPr>
              <a:t>我的认知</a:t>
            </a:r>
            <a:endParaRPr lang="en-US" altLang="zh-CN" sz="3600" dirty="0">
              <a:solidFill>
                <a:srgbClr val="232323"/>
              </a:solidFill>
              <a:latin typeface="Microsoft YaHei Light" panose="020B0502040204020203" pitchFamily="34" charset="-122"/>
              <a:ea typeface="Microsoft YaHei Light" panose="020B0502040204020203" pitchFamily="34" charset="-122"/>
              <a:sym typeface="+mn-ea"/>
            </a:endParaRPr>
          </a:p>
          <a:p>
            <a:r>
              <a:rPr lang="en-US" altLang="zh-CN" sz="1600" dirty="0">
                <a:solidFill>
                  <a:srgbClr val="232323"/>
                </a:solidFill>
                <a:latin typeface="微软雅黑" pitchFamily="34" charset="-122"/>
                <a:ea typeface="微软雅黑" pitchFamily="34" charset="-122"/>
                <a:sym typeface="+mn-ea"/>
              </a:rPr>
              <a:t>My perception</a:t>
            </a:r>
            <a:endParaRPr lang="zh-CN" altLang="en-US" sz="1600" dirty="0">
              <a:solidFill>
                <a:srgbClr val="232323"/>
              </a:solidFill>
              <a:latin typeface="微软雅黑" pitchFamily="34" charset="-122"/>
              <a:ea typeface="微软雅黑" pitchFamily="34" charset="-122"/>
              <a:sym typeface="+mn-ea"/>
            </a:endParaRPr>
          </a:p>
          <a:p>
            <a:endParaRPr lang="zh-CN" altLang="en-US" sz="1600" dirty="0">
              <a:solidFill>
                <a:srgbClr val="232323"/>
              </a:solidFill>
              <a:latin typeface="微软雅黑" pitchFamily="34" charset="-122"/>
              <a:ea typeface="微软雅黑" pitchFamily="34" charset="-122"/>
              <a:sym typeface="+mn-ea"/>
            </a:endParaRPr>
          </a:p>
        </p:txBody>
      </p:sp>
      <p:sp>
        <p:nvSpPr>
          <p:cNvPr id="10" name="文本框 11"/>
          <p:cNvSpPr txBox="1"/>
          <p:nvPr/>
        </p:nvSpPr>
        <p:spPr>
          <a:xfrm>
            <a:off x="688595" y="1267549"/>
            <a:ext cx="3251597" cy="807913"/>
          </a:xfrm>
          <a:prstGeom prst="rect">
            <a:avLst/>
          </a:prstGeom>
          <a:noFill/>
        </p:spPr>
        <p:txBody>
          <a:bodyPr wrap="square" lIns="68580" tIns="34290" rIns="68580" bIns="34290" rtlCol="0">
            <a:spAutoFit/>
          </a:bodyPr>
          <a:lstStyle/>
          <a:p>
            <a:r>
              <a:rPr lang="en-US" altLang="zh-CN" sz="4800" dirty="0">
                <a:solidFill>
                  <a:srgbClr val="232323"/>
                </a:solidFill>
                <a:latin typeface="微软雅黑" pitchFamily="34" charset="-122"/>
                <a:ea typeface="微软雅黑" pitchFamily="34" charset="-122"/>
                <a:sym typeface="+mn-ea"/>
              </a:rPr>
              <a:t>PART 04</a:t>
            </a:r>
            <a:endParaRPr lang="zh-CN" altLang="en-US" sz="4800" dirty="0">
              <a:solidFill>
                <a:srgbClr val="232323"/>
              </a:solidFill>
              <a:latin typeface="微软雅黑" pitchFamily="34" charset="-122"/>
              <a:ea typeface="微软雅黑" pitchFamily="34" charset="-122"/>
              <a:sym typeface="+mn-ea"/>
            </a:endParaRPr>
          </a:p>
        </p:txBody>
      </p:sp>
      <p:sp>
        <p:nvSpPr>
          <p:cNvPr id="11" name="文本框 36"/>
          <p:cNvSpPr txBox="1"/>
          <p:nvPr/>
        </p:nvSpPr>
        <p:spPr>
          <a:xfrm>
            <a:off x="688594" y="3087938"/>
            <a:ext cx="4199411" cy="131003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zh-CN" sz="1100" dirty="0">
                <a:latin typeface="Microsoft YaHei Light" panose="020B0502040204020203" pitchFamily="34" charset="-122"/>
                <a:ea typeface="Microsoft YaHei Light" panose="020B0502040204020203" pitchFamily="34" charset="-122"/>
              </a:rPr>
              <a:t>《菊与刀》这本书给我留下了深刻的印象，日本其</a:t>
            </a:r>
            <a:r>
              <a:rPr lang="en-US" altLang="zh-CN" sz="1100" dirty="0">
                <a:latin typeface="Microsoft YaHei Light" panose="020B0502040204020203" pitchFamily="34" charset="-122"/>
                <a:ea typeface="Microsoft YaHei Light" panose="020B0502040204020203" pitchFamily="34" charset="-122"/>
              </a:rPr>
              <a:t>“</a:t>
            </a:r>
            <a:r>
              <a:rPr lang="zh-CN" altLang="zh-CN" sz="1100" dirty="0">
                <a:latin typeface="Microsoft YaHei Light" panose="020B0502040204020203" pitchFamily="34" charset="-122"/>
                <a:ea typeface="Microsoft YaHei Light" panose="020B0502040204020203" pitchFamily="34" charset="-122"/>
              </a:rPr>
              <a:t>耻感文化</a:t>
            </a:r>
            <a:r>
              <a:rPr lang="en-US" altLang="zh-CN" sz="1100" dirty="0">
                <a:latin typeface="Microsoft YaHei Light" panose="020B0502040204020203" pitchFamily="34" charset="-122"/>
                <a:ea typeface="Microsoft YaHei Light" panose="020B0502040204020203" pitchFamily="34" charset="-122"/>
              </a:rPr>
              <a:t>”</a:t>
            </a:r>
            <a:r>
              <a:rPr lang="zh-CN" altLang="zh-CN" sz="1100" dirty="0">
                <a:latin typeface="Microsoft YaHei Light" panose="020B0502040204020203" pitchFamily="34" charset="-122"/>
                <a:ea typeface="Microsoft YaHei Light" panose="020B0502040204020203" pitchFamily="34" charset="-122"/>
              </a:rPr>
              <a:t>、</a:t>
            </a:r>
            <a:r>
              <a:rPr lang="en-US" altLang="zh-CN" sz="1100" dirty="0">
                <a:latin typeface="Microsoft YaHei Light" panose="020B0502040204020203" pitchFamily="34" charset="-122"/>
                <a:ea typeface="Microsoft YaHei Light" panose="020B0502040204020203" pitchFamily="34" charset="-122"/>
              </a:rPr>
              <a:t>“</a:t>
            </a:r>
            <a:r>
              <a:rPr lang="zh-CN" altLang="zh-CN" sz="1100" dirty="0">
                <a:latin typeface="Microsoft YaHei Light" panose="020B0502040204020203" pitchFamily="34" charset="-122"/>
                <a:ea typeface="Microsoft YaHei Light" panose="020B0502040204020203" pitchFamily="34" charset="-122"/>
              </a:rPr>
              <a:t>等级制度</a:t>
            </a:r>
            <a:r>
              <a:rPr lang="en-US" altLang="zh-CN" sz="1100" dirty="0">
                <a:latin typeface="Microsoft YaHei Light" panose="020B0502040204020203" pitchFamily="34" charset="-122"/>
                <a:ea typeface="Microsoft YaHei Light" panose="020B0502040204020203" pitchFamily="34" charset="-122"/>
              </a:rPr>
              <a:t>”</a:t>
            </a:r>
            <a:r>
              <a:rPr lang="zh-CN" altLang="zh-CN" sz="1100" dirty="0">
                <a:latin typeface="Microsoft YaHei Light" panose="020B0502040204020203" pitchFamily="34" charset="-122"/>
                <a:ea typeface="Microsoft YaHei Light" panose="020B0502040204020203" pitchFamily="34" charset="-122"/>
              </a:rPr>
              <a:t>、</a:t>
            </a:r>
            <a:r>
              <a:rPr lang="en-US" altLang="zh-CN" sz="1100" dirty="0">
                <a:latin typeface="Microsoft YaHei Light" panose="020B0502040204020203" pitchFamily="34" charset="-122"/>
                <a:ea typeface="Microsoft YaHei Light" panose="020B0502040204020203" pitchFamily="34" charset="-122"/>
              </a:rPr>
              <a:t>“</a:t>
            </a:r>
            <a:r>
              <a:rPr lang="zh-CN" altLang="zh-CN" sz="1100" dirty="0">
                <a:latin typeface="Microsoft YaHei Light" panose="020B0502040204020203" pitchFamily="34" charset="-122"/>
                <a:ea typeface="Microsoft YaHei Light" panose="020B0502040204020203" pitchFamily="34" charset="-122"/>
              </a:rPr>
              <a:t>对儿童的教育</a:t>
            </a:r>
            <a:r>
              <a:rPr lang="en-US" altLang="zh-CN" sz="1100" dirty="0">
                <a:latin typeface="Microsoft YaHei Light" panose="020B0502040204020203" pitchFamily="34" charset="-122"/>
                <a:ea typeface="Microsoft YaHei Light" panose="020B0502040204020203" pitchFamily="34" charset="-122"/>
              </a:rPr>
              <a:t>”</a:t>
            </a:r>
            <a:r>
              <a:rPr lang="zh-CN" altLang="zh-CN" sz="1100" dirty="0">
                <a:latin typeface="Microsoft YaHei Light" panose="020B0502040204020203" pitchFamily="34" charset="-122"/>
                <a:ea typeface="Microsoft YaHei Light" panose="020B0502040204020203" pitchFamily="34" charset="-122"/>
              </a:rPr>
              <a:t>等各方面都不得不发人深思。中国有句 </a:t>
            </a:r>
            <a:r>
              <a:rPr lang="en-US" altLang="zh-CN" sz="1100" dirty="0">
                <a:latin typeface="Microsoft YaHei Light" panose="020B0502040204020203" pitchFamily="34" charset="-122"/>
                <a:ea typeface="Microsoft YaHei Light" panose="020B0502040204020203" pitchFamily="34" charset="-122"/>
              </a:rPr>
              <a:t>“</a:t>
            </a:r>
            <a:r>
              <a:rPr lang="zh-CN" altLang="zh-CN" sz="1100" dirty="0">
                <a:latin typeface="Microsoft YaHei Light" panose="020B0502040204020203" pitchFamily="34" charset="-122"/>
                <a:ea typeface="Microsoft YaHei Light" panose="020B0502040204020203" pitchFamily="34" charset="-122"/>
              </a:rPr>
              <a:t>知己知彼，方能百战不殆</a:t>
            </a:r>
            <a:r>
              <a:rPr lang="en-US" altLang="zh-CN" sz="1100" dirty="0">
                <a:latin typeface="Microsoft YaHei Light" panose="020B0502040204020203" pitchFamily="34" charset="-122"/>
                <a:ea typeface="Microsoft YaHei Light" panose="020B0502040204020203" pitchFamily="34" charset="-122"/>
              </a:rPr>
              <a:t>”</a:t>
            </a:r>
            <a:r>
              <a:rPr lang="zh-CN" altLang="zh-CN" sz="1100" dirty="0">
                <a:latin typeface="Microsoft YaHei Light" panose="020B0502040204020203" pitchFamily="34" charset="-122"/>
                <a:ea typeface="Microsoft YaHei Light" panose="020B0502040204020203" pitchFamily="34" charset="-122"/>
              </a:rPr>
              <a:t>。无论你站在高处，还是站在低处去思考日本，首先要做的就是要对日本这个民族进行剖析，更好的了解日本。</a:t>
            </a:r>
            <a:endParaRPr lang="zh-CN" altLang="en-US" sz="1100" dirty="0">
              <a:latin typeface="Microsoft YaHei Light" panose="020B0502040204020203" pitchFamily="34" charset="-122"/>
              <a:ea typeface="Microsoft YaHei Light" panose="020B0502040204020203" pitchFamily="34" charset="-122"/>
              <a:sym typeface="+mn-ea"/>
            </a:endParaRPr>
          </a:p>
        </p:txBody>
      </p:sp>
      <p:sp>
        <p:nvSpPr>
          <p:cNvPr id="13" name="矩形 12"/>
          <p:cNvSpPr/>
          <p:nvPr/>
        </p:nvSpPr>
        <p:spPr>
          <a:xfrm>
            <a:off x="791465" y="2898478"/>
            <a:ext cx="620754" cy="28800"/>
          </a:xfrm>
          <a:prstGeom prst="rect">
            <a:avLst/>
          </a:prstGeom>
          <a:solidFill>
            <a:srgbClr val="2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rgbClr val="232323"/>
              </a:solidFill>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7830" y="0"/>
            <a:ext cx="5066170"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1301374" y="1154153"/>
            <a:ext cx="3487413" cy="1929403"/>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301376" y="3413619"/>
            <a:ext cx="1375151" cy="904846"/>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dpi="0" rotWithShape="1">
                <a:blip r:embed="rId5">
                  <a:extLst>
                    <a:ext uri="{28A0092B-C50C-407E-A947-70E740481C1C}">
                      <a14:useLocalDpi xmlns:a14="http://schemas.microsoft.com/office/drawing/2010/main" val="0"/>
                    </a:ext>
                  </a:extLst>
                </a:blip>
                <a:srcRect/>
                <a:stretch>
                  <a:fillRect/>
                </a:stretch>
              </a:blipFill>
            </a:endParaRPr>
          </a:p>
        </p:txBody>
      </p:sp>
      <p:sp>
        <p:nvSpPr>
          <p:cNvPr id="30" name="矩形 29"/>
          <p:cNvSpPr/>
          <p:nvPr/>
        </p:nvSpPr>
        <p:spPr>
          <a:xfrm>
            <a:off x="2676527" y="3255592"/>
            <a:ext cx="1989602" cy="1230465"/>
          </a:xfrm>
          <a:prstGeom prst="rect">
            <a:avLst/>
          </a:prstGeom>
        </p:spPr>
        <p:txBody>
          <a:bodyPr wrap="square">
            <a:spAutoFit/>
          </a:bodyPr>
          <a:lstStyle/>
          <a:p>
            <a:pPr>
              <a:lnSpc>
                <a:spcPts val="1500"/>
              </a:lnSpc>
            </a:pPr>
            <a:r>
              <a:rPr lang="zh-CN" altLang="zh-CN" sz="1050" dirty="0">
                <a:latin typeface="微软雅黑" panose="020B0503020204020204" pitchFamily="34" charset="-122"/>
                <a:ea typeface="微软雅黑" panose="020B0503020204020204" pitchFamily="34" charset="-122"/>
              </a:rPr>
              <a:t>日本人喜欢樱花，也以樱花来比喻武士，他们认为樱花的几个特性很符合武士的特点。单个的樱花并不美丽，但成片的樱花聚在一起就很漂亮</a:t>
            </a:r>
            <a:r>
              <a:rPr lang="zh-CN" altLang="en-US" sz="1050" dirty="0">
                <a:latin typeface="微软雅黑" panose="020B0503020204020204" pitchFamily="34" charset="-122"/>
                <a:ea typeface="微软雅黑" panose="020B0503020204020204" pitchFamily="34" charset="-122"/>
              </a:rPr>
              <a:t>，</a:t>
            </a:r>
            <a:r>
              <a:rPr lang="zh-CN" altLang="zh-CN" sz="1050" dirty="0">
                <a:latin typeface="微软雅黑" panose="020B0503020204020204" pitchFamily="34" charset="-122"/>
                <a:ea typeface="微软雅黑" panose="020B0503020204020204" pitchFamily="34" charset="-122"/>
              </a:rPr>
              <a:t>这和日本武士的集团精神是很相似。</a:t>
            </a:r>
            <a:endParaRPr lang="zh-CN" altLang="en-US" sz="1050" dirty="0">
              <a:latin typeface="微软雅黑" panose="020B0503020204020204" pitchFamily="34" charset="-122"/>
              <a:ea typeface="微软雅黑" panose="020B0503020204020204" pitchFamily="34" charset="-122"/>
            </a:endParaRPr>
          </a:p>
        </p:txBody>
      </p:sp>
      <p:sp>
        <p:nvSpPr>
          <p:cNvPr id="32" name="矩形 31"/>
          <p:cNvSpPr/>
          <p:nvPr/>
        </p:nvSpPr>
        <p:spPr>
          <a:xfrm>
            <a:off x="4788787" y="1154153"/>
            <a:ext cx="3053838" cy="1929403"/>
          </a:xfrm>
          <a:prstGeom prst="rect">
            <a:avLst/>
          </a:prstGeom>
          <a:solidFill>
            <a:srgbClr val="2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5017171" y="1495606"/>
            <a:ext cx="2597069" cy="1246495"/>
          </a:xfrm>
          <a:prstGeom prst="rect">
            <a:avLst/>
          </a:prstGeom>
        </p:spPr>
        <p:txBody>
          <a:bodyPr wrap="square">
            <a:spAutoFit/>
          </a:bodyPr>
          <a:lstStyle/>
          <a:p>
            <a:pPr>
              <a:lnSpc>
                <a:spcPts val="1500"/>
              </a:lnSpc>
            </a:pPr>
            <a:r>
              <a:rPr lang="zh-CN" altLang="zh-CN" dirty="0">
                <a:solidFill>
                  <a:schemeClr val="bg1"/>
                </a:solidFill>
                <a:latin typeface="微软雅黑" panose="020B0503020204020204" pitchFamily="34" charset="-122"/>
                <a:ea typeface="微软雅黑" panose="020B0503020204020204" pitchFamily="34" charset="-122"/>
              </a:rPr>
              <a:t>《菊与刀》强烈、清晰的表达了日本人的双重性格，虽然在我们看来日本人的双重性格貌似很难理解，但是不难看出，这两种性格融合在了一起，组成了当下的日本民族。</a:t>
            </a:r>
          </a:p>
        </p:txBody>
      </p:sp>
      <p:sp>
        <p:nvSpPr>
          <p:cNvPr id="35" name="矩形 34"/>
          <p:cNvSpPr/>
          <p:nvPr/>
        </p:nvSpPr>
        <p:spPr>
          <a:xfrm>
            <a:off x="4589815" y="3358974"/>
            <a:ext cx="1492624" cy="1014136"/>
          </a:xfrm>
          <a:prstGeom prst="rect">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077165" y="3255592"/>
            <a:ext cx="1918562" cy="1423723"/>
          </a:xfrm>
          <a:prstGeom prst="rect">
            <a:avLst/>
          </a:prstGeom>
        </p:spPr>
        <p:txBody>
          <a:bodyPr wrap="square">
            <a:spAutoFit/>
          </a:bodyPr>
          <a:lstStyle/>
          <a:p>
            <a:pPr>
              <a:lnSpc>
                <a:spcPts val="1500"/>
              </a:lnSpc>
            </a:pPr>
            <a:r>
              <a:rPr lang="zh-CN" altLang="zh-CN" sz="1050" dirty="0">
                <a:latin typeface="微软雅黑" panose="020B0503020204020204" pitchFamily="34" charset="-122"/>
                <a:ea typeface="微软雅黑" panose="020B0503020204020204" pitchFamily="34" charset="-122"/>
              </a:rPr>
              <a:t>在中国人的思维中，情义和忠诚往往是协调统一的，有情有义的人通常会被认为是忠诚的。但在日本，</a:t>
            </a:r>
            <a:r>
              <a:rPr lang="en-US" altLang="zh-CN" sz="1050" dirty="0">
                <a:latin typeface="微软雅黑" panose="020B0503020204020204" pitchFamily="34" charset="-122"/>
                <a:ea typeface="微软雅黑" panose="020B0503020204020204" pitchFamily="34" charset="-122"/>
              </a:rPr>
              <a:t>“</a:t>
            </a:r>
            <a:r>
              <a:rPr lang="zh-CN" altLang="zh-CN" sz="1050" dirty="0">
                <a:latin typeface="微软雅黑" panose="020B0503020204020204" pitchFamily="34" charset="-122"/>
                <a:ea typeface="微软雅黑" panose="020B0503020204020204" pitchFamily="34" charset="-122"/>
              </a:rPr>
              <a:t>情义</a:t>
            </a:r>
            <a:r>
              <a:rPr lang="en-US" altLang="zh-CN" sz="1050" dirty="0">
                <a:latin typeface="微软雅黑" panose="020B0503020204020204" pitchFamily="34" charset="-122"/>
                <a:ea typeface="微软雅黑" panose="020B0503020204020204" pitchFamily="34" charset="-122"/>
              </a:rPr>
              <a:t>”</a:t>
            </a:r>
            <a:r>
              <a:rPr lang="zh-CN" altLang="zh-CN" sz="1050" dirty="0">
                <a:latin typeface="微软雅黑" panose="020B0503020204020204" pitchFamily="34" charset="-122"/>
                <a:ea typeface="微软雅黑" panose="020B0503020204020204" pitchFamily="34" charset="-122"/>
              </a:rPr>
              <a:t>和</a:t>
            </a:r>
            <a:r>
              <a:rPr lang="en-US" altLang="zh-CN" sz="1050" dirty="0">
                <a:latin typeface="微软雅黑" panose="020B0503020204020204" pitchFamily="34" charset="-122"/>
                <a:ea typeface="微软雅黑" panose="020B0503020204020204" pitchFamily="34" charset="-122"/>
              </a:rPr>
              <a:t>“</a:t>
            </a:r>
            <a:r>
              <a:rPr lang="zh-CN" altLang="zh-CN" sz="1050" dirty="0">
                <a:latin typeface="微软雅黑" panose="020B0503020204020204" pitchFamily="34" charset="-122"/>
                <a:ea typeface="微软雅黑" panose="020B0503020204020204" pitchFamily="34" charset="-122"/>
              </a:rPr>
              <a:t>忠诚</a:t>
            </a:r>
            <a:r>
              <a:rPr lang="en-US" altLang="zh-CN" sz="1050" dirty="0">
                <a:latin typeface="微软雅黑" panose="020B0503020204020204" pitchFamily="34" charset="-122"/>
                <a:ea typeface="微软雅黑" panose="020B0503020204020204" pitchFamily="34" charset="-122"/>
              </a:rPr>
              <a:t>”</a:t>
            </a:r>
            <a:r>
              <a:rPr lang="zh-CN" altLang="zh-CN" sz="1050" dirty="0">
                <a:latin typeface="微软雅黑" panose="020B0503020204020204" pitchFamily="34" charset="-122"/>
                <a:ea typeface="微软雅黑" panose="020B0503020204020204" pitchFamily="34" charset="-122"/>
              </a:rPr>
              <a:t>准则是互相独立的，这两者并没有成功整合融为一体，而始终各行其是。</a:t>
            </a:r>
            <a:endParaRPr lang="zh-CN" altLang="en-US" sz="1050" dirty="0">
              <a:latin typeface="微软雅黑" panose="020B0503020204020204" pitchFamily="34" charset="-122"/>
              <a:ea typeface="微软雅黑" panose="020B0503020204020204" pitchFamily="34" charset="-122"/>
            </a:endParaRPr>
          </a:p>
        </p:txBody>
      </p:sp>
      <p:sp>
        <p:nvSpPr>
          <p:cNvPr id="13" name="文本框 10"/>
          <p:cNvSpPr txBox="1"/>
          <p:nvPr/>
        </p:nvSpPr>
        <p:spPr>
          <a:xfrm>
            <a:off x="684567" y="465352"/>
            <a:ext cx="2736302" cy="523220"/>
          </a:xfrm>
          <a:prstGeom prst="rect">
            <a:avLst/>
          </a:prstGeom>
          <a:noFill/>
        </p:spPr>
        <p:txBody>
          <a:bodyPr wrap="square" rtlCol="0">
            <a:spAutoFit/>
          </a:bodyPr>
          <a:lstStyle/>
          <a:p>
            <a:r>
              <a:rPr lang="zh-CN" altLang="zh-CN" sz="1800" b="1"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rPr>
              <a:t>我的认知</a:t>
            </a:r>
            <a:endParaRPr lang="en-US" altLang="zh-CN" sz="1800" dirty="0">
              <a:solidFill>
                <a:srgbClr val="232323"/>
              </a:solidFill>
              <a:latin typeface="Microsoft YaHei Light" panose="020B0502040204020203" pitchFamily="34" charset="-122"/>
              <a:ea typeface="Microsoft YaHei Light" panose="020B0502040204020203" pitchFamily="34" charset="-122"/>
              <a:sym typeface="+mn-ea"/>
            </a:endParaRPr>
          </a:p>
          <a:p>
            <a:r>
              <a:rPr lang="en-US" altLang="zh-CN" sz="1000" dirty="0">
                <a:solidFill>
                  <a:srgbClr val="232323"/>
                </a:solidFill>
                <a:latin typeface="微软雅黑" pitchFamily="34" charset="-122"/>
                <a:ea typeface="微软雅黑" pitchFamily="34" charset="-122"/>
                <a:sym typeface="+mn-ea"/>
              </a:rPr>
              <a:t>My perception</a:t>
            </a:r>
            <a:endParaRPr lang="zh-CN" altLang="en-US" sz="1000" dirty="0">
              <a:solidFill>
                <a:srgbClr val="232323"/>
              </a:solidFill>
              <a:latin typeface="微软雅黑" pitchFamily="34" charset="-122"/>
              <a:ea typeface="微软雅黑" pitchFamily="34" charset="-122"/>
              <a:sym typeface="+mn-ea"/>
            </a:endParaRPr>
          </a:p>
        </p:txBody>
      </p:sp>
    </p:spTree>
    <p:extLst>
      <p:ext uri="{BB962C8B-B14F-4D97-AF65-F5344CB8AC3E}">
        <p14:creationId xmlns:p14="http://schemas.microsoft.com/office/powerpoint/2010/main" val="157933496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a:extLst>
              <a:ext uri="{FF2B5EF4-FFF2-40B4-BE49-F238E27FC236}">
                <a16:creationId xmlns:a16="http://schemas.microsoft.com/office/drawing/2014/main" id="{3EFB5CC3-E10A-4E80-88A6-38C3526214EA}"/>
              </a:ext>
            </a:extLst>
          </p:cNvPr>
          <p:cNvSpPr txBox="1"/>
          <p:nvPr/>
        </p:nvSpPr>
        <p:spPr>
          <a:xfrm>
            <a:off x="790015" y="1266103"/>
            <a:ext cx="7563970" cy="3054682"/>
          </a:xfrm>
          <a:prstGeom prst="rect">
            <a:avLst/>
          </a:prstGeom>
          <a:noFill/>
        </p:spPr>
        <p:txBody>
          <a:bodyPr wrap="square">
            <a:spAutoFit/>
          </a:bodyPr>
          <a:lstStyle/>
          <a:p>
            <a:pPr indent="266700" algn="just"/>
            <a:r>
              <a:rPr lang="en-US" altLang="zh-CN" sz="175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750" kern="100" dirty="0">
                <a:effectLst/>
                <a:latin typeface="微软雅黑" panose="020B0503020204020204" pitchFamily="34" charset="-122"/>
                <a:ea typeface="微软雅黑" panose="020B0503020204020204" pitchFamily="34" charset="-122"/>
                <a:cs typeface="Times New Roman" panose="02020603050405020304" pitchFamily="18" charset="0"/>
              </a:rPr>
              <a:t>一个民族的文化对其所属范围的人类的世界换、人生观，以及一个民族的传统社会心理的形成是分不开的。就像鲁思·本尼迪克特在《菊与刀》这本书中所写的那样，菊是日本的国花，而刀是日本武士道的象征。这是两种完全特征不一样的事物，分别代表了</a:t>
            </a:r>
            <a:r>
              <a:rPr lang="en-US" altLang="zh-CN" sz="175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750" kern="100" dirty="0">
                <a:effectLst/>
                <a:latin typeface="微软雅黑" panose="020B0503020204020204" pitchFamily="34" charset="-122"/>
                <a:ea typeface="微软雅黑" panose="020B0503020204020204" pitchFamily="34" charset="-122"/>
                <a:cs typeface="Times New Roman" panose="02020603050405020304" pitchFamily="18" charset="0"/>
              </a:rPr>
              <a:t>柔和</a:t>
            </a:r>
            <a:r>
              <a:rPr lang="en-US" altLang="zh-CN" sz="175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750" kern="100" dirty="0">
                <a:effectLst/>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175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750" kern="100" dirty="0">
                <a:effectLst/>
                <a:latin typeface="微软雅黑" panose="020B0503020204020204" pitchFamily="34" charset="-122"/>
                <a:ea typeface="微软雅黑" panose="020B0503020204020204" pitchFamily="34" charset="-122"/>
                <a:cs typeface="Times New Roman" panose="02020603050405020304" pitchFamily="18" charset="0"/>
              </a:rPr>
              <a:t>刚烈</a:t>
            </a:r>
            <a:r>
              <a:rPr lang="en-US" altLang="zh-CN" sz="175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750" kern="100" dirty="0">
                <a:effectLst/>
                <a:latin typeface="微软雅黑" panose="020B0503020204020204" pitchFamily="34" charset="-122"/>
                <a:ea typeface="微软雅黑" panose="020B0503020204020204" pitchFamily="34" charset="-122"/>
                <a:cs typeface="Times New Roman" panose="02020603050405020304" pitchFamily="18" charset="0"/>
              </a:rPr>
              <a:t>。这本书还给我们解析了日本的</a:t>
            </a:r>
            <a:r>
              <a:rPr lang="en-US" altLang="zh-CN" sz="175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750" kern="100" dirty="0">
                <a:effectLst/>
                <a:latin typeface="微软雅黑" panose="020B0503020204020204" pitchFamily="34" charset="-122"/>
                <a:ea typeface="微软雅黑" panose="020B0503020204020204" pitchFamily="34" charset="-122"/>
                <a:cs typeface="Times New Roman" panose="02020603050405020304" pitchFamily="18" charset="0"/>
              </a:rPr>
              <a:t>耻感文化</a:t>
            </a:r>
            <a:r>
              <a:rPr lang="en-US" altLang="zh-CN" sz="175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750" kern="100" dirty="0">
                <a:effectLst/>
                <a:latin typeface="微软雅黑" panose="020B0503020204020204" pitchFamily="34" charset="-122"/>
                <a:ea typeface="微软雅黑" panose="020B0503020204020204" pitchFamily="34" charset="-122"/>
                <a:cs typeface="Times New Roman" panose="02020603050405020304" pitchFamily="18" charset="0"/>
              </a:rPr>
              <a:t>，但是，如果仅是从这一点上分析日本对华侵略，并不认罪的这一行为，就会显得太极端。也许我们可以让日本人以其固有的文化特征掩盖了其不正当的侵略行为，从这一点上解释，又是否会再次引起日本人的扩张野心。日本，这一仅有</a:t>
            </a:r>
            <a:r>
              <a:rPr lang="en-US" altLang="zh-CN" sz="1750" kern="100" dirty="0">
                <a:effectLst/>
                <a:latin typeface="微软雅黑" panose="020B0503020204020204" pitchFamily="34" charset="-122"/>
                <a:ea typeface="微软雅黑" panose="020B0503020204020204" pitchFamily="34" charset="-122"/>
                <a:cs typeface="Times New Roman" panose="02020603050405020304" pitchFamily="18" charset="0"/>
              </a:rPr>
              <a:t>377835</a:t>
            </a:r>
            <a:r>
              <a:rPr lang="zh-CN" altLang="zh-CN" sz="1750" kern="100" dirty="0">
                <a:effectLst/>
                <a:latin typeface="微软雅黑" panose="020B0503020204020204" pitchFamily="34" charset="-122"/>
                <a:ea typeface="微软雅黑" panose="020B0503020204020204" pitchFamily="34" charset="-122"/>
                <a:cs typeface="Times New Roman" panose="02020603050405020304" pitchFamily="18" charset="0"/>
              </a:rPr>
              <a:t>平方公里的国家，以何种方式</a:t>
            </a:r>
            <a:r>
              <a:rPr lang="zh-CN" altLang="en-US" sz="1750" kern="100" dirty="0">
                <a:latin typeface="微软雅黑" panose="020B0503020204020204" pitchFamily="34" charset="-122"/>
                <a:ea typeface="微软雅黑" panose="020B0503020204020204" pitchFamily="34" charset="-122"/>
                <a:cs typeface="Times New Roman" panose="02020603050405020304" pitchFamily="18" charset="0"/>
              </a:rPr>
              <a:t>曾</a:t>
            </a:r>
            <a:r>
              <a:rPr lang="zh-CN" altLang="zh-CN" sz="1750" kern="100" dirty="0">
                <a:effectLst/>
                <a:latin typeface="微软雅黑" panose="020B0503020204020204" pitchFamily="34" charset="-122"/>
                <a:ea typeface="微软雅黑" panose="020B0503020204020204" pitchFamily="34" charset="-122"/>
                <a:cs typeface="Times New Roman" panose="02020603050405020304" pitchFamily="18" charset="0"/>
              </a:rPr>
              <a:t>成为仅次于美国的世界第二大经济强国，</a:t>
            </a:r>
            <a:r>
              <a:rPr lang="zh-CN" altLang="en-US" sz="1750" kern="100" dirty="0">
                <a:effectLst/>
                <a:latin typeface="微软雅黑" panose="020B0503020204020204" pitchFamily="34" charset="-122"/>
                <a:ea typeface="微软雅黑" panose="020B0503020204020204" pitchFamily="34" charset="-122"/>
                <a:cs typeface="Times New Roman" panose="02020603050405020304" pitchFamily="18" charset="0"/>
              </a:rPr>
              <a:t>而</a:t>
            </a:r>
            <a:r>
              <a:rPr lang="zh-CN" altLang="zh-CN" sz="1750" kern="100" dirty="0">
                <a:effectLst/>
                <a:latin typeface="微软雅黑" panose="020B0503020204020204" pitchFamily="34" charset="-122"/>
                <a:ea typeface="微软雅黑" panose="020B0503020204020204" pitchFamily="34" charset="-122"/>
                <a:cs typeface="Times New Roman" panose="02020603050405020304" pitchFamily="18" charset="0"/>
              </a:rPr>
              <a:t>在如今的国际社会的发展领域以强国自居，其原因何在，这需要我们深深思考，</a:t>
            </a:r>
            <a:r>
              <a:rPr lang="zh-CN" altLang="zh-CN" sz="1750" kern="100">
                <a:effectLst/>
                <a:latin typeface="微软雅黑" panose="020B0503020204020204" pitchFamily="34" charset="-122"/>
                <a:ea typeface="微软雅黑" panose="020B0503020204020204" pitchFamily="34" charset="-122"/>
                <a:cs typeface="Times New Roman" panose="02020603050405020304" pitchFamily="18" charset="0"/>
              </a:rPr>
              <a:t>我们不</a:t>
            </a:r>
            <a:r>
              <a:rPr lang="zh-CN" altLang="en-US" sz="1750" kern="100">
                <a:effectLst/>
                <a:latin typeface="微软雅黑" panose="020B0503020204020204" pitchFamily="34" charset="-122"/>
                <a:ea typeface="微软雅黑" panose="020B0503020204020204" pitchFamily="34" charset="-122"/>
                <a:cs typeface="Times New Roman" panose="02020603050405020304" pitchFamily="18" charset="0"/>
              </a:rPr>
              <a:t>应该</a:t>
            </a:r>
            <a:r>
              <a:rPr lang="zh-CN" altLang="zh-CN" sz="1750" kern="100">
                <a:effectLst/>
                <a:latin typeface="微软雅黑" panose="020B0503020204020204" pitchFamily="34" charset="-122"/>
                <a:ea typeface="微软雅黑" panose="020B0503020204020204" pitchFamily="34" charset="-122"/>
                <a:cs typeface="Times New Roman" panose="02020603050405020304" pitchFamily="18" charset="0"/>
              </a:rPr>
              <a:t>一味</a:t>
            </a:r>
            <a:r>
              <a:rPr lang="zh-CN" altLang="zh-CN" sz="1750" kern="100" dirty="0">
                <a:effectLst/>
                <a:latin typeface="微软雅黑" panose="020B0503020204020204" pitchFamily="34" charset="-122"/>
                <a:ea typeface="微软雅黑" panose="020B0503020204020204" pitchFamily="34" charset="-122"/>
                <a:cs typeface="Times New Roman" panose="02020603050405020304" pitchFamily="18" charset="0"/>
              </a:rPr>
              <a:t>的重复</a:t>
            </a:r>
            <a:r>
              <a:rPr lang="zh-CN" altLang="zh-CN" sz="1750" kern="100">
                <a:effectLst/>
                <a:latin typeface="微软雅黑" panose="020B0503020204020204" pitchFamily="34" charset="-122"/>
                <a:ea typeface="微软雅黑" panose="020B0503020204020204" pitchFamily="34" charset="-122"/>
                <a:cs typeface="Times New Roman" panose="02020603050405020304" pitchFamily="18" charset="0"/>
              </a:rPr>
              <a:t>仇视，</a:t>
            </a:r>
            <a:r>
              <a:rPr lang="zh-CN" altLang="en-US" sz="1750" kern="100">
                <a:effectLst/>
                <a:latin typeface="微软雅黑" panose="020B0503020204020204" pitchFamily="34" charset="-122"/>
                <a:ea typeface="微软雅黑" panose="020B0503020204020204" pitchFamily="34" charset="-122"/>
                <a:cs typeface="Times New Roman" panose="02020603050405020304" pitchFamily="18" charset="0"/>
              </a:rPr>
              <a:t>而</a:t>
            </a:r>
            <a:r>
              <a:rPr lang="zh-CN" altLang="zh-CN" sz="1750" kern="100">
                <a:effectLst/>
                <a:latin typeface="微软雅黑" panose="020B0503020204020204" pitchFamily="34" charset="-122"/>
                <a:ea typeface="微软雅黑" panose="020B0503020204020204" pitchFamily="34" charset="-122"/>
                <a:cs typeface="Times New Roman" panose="02020603050405020304" pitchFamily="18" charset="0"/>
              </a:rPr>
              <a:t>应该</a:t>
            </a:r>
            <a:r>
              <a:rPr lang="zh-CN" altLang="zh-CN" sz="1750" kern="100" dirty="0">
                <a:effectLst/>
                <a:latin typeface="微软雅黑" panose="020B0503020204020204" pitchFamily="34" charset="-122"/>
                <a:ea typeface="微软雅黑" panose="020B0503020204020204" pitchFamily="34" charset="-122"/>
                <a:cs typeface="Times New Roman" panose="02020603050405020304" pitchFamily="18" charset="0"/>
              </a:rPr>
              <a:t>理性的审视这个破灭后又迅速兴起的矛盾的民族。</a:t>
            </a:r>
          </a:p>
        </p:txBody>
      </p:sp>
      <p:sp>
        <p:nvSpPr>
          <p:cNvPr id="7" name="文本框 10">
            <a:extLst>
              <a:ext uri="{FF2B5EF4-FFF2-40B4-BE49-F238E27FC236}">
                <a16:creationId xmlns:a16="http://schemas.microsoft.com/office/drawing/2014/main" id="{CC12A33E-EAF6-47B2-A165-F4F42E7C93B6}"/>
              </a:ext>
            </a:extLst>
          </p:cNvPr>
          <p:cNvSpPr txBox="1"/>
          <p:nvPr/>
        </p:nvSpPr>
        <p:spPr>
          <a:xfrm>
            <a:off x="684567" y="465352"/>
            <a:ext cx="2736302" cy="523220"/>
          </a:xfrm>
          <a:prstGeom prst="rect">
            <a:avLst/>
          </a:prstGeom>
          <a:noFill/>
        </p:spPr>
        <p:txBody>
          <a:bodyPr wrap="square" rtlCol="0">
            <a:spAutoFit/>
          </a:bodyPr>
          <a:lstStyle/>
          <a:p>
            <a:r>
              <a:rPr lang="zh-CN" altLang="zh-CN" sz="1800" b="1"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rPr>
              <a:t>我的认知</a:t>
            </a:r>
            <a:endParaRPr lang="en-US" altLang="zh-CN" sz="1800" dirty="0">
              <a:solidFill>
                <a:srgbClr val="232323"/>
              </a:solidFill>
              <a:latin typeface="Microsoft YaHei Light" panose="020B0502040204020203" pitchFamily="34" charset="-122"/>
              <a:ea typeface="Microsoft YaHei Light" panose="020B0502040204020203" pitchFamily="34" charset="-122"/>
              <a:sym typeface="+mn-ea"/>
            </a:endParaRPr>
          </a:p>
          <a:p>
            <a:r>
              <a:rPr lang="en-US" altLang="zh-CN" sz="1000" dirty="0">
                <a:solidFill>
                  <a:srgbClr val="232323"/>
                </a:solidFill>
                <a:latin typeface="微软雅黑" pitchFamily="34" charset="-122"/>
                <a:ea typeface="微软雅黑" pitchFamily="34" charset="-122"/>
                <a:sym typeface="+mn-ea"/>
              </a:rPr>
              <a:t>My perception</a:t>
            </a:r>
            <a:endParaRPr lang="zh-CN" altLang="en-US" sz="1000" dirty="0">
              <a:solidFill>
                <a:srgbClr val="232323"/>
              </a:solidFill>
              <a:latin typeface="微软雅黑" pitchFamily="34" charset="-122"/>
              <a:ea typeface="微软雅黑" pitchFamily="34" charset="-122"/>
              <a:sym typeface="+mn-ea"/>
            </a:endParaRPr>
          </a:p>
        </p:txBody>
      </p:sp>
    </p:spTree>
    <p:extLst>
      <p:ext uri="{BB962C8B-B14F-4D97-AF65-F5344CB8AC3E}">
        <p14:creationId xmlns:p14="http://schemas.microsoft.com/office/powerpoint/2010/main" val="379939201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701030" y="1377965"/>
            <a:ext cx="4272439" cy="1177245"/>
          </a:xfrm>
          <a:prstGeom prst="rect">
            <a:avLst/>
          </a:prstGeom>
          <a:noFill/>
        </p:spPr>
        <p:txBody>
          <a:bodyPr wrap="square" lIns="68580" tIns="34290" rIns="68580" bIns="34290" rtlCol="0">
            <a:spAutoFit/>
          </a:bodyPr>
          <a:lstStyle/>
          <a:p>
            <a:pPr>
              <a:defRPr/>
            </a:pPr>
            <a:r>
              <a:rPr lang="en-US" altLang="zh-CN" sz="7200" dirty="0">
                <a:solidFill>
                  <a:srgbClr val="232323"/>
                </a:solidFill>
                <a:latin typeface="微软雅黑" pitchFamily="34" charset="-122"/>
                <a:ea typeface="微软雅黑" pitchFamily="34" charset="-122"/>
                <a:sym typeface="+mn-ea"/>
              </a:rPr>
              <a:t>THANKS</a:t>
            </a:r>
          </a:p>
        </p:txBody>
      </p:sp>
      <p:sp>
        <p:nvSpPr>
          <p:cNvPr id="11" name="TextBox 24"/>
          <p:cNvSpPr txBox="1"/>
          <p:nvPr/>
        </p:nvSpPr>
        <p:spPr>
          <a:xfrm>
            <a:off x="677242" y="4443063"/>
            <a:ext cx="4647793" cy="292388"/>
          </a:xfrm>
          <a:prstGeom prst="rect">
            <a:avLst/>
          </a:prstGeom>
          <a:noFill/>
        </p:spPr>
        <p:txBody>
          <a:bodyPr wrap="square" rtlCol="0">
            <a:spAutoFit/>
          </a:bodyPr>
          <a:lstStyle/>
          <a:p>
            <a:r>
              <a:rPr lang="zh-CN" altLang="en-US" sz="1300" dirty="0">
                <a:solidFill>
                  <a:srgbClr val="232323"/>
                </a:solidFill>
                <a:latin typeface="微软雅黑" pitchFamily="34" charset="-122"/>
                <a:ea typeface="微软雅黑" pitchFamily="34" charset="-122"/>
              </a:rPr>
              <a:t>交通运输与物流学院        交运</a:t>
            </a:r>
            <a:r>
              <a:rPr lang="en-US" altLang="zh-CN" sz="1300" dirty="0">
                <a:solidFill>
                  <a:srgbClr val="232323"/>
                </a:solidFill>
                <a:latin typeface="微软雅黑" pitchFamily="34" charset="-122"/>
                <a:ea typeface="微软雅黑" pitchFamily="34" charset="-122"/>
              </a:rPr>
              <a:t>8</a:t>
            </a:r>
            <a:r>
              <a:rPr lang="zh-CN" altLang="en-US" sz="1300" dirty="0">
                <a:solidFill>
                  <a:srgbClr val="232323"/>
                </a:solidFill>
                <a:latin typeface="微软雅黑" pitchFamily="34" charset="-122"/>
                <a:ea typeface="微软雅黑" pitchFamily="34" charset="-122"/>
              </a:rPr>
              <a:t>班          学号</a:t>
            </a:r>
            <a:endParaRPr lang="zh-CN" altLang="en-US" sz="1300" u="sng" dirty="0">
              <a:solidFill>
                <a:srgbClr val="232323"/>
              </a:solidFill>
              <a:latin typeface="微软雅黑" pitchFamily="34" charset="-122"/>
              <a:ea typeface="微软雅黑" pitchFamily="34" charset="-122"/>
            </a:endParaRPr>
          </a:p>
        </p:txBody>
      </p:sp>
      <p:sp>
        <p:nvSpPr>
          <p:cNvPr id="13" name="矩形 26"/>
          <p:cNvSpPr/>
          <p:nvPr/>
        </p:nvSpPr>
        <p:spPr>
          <a:xfrm>
            <a:off x="952980" y="3215111"/>
            <a:ext cx="1544748" cy="284025"/>
          </a:xfrm>
          <a:prstGeom prst="roundRect">
            <a:avLst/>
          </a:prstGeom>
          <a:noFill/>
          <a:ln w="9525">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dirty="0">
                <a:solidFill>
                  <a:srgbClr val="232323"/>
                </a:solidFill>
                <a:latin typeface="微软雅黑" pitchFamily="34" charset="-122"/>
                <a:ea typeface="微软雅黑" pitchFamily="34" charset="-122"/>
              </a:rPr>
              <a:t>陈述人：刘欣豪</a:t>
            </a:r>
          </a:p>
        </p:txBody>
      </p:sp>
      <p:sp>
        <p:nvSpPr>
          <p:cNvPr id="15" name="矩形 14"/>
          <p:cNvSpPr/>
          <p:nvPr/>
        </p:nvSpPr>
        <p:spPr>
          <a:xfrm>
            <a:off x="791843" y="2934970"/>
            <a:ext cx="620754" cy="28800"/>
          </a:xfrm>
          <a:prstGeom prst="rect">
            <a:avLst/>
          </a:prstGeom>
          <a:solidFill>
            <a:srgbClr val="2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32323"/>
              </a:solidFill>
            </a:endParaRPr>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7830" y="-16540"/>
            <a:ext cx="5066170"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KSO_Shape"/>
          <p:cNvSpPr>
            <a:spLocks/>
          </p:cNvSpPr>
          <p:nvPr/>
        </p:nvSpPr>
        <p:spPr bwMode="auto">
          <a:xfrm>
            <a:off x="1699241" y="1625339"/>
            <a:ext cx="1361922" cy="1096348"/>
          </a:xfrm>
          <a:custGeom>
            <a:avLst/>
            <a:gdLst>
              <a:gd name="T0" fmla="*/ 913166 w 4940"/>
              <a:gd name="T1" fmla="*/ 216832 h 3973"/>
              <a:gd name="T2" fmla="*/ 832184 w 4940"/>
              <a:gd name="T3" fmla="*/ 139667 h 3973"/>
              <a:gd name="T4" fmla="*/ 750431 w 4940"/>
              <a:gd name="T5" fmla="*/ 81408 h 3973"/>
              <a:gd name="T6" fmla="*/ 668293 w 4940"/>
              <a:gd name="T7" fmla="*/ 40897 h 3973"/>
              <a:gd name="T8" fmla="*/ 586925 w 4940"/>
              <a:gd name="T9" fmla="*/ 14661 h 3973"/>
              <a:gd name="T10" fmla="*/ 506715 w 4940"/>
              <a:gd name="T11" fmla="*/ 2315 h 3973"/>
              <a:gd name="T12" fmla="*/ 429203 w 4940"/>
              <a:gd name="T13" fmla="*/ 772 h 3973"/>
              <a:gd name="T14" fmla="*/ 354777 w 4940"/>
              <a:gd name="T15" fmla="*/ 8102 h 3973"/>
              <a:gd name="T16" fmla="*/ 285364 w 4940"/>
              <a:gd name="T17" fmla="*/ 22763 h 3973"/>
              <a:gd name="T18" fmla="*/ 220965 w 4940"/>
              <a:gd name="T19" fmla="*/ 42826 h 3973"/>
              <a:gd name="T20" fmla="*/ 136898 w 4940"/>
              <a:gd name="T21" fmla="*/ 77164 h 3973"/>
              <a:gd name="T22" fmla="*/ 52060 w 4940"/>
              <a:gd name="T23" fmla="*/ 123077 h 3973"/>
              <a:gd name="T24" fmla="*/ 0 w 4940"/>
              <a:gd name="T25" fmla="*/ 158573 h 3973"/>
              <a:gd name="T26" fmla="*/ 23523 w 4940"/>
              <a:gd name="T27" fmla="*/ 1411336 h 3973"/>
              <a:gd name="T28" fmla="*/ 90237 w 4940"/>
              <a:gd name="T29" fmla="*/ 1371211 h 3973"/>
              <a:gd name="T30" fmla="*/ 191271 w 4940"/>
              <a:gd name="T31" fmla="*/ 1323755 h 3973"/>
              <a:gd name="T32" fmla="*/ 252200 w 4940"/>
              <a:gd name="T33" fmla="*/ 1302149 h 3973"/>
              <a:gd name="T34" fmla="*/ 319300 w 4940"/>
              <a:gd name="T35" fmla="*/ 1284787 h 3973"/>
              <a:gd name="T36" fmla="*/ 391798 w 4940"/>
              <a:gd name="T37" fmla="*/ 1273212 h 3973"/>
              <a:gd name="T38" fmla="*/ 467381 w 4940"/>
              <a:gd name="T39" fmla="*/ 1270511 h 3973"/>
              <a:gd name="T40" fmla="*/ 546434 w 4940"/>
              <a:gd name="T41" fmla="*/ 1277070 h 3973"/>
              <a:gd name="T42" fmla="*/ 627802 w 4940"/>
              <a:gd name="T43" fmla="*/ 1295975 h 3973"/>
              <a:gd name="T44" fmla="*/ 709555 w 4940"/>
              <a:gd name="T45" fmla="*/ 1329156 h 3973"/>
              <a:gd name="T46" fmla="*/ 791693 w 4940"/>
              <a:gd name="T47" fmla="*/ 1378155 h 3973"/>
              <a:gd name="T48" fmla="*/ 873061 w 4940"/>
              <a:gd name="T49" fmla="*/ 1445288 h 3973"/>
              <a:gd name="T50" fmla="*/ 952500 w 4940"/>
              <a:gd name="T51" fmla="*/ 1532870 h 3973"/>
              <a:gd name="T52" fmla="*/ 1011887 w 4940"/>
              <a:gd name="T53" fmla="*/ 1465351 h 3973"/>
              <a:gd name="T54" fmla="*/ 1092868 w 4940"/>
              <a:gd name="T55" fmla="*/ 1393588 h 3973"/>
              <a:gd name="T56" fmla="*/ 1175007 w 4940"/>
              <a:gd name="T57" fmla="*/ 1339959 h 3973"/>
              <a:gd name="T58" fmla="*/ 1256760 w 4940"/>
              <a:gd name="T59" fmla="*/ 1302920 h 3973"/>
              <a:gd name="T60" fmla="*/ 1338128 w 4940"/>
              <a:gd name="T61" fmla="*/ 1280928 h 3973"/>
              <a:gd name="T62" fmla="*/ 1417952 w 4940"/>
              <a:gd name="T63" fmla="*/ 1270897 h 3973"/>
              <a:gd name="T64" fmla="*/ 1494692 w 4940"/>
              <a:gd name="T65" fmla="*/ 1271669 h 3973"/>
              <a:gd name="T66" fmla="*/ 1567962 w 4940"/>
              <a:gd name="T67" fmla="*/ 1281314 h 3973"/>
              <a:gd name="T68" fmla="*/ 1635832 w 4940"/>
              <a:gd name="T69" fmla="*/ 1297519 h 3973"/>
              <a:gd name="T70" fmla="*/ 1698689 w 4940"/>
              <a:gd name="T71" fmla="*/ 1318353 h 3973"/>
              <a:gd name="T72" fmla="*/ 1792397 w 4940"/>
              <a:gd name="T73" fmla="*/ 1359250 h 3973"/>
              <a:gd name="T74" fmla="*/ 1868365 w 4940"/>
              <a:gd name="T75" fmla="*/ 1402848 h 3973"/>
              <a:gd name="T76" fmla="*/ 1905000 w 4940"/>
              <a:gd name="T77" fmla="*/ 158573 h 3973"/>
              <a:gd name="T78" fmla="*/ 1868365 w 4940"/>
              <a:gd name="T79" fmla="*/ 133109 h 3973"/>
              <a:gd name="T80" fmla="*/ 1792397 w 4940"/>
              <a:gd name="T81" fmla="*/ 89511 h 3973"/>
              <a:gd name="T82" fmla="*/ 1698689 w 4940"/>
              <a:gd name="T83" fmla="*/ 47842 h 3973"/>
              <a:gd name="T84" fmla="*/ 1635832 w 4940"/>
              <a:gd name="T85" fmla="*/ 27393 h 3973"/>
              <a:gd name="T86" fmla="*/ 1567962 w 4940"/>
              <a:gd name="T87" fmla="*/ 11575 h 3973"/>
              <a:gd name="T88" fmla="*/ 1494692 w 4940"/>
              <a:gd name="T89" fmla="*/ 1929 h 3973"/>
              <a:gd name="T90" fmla="*/ 1417952 w 4940"/>
              <a:gd name="T91" fmla="*/ 1157 h 3973"/>
              <a:gd name="T92" fmla="*/ 1338128 w 4940"/>
              <a:gd name="T93" fmla="*/ 10417 h 3973"/>
              <a:gd name="T94" fmla="*/ 1256760 w 4940"/>
              <a:gd name="T95" fmla="*/ 33181 h 3973"/>
              <a:gd name="T96" fmla="*/ 1175007 w 4940"/>
              <a:gd name="T97" fmla="*/ 70220 h 3973"/>
              <a:gd name="T98" fmla="*/ 1092868 w 4940"/>
              <a:gd name="T99" fmla="*/ 123463 h 3973"/>
              <a:gd name="T100" fmla="*/ 1011887 w 4940"/>
              <a:gd name="T101" fmla="*/ 195612 h 3973"/>
              <a:gd name="T102" fmla="*/ 952500 w 4940"/>
              <a:gd name="T103" fmla="*/ 262745 h 397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940" h="3973">
                <a:moveTo>
                  <a:pt x="2470" y="681"/>
                </a:moveTo>
                <a:lnTo>
                  <a:pt x="2470" y="681"/>
                </a:lnTo>
                <a:lnTo>
                  <a:pt x="2419" y="619"/>
                </a:lnTo>
                <a:lnTo>
                  <a:pt x="2368" y="562"/>
                </a:lnTo>
                <a:lnTo>
                  <a:pt x="2315" y="507"/>
                </a:lnTo>
                <a:lnTo>
                  <a:pt x="2264" y="455"/>
                </a:lnTo>
                <a:lnTo>
                  <a:pt x="2211" y="407"/>
                </a:lnTo>
                <a:lnTo>
                  <a:pt x="2158" y="362"/>
                </a:lnTo>
                <a:lnTo>
                  <a:pt x="2106" y="320"/>
                </a:lnTo>
                <a:lnTo>
                  <a:pt x="2053" y="281"/>
                </a:lnTo>
                <a:lnTo>
                  <a:pt x="2000" y="244"/>
                </a:lnTo>
                <a:lnTo>
                  <a:pt x="1946" y="211"/>
                </a:lnTo>
                <a:lnTo>
                  <a:pt x="1894" y="182"/>
                </a:lnTo>
                <a:lnTo>
                  <a:pt x="1840" y="154"/>
                </a:lnTo>
                <a:lnTo>
                  <a:pt x="1787" y="128"/>
                </a:lnTo>
                <a:lnTo>
                  <a:pt x="1733" y="106"/>
                </a:lnTo>
                <a:lnTo>
                  <a:pt x="1680" y="86"/>
                </a:lnTo>
                <a:lnTo>
                  <a:pt x="1628" y="68"/>
                </a:lnTo>
                <a:lnTo>
                  <a:pt x="1575" y="52"/>
                </a:lnTo>
                <a:lnTo>
                  <a:pt x="1522" y="38"/>
                </a:lnTo>
                <a:lnTo>
                  <a:pt x="1469" y="27"/>
                </a:lnTo>
                <a:lnTo>
                  <a:pt x="1417" y="19"/>
                </a:lnTo>
                <a:lnTo>
                  <a:pt x="1365" y="11"/>
                </a:lnTo>
                <a:lnTo>
                  <a:pt x="1314" y="6"/>
                </a:lnTo>
                <a:lnTo>
                  <a:pt x="1264" y="3"/>
                </a:lnTo>
                <a:lnTo>
                  <a:pt x="1212" y="0"/>
                </a:lnTo>
                <a:lnTo>
                  <a:pt x="1163" y="0"/>
                </a:lnTo>
                <a:lnTo>
                  <a:pt x="1113" y="2"/>
                </a:lnTo>
                <a:lnTo>
                  <a:pt x="1064" y="5"/>
                </a:lnTo>
                <a:lnTo>
                  <a:pt x="1016" y="9"/>
                </a:lnTo>
                <a:lnTo>
                  <a:pt x="968" y="15"/>
                </a:lnTo>
                <a:lnTo>
                  <a:pt x="920" y="21"/>
                </a:lnTo>
                <a:lnTo>
                  <a:pt x="875" y="30"/>
                </a:lnTo>
                <a:lnTo>
                  <a:pt x="828" y="38"/>
                </a:lnTo>
                <a:lnTo>
                  <a:pt x="784" y="48"/>
                </a:lnTo>
                <a:lnTo>
                  <a:pt x="740" y="59"/>
                </a:lnTo>
                <a:lnTo>
                  <a:pt x="697" y="71"/>
                </a:lnTo>
                <a:lnTo>
                  <a:pt x="654" y="84"/>
                </a:lnTo>
                <a:lnTo>
                  <a:pt x="614" y="96"/>
                </a:lnTo>
                <a:lnTo>
                  <a:pt x="573" y="111"/>
                </a:lnTo>
                <a:lnTo>
                  <a:pt x="534" y="124"/>
                </a:lnTo>
                <a:lnTo>
                  <a:pt x="496" y="139"/>
                </a:lnTo>
                <a:lnTo>
                  <a:pt x="423" y="169"/>
                </a:lnTo>
                <a:lnTo>
                  <a:pt x="355" y="200"/>
                </a:lnTo>
                <a:lnTo>
                  <a:pt x="292" y="232"/>
                </a:lnTo>
                <a:lnTo>
                  <a:pt x="234" y="263"/>
                </a:lnTo>
                <a:lnTo>
                  <a:pt x="181" y="292"/>
                </a:lnTo>
                <a:lnTo>
                  <a:pt x="135" y="319"/>
                </a:lnTo>
                <a:lnTo>
                  <a:pt x="95" y="345"/>
                </a:lnTo>
                <a:lnTo>
                  <a:pt x="61" y="367"/>
                </a:lnTo>
                <a:lnTo>
                  <a:pt x="16" y="399"/>
                </a:lnTo>
                <a:lnTo>
                  <a:pt x="0" y="411"/>
                </a:lnTo>
                <a:lnTo>
                  <a:pt x="0" y="3702"/>
                </a:lnTo>
                <a:lnTo>
                  <a:pt x="16" y="3690"/>
                </a:lnTo>
                <a:lnTo>
                  <a:pt x="61" y="3658"/>
                </a:lnTo>
                <a:lnTo>
                  <a:pt x="95" y="3636"/>
                </a:lnTo>
                <a:lnTo>
                  <a:pt x="135" y="3612"/>
                </a:lnTo>
                <a:lnTo>
                  <a:pt x="181" y="3583"/>
                </a:lnTo>
                <a:lnTo>
                  <a:pt x="234" y="3554"/>
                </a:lnTo>
                <a:lnTo>
                  <a:pt x="292" y="3523"/>
                </a:lnTo>
                <a:lnTo>
                  <a:pt x="355" y="3493"/>
                </a:lnTo>
                <a:lnTo>
                  <a:pt x="423" y="3461"/>
                </a:lnTo>
                <a:lnTo>
                  <a:pt x="496" y="3431"/>
                </a:lnTo>
                <a:lnTo>
                  <a:pt x="534" y="3417"/>
                </a:lnTo>
                <a:lnTo>
                  <a:pt x="573" y="3402"/>
                </a:lnTo>
                <a:lnTo>
                  <a:pt x="614" y="3388"/>
                </a:lnTo>
                <a:lnTo>
                  <a:pt x="654" y="3375"/>
                </a:lnTo>
                <a:lnTo>
                  <a:pt x="697" y="3363"/>
                </a:lnTo>
                <a:lnTo>
                  <a:pt x="740" y="3350"/>
                </a:lnTo>
                <a:lnTo>
                  <a:pt x="784" y="3339"/>
                </a:lnTo>
                <a:lnTo>
                  <a:pt x="828" y="3330"/>
                </a:lnTo>
                <a:lnTo>
                  <a:pt x="875" y="3321"/>
                </a:lnTo>
                <a:lnTo>
                  <a:pt x="920" y="3312"/>
                </a:lnTo>
                <a:lnTo>
                  <a:pt x="968" y="3306"/>
                </a:lnTo>
                <a:lnTo>
                  <a:pt x="1016" y="3300"/>
                </a:lnTo>
                <a:lnTo>
                  <a:pt x="1064" y="3296"/>
                </a:lnTo>
                <a:lnTo>
                  <a:pt x="1113" y="3294"/>
                </a:lnTo>
                <a:lnTo>
                  <a:pt x="1163" y="3292"/>
                </a:lnTo>
                <a:lnTo>
                  <a:pt x="1212" y="3293"/>
                </a:lnTo>
                <a:lnTo>
                  <a:pt x="1264" y="3294"/>
                </a:lnTo>
                <a:lnTo>
                  <a:pt x="1314" y="3298"/>
                </a:lnTo>
                <a:lnTo>
                  <a:pt x="1365" y="3303"/>
                </a:lnTo>
                <a:lnTo>
                  <a:pt x="1417" y="3310"/>
                </a:lnTo>
                <a:lnTo>
                  <a:pt x="1469" y="3320"/>
                </a:lnTo>
                <a:lnTo>
                  <a:pt x="1522" y="3331"/>
                </a:lnTo>
                <a:lnTo>
                  <a:pt x="1575" y="3344"/>
                </a:lnTo>
                <a:lnTo>
                  <a:pt x="1628" y="3359"/>
                </a:lnTo>
                <a:lnTo>
                  <a:pt x="1680" y="3377"/>
                </a:lnTo>
                <a:lnTo>
                  <a:pt x="1733" y="3397"/>
                </a:lnTo>
                <a:lnTo>
                  <a:pt x="1787" y="3420"/>
                </a:lnTo>
                <a:lnTo>
                  <a:pt x="1840" y="3445"/>
                </a:lnTo>
                <a:lnTo>
                  <a:pt x="1894" y="3473"/>
                </a:lnTo>
                <a:lnTo>
                  <a:pt x="1946" y="3504"/>
                </a:lnTo>
                <a:lnTo>
                  <a:pt x="2000" y="3537"/>
                </a:lnTo>
                <a:lnTo>
                  <a:pt x="2053" y="3572"/>
                </a:lnTo>
                <a:lnTo>
                  <a:pt x="2106" y="3612"/>
                </a:lnTo>
                <a:lnTo>
                  <a:pt x="2158" y="3653"/>
                </a:lnTo>
                <a:lnTo>
                  <a:pt x="2211" y="3699"/>
                </a:lnTo>
                <a:lnTo>
                  <a:pt x="2264" y="3746"/>
                </a:lnTo>
                <a:lnTo>
                  <a:pt x="2315" y="3798"/>
                </a:lnTo>
                <a:lnTo>
                  <a:pt x="2368" y="3853"/>
                </a:lnTo>
                <a:lnTo>
                  <a:pt x="2419" y="3911"/>
                </a:lnTo>
                <a:lnTo>
                  <a:pt x="2470" y="3973"/>
                </a:lnTo>
                <a:lnTo>
                  <a:pt x="2521" y="3911"/>
                </a:lnTo>
                <a:lnTo>
                  <a:pt x="2573" y="3853"/>
                </a:lnTo>
                <a:lnTo>
                  <a:pt x="2624" y="3798"/>
                </a:lnTo>
                <a:lnTo>
                  <a:pt x="2676" y="3746"/>
                </a:lnTo>
                <a:lnTo>
                  <a:pt x="2728" y="3699"/>
                </a:lnTo>
                <a:lnTo>
                  <a:pt x="2781" y="3653"/>
                </a:lnTo>
                <a:lnTo>
                  <a:pt x="2834" y="3612"/>
                </a:lnTo>
                <a:lnTo>
                  <a:pt x="2886" y="3572"/>
                </a:lnTo>
                <a:lnTo>
                  <a:pt x="2940" y="3537"/>
                </a:lnTo>
                <a:lnTo>
                  <a:pt x="2993" y="3504"/>
                </a:lnTo>
                <a:lnTo>
                  <a:pt x="3047" y="3473"/>
                </a:lnTo>
                <a:lnTo>
                  <a:pt x="3100" y="3445"/>
                </a:lnTo>
                <a:lnTo>
                  <a:pt x="3154" y="3420"/>
                </a:lnTo>
                <a:lnTo>
                  <a:pt x="3206" y="3397"/>
                </a:lnTo>
                <a:lnTo>
                  <a:pt x="3259" y="3377"/>
                </a:lnTo>
                <a:lnTo>
                  <a:pt x="3313" y="3359"/>
                </a:lnTo>
                <a:lnTo>
                  <a:pt x="3366" y="3344"/>
                </a:lnTo>
                <a:lnTo>
                  <a:pt x="3418" y="3331"/>
                </a:lnTo>
                <a:lnTo>
                  <a:pt x="3470" y="3320"/>
                </a:lnTo>
                <a:lnTo>
                  <a:pt x="3523" y="3310"/>
                </a:lnTo>
                <a:lnTo>
                  <a:pt x="3574" y="3303"/>
                </a:lnTo>
                <a:lnTo>
                  <a:pt x="3626" y="3298"/>
                </a:lnTo>
                <a:lnTo>
                  <a:pt x="3677" y="3294"/>
                </a:lnTo>
                <a:lnTo>
                  <a:pt x="3727" y="3293"/>
                </a:lnTo>
                <a:lnTo>
                  <a:pt x="3778" y="3292"/>
                </a:lnTo>
                <a:lnTo>
                  <a:pt x="3827" y="3294"/>
                </a:lnTo>
                <a:lnTo>
                  <a:pt x="3876" y="3296"/>
                </a:lnTo>
                <a:lnTo>
                  <a:pt x="3925" y="3300"/>
                </a:lnTo>
                <a:lnTo>
                  <a:pt x="3973" y="3306"/>
                </a:lnTo>
                <a:lnTo>
                  <a:pt x="4019" y="3312"/>
                </a:lnTo>
                <a:lnTo>
                  <a:pt x="4066" y="3321"/>
                </a:lnTo>
                <a:lnTo>
                  <a:pt x="4111" y="3330"/>
                </a:lnTo>
                <a:lnTo>
                  <a:pt x="4155" y="3339"/>
                </a:lnTo>
                <a:lnTo>
                  <a:pt x="4199" y="3350"/>
                </a:lnTo>
                <a:lnTo>
                  <a:pt x="4242" y="3363"/>
                </a:lnTo>
                <a:lnTo>
                  <a:pt x="4285" y="3375"/>
                </a:lnTo>
                <a:lnTo>
                  <a:pt x="4327" y="3388"/>
                </a:lnTo>
                <a:lnTo>
                  <a:pt x="4366" y="3402"/>
                </a:lnTo>
                <a:lnTo>
                  <a:pt x="4405" y="3417"/>
                </a:lnTo>
                <a:lnTo>
                  <a:pt x="4444" y="3431"/>
                </a:lnTo>
                <a:lnTo>
                  <a:pt x="4517" y="3461"/>
                </a:lnTo>
                <a:lnTo>
                  <a:pt x="4585" y="3493"/>
                </a:lnTo>
                <a:lnTo>
                  <a:pt x="4648" y="3523"/>
                </a:lnTo>
                <a:lnTo>
                  <a:pt x="4707" y="3554"/>
                </a:lnTo>
                <a:lnTo>
                  <a:pt x="4758" y="3583"/>
                </a:lnTo>
                <a:lnTo>
                  <a:pt x="4805" y="3612"/>
                </a:lnTo>
                <a:lnTo>
                  <a:pt x="4845" y="3636"/>
                </a:lnTo>
                <a:lnTo>
                  <a:pt x="4878" y="3658"/>
                </a:lnTo>
                <a:lnTo>
                  <a:pt x="4924" y="3690"/>
                </a:lnTo>
                <a:lnTo>
                  <a:pt x="4940" y="3702"/>
                </a:lnTo>
                <a:lnTo>
                  <a:pt x="4940" y="411"/>
                </a:lnTo>
                <a:lnTo>
                  <a:pt x="4924" y="399"/>
                </a:lnTo>
                <a:lnTo>
                  <a:pt x="4878" y="367"/>
                </a:lnTo>
                <a:lnTo>
                  <a:pt x="4845" y="345"/>
                </a:lnTo>
                <a:lnTo>
                  <a:pt x="4805" y="319"/>
                </a:lnTo>
                <a:lnTo>
                  <a:pt x="4758" y="292"/>
                </a:lnTo>
                <a:lnTo>
                  <a:pt x="4707" y="263"/>
                </a:lnTo>
                <a:lnTo>
                  <a:pt x="4648" y="232"/>
                </a:lnTo>
                <a:lnTo>
                  <a:pt x="4585" y="200"/>
                </a:lnTo>
                <a:lnTo>
                  <a:pt x="4517" y="169"/>
                </a:lnTo>
                <a:lnTo>
                  <a:pt x="4444" y="139"/>
                </a:lnTo>
                <a:lnTo>
                  <a:pt x="4405" y="124"/>
                </a:lnTo>
                <a:lnTo>
                  <a:pt x="4366" y="111"/>
                </a:lnTo>
                <a:lnTo>
                  <a:pt x="4327" y="96"/>
                </a:lnTo>
                <a:lnTo>
                  <a:pt x="4285" y="84"/>
                </a:lnTo>
                <a:lnTo>
                  <a:pt x="4242" y="71"/>
                </a:lnTo>
                <a:lnTo>
                  <a:pt x="4199" y="59"/>
                </a:lnTo>
                <a:lnTo>
                  <a:pt x="4155" y="48"/>
                </a:lnTo>
                <a:lnTo>
                  <a:pt x="4111" y="38"/>
                </a:lnTo>
                <a:lnTo>
                  <a:pt x="4066" y="30"/>
                </a:lnTo>
                <a:lnTo>
                  <a:pt x="4019" y="21"/>
                </a:lnTo>
                <a:lnTo>
                  <a:pt x="3973" y="15"/>
                </a:lnTo>
                <a:lnTo>
                  <a:pt x="3925" y="9"/>
                </a:lnTo>
                <a:lnTo>
                  <a:pt x="3876" y="5"/>
                </a:lnTo>
                <a:lnTo>
                  <a:pt x="3827" y="2"/>
                </a:lnTo>
                <a:lnTo>
                  <a:pt x="3778" y="0"/>
                </a:lnTo>
                <a:lnTo>
                  <a:pt x="3727" y="0"/>
                </a:lnTo>
                <a:lnTo>
                  <a:pt x="3677" y="3"/>
                </a:lnTo>
                <a:lnTo>
                  <a:pt x="3626" y="6"/>
                </a:lnTo>
                <a:lnTo>
                  <a:pt x="3574" y="11"/>
                </a:lnTo>
                <a:lnTo>
                  <a:pt x="3523" y="19"/>
                </a:lnTo>
                <a:lnTo>
                  <a:pt x="3470" y="27"/>
                </a:lnTo>
                <a:lnTo>
                  <a:pt x="3418" y="38"/>
                </a:lnTo>
                <a:lnTo>
                  <a:pt x="3366" y="52"/>
                </a:lnTo>
                <a:lnTo>
                  <a:pt x="3313" y="68"/>
                </a:lnTo>
                <a:lnTo>
                  <a:pt x="3259" y="86"/>
                </a:lnTo>
                <a:lnTo>
                  <a:pt x="3206" y="106"/>
                </a:lnTo>
                <a:lnTo>
                  <a:pt x="3154" y="128"/>
                </a:lnTo>
                <a:lnTo>
                  <a:pt x="3100" y="154"/>
                </a:lnTo>
                <a:lnTo>
                  <a:pt x="3047" y="182"/>
                </a:lnTo>
                <a:lnTo>
                  <a:pt x="2993" y="211"/>
                </a:lnTo>
                <a:lnTo>
                  <a:pt x="2940" y="244"/>
                </a:lnTo>
                <a:lnTo>
                  <a:pt x="2886" y="281"/>
                </a:lnTo>
                <a:lnTo>
                  <a:pt x="2834" y="320"/>
                </a:lnTo>
                <a:lnTo>
                  <a:pt x="2781" y="362"/>
                </a:lnTo>
                <a:lnTo>
                  <a:pt x="2728" y="407"/>
                </a:lnTo>
                <a:lnTo>
                  <a:pt x="2676" y="455"/>
                </a:lnTo>
                <a:lnTo>
                  <a:pt x="2624" y="507"/>
                </a:lnTo>
                <a:lnTo>
                  <a:pt x="2573" y="562"/>
                </a:lnTo>
                <a:lnTo>
                  <a:pt x="2521" y="619"/>
                </a:lnTo>
                <a:lnTo>
                  <a:pt x="2470" y="681"/>
                </a:lnTo>
                <a:close/>
              </a:path>
            </a:pathLst>
          </a:custGeom>
          <a:solidFill>
            <a:srgbClr val="232323"/>
          </a:solidFill>
          <a:ln>
            <a:noFill/>
          </a:ln>
        </p:spPr>
        <p:txBody>
          <a:bodyPr/>
          <a:lstStyle/>
          <a:p>
            <a:endParaRPr lang="zh-CN" altLang="en-US"/>
          </a:p>
        </p:txBody>
      </p:sp>
      <p:sp>
        <p:nvSpPr>
          <p:cNvPr id="20" name="KSO_Shape"/>
          <p:cNvSpPr>
            <a:spLocks/>
          </p:cNvSpPr>
          <p:nvPr/>
        </p:nvSpPr>
        <p:spPr bwMode="auto">
          <a:xfrm>
            <a:off x="3872285" y="1625339"/>
            <a:ext cx="1361922" cy="1096348"/>
          </a:xfrm>
          <a:custGeom>
            <a:avLst/>
            <a:gdLst>
              <a:gd name="T0" fmla="*/ 913166 w 4940"/>
              <a:gd name="T1" fmla="*/ 216832 h 3973"/>
              <a:gd name="T2" fmla="*/ 832184 w 4940"/>
              <a:gd name="T3" fmla="*/ 139667 h 3973"/>
              <a:gd name="T4" fmla="*/ 750431 w 4940"/>
              <a:gd name="T5" fmla="*/ 81408 h 3973"/>
              <a:gd name="T6" fmla="*/ 668293 w 4940"/>
              <a:gd name="T7" fmla="*/ 40897 h 3973"/>
              <a:gd name="T8" fmla="*/ 586925 w 4940"/>
              <a:gd name="T9" fmla="*/ 14661 h 3973"/>
              <a:gd name="T10" fmla="*/ 506715 w 4940"/>
              <a:gd name="T11" fmla="*/ 2315 h 3973"/>
              <a:gd name="T12" fmla="*/ 429203 w 4940"/>
              <a:gd name="T13" fmla="*/ 772 h 3973"/>
              <a:gd name="T14" fmla="*/ 354777 w 4940"/>
              <a:gd name="T15" fmla="*/ 8102 h 3973"/>
              <a:gd name="T16" fmla="*/ 285364 w 4940"/>
              <a:gd name="T17" fmla="*/ 22763 h 3973"/>
              <a:gd name="T18" fmla="*/ 220965 w 4940"/>
              <a:gd name="T19" fmla="*/ 42826 h 3973"/>
              <a:gd name="T20" fmla="*/ 136898 w 4940"/>
              <a:gd name="T21" fmla="*/ 77164 h 3973"/>
              <a:gd name="T22" fmla="*/ 52060 w 4940"/>
              <a:gd name="T23" fmla="*/ 123077 h 3973"/>
              <a:gd name="T24" fmla="*/ 0 w 4940"/>
              <a:gd name="T25" fmla="*/ 158573 h 3973"/>
              <a:gd name="T26" fmla="*/ 23523 w 4940"/>
              <a:gd name="T27" fmla="*/ 1411336 h 3973"/>
              <a:gd name="T28" fmla="*/ 90237 w 4940"/>
              <a:gd name="T29" fmla="*/ 1371211 h 3973"/>
              <a:gd name="T30" fmla="*/ 191271 w 4940"/>
              <a:gd name="T31" fmla="*/ 1323755 h 3973"/>
              <a:gd name="T32" fmla="*/ 252200 w 4940"/>
              <a:gd name="T33" fmla="*/ 1302149 h 3973"/>
              <a:gd name="T34" fmla="*/ 319300 w 4940"/>
              <a:gd name="T35" fmla="*/ 1284787 h 3973"/>
              <a:gd name="T36" fmla="*/ 391798 w 4940"/>
              <a:gd name="T37" fmla="*/ 1273212 h 3973"/>
              <a:gd name="T38" fmla="*/ 467381 w 4940"/>
              <a:gd name="T39" fmla="*/ 1270511 h 3973"/>
              <a:gd name="T40" fmla="*/ 546434 w 4940"/>
              <a:gd name="T41" fmla="*/ 1277070 h 3973"/>
              <a:gd name="T42" fmla="*/ 627802 w 4940"/>
              <a:gd name="T43" fmla="*/ 1295975 h 3973"/>
              <a:gd name="T44" fmla="*/ 709555 w 4940"/>
              <a:gd name="T45" fmla="*/ 1329156 h 3973"/>
              <a:gd name="T46" fmla="*/ 791693 w 4940"/>
              <a:gd name="T47" fmla="*/ 1378155 h 3973"/>
              <a:gd name="T48" fmla="*/ 873061 w 4940"/>
              <a:gd name="T49" fmla="*/ 1445288 h 3973"/>
              <a:gd name="T50" fmla="*/ 952500 w 4940"/>
              <a:gd name="T51" fmla="*/ 1532870 h 3973"/>
              <a:gd name="T52" fmla="*/ 1011887 w 4940"/>
              <a:gd name="T53" fmla="*/ 1465351 h 3973"/>
              <a:gd name="T54" fmla="*/ 1092868 w 4940"/>
              <a:gd name="T55" fmla="*/ 1393588 h 3973"/>
              <a:gd name="T56" fmla="*/ 1175007 w 4940"/>
              <a:gd name="T57" fmla="*/ 1339959 h 3973"/>
              <a:gd name="T58" fmla="*/ 1256760 w 4940"/>
              <a:gd name="T59" fmla="*/ 1302920 h 3973"/>
              <a:gd name="T60" fmla="*/ 1338128 w 4940"/>
              <a:gd name="T61" fmla="*/ 1280928 h 3973"/>
              <a:gd name="T62" fmla="*/ 1417952 w 4940"/>
              <a:gd name="T63" fmla="*/ 1270897 h 3973"/>
              <a:gd name="T64" fmla="*/ 1494692 w 4940"/>
              <a:gd name="T65" fmla="*/ 1271669 h 3973"/>
              <a:gd name="T66" fmla="*/ 1567962 w 4940"/>
              <a:gd name="T67" fmla="*/ 1281314 h 3973"/>
              <a:gd name="T68" fmla="*/ 1635832 w 4940"/>
              <a:gd name="T69" fmla="*/ 1297519 h 3973"/>
              <a:gd name="T70" fmla="*/ 1698689 w 4940"/>
              <a:gd name="T71" fmla="*/ 1318353 h 3973"/>
              <a:gd name="T72" fmla="*/ 1792397 w 4940"/>
              <a:gd name="T73" fmla="*/ 1359250 h 3973"/>
              <a:gd name="T74" fmla="*/ 1868365 w 4940"/>
              <a:gd name="T75" fmla="*/ 1402848 h 3973"/>
              <a:gd name="T76" fmla="*/ 1905000 w 4940"/>
              <a:gd name="T77" fmla="*/ 158573 h 3973"/>
              <a:gd name="T78" fmla="*/ 1868365 w 4940"/>
              <a:gd name="T79" fmla="*/ 133109 h 3973"/>
              <a:gd name="T80" fmla="*/ 1792397 w 4940"/>
              <a:gd name="T81" fmla="*/ 89511 h 3973"/>
              <a:gd name="T82" fmla="*/ 1698689 w 4940"/>
              <a:gd name="T83" fmla="*/ 47842 h 3973"/>
              <a:gd name="T84" fmla="*/ 1635832 w 4940"/>
              <a:gd name="T85" fmla="*/ 27393 h 3973"/>
              <a:gd name="T86" fmla="*/ 1567962 w 4940"/>
              <a:gd name="T87" fmla="*/ 11575 h 3973"/>
              <a:gd name="T88" fmla="*/ 1494692 w 4940"/>
              <a:gd name="T89" fmla="*/ 1929 h 3973"/>
              <a:gd name="T90" fmla="*/ 1417952 w 4940"/>
              <a:gd name="T91" fmla="*/ 1157 h 3973"/>
              <a:gd name="T92" fmla="*/ 1338128 w 4940"/>
              <a:gd name="T93" fmla="*/ 10417 h 3973"/>
              <a:gd name="T94" fmla="*/ 1256760 w 4940"/>
              <a:gd name="T95" fmla="*/ 33181 h 3973"/>
              <a:gd name="T96" fmla="*/ 1175007 w 4940"/>
              <a:gd name="T97" fmla="*/ 70220 h 3973"/>
              <a:gd name="T98" fmla="*/ 1092868 w 4940"/>
              <a:gd name="T99" fmla="*/ 123463 h 3973"/>
              <a:gd name="T100" fmla="*/ 1011887 w 4940"/>
              <a:gd name="T101" fmla="*/ 195612 h 3973"/>
              <a:gd name="T102" fmla="*/ 952500 w 4940"/>
              <a:gd name="T103" fmla="*/ 262745 h 397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940" h="3973">
                <a:moveTo>
                  <a:pt x="2470" y="681"/>
                </a:moveTo>
                <a:lnTo>
                  <a:pt x="2470" y="681"/>
                </a:lnTo>
                <a:lnTo>
                  <a:pt x="2419" y="619"/>
                </a:lnTo>
                <a:lnTo>
                  <a:pt x="2368" y="562"/>
                </a:lnTo>
                <a:lnTo>
                  <a:pt x="2315" y="507"/>
                </a:lnTo>
                <a:lnTo>
                  <a:pt x="2264" y="455"/>
                </a:lnTo>
                <a:lnTo>
                  <a:pt x="2211" y="407"/>
                </a:lnTo>
                <a:lnTo>
                  <a:pt x="2158" y="362"/>
                </a:lnTo>
                <a:lnTo>
                  <a:pt x="2106" y="320"/>
                </a:lnTo>
                <a:lnTo>
                  <a:pt x="2053" y="281"/>
                </a:lnTo>
                <a:lnTo>
                  <a:pt x="2000" y="244"/>
                </a:lnTo>
                <a:lnTo>
                  <a:pt x="1946" y="211"/>
                </a:lnTo>
                <a:lnTo>
                  <a:pt x="1894" y="182"/>
                </a:lnTo>
                <a:lnTo>
                  <a:pt x="1840" y="154"/>
                </a:lnTo>
                <a:lnTo>
                  <a:pt x="1787" y="128"/>
                </a:lnTo>
                <a:lnTo>
                  <a:pt x="1733" y="106"/>
                </a:lnTo>
                <a:lnTo>
                  <a:pt x="1680" y="86"/>
                </a:lnTo>
                <a:lnTo>
                  <a:pt x="1628" y="68"/>
                </a:lnTo>
                <a:lnTo>
                  <a:pt x="1575" y="52"/>
                </a:lnTo>
                <a:lnTo>
                  <a:pt x="1522" y="38"/>
                </a:lnTo>
                <a:lnTo>
                  <a:pt x="1469" y="27"/>
                </a:lnTo>
                <a:lnTo>
                  <a:pt x="1417" y="19"/>
                </a:lnTo>
                <a:lnTo>
                  <a:pt x="1365" y="11"/>
                </a:lnTo>
                <a:lnTo>
                  <a:pt x="1314" y="6"/>
                </a:lnTo>
                <a:lnTo>
                  <a:pt x="1264" y="3"/>
                </a:lnTo>
                <a:lnTo>
                  <a:pt x="1212" y="0"/>
                </a:lnTo>
                <a:lnTo>
                  <a:pt x="1163" y="0"/>
                </a:lnTo>
                <a:lnTo>
                  <a:pt x="1113" y="2"/>
                </a:lnTo>
                <a:lnTo>
                  <a:pt x="1064" y="5"/>
                </a:lnTo>
                <a:lnTo>
                  <a:pt x="1016" y="9"/>
                </a:lnTo>
                <a:lnTo>
                  <a:pt x="968" y="15"/>
                </a:lnTo>
                <a:lnTo>
                  <a:pt x="920" y="21"/>
                </a:lnTo>
                <a:lnTo>
                  <a:pt x="875" y="30"/>
                </a:lnTo>
                <a:lnTo>
                  <a:pt x="828" y="38"/>
                </a:lnTo>
                <a:lnTo>
                  <a:pt x="784" y="48"/>
                </a:lnTo>
                <a:lnTo>
                  <a:pt x="740" y="59"/>
                </a:lnTo>
                <a:lnTo>
                  <a:pt x="697" y="71"/>
                </a:lnTo>
                <a:lnTo>
                  <a:pt x="654" y="84"/>
                </a:lnTo>
                <a:lnTo>
                  <a:pt x="614" y="96"/>
                </a:lnTo>
                <a:lnTo>
                  <a:pt x="573" y="111"/>
                </a:lnTo>
                <a:lnTo>
                  <a:pt x="534" y="124"/>
                </a:lnTo>
                <a:lnTo>
                  <a:pt x="496" y="139"/>
                </a:lnTo>
                <a:lnTo>
                  <a:pt x="423" y="169"/>
                </a:lnTo>
                <a:lnTo>
                  <a:pt x="355" y="200"/>
                </a:lnTo>
                <a:lnTo>
                  <a:pt x="292" y="232"/>
                </a:lnTo>
                <a:lnTo>
                  <a:pt x="234" y="263"/>
                </a:lnTo>
                <a:lnTo>
                  <a:pt x="181" y="292"/>
                </a:lnTo>
                <a:lnTo>
                  <a:pt x="135" y="319"/>
                </a:lnTo>
                <a:lnTo>
                  <a:pt x="95" y="345"/>
                </a:lnTo>
                <a:lnTo>
                  <a:pt x="61" y="367"/>
                </a:lnTo>
                <a:lnTo>
                  <a:pt x="16" y="399"/>
                </a:lnTo>
                <a:lnTo>
                  <a:pt x="0" y="411"/>
                </a:lnTo>
                <a:lnTo>
                  <a:pt x="0" y="3702"/>
                </a:lnTo>
                <a:lnTo>
                  <a:pt x="16" y="3690"/>
                </a:lnTo>
                <a:lnTo>
                  <a:pt x="61" y="3658"/>
                </a:lnTo>
                <a:lnTo>
                  <a:pt x="95" y="3636"/>
                </a:lnTo>
                <a:lnTo>
                  <a:pt x="135" y="3612"/>
                </a:lnTo>
                <a:lnTo>
                  <a:pt x="181" y="3583"/>
                </a:lnTo>
                <a:lnTo>
                  <a:pt x="234" y="3554"/>
                </a:lnTo>
                <a:lnTo>
                  <a:pt x="292" y="3523"/>
                </a:lnTo>
                <a:lnTo>
                  <a:pt x="355" y="3493"/>
                </a:lnTo>
                <a:lnTo>
                  <a:pt x="423" y="3461"/>
                </a:lnTo>
                <a:lnTo>
                  <a:pt x="496" y="3431"/>
                </a:lnTo>
                <a:lnTo>
                  <a:pt x="534" y="3417"/>
                </a:lnTo>
                <a:lnTo>
                  <a:pt x="573" y="3402"/>
                </a:lnTo>
                <a:lnTo>
                  <a:pt x="614" y="3388"/>
                </a:lnTo>
                <a:lnTo>
                  <a:pt x="654" y="3375"/>
                </a:lnTo>
                <a:lnTo>
                  <a:pt x="697" y="3363"/>
                </a:lnTo>
                <a:lnTo>
                  <a:pt x="740" y="3350"/>
                </a:lnTo>
                <a:lnTo>
                  <a:pt x="784" y="3339"/>
                </a:lnTo>
                <a:lnTo>
                  <a:pt x="828" y="3330"/>
                </a:lnTo>
                <a:lnTo>
                  <a:pt x="875" y="3321"/>
                </a:lnTo>
                <a:lnTo>
                  <a:pt x="920" y="3312"/>
                </a:lnTo>
                <a:lnTo>
                  <a:pt x="968" y="3306"/>
                </a:lnTo>
                <a:lnTo>
                  <a:pt x="1016" y="3300"/>
                </a:lnTo>
                <a:lnTo>
                  <a:pt x="1064" y="3296"/>
                </a:lnTo>
                <a:lnTo>
                  <a:pt x="1113" y="3294"/>
                </a:lnTo>
                <a:lnTo>
                  <a:pt x="1163" y="3292"/>
                </a:lnTo>
                <a:lnTo>
                  <a:pt x="1212" y="3293"/>
                </a:lnTo>
                <a:lnTo>
                  <a:pt x="1264" y="3294"/>
                </a:lnTo>
                <a:lnTo>
                  <a:pt x="1314" y="3298"/>
                </a:lnTo>
                <a:lnTo>
                  <a:pt x="1365" y="3303"/>
                </a:lnTo>
                <a:lnTo>
                  <a:pt x="1417" y="3310"/>
                </a:lnTo>
                <a:lnTo>
                  <a:pt x="1469" y="3320"/>
                </a:lnTo>
                <a:lnTo>
                  <a:pt x="1522" y="3331"/>
                </a:lnTo>
                <a:lnTo>
                  <a:pt x="1575" y="3344"/>
                </a:lnTo>
                <a:lnTo>
                  <a:pt x="1628" y="3359"/>
                </a:lnTo>
                <a:lnTo>
                  <a:pt x="1680" y="3377"/>
                </a:lnTo>
                <a:lnTo>
                  <a:pt x="1733" y="3397"/>
                </a:lnTo>
                <a:lnTo>
                  <a:pt x="1787" y="3420"/>
                </a:lnTo>
                <a:lnTo>
                  <a:pt x="1840" y="3445"/>
                </a:lnTo>
                <a:lnTo>
                  <a:pt x="1894" y="3473"/>
                </a:lnTo>
                <a:lnTo>
                  <a:pt x="1946" y="3504"/>
                </a:lnTo>
                <a:lnTo>
                  <a:pt x="2000" y="3537"/>
                </a:lnTo>
                <a:lnTo>
                  <a:pt x="2053" y="3572"/>
                </a:lnTo>
                <a:lnTo>
                  <a:pt x="2106" y="3612"/>
                </a:lnTo>
                <a:lnTo>
                  <a:pt x="2158" y="3653"/>
                </a:lnTo>
                <a:lnTo>
                  <a:pt x="2211" y="3699"/>
                </a:lnTo>
                <a:lnTo>
                  <a:pt x="2264" y="3746"/>
                </a:lnTo>
                <a:lnTo>
                  <a:pt x="2315" y="3798"/>
                </a:lnTo>
                <a:lnTo>
                  <a:pt x="2368" y="3853"/>
                </a:lnTo>
                <a:lnTo>
                  <a:pt x="2419" y="3911"/>
                </a:lnTo>
                <a:lnTo>
                  <a:pt x="2470" y="3973"/>
                </a:lnTo>
                <a:lnTo>
                  <a:pt x="2521" y="3911"/>
                </a:lnTo>
                <a:lnTo>
                  <a:pt x="2573" y="3853"/>
                </a:lnTo>
                <a:lnTo>
                  <a:pt x="2624" y="3798"/>
                </a:lnTo>
                <a:lnTo>
                  <a:pt x="2676" y="3746"/>
                </a:lnTo>
                <a:lnTo>
                  <a:pt x="2728" y="3699"/>
                </a:lnTo>
                <a:lnTo>
                  <a:pt x="2781" y="3653"/>
                </a:lnTo>
                <a:lnTo>
                  <a:pt x="2834" y="3612"/>
                </a:lnTo>
                <a:lnTo>
                  <a:pt x="2886" y="3572"/>
                </a:lnTo>
                <a:lnTo>
                  <a:pt x="2940" y="3537"/>
                </a:lnTo>
                <a:lnTo>
                  <a:pt x="2993" y="3504"/>
                </a:lnTo>
                <a:lnTo>
                  <a:pt x="3047" y="3473"/>
                </a:lnTo>
                <a:lnTo>
                  <a:pt x="3100" y="3445"/>
                </a:lnTo>
                <a:lnTo>
                  <a:pt x="3154" y="3420"/>
                </a:lnTo>
                <a:lnTo>
                  <a:pt x="3206" y="3397"/>
                </a:lnTo>
                <a:lnTo>
                  <a:pt x="3259" y="3377"/>
                </a:lnTo>
                <a:lnTo>
                  <a:pt x="3313" y="3359"/>
                </a:lnTo>
                <a:lnTo>
                  <a:pt x="3366" y="3344"/>
                </a:lnTo>
                <a:lnTo>
                  <a:pt x="3418" y="3331"/>
                </a:lnTo>
                <a:lnTo>
                  <a:pt x="3470" y="3320"/>
                </a:lnTo>
                <a:lnTo>
                  <a:pt x="3523" y="3310"/>
                </a:lnTo>
                <a:lnTo>
                  <a:pt x="3574" y="3303"/>
                </a:lnTo>
                <a:lnTo>
                  <a:pt x="3626" y="3298"/>
                </a:lnTo>
                <a:lnTo>
                  <a:pt x="3677" y="3294"/>
                </a:lnTo>
                <a:lnTo>
                  <a:pt x="3727" y="3293"/>
                </a:lnTo>
                <a:lnTo>
                  <a:pt x="3778" y="3292"/>
                </a:lnTo>
                <a:lnTo>
                  <a:pt x="3827" y="3294"/>
                </a:lnTo>
                <a:lnTo>
                  <a:pt x="3876" y="3296"/>
                </a:lnTo>
                <a:lnTo>
                  <a:pt x="3925" y="3300"/>
                </a:lnTo>
                <a:lnTo>
                  <a:pt x="3973" y="3306"/>
                </a:lnTo>
                <a:lnTo>
                  <a:pt x="4019" y="3312"/>
                </a:lnTo>
                <a:lnTo>
                  <a:pt x="4066" y="3321"/>
                </a:lnTo>
                <a:lnTo>
                  <a:pt x="4111" y="3330"/>
                </a:lnTo>
                <a:lnTo>
                  <a:pt x="4155" y="3339"/>
                </a:lnTo>
                <a:lnTo>
                  <a:pt x="4199" y="3350"/>
                </a:lnTo>
                <a:lnTo>
                  <a:pt x="4242" y="3363"/>
                </a:lnTo>
                <a:lnTo>
                  <a:pt x="4285" y="3375"/>
                </a:lnTo>
                <a:lnTo>
                  <a:pt x="4327" y="3388"/>
                </a:lnTo>
                <a:lnTo>
                  <a:pt x="4366" y="3402"/>
                </a:lnTo>
                <a:lnTo>
                  <a:pt x="4405" y="3417"/>
                </a:lnTo>
                <a:lnTo>
                  <a:pt x="4444" y="3431"/>
                </a:lnTo>
                <a:lnTo>
                  <a:pt x="4517" y="3461"/>
                </a:lnTo>
                <a:lnTo>
                  <a:pt x="4585" y="3493"/>
                </a:lnTo>
                <a:lnTo>
                  <a:pt x="4648" y="3523"/>
                </a:lnTo>
                <a:lnTo>
                  <a:pt x="4707" y="3554"/>
                </a:lnTo>
                <a:lnTo>
                  <a:pt x="4758" y="3583"/>
                </a:lnTo>
                <a:lnTo>
                  <a:pt x="4805" y="3612"/>
                </a:lnTo>
                <a:lnTo>
                  <a:pt x="4845" y="3636"/>
                </a:lnTo>
                <a:lnTo>
                  <a:pt x="4878" y="3658"/>
                </a:lnTo>
                <a:lnTo>
                  <a:pt x="4924" y="3690"/>
                </a:lnTo>
                <a:lnTo>
                  <a:pt x="4940" y="3702"/>
                </a:lnTo>
                <a:lnTo>
                  <a:pt x="4940" y="411"/>
                </a:lnTo>
                <a:lnTo>
                  <a:pt x="4924" y="399"/>
                </a:lnTo>
                <a:lnTo>
                  <a:pt x="4878" y="367"/>
                </a:lnTo>
                <a:lnTo>
                  <a:pt x="4845" y="345"/>
                </a:lnTo>
                <a:lnTo>
                  <a:pt x="4805" y="319"/>
                </a:lnTo>
                <a:lnTo>
                  <a:pt x="4758" y="292"/>
                </a:lnTo>
                <a:lnTo>
                  <a:pt x="4707" y="263"/>
                </a:lnTo>
                <a:lnTo>
                  <a:pt x="4648" y="232"/>
                </a:lnTo>
                <a:lnTo>
                  <a:pt x="4585" y="200"/>
                </a:lnTo>
                <a:lnTo>
                  <a:pt x="4517" y="169"/>
                </a:lnTo>
                <a:lnTo>
                  <a:pt x="4444" y="139"/>
                </a:lnTo>
                <a:lnTo>
                  <a:pt x="4405" y="124"/>
                </a:lnTo>
                <a:lnTo>
                  <a:pt x="4366" y="111"/>
                </a:lnTo>
                <a:lnTo>
                  <a:pt x="4327" y="96"/>
                </a:lnTo>
                <a:lnTo>
                  <a:pt x="4285" y="84"/>
                </a:lnTo>
                <a:lnTo>
                  <a:pt x="4242" y="71"/>
                </a:lnTo>
                <a:lnTo>
                  <a:pt x="4199" y="59"/>
                </a:lnTo>
                <a:lnTo>
                  <a:pt x="4155" y="48"/>
                </a:lnTo>
                <a:lnTo>
                  <a:pt x="4111" y="38"/>
                </a:lnTo>
                <a:lnTo>
                  <a:pt x="4066" y="30"/>
                </a:lnTo>
                <a:lnTo>
                  <a:pt x="4019" y="21"/>
                </a:lnTo>
                <a:lnTo>
                  <a:pt x="3973" y="15"/>
                </a:lnTo>
                <a:lnTo>
                  <a:pt x="3925" y="9"/>
                </a:lnTo>
                <a:lnTo>
                  <a:pt x="3876" y="5"/>
                </a:lnTo>
                <a:lnTo>
                  <a:pt x="3827" y="2"/>
                </a:lnTo>
                <a:lnTo>
                  <a:pt x="3778" y="0"/>
                </a:lnTo>
                <a:lnTo>
                  <a:pt x="3727" y="0"/>
                </a:lnTo>
                <a:lnTo>
                  <a:pt x="3677" y="3"/>
                </a:lnTo>
                <a:lnTo>
                  <a:pt x="3626" y="6"/>
                </a:lnTo>
                <a:lnTo>
                  <a:pt x="3574" y="11"/>
                </a:lnTo>
                <a:lnTo>
                  <a:pt x="3523" y="19"/>
                </a:lnTo>
                <a:lnTo>
                  <a:pt x="3470" y="27"/>
                </a:lnTo>
                <a:lnTo>
                  <a:pt x="3418" y="38"/>
                </a:lnTo>
                <a:lnTo>
                  <a:pt x="3366" y="52"/>
                </a:lnTo>
                <a:lnTo>
                  <a:pt x="3313" y="68"/>
                </a:lnTo>
                <a:lnTo>
                  <a:pt x="3259" y="86"/>
                </a:lnTo>
                <a:lnTo>
                  <a:pt x="3206" y="106"/>
                </a:lnTo>
                <a:lnTo>
                  <a:pt x="3154" y="128"/>
                </a:lnTo>
                <a:lnTo>
                  <a:pt x="3100" y="154"/>
                </a:lnTo>
                <a:lnTo>
                  <a:pt x="3047" y="182"/>
                </a:lnTo>
                <a:lnTo>
                  <a:pt x="2993" y="211"/>
                </a:lnTo>
                <a:lnTo>
                  <a:pt x="2940" y="244"/>
                </a:lnTo>
                <a:lnTo>
                  <a:pt x="2886" y="281"/>
                </a:lnTo>
                <a:lnTo>
                  <a:pt x="2834" y="320"/>
                </a:lnTo>
                <a:lnTo>
                  <a:pt x="2781" y="362"/>
                </a:lnTo>
                <a:lnTo>
                  <a:pt x="2728" y="407"/>
                </a:lnTo>
                <a:lnTo>
                  <a:pt x="2676" y="455"/>
                </a:lnTo>
                <a:lnTo>
                  <a:pt x="2624" y="507"/>
                </a:lnTo>
                <a:lnTo>
                  <a:pt x="2573" y="562"/>
                </a:lnTo>
                <a:lnTo>
                  <a:pt x="2521" y="619"/>
                </a:lnTo>
                <a:lnTo>
                  <a:pt x="2470" y="681"/>
                </a:lnTo>
                <a:close/>
              </a:path>
            </a:pathLst>
          </a:custGeom>
          <a:solidFill>
            <a:srgbClr val="232323"/>
          </a:solidFill>
          <a:ln>
            <a:noFill/>
          </a:ln>
        </p:spPr>
        <p:txBody>
          <a:bodyPr/>
          <a:lstStyle/>
          <a:p>
            <a:endParaRPr lang="zh-CN" altLang="en-US"/>
          </a:p>
        </p:txBody>
      </p:sp>
      <p:sp>
        <p:nvSpPr>
          <p:cNvPr id="21" name="KSO_Shape"/>
          <p:cNvSpPr>
            <a:spLocks/>
          </p:cNvSpPr>
          <p:nvPr/>
        </p:nvSpPr>
        <p:spPr bwMode="auto">
          <a:xfrm>
            <a:off x="6045330" y="1625339"/>
            <a:ext cx="1361922" cy="1096348"/>
          </a:xfrm>
          <a:custGeom>
            <a:avLst/>
            <a:gdLst>
              <a:gd name="T0" fmla="*/ 913166 w 4940"/>
              <a:gd name="T1" fmla="*/ 216832 h 3973"/>
              <a:gd name="T2" fmla="*/ 832184 w 4940"/>
              <a:gd name="T3" fmla="*/ 139667 h 3973"/>
              <a:gd name="T4" fmla="*/ 750431 w 4940"/>
              <a:gd name="T5" fmla="*/ 81408 h 3973"/>
              <a:gd name="T6" fmla="*/ 668293 w 4940"/>
              <a:gd name="T7" fmla="*/ 40897 h 3973"/>
              <a:gd name="T8" fmla="*/ 586925 w 4940"/>
              <a:gd name="T9" fmla="*/ 14661 h 3973"/>
              <a:gd name="T10" fmla="*/ 506715 w 4940"/>
              <a:gd name="T11" fmla="*/ 2315 h 3973"/>
              <a:gd name="T12" fmla="*/ 429203 w 4940"/>
              <a:gd name="T13" fmla="*/ 772 h 3973"/>
              <a:gd name="T14" fmla="*/ 354777 w 4940"/>
              <a:gd name="T15" fmla="*/ 8102 h 3973"/>
              <a:gd name="T16" fmla="*/ 285364 w 4940"/>
              <a:gd name="T17" fmla="*/ 22763 h 3973"/>
              <a:gd name="T18" fmla="*/ 220965 w 4940"/>
              <a:gd name="T19" fmla="*/ 42826 h 3973"/>
              <a:gd name="T20" fmla="*/ 136898 w 4940"/>
              <a:gd name="T21" fmla="*/ 77164 h 3973"/>
              <a:gd name="T22" fmla="*/ 52060 w 4940"/>
              <a:gd name="T23" fmla="*/ 123077 h 3973"/>
              <a:gd name="T24" fmla="*/ 0 w 4940"/>
              <a:gd name="T25" fmla="*/ 158573 h 3973"/>
              <a:gd name="T26" fmla="*/ 23523 w 4940"/>
              <a:gd name="T27" fmla="*/ 1411336 h 3973"/>
              <a:gd name="T28" fmla="*/ 90237 w 4940"/>
              <a:gd name="T29" fmla="*/ 1371211 h 3973"/>
              <a:gd name="T30" fmla="*/ 191271 w 4940"/>
              <a:gd name="T31" fmla="*/ 1323755 h 3973"/>
              <a:gd name="T32" fmla="*/ 252200 w 4940"/>
              <a:gd name="T33" fmla="*/ 1302149 h 3973"/>
              <a:gd name="T34" fmla="*/ 319300 w 4940"/>
              <a:gd name="T35" fmla="*/ 1284787 h 3973"/>
              <a:gd name="T36" fmla="*/ 391798 w 4940"/>
              <a:gd name="T37" fmla="*/ 1273212 h 3973"/>
              <a:gd name="T38" fmla="*/ 467381 w 4940"/>
              <a:gd name="T39" fmla="*/ 1270511 h 3973"/>
              <a:gd name="T40" fmla="*/ 546434 w 4940"/>
              <a:gd name="T41" fmla="*/ 1277070 h 3973"/>
              <a:gd name="T42" fmla="*/ 627802 w 4940"/>
              <a:gd name="T43" fmla="*/ 1295975 h 3973"/>
              <a:gd name="T44" fmla="*/ 709555 w 4940"/>
              <a:gd name="T45" fmla="*/ 1329156 h 3973"/>
              <a:gd name="T46" fmla="*/ 791693 w 4940"/>
              <a:gd name="T47" fmla="*/ 1378155 h 3973"/>
              <a:gd name="T48" fmla="*/ 873061 w 4940"/>
              <a:gd name="T49" fmla="*/ 1445288 h 3973"/>
              <a:gd name="T50" fmla="*/ 952500 w 4940"/>
              <a:gd name="T51" fmla="*/ 1532870 h 3973"/>
              <a:gd name="T52" fmla="*/ 1011887 w 4940"/>
              <a:gd name="T53" fmla="*/ 1465351 h 3973"/>
              <a:gd name="T54" fmla="*/ 1092868 w 4940"/>
              <a:gd name="T55" fmla="*/ 1393588 h 3973"/>
              <a:gd name="T56" fmla="*/ 1175007 w 4940"/>
              <a:gd name="T57" fmla="*/ 1339959 h 3973"/>
              <a:gd name="T58" fmla="*/ 1256760 w 4940"/>
              <a:gd name="T59" fmla="*/ 1302920 h 3973"/>
              <a:gd name="T60" fmla="*/ 1338128 w 4940"/>
              <a:gd name="T61" fmla="*/ 1280928 h 3973"/>
              <a:gd name="T62" fmla="*/ 1417952 w 4940"/>
              <a:gd name="T63" fmla="*/ 1270897 h 3973"/>
              <a:gd name="T64" fmla="*/ 1494692 w 4940"/>
              <a:gd name="T65" fmla="*/ 1271669 h 3973"/>
              <a:gd name="T66" fmla="*/ 1567962 w 4940"/>
              <a:gd name="T67" fmla="*/ 1281314 h 3973"/>
              <a:gd name="T68" fmla="*/ 1635832 w 4940"/>
              <a:gd name="T69" fmla="*/ 1297519 h 3973"/>
              <a:gd name="T70" fmla="*/ 1698689 w 4940"/>
              <a:gd name="T71" fmla="*/ 1318353 h 3973"/>
              <a:gd name="T72" fmla="*/ 1792397 w 4940"/>
              <a:gd name="T73" fmla="*/ 1359250 h 3973"/>
              <a:gd name="T74" fmla="*/ 1868365 w 4940"/>
              <a:gd name="T75" fmla="*/ 1402848 h 3973"/>
              <a:gd name="T76" fmla="*/ 1905000 w 4940"/>
              <a:gd name="T77" fmla="*/ 158573 h 3973"/>
              <a:gd name="T78" fmla="*/ 1868365 w 4940"/>
              <a:gd name="T79" fmla="*/ 133109 h 3973"/>
              <a:gd name="T80" fmla="*/ 1792397 w 4940"/>
              <a:gd name="T81" fmla="*/ 89511 h 3973"/>
              <a:gd name="T82" fmla="*/ 1698689 w 4940"/>
              <a:gd name="T83" fmla="*/ 47842 h 3973"/>
              <a:gd name="T84" fmla="*/ 1635832 w 4940"/>
              <a:gd name="T85" fmla="*/ 27393 h 3973"/>
              <a:gd name="T86" fmla="*/ 1567962 w 4940"/>
              <a:gd name="T87" fmla="*/ 11575 h 3973"/>
              <a:gd name="T88" fmla="*/ 1494692 w 4940"/>
              <a:gd name="T89" fmla="*/ 1929 h 3973"/>
              <a:gd name="T90" fmla="*/ 1417952 w 4940"/>
              <a:gd name="T91" fmla="*/ 1157 h 3973"/>
              <a:gd name="T92" fmla="*/ 1338128 w 4940"/>
              <a:gd name="T93" fmla="*/ 10417 h 3973"/>
              <a:gd name="T94" fmla="*/ 1256760 w 4940"/>
              <a:gd name="T95" fmla="*/ 33181 h 3973"/>
              <a:gd name="T96" fmla="*/ 1175007 w 4940"/>
              <a:gd name="T97" fmla="*/ 70220 h 3973"/>
              <a:gd name="T98" fmla="*/ 1092868 w 4940"/>
              <a:gd name="T99" fmla="*/ 123463 h 3973"/>
              <a:gd name="T100" fmla="*/ 1011887 w 4940"/>
              <a:gd name="T101" fmla="*/ 195612 h 3973"/>
              <a:gd name="T102" fmla="*/ 952500 w 4940"/>
              <a:gd name="T103" fmla="*/ 262745 h 397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940" h="3973">
                <a:moveTo>
                  <a:pt x="2470" y="681"/>
                </a:moveTo>
                <a:lnTo>
                  <a:pt x="2470" y="681"/>
                </a:lnTo>
                <a:lnTo>
                  <a:pt x="2419" y="619"/>
                </a:lnTo>
                <a:lnTo>
                  <a:pt x="2368" y="562"/>
                </a:lnTo>
                <a:lnTo>
                  <a:pt x="2315" y="507"/>
                </a:lnTo>
                <a:lnTo>
                  <a:pt x="2264" y="455"/>
                </a:lnTo>
                <a:lnTo>
                  <a:pt x="2211" y="407"/>
                </a:lnTo>
                <a:lnTo>
                  <a:pt x="2158" y="362"/>
                </a:lnTo>
                <a:lnTo>
                  <a:pt x="2106" y="320"/>
                </a:lnTo>
                <a:lnTo>
                  <a:pt x="2053" y="281"/>
                </a:lnTo>
                <a:lnTo>
                  <a:pt x="2000" y="244"/>
                </a:lnTo>
                <a:lnTo>
                  <a:pt x="1946" y="211"/>
                </a:lnTo>
                <a:lnTo>
                  <a:pt x="1894" y="182"/>
                </a:lnTo>
                <a:lnTo>
                  <a:pt x="1840" y="154"/>
                </a:lnTo>
                <a:lnTo>
                  <a:pt x="1787" y="128"/>
                </a:lnTo>
                <a:lnTo>
                  <a:pt x="1733" y="106"/>
                </a:lnTo>
                <a:lnTo>
                  <a:pt x="1680" y="86"/>
                </a:lnTo>
                <a:lnTo>
                  <a:pt x="1628" y="68"/>
                </a:lnTo>
                <a:lnTo>
                  <a:pt x="1575" y="52"/>
                </a:lnTo>
                <a:lnTo>
                  <a:pt x="1522" y="38"/>
                </a:lnTo>
                <a:lnTo>
                  <a:pt x="1469" y="27"/>
                </a:lnTo>
                <a:lnTo>
                  <a:pt x="1417" y="19"/>
                </a:lnTo>
                <a:lnTo>
                  <a:pt x="1365" y="11"/>
                </a:lnTo>
                <a:lnTo>
                  <a:pt x="1314" y="6"/>
                </a:lnTo>
                <a:lnTo>
                  <a:pt x="1264" y="3"/>
                </a:lnTo>
                <a:lnTo>
                  <a:pt x="1212" y="0"/>
                </a:lnTo>
                <a:lnTo>
                  <a:pt x="1163" y="0"/>
                </a:lnTo>
                <a:lnTo>
                  <a:pt x="1113" y="2"/>
                </a:lnTo>
                <a:lnTo>
                  <a:pt x="1064" y="5"/>
                </a:lnTo>
                <a:lnTo>
                  <a:pt x="1016" y="9"/>
                </a:lnTo>
                <a:lnTo>
                  <a:pt x="968" y="15"/>
                </a:lnTo>
                <a:lnTo>
                  <a:pt x="920" y="21"/>
                </a:lnTo>
                <a:lnTo>
                  <a:pt x="875" y="30"/>
                </a:lnTo>
                <a:lnTo>
                  <a:pt x="828" y="38"/>
                </a:lnTo>
                <a:lnTo>
                  <a:pt x="784" y="48"/>
                </a:lnTo>
                <a:lnTo>
                  <a:pt x="740" y="59"/>
                </a:lnTo>
                <a:lnTo>
                  <a:pt x="697" y="71"/>
                </a:lnTo>
                <a:lnTo>
                  <a:pt x="654" y="84"/>
                </a:lnTo>
                <a:lnTo>
                  <a:pt x="614" y="96"/>
                </a:lnTo>
                <a:lnTo>
                  <a:pt x="573" y="111"/>
                </a:lnTo>
                <a:lnTo>
                  <a:pt x="534" y="124"/>
                </a:lnTo>
                <a:lnTo>
                  <a:pt x="496" y="139"/>
                </a:lnTo>
                <a:lnTo>
                  <a:pt x="423" y="169"/>
                </a:lnTo>
                <a:lnTo>
                  <a:pt x="355" y="200"/>
                </a:lnTo>
                <a:lnTo>
                  <a:pt x="292" y="232"/>
                </a:lnTo>
                <a:lnTo>
                  <a:pt x="234" y="263"/>
                </a:lnTo>
                <a:lnTo>
                  <a:pt x="181" y="292"/>
                </a:lnTo>
                <a:lnTo>
                  <a:pt x="135" y="319"/>
                </a:lnTo>
                <a:lnTo>
                  <a:pt x="95" y="345"/>
                </a:lnTo>
                <a:lnTo>
                  <a:pt x="61" y="367"/>
                </a:lnTo>
                <a:lnTo>
                  <a:pt x="16" y="399"/>
                </a:lnTo>
                <a:lnTo>
                  <a:pt x="0" y="411"/>
                </a:lnTo>
                <a:lnTo>
                  <a:pt x="0" y="3702"/>
                </a:lnTo>
                <a:lnTo>
                  <a:pt x="16" y="3690"/>
                </a:lnTo>
                <a:lnTo>
                  <a:pt x="61" y="3658"/>
                </a:lnTo>
                <a:lnTo>
                  <a:pt x="95" y="3636"/>
                </a:lnTo>
                <a:lnTo>
                  <a:pt x="135" y="3612"/>
                </a:lnTo>
                <a:lnTo>
                  <a:pt x="181" y="3583"/>
                </a:lnTo>
                <a:lnTo>
                  <a:pt x="234" y="3554"/>
                </a:lnTo>
                <a:lnTo>
                  <a:pt x="292" y="3523"/>
                </a:lnTo>
                <a:lnTo>
                  <a:pt x="355" y="3493"/>
                </a:lnTo>
                <a:lnTo>
                  <a:pt x="423" y="3461"/>
                </a:lnTo>
                <a:lnTo>
                  <a:pt x="496" y="3431"/>
                </a:lnTo>
                <a:lnTo>
                  <a:pt x="534" y="3417"/>
                </a:lnTo>
                <a:lnTo>
                  <a:pt x="573" y="3402"/>
                </a:lnTo>
                <a:lnTo>
                  <a:pt x="614" y="3388"/>
                </a:lnTo>
                <a:lnTo>
                  <a:pt x="654" y="3375"/>
                </a:lnTo>
                <a:lnTo>
                  <a:pt x="697" y="3363"/>
                </a:lnTo>
                <a:lnTo>
                  <a:pt x="740" y="3350"/>
                </a:lnTo>
                <a:lnTo>
                  <a:pt x="784" y="3339"/>
                </a:lnTo>
                <a:lnTo>
                  <a:pt x="828" y="3330"/>
                </a:lnTo>
                <a:lnTo>
                  <a:pt x="875" y="3321"/>
                </a:lnTo>
                <a:lnTo>
                  <a:pt x="920" y="3312"/>
                </a:lnTo>
                <a:lnTo>
                  <a:pt x="968" y="3306"/>
                </a:lnTo>
                <a:lnTo>
                  <a:pt x="1016" y="3300"/>
                </a:lnTo>
                <a:lnTo>
                  <a:pt x="1064" y="3296"/>
                </a:lnTo>
                <a:lnTo>
                  <a:pt x="1113" y="3294"/>
                </a:lnTo>
                <a:lnTo>
                  <a:pt x="1163" y="3292"/>
                </a:lnTo>
                <a:lnTo>
                  <a:pt x="1212" y="3293"/>
                </a:lnTo>
                <a:lnTo>
                  <a:pt x="1264" y="3294"/>
                </a:lnTo>
                <a:lnTo>
                  <a:pt x="1314" y="3298"/>
                </a:lnTo>
                <a:lnTo>
                  <a:pt x="1365" y="3303"/>
                </a:lnTo>
                <a:lnTo>
                  <a:pt x="1417" y="3310"/>
                </a:lnTo>
                <a:lnTo>
                  <a:pt x="1469" y="3320"/>
                </a:lnTo>
                <a:lnTo>
                  <a:pt x="1522" y="3331"/>
                </a:lnTo>
                <a:lnTo>
                  <a:pt x="1575" y="3344"/>
                </a:lnTo>
                <a:lnTo>
                  <a:pt x="1628" y="3359"/>
                </a:lnTo>
                <a:lnTo>
                  <a:pt x="1680" y="3377"/>
                </a:lnTo>
                <a:lnTo>
                  <a:pt x="1733" y="3397"/>
                </a:lnTo>
                <a:lnTo>
                  <a:pt x="1787" y="3420"/>
                </a:lnTo>
                <a:lnTo>
                  <a:pt x="1840" y="3445"/>
                </a:lnTo>
                <a:lnTo>
                  <a:pt x="1894" y="3473"/>
                </a:lnTo>
                <a:lnTo>
                  <a:pt x="1946" y="3504"/>
                </a:lnTo>
                <a:lnTo>
                  <a:pt x="2000" y="3537"/>
                </a:lnTo>
                <a:lnTo>
                  <a:pt x="2053" y="3572"/>
                </a:lnTo>
                <a:lnTo>
                  <a:pt x="2106" y="3612"/>
                </a:lnTo>
                <a:lnTo>
                  <a:pt x="2158" y="3653"/>
                </a:lnTo>
                <a:lnTo>
                  <a:pt x="2211" y="3699"/>
                </a:lnTo>
                <a:lnTo>
                  <a:pt x="2264" y="3746"/>
                </a:lnTo>
                <a:lnTo>
                  <a:pt x="2315" y="3798"/>
                </a:lnTo>
                <a:lnTo>
                  <a:pt x="2368" y="3853"/>
                </a:lnTo>
                <a:lnTo>
                  <a:pt x="2419" y="3911"/>
                </a:lnTo>
                <a:lnTo>
                  <a:pt x="2470" y="3973"/>
                </a:lnTo>
                <a:lnTo>
                  <a:pt x="2521" y="3911"/>
                </a:lnTo>
                <a:lnTo>
                  <a:pt x="2573" y="3853"/>
                </a:lnTo>
                <a:lnTo>
                  <a:pt x="2624" y="3798"/>
                </a:lnTo>
                <a:lnTo>
                  <a:pt x="2676" y="3746"/>
                </a:lnTo>
                <a:lnTo>
                  <a:pt x="2728" y="3699"/>
                </a:lnTo>
                <a:lnTo>
                  <a:pt x="2781" y="3653"/>
                </a:lnTo>
                <a:lnTo>
                  <a:pt x="2834" y="3612"/>
                </a:lnTo>
                <a:lnTo>
                  <a:pt x="2886" y="3572"/>
                </a:lnTo>
                <a:lnTo>
                  <a:pt x="2940" y="3537"/>
                </a:lnTo>
                <a:lnTo>
                  <a:pt x="2993" y="3504"/>
                </a:lnTo>
                <a:lnTo>
                  <a:pt x="3047" y="3473"/>
                </a:lnTo>
                <a:lnTo>
                  <a:pt x="3100" y="3445"/>
                </a:lnTo>
                <a:lnTo>
                  <a:pt x="3154" y="3420"/>
                </a:lnTo>
                <a:lnTo>
                  <a:pt x="3206" y="3397"/>
                </a:lnTo>
                <a:lnTo>
                  <a:pt x="3259" y="3377"/>
                </a:lnTo>
                <a:lnTo>
                  <a:pt x="3313" y="3359"/>
                </a:lnTo>
                <a:lnTo>
                  <a:pt x="3366" y="3344"/>
                </a:lnTo>
                <a:lnTo>
                  <a:pt x="3418" y="3331"/>
                </a:lnTo>
                <a:lnTo>
                  <a:pt x="3470" y="3320"/>
                </a:lnTo>
                <a:lnTo>
                  <a:pt x="3523" y="3310"/>
                </a:lnTo>
                <a:lnTo>
                  <a:pt x="3574" y="3303"/>
                </a:lnTo>
                <a:lnTo>
                  <a:pt x="3626" y="3298"/>
                </a:lnTo>
                <a:lnTo>
                  <a:pt x="3677" y="3294"/>
                </a:lnTo>
                <a:lnTo>
                  <a:pt x="3727" y="3293"/>
                </a:lnTo>
                <a:lnTo>
                  <a:pt x="3778" y="3292"/>
                </a:lnTo>
                <a:lnTo>
                  <a:pt x="3827" y="3294"/>
                </a:lnTo>
                <a:lnTo>
                  <a:pt x="3876" y="3296"/>
                </a:lnTo>
                <a:lnTo>
                  <a:pt x="3925" y="3300"/>
                </a:lnTo>
                <a:lnTo>
                  <a:pt x="3973" y="3306"/>
                </a:lnTo>
                <a:lnTo>
                  <a:pt x="4019" y="3312"/>
                </a:lnTo>
                <a:lnTo>
                  <a:pt x="4066" y="3321"/>
                </a:lnTo>
                <a:lnTo>
                  <a:pt x="4111" y="3330"/>
                </a:lnTo>
                <a:lnTo>
                  <a:pt x="4155" y="3339"/>
                </a:lnTo>
                <a:lnTo>
                  <a:pt x="4199" y="3350"/>
                </a:lnTo>
                <a:lnTo>
                  <a:pt x="4242" y="3363"/>
                </a:lnTo>
                <a:lnTo>
                  <a:pt x="4285" y="3375"/>
                </a:lnTo>
                <a:lnTo>
                  <a:pt x="4327" y="3388"/>
                </a:lnTo>
                <a:lnTo>
                  <a:pt x="4366" y="3402"/>
                </a:lnTo>
                <a:lnTo>
                  <a:pt x="4405" y="3417"/>
                </a:lnTo>
                <a:lnTo>
                  <a:pt x="4444" y="3431"/>
                </a:lnTo>
                <a:lnTo>
                  <a:pt x="4517" y="3461"/>
                </a:lnTo>
                <a:lnTo>
                  <a:pt x="4585" y="3493"/>
                </a:lnTo>
                <a:lnTo>
                  <a:pt x="4648" y="3523"/>
                </a:lnTo>
                <a:lnTo>
                  <a:pt x="4707" y="3554"/>
                </a:lnTo>
                <a:lnTo>
                  <a:pt x="4758" y="3583"/>
                </a:lnTo>
                <a:lnTo>
                  <a:pt x="4805" y="3612"/>
                </a:lnTo>
                <a:lnTo>
                  <a:pt x="4845" y="3636"/>
                </a:lnTo>
                <a:lnTo>
                  <a:pt x="4878" y="3658"/>
                </a:lnTo>
                <a:lnTo>
                  <a:pt x="4924" y="3690"/>
                </a:lnTo>
                <a:lnTo>
                  <a:pt x="4940" y="3702"/>
                </a:lnTo>
                <a:lnTo>
                  <a:pt x="4940" y="411"/>
                </a:lnTo>
                <a:lnTo>
                  <a:pt x="4924" y="399"/>
                </a:lnTo>
                <a:lnTo>
                  <a:pt x="4878" y="367"/>
                </a:lnTo>
                <a:lnTo>
                  <a:pt x="4845" y="345"/>
                </a:lnTo>
                <a:lnTo>
                  <a:pt x="4805" y="319"/>
                </a:lnTo>
                <a:lnTo>
                  <a:pt x="4758" y="292"/>
                </a:lnTo>
                <a:lnTo>
                  <a:pt x="4707" y="263"/>
                </a:lnTo>
                <a:lnTo>
                  <a:pt x="4648" y="232"/>
                </a:lnTo>
                <a:lnTo>
                  <a:pt x="4585" y="200"/>
                </a:lnTo>
                <a:lnTo>
                  <a:pt x="4517" y="169"/>
                </a:lnTo>
                <a:lnTo>
                  <a:pt x="4444" y="139"/>
                </a:lnTo>
                <a:lnTo>
                  <a:pt x="4405" y="124"/>
                </a:lnTo>
                <a:lnTo>
                  <a:pt x="4366" y="111"/>
                </a:lnTo>
                <a:lnTo>
                  <a:pt x="4327" y="96"/>
                </a:lnTo>
                <a:lnTo>
                  <a:pt x="4285" y="84"/>
                </a:lnTo>
                <a:lnTo>
                  <a:pt x="4242" y="71"/>
                </a:lnTo>
                <a:lnTo>
                  <a:pt x="4199" y="59"/>
                </a:lnTo>
                <a:lnTo>
                  <a:pt x="4155" y="48"/>
                </a:lnTo>
                <a:lnTo>
                  <a:pt x="4111" y="38"/>
                </a:lnTo>
                <a:lnTo>
                  <a:pt x="4066" y="30"/>
                </a:lnTo>
                <a:lnTo>
                  <a:pt x="4019" y="21"/>
                </a:lnTo>
                <a:lnTo>
                  <a:pt x="3973" y="15"/>
                </a:lnTo>
                <a:lnTo>
                  <a:pt x="3925" y="9"/>
                </a:lnTo>
                <a:lnTo>
                  <a:pt x="3876" y="5"/>
                </a:lnTo>
                <a:lnTo>
                  <a:pt x="3827" y="2"/>
                </a:lnTo>
                <a:lnTo>
                  <a:pt x="3778" y="0"/>
                </a:lnTo>
                <a:lnTo>
                  <a:pt x="3727" y="0"/>
                </a:lnTo>
                <a:lnTo>
                  <a:pt x="3677" y="3"/>
                </a:lnTo>
                <a:lnTo>
                  <a:pt x="3626" y="6"/>
                </a:lnTo>
                <a:lnTo>
                  <a:pt x="3574" y="11"/>
                </a:lnTo>
                <a:lnTo>
                  <a:pt x="3523" y="19"/>
                </a:lnTo>
                <a:lnTo>
                  <a:pt x="3470" y="27"/>
                </a:lnTo>
                <a:lnTo>
                  <a:pt x="3418" y="38"/>
                </a:lnTo>
                <a:lnTo>
                  <a:pt x="3366" y="52"/>
                </a:lnTo>
                <a:lnTo>
                  <a:pt x="3313" y="68"/>
                </a:lnTo>
                <a:lnTo>
                  <a:pt x="3259" y="86"/>
                </a:lnTo>
                <a:lnTo>
                  <a:pt x="3206" y="106"/>
                </a:lnTo>
                <a:lnTo>
                  <a:pt x="3154" y="128"/>
                </a:lnTo>
                <a:lnTo>
                  <a:pt x="3100" y="154"/>
                </a:lnTo>
                <a:lnTo>
                  <a:pt x="3047" y="182"/>
                </a:lnTo>
                <a:lnTo>
                  <a:pt x="2993" y="211"/>
                </a:lnTo>
                <a:lnTo>
                  <a:pt x="2940" y="244"/>
                </a:lnTo>
                <a:lnTo>
                  <a:pt x="2886" y="281"/>
                </a:lnTo>
                <a:lnTo>
                  <a:pt x="2834" y="320"/>
                </a:lnTo>
                <a:lnTo>
                  <a:pt x="2781" y="362"/>
                </a:lnTo>
                <a:lnTo>
                  <a:pt x="2728" y="407"/>
                </a:lnTo>
                <a:lnTo>
                  <a:pt x="2676" y="455"/>
                </a:lnTo>
                <a:lnTo>
                  <a:pt x="2624" y="507"/>
                </a:lnTo>
                <a:lnTo>
                  <a:pt x="2573" y="562"/>
                </a:lnTo>
                <a:lnTo>
                  <a:pt x="2521" y="619"/>
                </a:lnTo>
                <a:lnTo>
                  <a:pt x="2470" y="681"/>
                </a:lnTo>
                <a:close/>
              </a:path>
            </a:pathLst>
          </a:custGeom>
          <a:solidFill>
            <a:srgbClr val="232323"/>
          </a:solidFill>
          <a:ln>
            <a:noFill/>
          </a:ln>
        </p:spPr>
        <p:txBody>
          <a:bodyPr/>
          <a:lstStyle/>
          <a:p>
            <a:endParaRPr lang="zh-CN" altLang="en-US"/>
          </a:p>
        </p:txBody>
      </p:sp>
      <p:sp>
        <p:nvSpPr>
          <p:cNvPr id="41" name="文本框 10"/>
          <p:cNvSpPr txBox="1"/>
          <p:nvPr/>
        </p:nvSpPr>
        <p:spPr>
          <a:xfrm>
            <a:off x="684567" y="465352"/>
            <a:ext cx="2736302" cy="338554"/>
          </a:xfrm>
          <a:prstGeom prst="rect">
            <a:avLst/>
          </a:prstGeom>
          <a:noFill/>
        </p:spPr>
        <p:txBody>
          <a:bodyPr wrap="square" rtlCol="0">
            <a:spAutoFit/>
          </a:bodyPr>
          <a:lstStyle/>
          <a:p>
            <a:r>
              <a:rPr lang="zh-CN" altLang="en-US" sz="1600" b="1" dirty="0">
                <a:solidFill>
                  <a:srgbClr val="232323"/>
                </a:solidFill>
                <a:latin typeface="微软雅黑" pitchFamily="34" charset="-122"/>
                <a:ea typeface="微软雅黑" pitchFamily="34" charset="-122"/>
                <a:sym typeface="+mn-ea"/>
              </a:rPr>
              <a:t>引言</a:t>
            </a:r>
          </a:p>
        </p:txBody>
      </p:sp>
      <p:sp>
        <p:nvSpPr>
          <p:cNvPr id="43" name="TextBox 11"/>
          <p:cNvSpPr txBox="1">
            <a:spLocks noChangeArrowheads="1"/>
          </p:cNvSpPr>
          <p:nvPr/>
        </p:nvSpPr>
        <p:spPr bwMode="auto">
          <a:xfrm>
            <a:off x="1597750" y="1934551"/>
            <a:ext cx="15686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zh-CN" sz="20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耻感文化</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44" name="TextBox 13"/>
          <p:cNvSpPr txBox="1">
            <a:spLocks noChangeArrowheads="1"/>
          </p:cNvSpPr>
          <p:nvPr/>
        </p:nvSpPr>
        <p:spPr bwMode="auto">
          <a:xfrm>
            <a:off x="3771814" y="1934551"/>
            <a:ext cx="15686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000" dirty="0">
                <a:solidFill>
                  <a:srgbClr val="F6F4F7"/>
                </a:solidFill>
                <a:latin typeface="微软雅黑" pitchFamily="34" charset="-122"/>
                <a:ea typeface="微软雅黑" pitchFamily="34" charset="-122"/>
              </a:rPr>
              <a:t>矛盾</a:t>
            </a:r>
          </a:p>
        </p:txBody>
      </p:sp>
      <p:sp>
        <p:nvSpPr>
          <p:cNvPr id="45" name="TextBox 14"/>
          <p:cNvSpPr txBox="1">
            <a:spLocks noChangeArrowheads="1"/>
          </p:cNvSpPr>
          <p:nvPr/>
        </p:nvSpPr>
        <p:spPr bwMode="auto">
          <a:xfrm>
            <a:off x="5955956" y="1934551"/>
            <a:ext cx="14673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000" dirty="0">
                <a:solidFill>
                  <a:srgbClr val="F6F4F7"/>
                </a:solidFill>
                <a:latin typeface="微软雅黑" pitchFamily="34" charset="-122"/>
                <a:ea typeface="微软雅黑" pitchFamily="34" charset="-122"/>
              </a:rPr>
              <a:t>民族性</a:t>
            </a:r>
          </a:p>
        </p:txBody>
      </p:sp>
      <p:sp>
        <p:nvSpPr>
          <p:cNvPr id="46" name="Freeform 12"/>
          <p:cNvSpPr>
            <a:spLocks/>
          </p:cNvSpPr>
          <p:nvPr/>
        </p:nvSpPr>
        <p:spPr bwMode="auto">
          <a:xfrm>
            <a:off x="1546478" y="3042533"/>
            <a:ext cx="370074" cy="371186"/>
          </a:xfrm>
          <a:custGeom>
            <a:avLst/>
            <a:gdLst>
              <a:gd name="T0" fmla="*/ 0 w 1446"/>
              <a:gd name="T1" fmla="*/ 0 h 1446"/>
              <a:gd name="T2" fmla="*/ 2147483647 w 1446"/>
              <a:gd name="T3" fmla="*/ 0 h 1446"/>
              <a:gd name="T4" fmla="*/ 2147483647 w 1446"/>
              <a:gd name="T5" fmla="*/ 2147483647 h 1446"/>
              <a:gd name="T6" fmla="*/ 2147483647 w 1446"/>
              <a:gd name="T7" fmla="*/ 2147483647 h 1446"/>
              <a:gd name="T8" fmla="*/ 2147483647 w 1446"/>
              <a:gd name="T9" fmla="*/ 2147483647 h 1446"/>
              <a:gd name="T10" fmla="*/ 0 w 1446"/>
              <a:gd name="T11" fmla="*/ 2147483647 h 1446"/>
              <a:gd name="T12" fmla="*/ 0 w 1446"/>
              <a:gd name="T13" fmla="*/ 0 h 14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232323"/>
          </a:solidFill>
          <a:ln>
            <a:noFill/>
          </a:ln>
        </p:spPr>
        <p:txBody>
          <a:bodyPr/>
          <a:lstStyle/>
          <a:p>
            <a:endParaRPr lang="zh-CN" altLang="en-US"/>
          </a:p>
        </p:txBody>
      </p:sp>
      <p:sp>
        <p:nvSpPr>
          <p:cNvPr id="47" name="Freeform 12"/>
          <p:cNvSpPr>
            <a:spLocks/>
          </p:cNvSpPr>
          <p:nvPr/>
        </p:nvSpPr>
        <p:spPr bwMode="auto">
          <a:xfrm flipH="1" flipV="1">
            <a:off x="7126057" y="4052883"/>
            <a:ext cx="370075" cy="371186"/>
          </a:xfrm>
          <a:custGeom>
            <a:avLst/>
            <a:gdLst>
              <a:gd name="T0" fmla="*/ 0 w 1446"/>
              <a:gd name="T1" fmla="*/ 0 h 1446"/>
              <a:gd name="T2" fmla="*/ 2147483647 w 1446"/>
              <a:gd name="T3" fmla="*/ 0 h 1446"/>
              <a:gd name="T4" fmla="*/ 2147483647 w 1446"/>
              <a:gd name="T5" fmla="*/ 2147483647 h 1446"/>
              <a:gd name="T6" fmla="*/ 2147483647 w 1446"/>
              <a:gd name="T7" fmla="*/ 2147483647 h 1446"/>
              <a:gd name="T8" fmla="*/ 2147483647 w 1446"/>
              <a:gd name="T9" fmla="*/ 2147483647 h 1446"/>
              <a:gd name="T10" fmla="*/ 0 w 1446"/>
              <a:gd name="T11" fmla="*/ 2147483647 h 1446"/>
              <a:gd name="T12" fmla="*/ 0 w 1446"/>
              <a:gd name="T13" fmla="*/ 0 h 14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232323"/>
          </a:solidFill>
          <a:ln>
            <a:noFill/>
          </a:ln>
        </p:spPr>
        <p:txBody>
          <a:bodyPr/>
          <a:lstStyle/>
          <a:p>
            <a:endParaRPr lang="zh-CN" altLang="en-US"/>
          </a:p>
        </p:txBody>
      </p:sp>
      <p:sp>
        <p:nvSpPr>
          <p:cNvPr id="48" name="矩形 47"/>
          <p:cNvSpPr/>
          <p:nvPr/>
        </p:nvSpPr>
        <p:spPr>
          <a:xfrm>
            <a:off x="1723445" y="3204671"/>
            <a:ext cx="5624670" cy="1128899"/>
          </a:xfrm>
          <a:prstGeom prst="rect">
            <a:avLst/>
          </a:prstGeom>
        </p:spPr>
        <p:txBody>
          <a:bodyPr wrap="square">
            <a:spAutoFit/>
          </a:bodyPr>
          <a:lstStyle/>
          <a:p>
            <a:pPr algn="just"/>
            <a:r>
              <a:rPr lang="zh-CN" altLang="zh-CN"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rPr>
              <a:t>摘要：介绍《菊与刀》作者、出版信息、写作背景、主要内容，并基于本书核心“耻感文化”对日本民族进行分析，跳出民族立场，了解日本文化。此外，基于本书二战将结束的背景对应用文化人类学进行的分析</a:t>
            </a:r>
          </a:p>
          <a:p>
            <a:pPr algn="ctr">
              <a:lnSpc>
                <a:spcPts val="1500"/>
              </a:lnSpc>
            </a:pPr>
            <a:r>
              <a:rPr lang="zh-CN" altLang="en-US" sz="1000" dirty="0">
                <a:solidFill>
                  <a:srgbClr val="232323"/>
                </a:solidFill>
                <a:latin typeface="微软雅黑" pitchFamily="34" charset="-122"/>
                <a:ea typeface="微软雅黑" pitchFamily="34" charset="-122"/>
              </a:rPr>
              <a:t>。</a:t>
            </a:r>
            <a:endParaRPr lang="en-US" altLang="zh-CN" sz="1000" dirty="0">
              <a:solidFill>
                <a:srgbClr val="232323"/>
              </a:solidFill>
              <a:latin typeface="微软雅黑" pitchFamily="34" charset="-122"/>
              <a:ea typeface="微软雅黑" pitchFamily="34" charset="-122"/>
              <a:sym typeface="+mn-ea"/>
            </a:endParaRPr>
          </a:p>
        </p:txBody>
      </p:sp>
      <p:sp>
        <p:nvSpPr>
          <p:cNvPr id="4" name="矩形 3"/>
          <p:cNvSpPr/>
          <p:nvPr/>
        </p:nvSpPr>
        <p:spPr>
          <a:xfrm>
            <a:off x="1608508" y="3107799"/>
            <a:ext cx="5825594" cy="1244989"/>
          </a:xfrm>
          <a:prstGeom prst="rect">
            <a:avLst/>
          </a:prstGeom>
          <a:noFill/>
          <a:ln w="127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236941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411054" y="1882165"/>
            <a:ext cx="2876631" cy="515526"/>
          </a:xfrm>
          <a:prstGeom prst="rect">
            <a:avLst/>
          </a:prstGeom>
          <a:noFill/>
        </p:spPr>
        <p:txBody>
          <a:bodyPr wrap="square" rtlCol="0">
            <a:spAutoFit/>
          </a:bodyPr>
          <a:lstStyle/>
          <a:p>
            <a:pPr lvl="0" algn="just"/>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作者</a:t>
            </a:r>
            <a:r>
              <a:rPr lang="zh-CN" altLang="zh-CN" sz="1800" dirty="0">
                <a:solidFill>
                  <a:srgbClr val="232323"/>
                </a:solidFill>
                <a:latin typeface="微软雅黑" panose="020B0503020204020204" pitchFamily="34" charset="-122"/>
                <a:ea typeface="微软雅黑" panose="020B0503020204020204" pitchFamily="34" charset="-122"/>
              </a:rPr>
              <a:t>简介</a:t>
            </a:r>
            <a:endParaRPr lang="zh-CN" altLang="en-US" sz="1800" dirty="0">
              <a:solidFill>
                <a:srgbClr val="232323"/>
              </a:solidFill>
              <a:latin typeface="微软雅黑" panose="020B0503020204020204" pitchFamily="34" charset="-122"/>
              <a:ea typeface="微软雅黑" panose="020B0503020204020204" pitchFamily="34" charset="-122"/>
            </a:endParaRPr>
          </a:p>
          <a:p>
            <a:r>
              <a:rPr lang="en-US" altLang="zh-CN" sz="950" dirty="0">
                <a:solidFill>
                  <a:srgbClr val="232323"/>
                </a:solidFill>
                <a:latin typeface="微软雅黑" pitchFamily="34" charset="-122"/>
                <a:ea typeface="微软雅黑" pitchFamily="34" charset="-122"/>
              </a:rPr>
              <a:t>Author's brief introduction</a:t>
            </a:r>
            <a:endParaRPr lang="zh-CN" altLang="en-US" sz="950" dirty="0">
              <a:solidFill>
                <a:srgbClr val="232323"/>
              </a:solidFill>
              <a:latin typeface="微软雅黑" pitchFamily="34" charset="-122"/>
              <a:ea typeface="微软雅黑" pitchFamily="34" charset="-122"/>
            </a:endParaRPr>
          </a:p>
        </p:txBody>
      </p:sp>
      <p:sp>
        <p:nvSpPr>
          <p:cNvPr id="25" name="圆角矩形 24"/>
          <p:cNvSpPr/>
          <p:nvPr/>
        </p:nvSpPr>
        <p:spPr>
          <a:xfrm>
            <a:off x="980953" y="1930690"/>
            <a:ext cx="407526" cy="407525"/>
          </a:xfrm>
          <a:prstGeom prst="roundRect">
            <a:avLst/>
          </a:prstGeom>
          <a:solidFill>
            <a:srgbClr val="23232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232323"/>
              </a:solidFill>
              <a:latin typeface="微软雅黑" pitchFamily="34" charset="-122"/>
              <a:ea typeface="微软雅黑" pitchFamily="34" charset="-122"/>
            </a:endParaRPr>
          </a:p>
        </p:txBody>
      </p:sp>
      <p:sp>
        <p:nvSpPr>
          <p:cNvPr id="26" name="文本框 17"/>
          <p:cNvSpPr txBox="1"/>
          <p:nvPr/>
        </p:nvSpPr>
        <p:spPr>
          <a:xfrm>
            <a:off x="931447" y="1934397"/>
            <a:ext cx="549978" cy="400110"/>
          </a:xfrm>
          <a:prstGeom prst="rect">
            <a:avLst/>
          </a:prstGeom>
          <a:noFill/>
        </p:spPr>
        <p:txBody>
          <a:bodyPr wrap="square" rtlCol="0">
            <a:spAutoFit/>
          </a:bodyPr>
          <a:lstStyle/>
          <a:p>
            <a:pPr algn="ctr">
              <a:defRPr/>
            </a:pPr>
            <a:r>
              <a:rPr lang="en-US" altLang="zh-CN" sz="2000" dirty="0">
                <a:solidFill>
                  <a:srgbClr val="F6F4F7"/>
                </a:solidFill>
                <a:latin typeface="微软雅黑" pitchFamily="34" charset="-122"/>
                <a:ea typeface="微软雅黑" pitchFamily="34" charset="-122"/>
                <a:sym typeface="+mn-ea"/>
              </a:rPr>
              <a:t>01</a:t>
            </a:r>
          </a:p>
        </p:txBody>
      </p:sp>
      <p:sp>
        <p:nvSpPr>
          <p:cNvPr id="37" name="圆角矩形 36"/>
          <p:cNvSpPr/>
          <p:nvPr/>
        </p:nvSpPr>
        <p:spPr>
          <a:xfrm>
            <a:off x="969936" y="3289335"/>
            <a:ext cx="407526" cy="407525"/>
          </a:xfrm>
          <a:prstGeom prst="roundRect">
            <a:avLst/>
          </a:prstGeom>
          <a:solidFill>
            <a:srgbClr val="23232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a:solidFill>
                <a:srgbClr val="232323"/>
              </a:solidFill>
              <a:latin typeface="微软雅黑" pitchFamily="34" charset="-122"/>
              <a:ea typeface="微软雅黑" pitchFamily="34" charset="-122"/>
            </a:endParaRPr>
          </a:p>
        </p:txBody>
      </p:sp>
      <p:sp>
        <p:nvSpPr>
          <p:cNvPr id="38" name="文本框 17"/>
          <p:cNvSpPr txBox="1"/>
          <p:nvPr/>
        </p:nvSpPr>
        <p:spPr>
          <a:xfrm>
            <a:off x="931447" y="3293042"/>
            <a:ext cx="549978" cy="400110"/>
          </a:xfrm>
          <a:prstGeom prst="rect">
            <a:avLst/>
          </a:prstGeom>
          <a:noFill/>
        </p:spPr>
        <p:txBody>
          <a:bodyPr wrap="square" rtlCol="0">
            <a:spAutoFit/>
          </a:bodyPr>
          <a:lstStyle/>
          <a:p>
            <a:pPr>
              <a:defRPr/>
            </a:pPr>
            <a:r>
              <a:rPr lang="en-US" altLang="zh-CN" sz="2000" dirty="0">
                <a:solidFill>
                  <a:srgbClr val="F6F4F7"/>
                </a:solidFill>
                <a:latin typeface="微软雅黑" pitchFamily="34" charset="-122"/>
                <a:ea typeface="微软雅黑" pitchFamily="34" charset="-122"/>
                <a:sym typeface="+mn-ea"/>
              </a:rPr>
              <a:t>03</a:t>
            </a:r>
          </a:p>
        </p:txBody>
      </p:sp>
      <p:sp>
        <p:nvSpPr>
          <p:cNvPr id="41" name="文本框 10"/>
          <p:cNvSpPr txBox="1"/>
          <p:nvPr/>
        </p:nvSpPr>
        <p:spPr>
          <a:xfrm>
            <a:off x="1407337" y="2581885"/>
            <a:ext cx="2862055" cy="523220"/>
          </a:xfrm>
          <a:prstGeom prst="rect">
            <a:avLst/>
          </a:prstGeom>
          <a:noFill/>
        </p:spPr>
        <p:txBody>
          <a:bodyPr wrap="square" rtlCol="0">
            <a:spAutoFit/>
          </a:bodyPr>
          <a:lstStyle/>
          <a:p>
            <a:r>
              <a:rPr lang="zh-CN" altLang="zh-CN" sz="1800" b="1"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rPr>
              <a:t>写作背景</a:t>
            </a:r>
            <a:endParaRPr lang="en-US" altLang="zh-CN" sz="1800" dirty="0">
              <a:solidFill>
                <a:srgbClr val="232323"/>
              </a:solidFill>
              <a:latin typeface="Microsoft YaHei Light" panose="020B0502040204020203" pitchFamily="34" charset="-122"/>
              <a:ea typeface="Microsoft YaHei Light" panose="020B0502040204020203" pitchFamily="34" charset="-122"/>
              <a:sym typeface="+mn-ea"/>
            </a:endParaRPr>
          </a:p>
          <a:p>
            <a:r>
              <a:rPr lang="en-US" altLang="zh-CN" sz="1000" dirty="0">
                <a:solidFill>
                  <a:srgbClr val="232323"/>
                </a:solidFill>
                <a:latin typeface="微软雅黑" panose="020B0503020204020204" pitchFamily="34" charset="-122"/>
                <a:ea typeface="微软雅黑" panose="020B0503020204020204" pitchFamily="34" charset="-122"/>
                <a:sym typeface="+mn-ea"/>
              </a:rPr>
              <a:t>Writing background</a:t>
            </a:r>
            <a:endParaRPr lang="zh-CN" altLang="en-US" sz="1000" dirty="0">
              <a:solidFill>
                <a:srgbClr val="232323"/>
              </a:solidFill>
              <a:latin typeface="微软雅黑" panose="020B0503020204020204" pitchFamily="34" charset="-122"/>
              <a:ea typeface="微软雅黑" panose="020B0503020204020204" pitchFamily="34" charset="-122"/>
              <a:sym typeface="+mn-ea"/>
            </a:endParaRPr>
          </a:p>
        </p:txBody>
      </p:sp>
      <p:sp>
        <p:nvSpPr>
          <p:cNvPr id="36" name="文本框 10"/>
          <p:cNvSpPr txBox="1"/>
          <p:nvPr/>
        </p:nvSpPr>
        <p:spPr>
          <a:xfrm>
            <a:off x="1407758" y="3240297"/>
            <a:ext cx="2639776" cy="523220"/>
          </a:xfrm>
          <a:prstGeom prst="rect">
            <a:avLst/>
          </a:prstGeom>
          <a:noFill/>
        </p:spPr>
        <p:txBody>
          <a:bodyPr wrap="square" rtlCol="0">
            <a:spAutoFit/>
          </a:bodyPr>
          <a:lstStyle/>
          <a:p>
            <a:pPr lvl="0" algn="just"/>
            <a:r>
              <a:rPr lang="zh-CN" altLang="zh-CN" sz="18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观点摘要</a:t>
            </a:r>
            <a:endParaRPr lang="zh-CN" altLang="zh-CN" sz="180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p>
            <a:r>
              <a:rPr lang="en-US" altLang="zh-CN" sz="1000" dirty="0">
                <a:solidFill>
                  <a:srgbClr val="232323"/>
                </a:solidFill>
                <a:latin typeface="微软雅黑" panose="020B0503020204020204" pitchFamily="34" charset="-122"/>
                <a:ea typeface="微软雅黑" panose="020B0503020204020204" pitchFamily="34" charset="-122"/>
                <a:sym typeface="+mn-ea"/>
              </a:rPr>
              <a:t>Point of view in this paper</a:t>
            </a:r>
            <a:endParaRPr lang="zh-CN" altLang="en-US" sz="1000" dirty="0">
              <a:solidFill>
                <a:srgbClr val="232323"/>
              </a:solidFill>
              <a:latin typeface="微软雅黑" panose="020B0503020204020204" pitchFamily="34" charset="-122"/>
              <a:ea typeface="微软雅黑" panose="020B0503020204020204" pitchFamily="34" charset="-122"/>
              <a:sym typeface="+mn-ea"/>
            </a:endParaRPr>
          </a:p>
        </p:txBody>
      </p:sp>
      <p:sp>
        <p:nvSpPr>
          <p:cNvPr id="42" name="圆角矩形 41"/>
          <p:cNvSpPr/>
          <p:nvPr/>
        </p:nvSpPr>
        <p:spPr>
          <a:xfrm>
            <a:off x="980953" y="2602871"/>
            <a:ext cx="407526" cy="407525"/>
          </a:xfrm>
          <a:prstGeom prst="roundRect">
            <a:avLst/>
          </a:prstGeom>
          <a:solidFill>
            <a:srgbClr val="23232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a:solidFill>
                <a:srgbClr val="232323"/>
              </a:solidFill>
              <a:latin typeface="微软雅黑" pitchFamily="34" charset="-122"/>
              <a:ea typeface="微软雅黑" pitchFamily="34" charset="-122"/>
            </a:endParaRPr>
          </a:p>
        </p:txBody>
      </p:sp>
      <p:sp>
        <p:nvSpPr>
          <p:cNvPr id="43" name="文本框 17"/>
          <p:cNvSpPr txBox="1"/>
          <p:nvPr/>
        </p:nvSpPr>
        <p:spPr>
          <a:xfrm>
            <a:off x="931447" y="2606578"/>
            <a:ext cx="549978" cy="400110"/>
          </a:xfrm>
          <a:prstGeom prst="rect">
            <a:avLst/>
          </a:prstGeom>
          <a:noFill/>
        </p:spPr>
        <p:txBody>
          <a:bodyPr wrap="square" rtlCol="0">
            <a:spAutoFit/>
          </a:bodyPr>
          <a:lstStyle/>
          <a:p>
            <a:pPr>
              <a:defRPr/>
            </a:pPr>
            <a:r>
              <a:rPr lang="en-US" altLang="zh-CN" sz="2000" dirty="0">
                <a:solidFill>
                  <a:srgbClr val="F6F4F7"/>
                </a:solidFill>
                <a:latin typeface="微软雅黑" pitchFamily="34" charset="-122"/>
                <a:ea typeface="微软雅黑" pitchFamily="34" charset="-122"/>
                <a:sym typeface="+mn-ea"/>
              </a:rPr>
              <a:t>02</a:t>
            </a:r>
          </a:p>
        </p:txBody>
      </p:sp>
      <p:sp>
        <p:nvSpPr>
          <p:cNvPr id="50" name="文本框 10"/>
          <p:cNvSpPr txBox="1"/>
          <p:nvPr/>
        </p:nvSpPr>
        <p:spPr>
          <a:xfrm>
            <a:off x="1437989" y="3898709"/>
            <a:ext cx="2633877" cy="515526"/>
          </a:xfrm>
          <a:prstGeom prst="rect">
            <a:avLst/>
          </a:prstGeom>
          <a:noFill/>
        </p:spPr>
        <p:txBody>
          <a:bodyPr wrap="square" rtlCol="0">
            <a:spAutoFit/>
          </a:bodyPr>
          <a:lstStyle/>
          <a:p>
            <a:r>
              <a:rPr lang="zh-CN" altLang="zh-CN" sz="1800" b="1"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rPr>
              <a:t>我的认知</a:t>
            </a:r>
            <a:endParaRPr lang="en-US" altLang="zh-CN" sz="1800" dirty="0">
              <a:solidFill>
                <a:srgbClr val="232323"/>
              </a:solidFill>
              <a:latin typeface="Microsoft YaHei Light" panose="020B0502040204020203" pitchFamily="34" charset="-122"/>
              <a:ea typeface="Microsoft YaHei Light" panose="020B0502040204020203" pitchFamily="34" charset="-122"/>
              <a:sym typeface="+mn-ea"/>
            </a:endParaRPr>
          </a:p>
          <a:p>
            <a:r>
              <a:rPr lang="en-US" altLang="zh-CN" sz="950" dirty="0">
                <a:solidFill>
                  <a:srgbClr val="232323"/>
                </a:solidFill>
                <a:latin typeface="微软雅黑" panose="020B0503020204020204" pitchFamily="34" charset="-122"/>
                <a:ea typeface="微软雅黑" panose="020B0503020204020204" pitchFamily="34" charset="-122"/>
                <a:sym typeface="+mn-ea"/>
              </a:rPr>
              <a:t>My perception</a:t>
            </a:r>
            <a:endParaRPr lang="zh-CN" altLang="en-US" sz="950" dirty="0">
              <a:solidFill>
                <a:srgbClr val="232323"/>
              </a:solidFill>
              <a:latin typeface="微软雅黑" panose="020B0503020204020204" pitchFamily="34" charset="-122"/>
              <a:ea typeface="微软雅黑" panose="020B0503020204020204" pitchFamily="34" charset="-122"/>
              <a:sym typeface="+mn-ea"/>
            </a:endParaRPr>
          </a:p>
        </p:txBody>
      </p:sp>
      <p:sp>
        <p:nvSpPr>
          <p:cNvPr id="51" name="圆角矩形 50"/>
          <p:cNvSpPr/>
          <p:nvPr/>
        </p:nvSpPr>
        <p:spPr>
          <a:xfrm>
            <a:off x="1002987" y="3961517"/>
            <a:ext cx="407526" cy="407525"/>
          </a:xfrm>
          <a:prstGeom prst="roundRect">
            <a:avLst/>
          </a:prstGeom>
          <a:solidFill>
            <a:srgbClr val="23232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232323"/>
              </a:solidFill>
              <a:latin typeface="微软雅黑" pitchFamily="34" charset="-122"/>
              <a:ea typeface="微软雅黑" pitchFamily="34" charset="-122"/>
            </a:endParaRPr>
          </a:p>
        </p:txBody>
      </p:sp>
      <p:sp>
        <p:nvSpPr>
          <p:cNvPr id="52" name="文本框 17"/>
          <p:cNvSpPr txBox="1"/>
          <p:nvPr/>
        </p:nvSpPr>
        <p:spPr>
          <a:xfrm>
            <a:off x="931447" y="3965224"/>
            <a:ext cx="549978" cy="400110"/>
          </a:xfrm>
          <a:prstGeom prst="rect">
            <a:avLst/>
          </a:prstGeom>
          <a:noFill/>
        </p:spPr>
        <p:txBody>
          <a:bodyPr wrap="square" rtlCol="0">
            <a:spAutoFit/>
          </a:bodyPr>
          <a:lstStyle/>
          <a:p>
            <a:pPr algn="ctr">
              <a:defRPr/>
            </a:pPr>
            <a:r>
              <a:rPr lang="en-US" altLang="zh-CN" sz="2000" dirty="0">
                <a:solidFill>
                  <a:srgbClr val="F6F4F7"/>
                </a:solidFill>
                <a:latin typeface="微软雅黑" pitchFamily="34" charset="-122"/>
                <a:ea typeface="微软雅黑" pitchFamily="34" charset="-122"/>
                <a:sym typeface="+mn-ea"/>
              </a:rPr>
              <a:t>04</a:t>
            </a:r>
          </a:p>
        </p:txBody>
      </p:sp>
      <p:sp>
        <p:nvSpPr>
          <p:cNvPr id="33" name="文本框 32"/>
          <p:cNvSpPr txBox="1"/>
          <p:nvPr/>
        </p:nvSpPr>
        <p:spPr>
          <a:xfrm>
            <a:off x="865525" y="615203"/>
            <a:ext cx="1847608" cy="707886"/>
          </a:xfrm>
          <a:prstGeom prst="rect">
            <a:avLst/>
          </a:prstGeom>
          <a:noFill/>
        </p:spPr>
        <p:txBody>
          <a:bodyPr wrap="square" rtlCol="0">
            <a:spAutoFit/>
          </a:bodyPr>
          <a:lstStyle/>
          <a:p>
            <a:r>
              <a:rPr lang="zh-CN" altLang="en-US" sz="4000" spc="-225" dirty="0">
                <a:solidFill>
                  <a:srgbClr val="232323"/>
                </a:solidFill>
                <a:latin typeface="微软雅黑" pitchFamily="34" charset="-122"/>
                <a:ea typeface="微软雅黑" pitchFamily="34" charset="-122"/>
                <a:sym typeface="+mn-ea"/>
              </a:rPr>
              <a:t>目 录</a:t>
            </a:r>
          </a:p>
        </p:txBody>
      </p:sp>
      <p:sp>
        <p:nvSpPr>
          <p:cNvPr id="3" name="文本框 2"/>
          <p:cNvSpPr txBox="1"/>
          <p:nvPr/>
        </p:nvSpPr>
        <p:spPr>
          <a:xfrm>
            <a:off x="865525" y="1222019"/>
            <a:ext cx="1676510" cy="338554"/>
          </a:xfrm>
          <a:prstGeom prst="rect">
            <a:avLst/>
          </a:prstGeom>
          <a:noFill/>
        </p:spPr>
        <p:txBody>
          <a:bodyPr vert="horz" wrap="square" rtlCol="0">
            <a:spAutoFit/>
          </a:bodyPr>
          <a:lstStyle/>
          <a:p>
            <a:r>
              <a:rPr lang="en-US" altLang="zh-CN" sz="1600" dirty="0">
                <a:solidFill>
                  <a:srgbClr val="232323"/>
                </a:solidFill>
                <a:latin typeface="微软雅黑" pitchFamily="34" charset="-122"/>
                <a:ea typeface="微软雅黑" pitchFamily="34" charset="-122"/>
              </a:rPr>
              <a:t>CONTENTS</a:t>
            </a:r>
          </a:p>
        </p:txBody>
      </p:sp>
      <p:sp>
        <p:nvSpPr>
          <p:cNvPr id="2" name="矩形 1"/>
          <p:cNvSpPr/>
          <p:nvPr/>
        </p:nvSpPr>
        <p:spPr>
          <a:xfrm>
            <a:off x="978144" y="1565238"/>
            <a:ext cx="620754" cy="28800"/>
          </a:xfrm>
          <a:prstGeom prst="rect">
            <a:avLst/>
          </a:prstGeom>
          <a:solidFill>
            <a:srgbClr val="2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32323"/>
              </a:solidFill>
            </a:endParaRPr>
          </a:p>
        </p:txBody>
      </p:sp>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7830" y="0"/>
            <a:ext cx="5066170"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7830" y="0"/>
            <a:ext cx="5066170" cy="5143500"/>
          </a:xfrm>
          <a:prstGeom prst="rect">
            <a:avLst/>
          </a:prstGeom>
        </p:spPr>
      </p:pic>
      <p:sp>
        <p:nvSpPr>
          <p:cNvPr id="13" name="文本框 11"/>
          <p:cNvSpPr txBox="1"/>
          <p:nvPr/>
        </p:nvSpPr>
        <p:spPr>
          <a:xfrm>
            <a:off x="688595" y="1267549"/>
            <a:ext cx="3251597" cy="807913"/>
          </a:xfrm>
          <a:prstGeom prst="rect">
            <a:avLst/>
          </a:prstGeom>
          <a:noFill/>
        </p:spPr>
        <p:txBody>
          <a:bodyPr wrap="square" lIns="68580" tIns="34290" rIns="68580" bIns="34290" rtlCol="0">
            <a:spAutoFit/>
          </a:bodyPr>
          <a:lstStyle/>
          <a:p>
            <a:r>
              <a:rPr lang="en-US" altLang="zh-CN" sz="4800" dirty="0">
                <a:solidFill>
                  <a:srgbClr val="232323"/>
                </a:solidFill>
                <a:latin typeface="微软雅黑" pitchFamily="34" charset="-122"/>
                <a:ea typeface="微软雅黑" pitchFamily="34" charset="-122"/>
                <a:sym typeface="+mn-ea"/>
              </a:rPr>
              <a:t>PART 01</a:t>
            </a:r>
            <a:endParaRPr lang="zh-CN" altLang="en-US" sz="4800" dirty="0">
              <a:solidFill>
                <a:srgbClr val="232323"/>
              </a:solidFill>
              <a:latin typeface="微软雅黑" pitchFamily="34" charset="-122"/>
              <a:ea typeface="微软雅黑" pitchFamily="34" charset="-122"/>
              <a:sym typeface="+mn-ea"/>
            </a:endParaRPr>
          </a:p>
        </p:txBody>
      </p:sp>
      <p:sp>
        <p:nvSpPr>
          <p:cNvPr id="7" name="文本框 36"/>
          <p:cNvSpPr txBox="1"/>
          <p:nvPr/>
        </p:nvSpPr>
        <p:spPr>
          <a:xfrm>
            <a:off x="688594" y="3087938"/>
            <a:ext cx="4764187" cy="678968"/>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zh-CN" sz="1400" dirty="0">
                <a:solidFill>
                  <a:srgbClr val="333333"/>
                </a:solidFill>
                <a:effectLst/>
                <a:latin typeface="Microsoft YaHei Light" panose="020B0502040204020203" pitchFamily="34" charset="-122"/>
                <a:ea typeface="Microsoft YaHei Light" panose="020B0502040204020203" pitchFamily="34" charset="-122"/>
                <a:cs typeface="Arial" panose="020B0604020202020204" pitchFamily="34" charset="0"/>
              </a:rPr>
              <a:t>鲁思</a:t>
            </a:r>
            <a:r>
              <a:rPr lang="en-US" altLang="zh-CN" sz="1400" dirty="0">
                <a:solidFill>
                  <a:srgbClr val="333333"/>
                </a:solidFill>
                <a:effectLst/>
                <a:latin typeface="Microsoft YaHei Light" panose="020B0502040204020203" pitchFamily="34" charset="-122"/>
                <a:ea typeface="Microsoft YaHei Light" panose="020B0502040204020203" pitchFamily="34" charset="-122"/>
                <a:cs typeface="Arial" panose="020B0604020202020204" pitchFamily="34" charset="0"/>
              </a:rPr>
              <a:t>·</a:t>
            </a:r>
            <a:r>
              <a:rPr lang="zh-CN" altLang="zh-CN" sz="1400" dirty="0">
                <a:solidFill>
                  <a:srgbClr val="333333"/>
                </a:solidFill>
                <a:effectLst/>
                <a:latin typeface="Microsoft YaHei Light" panose="020B0502040204020203" pitchFamily="34" charset="-122"/>
                <a:ea typeface="Microsoft YaHei Light" panose="020B0502040204020203" pitchFamily="34" charset="-122"/>
                <a:cs typeface="Arial" panose="020B0604020202020204" pitchFamily="34" charset="0"/>
              </a:rPr>
              <a:t>本尼迪克特（</a:t>
            </a:r>
            <a:r>
              <a:rPr lang="en-US" altLang="zh-CN" sz="1400" dirty="0">
                <a:solidFill>
                  <a:srgbClr val="333333"/>
                </a:solidFill>
                <a:effectLst/>
                <a:latin typeface="Microsoft YaHei Light" panose="020B0502040204020203" pitchFamily="34" charset="-122"/>
                <a:ea typeface="Microsoft YaHei Light" panose="020B0502040204020203" pitchFamily="34" charset="-122"/>
                <a:cs typeface="Arial" panose="020B0604020202020204" pitchFamily="34" charset="0"/>
              </a:rPr>
              <a:t>Ruth Benedict</a:t>
            </a:r>
            <a:r>
              <a:rPr lang="zh-CN" altLang="zh-CN" sz="1400" dirty="0">
                <a:solidFill>
                  <a:srgbClr val="333333"/>
                </a:solidFill>
                <a:effectLst/>
                <a:latin typeface="Microsoft YaHei Light" panose="020B0502040204020203" pitchFamily="34" charset="-122"/>
                <a:ea typeface="Microsoft YaHei Light" panose="020B0502040204020203" pitchFamily="34" charset="-122"/>
                <a:cs typeface="Arial" panose="020B0604020202020204" pitchFamily="34" charset="0"/>
              </a:rPr>
              <a:t>，原姓</a:t>
            </a:r>
            <a:r>
              <a:rPr lang="en-US" altLang="zh-CN" sz="1400" dirty="0">
                <a:solidFill>
                  <a:srgbClr val="333333"/>
                </a:solidFill>
                <a:effectLst/>
                <a:latin typeface="Microsoft YaHei Light" panose="020B0502040204020203" pitchFamily="34" charset="-122"/>
                <a:ea typeface="Microsoft YaHei Light" panose="020B0502040204020203" pitchFamily="34" charset="-122"/>
                <a:cs typeface="Arial" panose="020B0604020202020204" pitchFamily="34" charset="0"/>
              </a:rPr>
              <a:t>Fulton</a:t>
            </a:r>
            <a:r>
              <a:rPr lang="zh-CN" altLang="zh-CN" sz="1400" dirty="0">
                <a:solidFill>
                  <a:srgbClr val="333333"/>
                </a:solidFill>
                <a:effectLst/>
                <a:latin typeface="Microsoft YaHei Light" panose="020B0502040204020203" pitchFamily="34" charset="-122"/>
                <a:ea typeface="Microsoft YaHei Light" panose="020B0502040204020203" pitchFamily="34" charset="-122"/>
                <a:cs typeface="Arial" panose="020B0604020202020204" pitchFamily="34" charset="0"/>
              </a:rPr>
              <a:t>），美国当代著名</a:t>
            </a:r>
            <a:r>
              <a:rPr lang="zh-CN" altLang="zh-CN" sz="1400" dirty="0">
                <a:solidFill>
                  <a:srgbClr val="000000"/>
                </a:solidFill>
                <a:effectLst/>
                <a:latin typeface="Microsoft YaHei Light" panose="020B0502040204020203" pitchFamily="34" charset="-122"/>
                <a:ea typeface="Microsoft YaHei Light" panose="020B0502040204020203" pitchFamily="34" charset="-122"/>
                <a:cs typeface="Arial" panose="020B0604020202020204" pitchFamily="34" charset="0"/>
              </a:rPr>
              <a:t>文化人类学</a:t>
            </a:r>
            <a:r>
              <a:rPr lang="zh-CN" altLang="zh-CN" sz="1400" dirty="0">
                <a:solidFill>
                  <a:srgbClr val="333333"/>
                </a:solidFill>
                <a:effectLst/>
                <a:latin typeface="Microsoft YaHei Light" panose="020B0502040204020203" pitchFamily="34" charset="-122"/>
                <a:ea typeface="Microsoft YaHei Light" panose="020B0502040204020203" pitchFamily="34" charset="-122"/>
                <a:cs typeface="Arial" panose="020B0604020202020204" pitchFamily="34" charset="0"/>
              </a:rPr>
              <a:t>家。</a:t>
            </a:r>
            <a:endParaRPr lang="zh-CN" altLang="en-US" sz="800" dirty="0">
              <a:solidFill>
                <a:srgbClr val="232323"/>
              </a:solidFill>
              <a:latin typeface="Microsoft YaHei Light" panose="020B0502040204020203" pitchFamily="34" charset="-122"/>
              <a:ea typeface="Microsoft YaHei Light" panose="020B0502040204020203" pitchFamily="34" charset="-122"/>
              <a:sym typeface="+mn-ea"/>
            </a:endParaRPr>
          </a:p>
        </p:txBody>
      </p:sp>
      <p:sp>
        <p:nvSpPr>
          <p:cNvPr id="8" name="文本框 10"/>
          <p:cNvSpPr txBox="1"/>
          <p:nvPr/>
        </p:nvSpPr>
        <p:spPr>
          <a:xfrm>
            <a:off x="688595" y="1968925"/>
            <a:ext cx="5760640" cy="892552"/>
          </a:xfrm>
          <a:prstGeom prst="rect">
            <a:avLst/>
          </a:prstGeom>
          <a:noFill/>
        </p:spPr>
        <p:txBody>
          <a:bodyPr wrap="square" rtlCol="0">
            <a:spAutoFit/>
          </a:bodyPr>
          <a:lstStyle/>
          <a:p>
            <a:pPr lvl="0" algn="just"/>
            <a:r>
              <a:rPr lang="zh-CN" altLang="zh-CN" sz="3600" kern="100" dirty="0">
                <a:effectLst/>
                <a:latin typeface="微软雅黑" panose="020B0503020204020204" pitchFamily="34" charset="-122"/>
                <a:ea typeface="微软雅黑" panose="020B0503020204020204" pitchFamily="34" charset="-122"/>
                <a:cs typeface="Times New Roman" panose="02020603050405020304" pitchFamily="18" charset="0"/>
              </a:rPr>
              <a:t>作者</a:t>
            </a:r>
            <a:r>
              <a:rPr lang="zh-CN" altLang="zh-CN" sz="3600" dirty="0">
                <a:solidFill>
                  <a:srgbClr val="232323"/>
                </a:solidFill>
                <a:latin typeface="微软雅黑" panose="020B0503020204020204" pitchFamily="34" charset="-122"/>
                <a:ea typeface="微软雅黑" panose="020B0503020204020204" pitchFamily="34" charset="-122"/>
              </a:rPr>
              <a:t>简介</a:t>
            </a:r>
            <a:endParaRPr lang="zh-CN" altLang="en-US" sz="3600" dirty="0">
              <a:solidFill>
                <a:srgbClr val="232323"/>
              </a:solidFill>
              <a:latin typeface="微软雅黑" panose="020B0503020204020204" pitchFamily="34" charset="-122"/>
              <a:ea typeface="微软雅黑" panose="020B0503020204020204" pitchFamily="34" charset="-122"/>
            </a:endParaRPr>
          </a:p>
          <a:p>
            <a:r>
              <a:rPr lang="en-US" altLang="zh-CN" sz="1600" dirty="0">
                <a:solidFill>
                  <a:srgbClr val="232323"/>
                </a:solidFill>
                <a:latin typeface="微软雅黑" pitchFamily="34" charset="-122"/>
                <a:ea typeface="微软雅黑" pitchFamily="34" charset="-122"/>
              </a:rPr>
              <a:t>Author's brief introduction</a:t>
            </a:r>
            <a:endParaRPr lang="zh-CN" altLang="en-US" sz="1600" dirty="0">
              <a:solidFill>
                <a:srgbClr val="232323"/>
              </a:solidFill>
              <a:latin typeface="微软雅黑" pitchFamily="34" charset="-122"/>
              <a:ea typeface="微软雅黑" pitchFamily="34" charset="-122"/>
            </a:endParaRPr>
          </a:p>
        </p:txBody>
      </p:sp>
      <p:sp>
        <p:nvSpPr>
          <p:cNvPr id="5" name="矩形 4"/>
          <p:cNvSpPr/>
          <p:nvPr/>
        </p:nvSpPr>
        <p:spPr>
          <a:xfrm>
            <a:off x="791465" y="2898478"/>
            <a:ext cx="620754" cy="28800"/>
          </a:xfrm>
          <a:prstGeom prst="rect">
            <a:avLst/>
          </a:prstGeom>
          <a:solidFill>
            <a:srgbClr val="2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rgbClr val="232323"/>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4105994" y="1026466"/>
            <a:ext cx="2412840" cy="461665"/>
          </a:xfrm>
          <a:prstGeom prst="rect">
            <a:avLst/>
          </a:prstGeom>
        </p:spPr>
        <p:txBody>
          <a:bodyPr wrap="none">
            <a:spAutoFit/>
          </a:bodyPr>
          <a:lstStyle/>
          <a:p>
            <a:pPr lvl="0"/>
            <a:r>
              <a:rPr lang="zh-CN" altLang="zh-CN" sz="2400" dirty="0">
                <a:solidFill>
                  <a:srgbClr val="333333"/>
                </a:solidFill>
                <a:effectLst/>
                <a:latin typeface="Microsoft YaHei Light" panose="020B0502040204020203" pitchFamily="34" charset="-122"/>
                <a:ea typeface="Microsoft YaHei Light" panose="020B0502040204020203" pitchFamily="34" charset="-122"/>
                <a:cs typeface="Arial" panose="020B0604020202020204" pitchFamily="34" charset="0"/>
              </a:rPr>
              <a:t>鲁思</a:t>
            </a:r>
            <a:r>
              <a:rPr lang="en-US" altLang="zh-CN" sz="2400" dirty="0">
                <a:solidFill>
                  <a:srgbClr val="333333"/>
                </a:solidFill>
                <a:effectLst/>
                <a:latin typeface="Microsoft YaHei Light" panose="020B0502040204020203" pitchFamily="34" charset="-122"/>
                <a:ea typeface="Microsoft YaHei Light" panose="020B0502040204020203" pitchFamily="34" charset="-122"/>
                <a:cs typeface="Arial" panose="020B0604020202020204" pitchFamily="34" charset="0"/>
              </a:rPr>
              <a:t>·</a:t>
            </a:r>
            <a:r>
              <a:rPr lang="zh-CN" altLang="zh-CN" sz="2400" dirty="0">
                <a:solidFill>
                  <a:srgbClr val="333333"/>
                </a:solidFill>
                <a:effectLst/>
                <a:latin typeface="Microsoft YaHei Light" panose="020B0502040204020203" pitchFamily="34" charset="-122"/>
                <a:ea typeface="Microsoft YaHei Light" panose="020B0502040204020203" pitchFamily="34" charset="-122"/>
                <a:cs typeface="Arial" panose="020B0604020202020204" pitchFamily="34" charset="0"/>
              </a:rPr>
              <a:t>本尼迪克特</a:t>
            </a:r>
            <a:endParaRPr lang="zh-CN" altLang="en-US" sz="2200" dirty="0">
              <a:solidFill>
                <a:srgbClr val="232323"/>
              </a:solidFill>
              <a:latin typeface="微软雅黑" pitchFamily="34" charset="-122"/>
              <a:ea typeface="微软雅黑" pitchFamily="34" charset="-122"/>
              <a:sym typeface="Arial" pitchFamily="34" charset="0"/>
            </a:endParaRPr>
          </a:p>
        </p:txBody>
      </p:sp>
      <p:sp>
        <p:nvSpPr>
          <p:cNvPr id="53" name="矩形 52"/>
          <p:cNvSpPr/>
          <p:nvPr/>
        </p:nvSpPr>
        <p:spPr>
          <a:xfrm>
            <a:off x="4026786" y="1783463"/>
            <a:ext cx="4073019" cy="2771784"/>
          </a:xfrm>
          <a:prstGeom prst="rect">
            <a:avLst/>
          </a:prstGeom>
        </p:spPr>
        <p:txBody>
          <a:bodyPr wrap="square">
            <a:spAutoFit/>
          </a:bodyPr>
          <a:lstStyle/>
          <a:p>
            <a:pPr>
              <a:lnSpc>
                <a:spcPts val="1500"/>
              </a:lnSpc>
            </a:pPr>
            <a:r>
              <a:rPr lang="en-US" altLang="zh-CN" sz="1100" dirty="0"/>
              <a:t>1909</a:t>
            </a:r>
            <a:r>
              <a:rPr lang="zh-CN" altLang="zh-CN" sz="1100" dirty="0"/>
              <a:t>年毕业于瓦萨学院（</a:t>
            </a:r>
            <a:r>
              <a:rPr lang="en-US" altLang="zh-CN" sz="1100" dirty="0"/>
              <a:t>Vassar College</a:t>
            </a:r>
            <a:r>
              <a:rPr lang="zh-CN" altLang="zh-CN" sz="1100" dirty="0"/>
              <a:t>），大学时期主修英国文学</a:t>
            </a:r>
            <a:r>
              <a:rPr lang="en-US" altLang="zh-CN" sz="1100" dirty="0"/>
              <a:t>,</a:t>
            </a:r>
            <a:r>
              <a:rPr lang="zh-CN" altLang="zh-CN" sz="1100" dirty="0"/>
              <a:t>获文学学士学位。</a:t>
            </a:r>
            <a:r>
              <a:rPr lang="en-US" altLang="zh-CN" sz="1100" dirty="0"/>
              <a:t>1919</a:t>
            </a:r>
            <a:r>
              <a:rPr lang="zh-CN" altLang="zh-CN" sz="1100" dirty="0"/>
              <a:t>年秋进入哥伦比亚大学，专攻文化人类学，师从美国著名人类学家弗朗兹·博厄斯（</a:t>
            </a:r>
            <a:r>
              <a:rPr lang="en-US" altLang="zh-CN" sz="1100" dirty="0"/>
              <a:t>Franz Boas 1858</a:t>
            </a:r>
            <a:r>
              <a:rPr lang="zh-CN" altLang="zh-CN" sz="1100" dirty="0"/>
              <a:t>—</a:t>
            </a:r>
            <a:r>
              <a:rPr lang="en-US" altLang="zh-CN" sz="1100" dirty="0"/>
              <a:t>1942</a:t>
            </a:r>
            <a:r>
              <a:rPr lang="zh-CN" altLang="zh-CN" sz="1100" dirty="0"/>
              <a:t>），</a:t>
            </a:r>
            <a:r>
              <a:rPr lang="en-US" altLang="zh-CN" sz="1100" dirty="0"/>
              <a:t>1923</a:t>
            </a:r>
            <a:r>
              <a:rPr lang="zh-CN" altLang="zh-CN" sz="1100" dirty="0"/>
              <a:t>年获博士学位。之后留校任教，历任讲师、副教授和教授，</a:t>
            </a:r>
            <a:r>
              <a:rPr lang="en-US" altLang="zh-CN" sz="1100" dirty="0"/>
              <a:t>1936</a:t>
            </a:r>
            <a:r>
              <a:rPr lang="zh-CN" altLang="zh-CN" sz="1100" dirty="0"/>
              <a:t>年被任命为该校人类学系主任。</a:t>
            </a:r>
            <a:r>
              <a:rPr lang="en-US" altLang="zh-CN" sz="1100" dirty="0"/>
              <a:t>20</a:t>
            </a:r>
            <a:r>
              <a:rPr lang="zh-CN" altLang="zh-CN" sz="1100" dirty="0"/>
              <a:t>世纪初少数的女性学者，受到法兰兹</a:t>
            </a:r>
            <a:r>
              <a:rPr lang="en-US" altLang="zh-CN" sz="1100" dirty="0"/>
              <a:t>·</a:t>
            </a:r>
            <a:r>
              <a:rPr lang="zh-CN" altLang="zh-CN" sz="1100" dirty="0"/>
              <a:t>鲍亚士（</a:t>
            </a:r>
            <a:r>
              <a:rPr lang="en-US" altLang="zh-CN" sz="1100" dirty="0"/>
              <a:t>Franz Boas</a:t>
            </a:r>
            <a:r>
              <a:rPr lang="zh-CN" altLang="zh-CN" sz="1100" dirty="0"/>
              <a:t>）的影响，同爱德华</a:t>
            </a:r>
            <a:r>
              <a:rPr lang="en-US" altLang="zh-CN" sz="1100" dirty="0"/>
              <a:t>·</a:t>
            </a:r>
            <a:r>
              <a:rPr lang="zh-CN" altLang="zh-CN" sz="1100" dirty="0"/>
              <a:t>萨皮尔（</a:t>
            </a:r>
            <a:r>
              <a:rPr lang="en-US" altLang="zh-CN" sz="1100" dirty="0"/>
              <a:t>Edward Sapir</a:t>
            </a:r>
            <a:r>
              <a:rPr lang="zh-CN" altLang="zh-CN" sz="1100" dirty="0"/>
              <a:t>）提出最早的文化形貌论（</a:t>
            </a:r>
            <a:r>
              <a:rPr lang="en-US" altLang="zh-CN" sz="1100" dirty="0"/>
              <a:t>Cultural Configuration</a:t>
            </a:r>
            <a:r>
              <a:rPr lang="zh-CN" altLang="zh-CN" sz="1100" dirty="0"/>
              <a:t>），认为文化如同个人，具有不同的类型与特征。本尼迪克特早年学习英国文学，故其作品文笔高妙，并善于作诗以及细腻的描述。她的作品中，尤以《文化模式》（</a:t>
            </a:r>
            <a:r>
              <a:rPr lang="en-US" altLang="zh-CN" sz="1100" dirty="0"/>
              <a:t>Patterns of Culture</a:t>
            </a:r>
            <a:r>
              <a:rPr lang="zh-CN" altLang="zh-CN" sz="1100" dirty="0"/>
              <a:t>）与《菊与刀》（</a:t>
            </a:r>
            <a:r>
              <a:rPr lang="en-US" altLang="zh-CN" sz="1100" dirty="0"/>
              <a:t>The Chrysanthemum and the Sword</a:t>
            </a:r>
            <a:r>
              <a:rPr lang="zh-CN" altLang="zh-CN" sz="1100" dirty="0"/>
              <a:t>）最为著名。尽管她论述的重要性已被其他理论取代，但其著作中提出的问题与关怀，至今仍受到人类学、历史学等学科的重视与关注。</a:t>
            </a:r>
            <a:endParaRPr lang="en-US" altLang="zh-CN" sz="1100" dirty="0">
              <a:sym typeface="+mn-ea"/>
            </a:endParaRPr>
          </a:p>
        </p:txBody>
      </p:sp>
      <p:sp>
        <p:nvSpPr>
          <p:cNvPr id="18" name="文本框 10"/>
          <p:cNvSpPr txBox="1"/>
          <p:nvPr/>
        </p:nvSpPr>
        <p:spPr>
          <a:xfrm>
            <a:off x="684567" y="465352"/>
            <a:ext cx="3342219" cy="523220"/>
          </a:xfrm>
          <a:prstGeom prst="rect">
            <a:avLst/>
          </a:prstGeom>
          <a:noFill/>
        </p:spPr>
        <p:txBody>
          <a:bodyPr wrap="square" rtlCol="0">
            <a:spAutoFit/>
          </a:bodyPr>
          <a:lstStyle/>
          <a:p>
            <a:pPr lvl="0" algn="just"/>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作者</a:t>
            </a:r>
            <a:r>
              <a:rPr lang="zh-CN" altLang="zh-CN" sz="1800" dirty="0">
                <a:solidFill>
                  <a:srgbClr val="232323"/>
                </a:solidFill>
                <a:latin typeface="微软雅黑" panose="020B0503020204020204" pitchFamily="34" charset="-122"/>
                <a:ea typeface="微软雅黑" panose="020B0503020204020204" pitchFamily="34" charset="-122"/>
              </a:rPr>
              <a:t>简介</a:t>
            </a:r>
            <a:endParaRPr lang="zh-CN" altLang="en-US" sz="1800" dirty="0">
              <a:solidFill>
                <a:srgbClr val="232323"/>
              </a:solidFill>
              <a:latin typeface="微软雅黑" panose="020B0503020204020204" pitchFamily="34" charset="-122"/>
              <a:ea typeface="微软雅黑" panose="020B0503020204020204" pitchFamily="34" charset="-122"/>
            </a:endParaRPr>
          </a:p>
          <a:p>
            <a:r>
              <a:rPr lang="en-US" altLang="zh-CN" sz="1000" dirty="0">
                <a:solidFill>
                  <a:srgbClr val="232323"/>
                </a:solidFill>
                <a:latin typeface="微软雅黑" pitchFamily="34" charset="-122"/>
                <a:ea typeface="微软雅黑" pitchFamily="34" charset="-122"/>
              </a:rPr>
              <a:t>Author's brief introduction</a:t>
            </a:r>
            <a:endParaRPr lang="zh-CN" altLang="en-US" sz="1000" dirty="0">
              <a:solidFill>
                <a:srgbClr val="232323"/>
              </a:solidFill>
              <a:latin typeface="微软雅黑" pitchFamily="34" charset="-122"/>
              <a:ea typeface="微软雅黑" pitchFamily="34" charset="-122"/>
            </a:endParaRPr>
          </a:p>
        </p:txBody>
      </p:sp>
      <p:sp>
        <p:nvSpPr>
          <p:cNvPr id="13" name="KSO_Shape"/>
          <p:cNvSpPr>
            <a:spLocks/>
          </p:cNvSpPr>
          <p:nvPr/>
        </p:nvSpPr>
        <p:spPr bwMode="auto">
          <a:xfrm>
            <a:off x="964986" y="1257299"/>
            <a:ext cx="2581288" cy="3180229"/>
          </a:xfrm>
          <a:custGeom>
            <a:avLst/>
            <a:gdLst>
              <a:gd name="T0" fmla="*/ 214374 w 3896"/>
              <a:gd name="T1" fmla="*/ 276344 h 3896"/>
              <a:gd name="T2" fmla="*/ 214374 w 3896"/>
              <a:gd name="T3" fmla="*/ 1524515 h 3896"/>
              <a:gd name="T4" fmla="*/ 270740 w 3896"/>
              <a:gd name="T5" fmla="*/ 1580431 h 3896"/>
              <a:gd name="T6" fmla="*/ 1528803 w 3896"/>
              <a:gd name="T7" fmla="*/ 1580431 h 3896"/>
              <a:gd name="T8" fmla="*/ 1585169 w 3896"/>
              <a:gd name="T9" fmla="*/ 1524515 h 3896"/>
              <a:gd name="T10" fmla="*/ 1585169 w 3896"/>
              <a:gd name="T11" fmla="*/ 276344 h 3896"/>
              <a:gd name="T12" fmla="*/ 1528803 w 3896"/>
              <a:gd name="T13" fmla="*/ 219966 h 3896"/>
              <a:gd name="T14" fmla="*/ 270740 w 3896"/>
              <a:gd name="T15" fmla="*/ 219966 h 3896"/>
              <a:gd name="T16" fmla="*/ 214374 w 3896"/>
              <a:gd name="T17" fmla="*/ 276344 h 3896"/>
              <a:gd name="T18" fmla="*/ 1743639 w 3896"/>
              <a:gd name="T19" fmla="*/ 0 h 3896"/>
              <a:gd name="T20" fmla="*/ 1405907 w 3896"/>
              <a:gd name="T21" fmla="*/ 0 h 3896"/>
              <a:gd name="T22" fmla="*/ 1350004 w 3896"/>
              <a:gd name="T23" fmla="*/ 56378 h 3896"/>
              <a:gd name="T24" fmla="*/ 1405907 w 3896"/>
              <a:gd name="T25" fmla="*/ 107210 h 3896"/>
              <a:gd name="T26" fmla="*/ 1692356 w 3896"/>
              <a:gd name="T27" fmla="*/ 107210 h 3896"/>
              <a:gd name="T28" fmla="*/ 1692356 w 3896"/>
              <a:gd name="T29" fmla="*/ 393721 h 3896"/>
              <a:gd name="T30" fmla="*/ 1743639 w 3896"/>
              <a:gd name="T31" fmla="*/ 450099 h 3896"/>
              <a:gd name="T32" fmla="*/ 1800005 w 3896"/>
              <a:gd name="T33" fmla="*/ 393721 h 3896"/>
              <a:gd name="T34" fmla="*/ 1800005 w 3896"/>
              <a:gd name="T35" fmla="*/ 56378 h 3896"/>
              <a:gd name="T36" fmla="*/ 1743639 w 3896"/>
              <a:gd name="T37" fmla="*/ 0 h 3896"/>
              <a:gd name="T38" fmla="*/ 1743639 w 3896"/>
              <a:gd name="T39" fmla="*/ 1350298 h 3896"/>
              <a:gd name="T40" fmla="*/ 1692356 w 3896"/>
              <a:gd name="T41" fmla="*/ 1406676 h 3896"/>
              <a:gd name="T42" fmla="*/ 1692356 w 3896"/>
              <a:gd name="T43" fmla="*/ 1693187 h 3896"/>
              <a:gd name="T44" fmla="*/ 1405907 w 3896"/>
              <a:gd name="T45" fmla="*/ 1693187 h 3896"/>
              <a:gd name="T46" fmla="*/ 1350004 w 3896"/>
              <a:gd name="T47" fmla="*/ 1744019 h 3896"/>
              <a:gd name="T48" fmla="*/ 1405907 w 3896"/>
              <a:gd name="T49" fmla="*/ 1800397 h 3896"/>
              <a:gd name="T50" fmla="*/ 1743639 w 3896"/>
              <a:gd name="T51" fmla="*/ 1800397 h 3896"/>
              <a:gd name="T52" fmla="*/ 1800005 w 3896"/>
              <a:gd name="T53" fmla="*/ 1744019 h 3896"/>
              <a:gd name="T54" fmla="*/ 1800005 w 3896"/>
              <a:gd name="T55" fmla="*/ 1406676 h 3896"/>
              <a:gd name="T56" fmla="*/ 1743639 w 3896"/>
              <a:gd name="T57" fmla="*/ 1350298 h 3896"/>
              <a:gd name="T58" fmla="*/ 55904 w 3896"/>
              <a:gd name="T59" fmla="*/ 450099 h 3896"/>
              <a:gd name="T60" fmla="*/ 107187 w 3896"/>
              <a:gd name="T61" fmla="*/ 393721 h 3896"/>
              <a:gd name="T62" fmla="*/ 107187 w 3896"/>
              <a:gd name="T63" fmla="*/ 107210 h 3896"/>
              <a:gd name="T64" fmla="*/ 393636 w 3896"/>
              <a:gd name="T65" fmla="*/ 107210 h 3896"/>
              <a:gd name="T66" fmla="*/ 450001 w 3896"/>
              <a:gd name="T67" fmla="*/ 56378 h 3896"/>
              <a:gd name="T68" fmla="*/ 393636 w 3896"/>
              <a:gd name="T69" fmla="*/ 0 h 3896"/>
              <a:gd name="T70" fmla="*/ 55904 w 3896"/>
              <a:gd name="T71" fmla="*/ 0 h 3896"/>
              <a:gd name="T72" fmla="*/ 0 w 3896"/>
              <a:gd name="T73" fmla="*/ 56378 h 3896"/>
              <a:gd name="T74" fmla="*/ 0 w 3896"/>
              <a:gd name="T75" fmla="*/ 393721 h 3896"/>
              <a:gd name="T76" fmla="*/ 55904 w 3896"/>
              <a:gd name="T77" fmla="*/ 450099 h 3896"/>
              <a:gd name="T78" fmla="*/ 393636 w 3896"/>
              <a:gd name="T79" fmla="*/ 1693187 h 3896"/>
              <a:gd name="T80" fmla="*/ 107187 w 3896"/>
              <a:gd name="T81" fmla="*/ 1693187 h 3896"/>
              <a:gd name="T82" fmla="*/ 107187 w 3896"/>
              <a:gd name="T83" fmla="*/ 1406676 h 3896"/>
              <a:gd name="T84" fmla="*/ 55904 w 3896"/>
              <a:gd name="T85" fmla="*/ 1350298 h 3896"/>
              <a:gd name="T86" fmla="*/ 0 w 3896"/>
              <a:gd name="T87" fmla="*/ 1406676 h 3896"/>
              <a:gd name="T88" fmla="*/ 0 w 3896"/>
              <a:gd name="T89" fmla="*/ 1744019 h 3896"/>
              <a:gd name="T90" fmla="*/ 55904 w 3896"/>
              <a:gd name="T91" fmla="*/ 1800397 h 3896"/>
              <a:gd name="T92" fmla="*/ 393636 w 3896"/>
              <a:gd name="T93" fmla="*/ 1800397 h 3896"/>
              <a:gd name="T94" fmla="*/ 450001 w 3896"/>
              <a:gd name="T95" fmla="*/ 1744019 h 3896"/>
              <a:gd name="T96" fmla="*/ 393636 w 3896"/>
              <a:gd name="T97" fmla="*/ 1693187 h 389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896" h="3896">
                <a:moveTo>
                  <a:pt x="464" y="598"/>
                </a:moveTo>
                <a:cubicBezTo>
                  <a:pt x="464" y="3299"/>
                  <a:pt x="464" y="3299"/>
                  <a:pt x="464" y="3299"/>
                </a:cubicBezTo>
                <a:cubicBezTo>
                  <a:pt x="464" y="3366"/>
                  <a:pt x="519" y="3420"/>
                  <a:pt x="586" y="3420"/>
                </a:cubicBezTo>
                <a:cubicBezTo>
                  <a:pt x="3309" y="3420"/>
                  <a:pt x="3309" y="3420"/>
                  <a:pt x="3309" y="3420"/>
                </a:cubicBezTo>
                <a:cubicBezTo>
                  <a:pt x="3377" y="3420"/>
                  <a:pt x="3431" y="3366"/>
                  <a:pt x="3431" y="3299"/>
                </a:cubicBezTo>
                <a:cubicBezTo>
                  <a:pt x="3431" y="598"/>
                  <a:pt x="3431" y="598"/>
                  <a:pt x="3431" y="598"/>
                </a:cubicBezTo>
                <a:cubicBezTo>
                  <a:pt x="3431" y="530"/>
                  <a:pt x="3377" y="476"/>
                  <a:pt x="3309" y="476"/>
                </a:cubicBezTo>
                <a:cubicBezTo>
                  <a:pt x="586" y="476"/>
                  <a:pt x="586" y="476"/>
                  <a:pt x="586" y="476"/>
                </a:cubicBezTo>
                <a:cubicBezTo>
                  <a:pt x="519" y="476"/>
                  <a:pt x="464" y="530"/>
                  <a:pt x="464" y="598"/>
                </a:cubicBezTo>
                <a:close/>
                <a:moveTo>
                  <a:pt x="3774" y="0"/>
                </a:moveTo>
                <a:cubicBezTo>
                  <a:pt x="3043" y="0"/>
                  <a:pt x="3043" y="0"/>
                  <a:pt x="3043" y="0"/>
                </a:cubicBezTo>
                <a:cubicBezTo>
                  <a:pt x="2976" y="0"/>
                  <a:pt x="2922" y="54"/>
                  <a:pt x="2922" y="122"/>
                </a:cubicBezTo>
                <a:cubicBezTo>
                  <a:pt x="2922" y="189"/>
                  <a:pt x="2976" y="232"/>
                  <a:pt x="3043" y="232"/>
                </a:cubicBezTo>
                <a:cubicBezTo>
                  <a:pt x="3663" y="232"/>
                  <a:pt x="3663" y="232"/>
                  <a:pt x="3663" y="232"/>
                </a:cubicBezTo>
                <a:cubicBezTo>
                  <a:pt x="3663" y="852"/>
                  <a:pt x="3663" y="852"/>
                  <a:pt x="3663" y="852"/>
                </a:cubicBezTo>
                <a:cubicBezTo>
                  <a:pt x="3663" y="919"/>
                  <a:pt x="3707" y="974"/>
                  <a:pt x="3774" y="974"/>
                </a:cubicBezTo>
                <a:cubicBezTo>
                  <a:pt x="3841" y="974"/>
                  <a:pt x="3896" y="919"/>
                  <a:pt x="3896" y="852"/>
                </a:cubicBezTo>
                <a:cubicBezTo>
                  <a:pt x="3896" y="122"/>
                  <a:pt x="3896" y="122"/>
                  <a:pt x="3896" y="122"/>
                </a:cubicBezTo>
                <a:cubicBezTo>
                  <a:pt x="3896" y="54"/>
                  <a:pt x="3841" y="0"/>
                  <a:pt x="3774" y="0"/>
                </a:cubicBezTo>
                <a:close/>
                <a:moveTo>
                  <a:pt x="3774" y="2922"/>
                </a:moveTo>
                <a:cubicBezTo>
                  <a:pt x="3707" y="2922"/>
                  <a:pt x="3663" y="2977"/>
                  <a:pt x="3663" y="3044"/>
                </a:cubicBezTo>
                <a:cubicBezTo>
                  <a:pt x="3663" y="3664"/>
                  <a:pt x="3663" y="3664"/>
                  <a:pt x="3663" y="3664"/>
                </a:cubicBezTo>
                <a:cubicBezTo>
                  <a:pt x="3043" y="3664"/>
                  <a:pt x="3043" y="3664"/>
                  <a:pt x="3043" y="3664"/>
                </a:cubicBezTo>
                <a:cubicBezTo>
                  <a:pt x="2976" y="3664"/>
                  <a:pt x="2922" y="3707"/>
                  <a:pt x="2922" y="3774"/>
                </a:cubicBezTo>
                <a:cubicBezTo>
                  <a:pt x="2922" y="3841"/>
                  <a:pt x="2976" y="3896"/>
                  <a:pt x="3043" y="3896"/>
                </a:cubicBezTo>
                <a:cubicBezTo>
                  <a:pt x="3774" y="3896"/>
                  <a:pt x="3774" y="3896"/>
                  <a:pt x="3774" y="3896"/>
                </a:cubicBezTo>
                <a:cubicBezTo>
                  <a:pt x="3841" y="3896"/>
                  <a:pt x="3896" y="3841"/>
                  <a:pt x="3896" y="3774"/>
                </a:cubicBezTo>
                <a:cubicBezTo>
                  <a:pt x="3896" y="3044"/>
                  <a:pt x="3896" y="3044"/>
                  <a:pt x="3896" y="3044"/>
                </a:cubicBezTo>
                <a:cubicBezTo>
                  <a:pt x="3896" y="2977"/>
                  <a:pt x="3841" y="2922"/>
                  <a:pt x="3774" y="2922"/>
                </a:cubicBezTo>
                <a:close/>
                <a:moveTo>
                  <a:pt x="121" y="974"/>
                </a:moveTo>
                <a:cubicBezTo>
                  <a:pt x="188" y="974"/>
                  <a:pt x="232" y="919"/>
                  <a:pt x="232" y="852"/>
                </a:cubicBezTo>
                <a:cubicBezTo>
                  <a:pt x="232" y="232"/>
                  <a:pt x="232" y="232"/>
                  <a:pt x="232" y="232"/>
                </a:cubicBezTo>
                <a:cubicBezTo>
                  <a:pt x="852" y="232"/>
                  <a:pt x="852" y="232"/>
                  <a:pt x="852" y="232"/>
                </a:cubicBezTo>
                <a:cubicBezTo>
                  <a:pt x="919" y="232"/>
                  <a:pt x="974" y="189"/>
                  <a:pt x="974" y="122"/>
                </a:cubicBezTo>
                <a:cubicBezTo>
                  <a:pt x="974" y="54"/>
                  <a:pt x="919" y="0"/>
                  <a:pt x="852" y="0"/>
                </a:cubicBezTo>
                <a:cubicBezTo>
                  <a:pt x="121" y="0"/>
                  <a:pt x="121" y="0"/>
                  <a:pt x="121" y="0"/>
                </a:cubicBezTo>
                <a:cubicBezTo>
                  <a:pt x="54" y="0"/>
                  <a:pt x="0" y="54"/>
                  <a:pt x="0" y="122"/>
                </a:cubicBezTo>
                <a:cubicBezTo>
                  <a:pt x="0" y="852"/>
                  <a:pt x="0" y="852"/>
                  <a:pt x="0" y="852"/>
                </a:cubicBezTo>
                <a:cubicBezTo>
                  <a:pt x="0" y="919"/>
                  <a:pt x="54" y="974"/>
                  <a:pt x="121" y="974"/>
                </a:cubicBezTo>
                <a:close/>
                <a:moveTo>
                  <a:pt x="852" y="3664"/>
                </a:moveTo>
                <a:cubicBezTo>
                  <a:pt x="232" y="3664"/>
                  <a:pt x="232" y="3664"/>
                  <a:pt x="232" y="3664"/>
                </a:cubicBezTo>
                <a:cubicBezTo>
                  <a:pt x="232" y="3044"/>
                  <a:pt x="232" y="3044"/>
                  <a:pt x="232" y="3044"/>
                </a:cubicBezTo>
                <a:cubicBezTo>
                  <a:pt x="232" y="2977"/>
                  <a:pt x="188" y="2922"/>
                  <a:pt x="121" y="2922"/>
                </a:cubicBezTo>
                <a:cubicBezTo>
                  <a:pt x="54" y="2922"/>
                  <a:pt x="0" y="2977"/>
                  <a:pt x="0" y="3044"/>
                </a:cubicBezTo>
                <a:cubicBezTo>
                  <a:pt x="0" y="3774"/>
                  <a:pt x="0" y="3774"/>
                  <a:pt x="0" y="3774"/>
                </a:cubicBezTo>
                <a:cubicBezTo>
                  <a:pt x="0" y="3841"/>
                  <a:pt x="54" y="3896"/>
                  <a:pt x="121" y="3896"/>
                </a:cubicBezTo>
                <a:cubicBezTo>
                  <a:pt x="852" y="3896"/>
                  <a:pt x="852" y="3896"/>
                  <a:pt x="852" y="3896"/>
                </a:cubicBezTo>
                <a:cubicBezTo>
                  <a:pt x="919" y="3896"/>
                  <a:pt x="974" y="3841"/>
                  <a:pt x="974" y="3774"/>
                </a:cubicBezTo>
                <a:cubicBezTo>
                  <a:pt x="974" y="3707"/>
                  <a:pt x="919" y="3664"/>
                  <a:pt x="852" y="3664"/>
                </a:cubicBez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a:off x="688595" y="1968925"/>
            <a:ext cx="4228486" cy="892552"/>
          </a:xfrm>
          <a:prstGeom prst="rect">
            <a:avLst/>
          </a:prstGeom>
          <a:noFill/>
        </p:spPr>
        <p:txBody>
          <a:bodyPr wrap="square" rtlCol="0">
            <a:spAutoFit/>
          </a:bodyPr>
          <a:lstStyle/>
          <a:p>
            <a:r>
              <a:rPr lang="zh-CN" altLang="zh-CN" sz="3600" b="1"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rPr>
              <a:t>写作背景</a:t>
            </a:r>
            <a:endParaRPr lang="en-US" altLang="zh-CN" sz="3600" dirty="0">
              <a:solidFill>
                <a:srgbClr val="232323"/>
              </a:solidFill>
              <a:latin typeface="Microsoft YaHei Light" panose="020B0502040204020203" pitchFamily="34" charset="-122"/>
              <a:ea typeface="Microsoft YaHei Light" panose="020B0502040204020203" pitchFamily="34" charset="-122"/>
              <a:sym typeface="+mn-ea"/>
            </a:endParaRPr>
          </a:p>
          <a:p>
            <a:r>
              <a:rPr lang="en-US" altLang="zh-CN" sz="1600" dirty="0">
                <a:solidFill>
                  <a:srgbClr val="232323"/>
                </a:solidFill>
                <a:latin typeface="微软雅黑" panose="020B0503020204020204" pitchFamily="34" charset="-122"/>
                <a:ea typeface="微软雅黑" panose="020B0503020204020204" pitchFamily="34" charset="-122"/>
                <a:sym typeface="+mn-ea"/>
              </a:rPr>
              <a:t>Writing background</a:t>
            </a:r>
            <a:endParaRPr lang="zh-CN" altLang="en-US" sz="1600" dirty="0">
              <a:solidFill>
                <a:srgbClr val="232323"/>
              </a:solidFill>
              <a:latin typeface="微软雅黑" panose="020B0503020204020204" pitchFamily="34" charset="-122"/>
              <a:ea typeface="微软雅黑" panose="020B0503020204020204" pitchFamily="34" charset="-122"/>
              <a:sym typeface="+mn-ea"/>
            </a:endParaRPr>
          </a:p>
        </p:txBody>
      </p:sp>
      <p:sp>
        <p:nvSpPr>
          <p:cNvPr id="6" name="文本框 11"/>
          <p:cNvSpPr txBox="1"/>
          <p:nvPr/>
        </p:nvSpPr>
        <p:spPr>
          <a:xfrm>
            <a:off x="688595" y="1267549"/>
            <a:ext cx="3251597" cy="807913"/>
          </a:xfrm>
          <a:prstGeom prst="rect">
            <a:avLst/>
          </a:prstGeom>
          <a:noFill/>
        </p:spPr>
        <p:txBody>
          <a:bodyPr wrap="square" lIns="68580" tIns="34290" rIns="68580" bIns="34290" rtlCol="0">
            <a:spAutoFit/>
          </a:bodyPr>
          <a:lstStyle/>
          <a:p>
            <a:r>
              <a:rPr lang="en-US" altLang="zh-CN" sz="4800" dirty="0">
                <a:solidFill>
                  <a:srgbClr val="232323"/>
                </a:solidFill>
                <a:latin typeface="微软雅黑" pitchFamily="34" charset="-122"/>
                <a:ea typeface="微软雅黑" pitchFamily="34" charset="-122"/>
                <a:sym typeface="+mn-ea"/>
              </a:rPr>
              <a:t>PART 02</a:t>
            </a:r>
            <a:endParaRPr lang="zh-CN" altLang="en-US" sz="4800" dirty="0">
              <a:solidFill>
                <a:srgbClr val="232323"/>
              </a:solidFill>
              <a:latin typeface="微软雅黑" pitchFamily="34" charset="-122"/>
              <a:ea typeface="微软雅黑" pitchFamily="34" charset="-122"/>
              <a:sym typeface="+mn-ea"/>
            </a:endParaRPr>
          </a:p>
        </p:txBody>
      </p:sp>
      <p:sp>
        <p:nvSpPr>
          <p:cNvPr id="11" name="文本框 36"/>
          <p:cNvSpPr txBox="1"/>
          <p:nvPr/>
        </p:nvSpPr>
        <p:spPr>
          <a:xfrm>
            <a:off x="688595" y="3087938"/>
            <a:ext cx="4132176" cy="1422634"/>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200" dirty="0">
                <a:latin typeface="Microsoft YaHei Light" panose="020B0502040204020203" pitchFamily="34" charset="-122"/>
                <a:ea typeface="Microsoft YaHei Light" panose="020B0502040204020203" pitchFamily="34" charset="-122"/>
              </a:rPr>
              <a:t>1944</a:t>
            </a:r>
            <a:r>
              <a:rPr lang="zh-CN" altLang="zh-CN" sz="1200" dirty="0">
                <a:latin typeface="Microsoft YaHei Light" panose="020B0502040204020203" pitchFamily="34" charset="-122"/>
                <a:ea typeface="Microsoft YaHei Light" panose="020B0502040204020203" pitchFamily="34" charset="-122"/>
              </a:rPr>
              <a:t>年，第二次世界大战进入尾声，轴心国的失败几乎已成定局。而美军进占日本本土也不过只是时间问题。因为同是欧洲文化背景，美国对德国战后问题的决策较为清晰。但关于如何处置具有东方文化背景的日本战后问题，美国政府需要迫切作出决策。</a:t>
            </a:r>
            <a:endParaRPr lang="zh-CN" altLang="en-US" sz="1200" dirty="0">
              <a:latin typeface="Microsoft YaHei Light" panose="020B0502040204020203" pitchFamily="34" charset="-122"/>
              <a:ea typeface="Microsoft YaHei Light" panose="020B0502040204020203" pitchFamily="34" charset="-122"/>
              <a:sym typeface="+mn-ea"/>
            </a:endParaRPr>
          </a:p>
        </p:txBody>
      </p:sp>
      <p:sp>
        <p:nvSpPr>
          <p:cNvPr id="13" name="矩形 12"/>
          <p:cNvSpPr/>
          <p:nvPr/>
        </p:nvSpPr>
        <p:spPr>
          <a:xfrm>
            <a:off x="791465" y="2898478"/>
            <a:ext cx="620754" cy="28800"/>
          </a:xfrm>
          <a:prstGeom prst="rect">
            <a:avLst/>
          </a:prstGeom>
          <a:solidFill>
            <a:srgbClr val="2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rgbClr val="232323"/>
              </a:solidFill>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7830" y="0"/>
            <a:ext cx="5066170"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10"/>
          <p:cNvSpPr txBox="1"/>
          <p:nvPr/>
        </p:nvSpPr>
        <p:spPr>
          <a:xfrm>
            <a:off x="684567" y="465352"/>
            <a:ext cx="2448272" cy="523220"/>
          </a:xfrm>
          <a:prstGeom prst="rect">
            <a:avLst/>
          </a:prstGeom>
          <a:noFill/>
        </p:spPr>
        <p:txBody>
          <a:bodyPr wrap="square" rtlCol="0">
            <a:spAutoFit/>
          </a:bodyPr>
          <a:lstStyle/>
          <a:p>
            <a:r>
              <a:rPr lang="zh-CN" altLang="zh-CN" sz="1800" b="1"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rPr>
              <a:t>写作背景</a:t>
            </a:r>
            <a:endParaRPr lang="en-US" altLang="zh-CN" sz="1800" dirty="0">
              <a:solidFill>
                <a:srgbClr val="232323"/>
              </a:solidFill>
              <a:latin typeface="Microsoft YaHei Light" panose="020B0502040204020203" pitchFamily="34" charset="-122"/>
              <a:ea typeface="Microsoft YaHei Light" panose="020B0502040204020203" pitchFamily="34" charset="-122"/>
              <a:sym typeface="+mn-ea"/>
            </a:endParaRPr>
          </a:p>
          <a:p>
            <a:r>
              <a:rPr lang="en-US" altLang="zh-CN" sz="1000" dirty="0">
                <a:solidFill>
                  <a:srgbClr val="232323"/>
                </a:solidFill>
                <a:latin typeface="微软雅黑" panose="020B0503020204020204" pitchFamily="34" charset="-122"/>
                <a:ea typeface="微软雅黑" panose="020B0503020204020204" pitchFamily="34" charset="-122"/>
                <a:sym typeface="+mn-ea"/>
              </a:rPr>
              <a:t>Writing background</a:t>
            </a:r>
            <a:endParaRPr lang="zh-CN" altLang="en-US" sz="1000" dirty="0">
              <a:solidFill>
                <a:srgbClr val="232323"/>
              </a:solidFill>
              <a:latin typeface="微软雅黑" panose="020B0503020204020204" pitchFamily="34" charset="-122"/>
              <a:ea typeface="微软雅黑" panose="020B0503020204020204" pitchFamily="34" charset="-122"/>
              <a:sym typeface="+mn-ea"/>
            </a:endParaRPr>
          </a:p>
        </p:txBody>
      </p:sp>
      <p:sp>
        <p:nvSpPr>
          <p:cNvPr id="43" name="矩形 42"/>
          <p:cNvSpPr/>
          <p:nvPr/>
        </p:nvSpPr>
        <p:spPr>
          <a:xfrm>
            <a:off x="0" y="2753669"/>
            <a:ext cx="9144000" cy="45719"/>
          </a:xfrm>
          <a:prstGeom prst="rect">
            <a:avLst/>
          </a:prstGeom>
          <a:solidFill>
            <a:srgbClr val="2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32323"/>
              </a:solidFill>
            </a:endParaRPr>
          </a:p>
        </p:txBody>
      </p:sp>
      <p:sp>
        <p:nvSpPr>
          <p:cNvPr id="46" name="椭圆 45"/>
          <p:cNvSpPr/>
          <p:nvPr/>
        </p:nvSpPr>
        <p:spPr>
          <a:xfrm>
            <a:off x="3137475" y="2457949"/>
            <a:ext cx="620917" cy="620917"/>
          </a:xfrm>
          <a:prstGeom prst="ellipse">
            <a:avLst/>
          </a:prstGeom>
          <a:solidFill>
            <a:srgbClr val="232323"/>
          </a:solidFill>
          <a:ln w="38100">
            <a:solidFill>
              <a:srgbClr val="F6F4F7"/>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232323"/>
              </a:solidFill>
            </a:endParaRPr>
          </a:p>
        </p:txBody>
      </p:sp>
      <p:sp>
        <p:nvSpPr>
          <p:cNvPr id="47" name="AutoShape 59"/>
          <p:cNvSpPr/>
          <p:nvPr/>
        </p:nvSpPr>
        <p:spPr bwMode="auto">
          <a:xfrm>
            <a:off x="3301975" y="2623451"/>
            <a:ext cx="291916" cy="290630"/>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F6F4F7"/>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232323"/>
              </a:solidFill>
              <a:effectLst>
                <a:outerShdw blurRad="38100" dist="38100" dir="2700000" algn="tl">
                  <a:srgbClr val="000000"/>
                </a:outerShdw>
              </a:effectLst>
              <a:uLnTx/>
              <a:uFillTx/>
              <a:latin typeface="Gill Sans" charset="0"/>
              <a:sym typeface="Gill Sans" charset="0"/>
            </a:endParaRPr>
          </a:p>
        </p:txBody>
      </p:sp>
      <p:sp>
        <p:nvSpPr>
          <p:cNvPr id="48" name="椭圆 47"/>
          <p:cNvSpPr/>
          <p:nvPr/>
        </p:nvSpPr>
        <p:spPr>
          <a:xfrm>
            <a:off x="4953038" y="2426838"/>
            <a:ext cx="620917" cy="620917"/>
          </a:xfrm>
          <a:prstGeom prst="ellipse">
            <a:avLst/>
          </a:prstGeom>
          <a:solidFill>
            <a:srgbClr val="232323"/>
          </a:solidFill>
          <a:ln w="38100">
            <a:solidFill>
              <a:srgbClr val="F6F4F7"/>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232323"/>
              </a:solidFill>
            </a:endParaRPr>
          </a:p>
        </p:txBody>
      </p:sp>
      <p:sp>
        <p:nvSpPr>
          <p:cNvPr id="50" name="椭圆 49"/>
          <p:cNvSpPr/>
          <p:nvPr/>
        </p:nvSpPr>
        <p:spPr>
          <a:xfrm>
            <a:off x="6768601" y="2458713"/>
            <a:ext cx="620917" cy="620917"/>
          </a:xfrm>
          <a:prstGeom prst="ellipse">
            <a:avLst/>
          </a:prstGeom>
          <a:solidFill>
            <a:srgbClr val="232323"/>
          </a:solidFill>
          <a:ln w="38100">
            <a:solidFill>
              <a:srgbClr val="F6F4F7"/>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232323"/>
              </a:solidFill>
            </a:endParaRPr>
          </a:p>
        </p:txBody>
      </p:sp>
      <p:grpSp>
        <p:nvGrpSpPr>
          <p:cNvPr id="51" name="组合 50"/>
          <p:cNvGrpSpPr/>
          <p:nvPr/>
        </p:nvGrpSpPr>
        <p:grpSpPr>
          <a:xfrm>
            <a:off x="6979093" y="2623451"/>
            <a:ext cx="199934" cy="291442"/>
            <a:chOff x="2528974" y="2863357"/>
            <a:chExt cx="246811" cy="359779"/>
          </a:xfrm>
          <a:solidFill>
            <a:srgbClr val="F6F4F7"/>
          </a:solidFill>
        </p:grpSpPr>
        <p:sp>
          <p:nvSpPr>
            <p:cNvPr id="52"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232323"/>
                </a:solidFill>
                <a:effectLst>
                  <a:outerShdw blurRad="38100" dist="38100" dir="2700000" algn="tl">
                    <a:srgbClr val="000000"/>
                  </a:outerShdw>
                </a:effectLst>
                <a:uLnTx/>
                <a:uFillTx/>
                <a:latin typeface="Gill Sans" charset="0"/>
                <a:sym typeface="Gill Sans" charset="0"/>
              </a:endParaRPr>
            </a:p>
          </p:txBody>
        </p:sp>
        <p:sp>
          <p:nvSpPr>
            <p:cNvPr id="53"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232323"/>
                </a:solidFill>
                <a:effectLst>
                  <a:outerShdw blurRad="38100" dist="38100" dir="2700000" algn="tl">
                    <a:srgbClr val="000000"/>
                  </a:outerShdw>
                </a:effectLst>
                <a:uLnTx/>
                <a:uFillTx/>
                <a:latin typeface="Gill Sans" charset="0"/>
                <a:sym typeface="Gill Sans" charset="0"/>
              </a:endParaRPr>
            </a:p>
          </p:txBody>
        </p:sp>
      </p:grpSp>
      <p:sp>
        <p:nvSpPr>
          <p:cNvPr id="54" name="椭圆 53"/>
          <p:cNvSpPr/>
          <p:nvPr/>
        </p:nvSpPr>
        <p:spPr>
          <a:xfrm>
            <a:off x="1256962" y="2459057"/>
            <a:ext cx="620917" cy="620917"/>
          </a:xfrm>
          <a:prstGeom prst="ellipse">
            <a:avLst/>
          </a:prstGeom>
          <a:solidFill>
            <a:srgbClr val="232323"/>
          </a:solidFill>
          <a:ln w="38100">
            <a:solidFill>
              <a:srgbClr val="F6F4F7"/>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232323"/>
              </a:solidFill>
            </a:endParaRPr>
          </a:p>
        </p:txBody>
      </p:sp>
      <p:grpSp>
        <p:nvGrpSpPr>
          <p:cNvPr id="55" name="组合 54"/>
          <p:cNvGrpSpPr/>
          <p:nvPr/>
        </p:nvGrpSpPr>
        <p:grpSpPr>
          <a:xfrm>
            <a:off x="1421948" y="2624263"/>
            <a:ext cx="290946" cy="290944"/>
            <a:chOff x="2473104" y="2145028"/>
            <a:chExt cx="359165" cy="359165"/>
          </a:xfrm>
          <a:solidFill>
            <a:srgbClr val="F6F4F7"/>
          </a:solidFill>
        </p:grpSpPr>
        <p:sp>
          <p:nvSpPr>
            <p:cNvPr id="56"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232323"/>
                </a:solidFill>
                <a:effectLst>
                  <a:outerShdw blurRad="38100" dist="38100" dir="2700000" algn="tl">
                    <a:srgbClr val="000000"/>
                  </a:outerShdw>
                </a:effectLst>
                <a:uLnTx/>
                <a:uFillTx/>
                <a:latin typeface="Gill Sans" charset="0"/>
                <a:sym typeface="Gill Sans" charset="0"/>
              </a:endParaRPr>
            </a:p>
          </p:txBody>
        </p:sp>
        <p:sp>
          <p:nvSpPr>
            <p:cNvPr id="57"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232323"/>
                </a:solidFill>
                <a:effectLst>
                  <a:outerShdw blurRad="38100" dist="38100" dir="2700000" algn="tl">
                    <a:srgbClr val="000000"/>
                  </a:outerShdw>
                </a:effectLst>
                <a:uLnTx/>
                <a:uFillTx/>
                <a:latin typeface="Gill Sans" charset="0"/>
                <a:sym typeface="Gill Sans" charset="0"/>
              </a:endParaRPr>
            </a:p>
          </p:txBody>
        </p:sp>
      </p:grpSp>
      <p:sp>
        <p:nvSpPr>
          <p:cNvPr id="59" name="文本框 8"/>
          <p:cNvSpPr txBox="1"/>
          <p:nvPr/>
        </p:nvSpPr>
        <p:spPr>
          <a:xfrm>
            <a:off x="382120" y="1152681"/>
            <a:ext cx="2384030" cy="101611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zh-CN" sz="1100" dirty="0">
                <a:latin typeface="Microsoft YaHei Light" panose="020B0502040204020203" pitchFamily="34" charset="-122"/>
                <a:ea typeface="Microsoft YaHei Light" panose="020B0502040204020203" pitchFamily="34" charset="-122"/>
              </a:rPr>
              <a:t>当时有两大问题需要研究：第一，日本政府会不会投降？盟军是否要进攻日本本土而采取对付德国的方法？第二，假若日本投降，美国是否应当利用日本政府机构以致保存天皇？</a:t>
            </a:r>
            <a:endParaRPr lang="en-US" altLang="zh-CN" sz="1100" dirty="0">
              <a:latin typeface="Microsoft YaHei Light" panose="020B0502040204020203" pitchFamily="34" charset="-122"/>
              <a:ea typeface="Microsoft YaHei Light" panose="020B0502040204020203" pitchFamily="34" charset="-122"/>
              <a:sym typeface="+mn-ea"/>
            </a:endParaRPr>
          </a:p>
        </p:txBody>
      </p:sp>
      <p:sp>
        <p:nvSpPr>
          <p:cNvPr id="61" name="文本框 8"/>
          <p:cNvSpPr txBox="1"/>
          <p:nvPr/>
        </p:nvSpPr>
        <p:spPr>
          <a:xfrm>
            <a:off x="3775119" y="889636"/>
            <a:ext cx="2976754" cy="140237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zh-CN" sz="1100" dirty="0">
                <a:latin typeface="Microsoft YaHei Light" panose="020B0502040204020203" pitchFamily="34" charset="-122"/>
                <a:ea typeface="Microsoft YaHei Light" panose="020B0502040204020203" pitchFamily="34" charset="-122"/>
              </a:rPr>
              <a:t>由于日美还在交战状态，本尼迪克特不能到日本本土进行调查。她利用文化人类学的方法，调查了居住在美国的日本人和战时拘禁在美国的日本战犯，同时收集了大量有关日本的文艺学术作品，从日常生活细节中去解读日本人的思维方式和习惯，特用</a:t>
            </a:r>
            <a:r>
              <a:rPr lang="en-US" altLang="zh-CN" sz="1100" dirty="0">
                <a:latin typeface="Microsoft YaHei Light" panose="020B0502040204020203" pitchFamily="34" charset="-122"/>
                <a:ea typeface="Microsoft YaHei Light" panose="020B0502040204020203" pitchFamily="34" charset="-122"/>
              </a:rPr>
              <a:t>“</a:t>
            </a:r>
            <a:r>
              <a:rPr lang="zh-CN" altLang="zh-CN" sz="1100" dirty="0">
                <a:latin typeface="Microsoft YaHei Light" panose="020B0502040204020203" pitchFamily="34" charset="-122"/>
                <a:ea typeface="Microsoft YaHei Light" panose="020B0502040204020203" pitchFamily="34" charset="-122"/>
              </a:rPr>
              <a:t>菊</a:t>
            </a:r>
            <a:r>
              <a:rPr lang="en-US" altLang="zh-CN" sz="1100" dirty="0">
                <a:latin typeface="Microsoft YaHei Light" panose="020B0502040204020203" pitchFamily="34" charset="-122"/>
                <a:ea typeface="Microsoft YaHei Light" panose="020B0502040204020203" pitchFamily="34" charset="-122"/>
              </a:rPr>
              <a:t>”</a:t>
            </a:r>
            <a:r>
              <a:rPr lang="zh-CN" altLang="zh-CN" sz="1100" dirty="0">
                <a:latin typeface="Microsoft YaHei Light" panose="020B0502040204020203" pitchFamily="34" charset="-122"/>
                <a:ea typeface="Microsoft YaHei Light" panose="020B0502040204020203" pitchFamily="34" charset="-122"/>
              </a:rPr>
              <a:t>与</a:t>
            </a:r>
            <a:r>
              <a:rPr lang="en-US" altLang="zh-CN" sz="1100" dirty="0">
                <a:latin typeface="Microsoft YaHei Light" panose="020B0502040204020203" pitchFamily="34" charset="-122"/>
                <a:ea typeface="Microsoft YaHei Light" panose="020B0502040204020203" pitchFamily="34" charset="-122"/>
              </a:rPr>
              <a:t>“</a:t>
            </a:r>
            <a:r>
              <a:rPr lang="zh-CN" altLang="zh-CN" sz="1100" dirty="0">
                <a:latin typeface="Microsoft YaHei Light" panose="020B0502040204020203" pitchFamily="34" charset="-122"/>
                <a:ea typeface="Microsoft YaHei Light" panose="020B0502040204020203" pitchFamily="34" charset="-122"/>
              </a:rPr>
              <a:t>刀</a:t>
            </a:r>
            <a:r>
              <a:rPr lang="en-US" altLang="zh-CN" sz="1100" dirty="0">
                <a:latin typeface="Microsoft YaHei Light" panose="020B0502040204020203" pitchFamily="34" charset="-122"/>
                <a:ea typeface="Microsoft YaHei Light" panose="020B0502040204020203" pitchFamily="34" charset="-122"/>
              </a:rPr>
              <a:t>”</a:t>
            </a:r>
            <a:r>
              <a:rPr lang="zh-CN" altLang="zh-CN" sz="1100" dirty="0">
                <a:latin typeface="Microsoft YaHei Light" panose="020B0502040204020203" pitchFamily="34" charset="-122"/>
                <a:ea typeface="Microsoft YaHei Light" panose="020B0502040204020203" pitchFamily="34" charset="-122"/>
              </a:rPr>
              <a:t>的形象，揭示日本人的矛盾性格和民族性。</a:t>
            </a:r>
            <a:endParaRPr lang="en-US" altLang="zh-CN" sz="1100" dirty="0">
              <a:latin typeface="Microsoft YaHei Light" panose="020B0502040204020203" pitchFamily="34" charset="-122"/>
              <a:ea typeface="Microsoft YaHei Light" panose="020B0502040204020203" pitchFamily="34" charset="-122"/>
              <a:sym typeface="+mn-ea"/>
            </a:endParaRPr>
          </a:p>
        </p:txBody>
      </p:sp>
      <p:sp>
        <p:nvSpPr>
          <p:cNvPr id="63" name="文本框 8"/>
          <p:cNvSpPr txBox="1"/>
          <p:nvPr/>
        </p:nvSpPr>
        <p:spPr>
          <a:xfrm>
            <a:off x="2431270" y="3357889"/>
            <a:ext cx="2033326" cy="63293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zh-CN" sz="1100" dirty="0">
                <a:latin typeface="Microsoft YaHei Light" panose="020B0502040204020203" pitchFamily="34" charset="-122"/>
                <a:ea typeface="Microsoft YaHei Light" panose="020B0502040204020203" pitchFamily="34" charset="-122"/>
              </a:rPr>
              <a:t>美国政府动员了各方面的专家来研究日本，提供资料和意见，以期制定出最后的决策。</a:t>
            </a:r>
            <a:endParaRPr lang="en-US" altLang="zh-CN" sz="1100" dirty="0">
              <a:latin typeface="Microsoft YaHei Light" panose="020B0502040204020203" pitchFamily="34" charset="-122"/>
              <a:ea typeface="Microsoft YaHei Light" panose="020B0502040204020203" pitchFamily="34" charset="-122"/>
              <a:sym typeface="+mn-ea"/>
            </a:endParaRPr>
          </a:p>
        </p:txBody>
      </p:sp>
      <p:sp>
        <p:nvSpPr>
          <p:cNvPr id="65" name="文本框 8"/>
          <p:cNvSpPr txBox="1"/>
          <p:nvPr/>
        </p:nvSpPr>
        <p:spPr>
          <a:xfrm>
            <a:off x="6162364" y="3384264"/>
            <a:ext cx="2033326" cy="63607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100" dirty="0">
                <a:latin typeface="Microsoft YaHei Light" panose="020B0502040204020203" pitchFamily="34" charset="-122"/>
                <a:ea typeface="Microsoft YaHei Light" panose="020B0502040204020203" pitchFamily="34" charset="-122"/>
              </a:rPr>
              <a:t>1945</a:t>
            </a:r>
            <a:r>
              <a:rPr lang="zh-CN" altLang="zh-CN" sz="1100" dirty="0">
                <a:latin typeface="Microsoft YaHei Light" panose="020B0502040204020203" pitchFamily="34" charset="-122"/>
                <a:ea typeface="Microsoft YaHei Light" panose="020B0502040204020203" pitchFamily="34" charset="-122"/>
              </a:rPr>
              <a:t>年</a:t>
            </a:r>
            <a:r>
              <a:rPr lang="en-US" altLang="zh-CN" sz="1100" dirty="0">
                <a:latin typeface="Microsoft YaHei Light" panose="020B0502040204020203" pitchFamily="34" charset="-122"/>
                <a:ea typeface="Microsoft YaHei Light" panose="020B0502040204020203" pitchFamily="34" charset="-122"/>
              </a:rPr>
              <a:t>8</a:t>
            </a:r>
            <a:r>
              <a:rPr lang="zh-CN" altLang="zh-CN" sz="1100" dirty="0">
                <a:latin typeface="Microsoft YaHei Light" panose="020B0502040204020203" pitchFamily="34" charset="-122"/>
                <a:ea typeface="Microsoft YaHei Light" panose="020B0502040204020203" pitchFamily="34" charset="-122"/>
              </a:rPr>
              <a:t>月日本投降，</a:t>
            </a:r>
            <a:r>
              <a:rPr lang="en-US" altLang="zh-CN" sz="1100" dirty="0">
                <a:latin typeface="Microsoft YaHei Light" panose="020B0502040204020203" pitchFamily="34" charset="-122"/>
                <a:ea typeface="Microsoft YaHei Light" panose="020B0502040204020203" pitchFamily="34" charset="-122"/>
              </a:rPr>
              <a:t>1946</a:t>
            </a:r>
            <a:r>
              <a:rPr lang="zh-CN" altLang="zh-CN" sz="1100" dirty="0">
                <a:latin typeface="Microsoft YaHei Light" panose="020B0502040204020203" pitchFamily="34" charset="-122"/>
                <a:ea typeface="Microsoft YaHei Light" panose="020B0502040204020203" pitchFamily="34" charset="-122"/>
              </a:rPr>
              <a:t>年她把这份报告写成书出版，即《菊与刀》。</a:t>
            </a:r>
            <a:endParaRPr lang="en-US" altLang="zh-CN" sz="1100" dirty="0">
              <a:latin typeface="Microsoft YaHei Light" panose="020B0502040204020203" pitchFamily="34" charset="-122"/>
              <a:ea typeface="Microsoft YaHei Light" panose="020B0502040204020203" pitchFamily="34" charset="-122"/>
              <a:sym typeface="+mn-ea"/>
            </a:endParaRPr>
          </a:p>
        </p:txBody>
      </p:sp>
      <p:sp>
        <p:nvSpPr>
          <p:cNvPr id="3" name="AutoShape 112">
            <a:extLst>
              <a:ext uri="{FF2B5EF4-FFF2-40B4-BE49-F238E27FC236}">
                <a16:creationId xmlns:a16="http://schemas.microsoft.com/office/drawing/2014/main" id="{8BCF611D-4346-40CE-A67B-09B0752AD2AC}"/>
              </a:ext>
            </a:extLst>
          </p:cNvPr>
          <p:cNvSpPr/>
          <p:nvPr/>
        </p:nvSpPr>
        <p:spPr bwMode="auto">
          <a:xfrm>
            <a:off x="5117538" y="2592340"/>
            <a:ext cx="291918" cy="290630"/>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F6F4F7"/>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232323"/>
              </a:solidFill>
              <a:effectLst>
                <a:outerShdw blurRad="38100" dist="38100" dir="2700000" algn="tl">
                  <a:srgbClr val="000000"/>
                </a:outerShdw>
              </a:effectLst>
              <a:uLnTx/>
              <a:uFillTx/>
              <a:latin typeface="Gill Sans" charset="0"/>
              <a:sym typeface="Gill Sans" charset="0"/>
            </a:endParaRPr>
          </a:p>
        </p:txBody>
      </p:sp>
    </p:spTree>
    <p:extLst>
      <p:ext uri="{BB962C8B-B14F-4D97-AF65-F5344CB8AC3E}">
        <p14:creationId xmlns:p14="http://schemas.microsoft.com/office/powerpoint/2010/main" val="219314371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a:off x="688595" y="1968925"/>
            <a:ext cx="5807947" cy="1138773"/>
          </a:xfrm>
          <a:prstGeom prst="rect">
            <a:avLst/>
          </a:prstGeom>
          <a:noFill/>
        </p:spPr>
        <p:txBody>
          <a:bodyPr wrap="square" rtlCol="0">
            <a:spAutoFit/>
          </a:bodyPr>
          <a:lstStyle/>
          <a:p>
            <a:r>
              <a:rPr lang="zh-CN" altLang="zh-CN" sz="36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观点摘要</a:t>
            </a:r>
            <a:endParaRPr lang="en-US" altLang="zh-CN" sz="3600" dirty="0">
              <a:solidFill>
                <a:srgbClr val="232323"/>
              </a:solidFill>
              <a:latin typeface="微软雅黑" pitchFamily="34" charset="-122"/>
              <a:ea typeface="微软雅黑" pitchFamily="34" charset="-122"/>
              <a:sym typeface="+mn-ea"/>
            </a:endParaRPr>
          </a:p>
          <a:p>
            <a:r>
              <a:rPr lang="en-US" altLang="zh-CN" sz="1600" dirty="0">
                <a:solidFill>
                  <a:srgbClr val="232323"/>
                </a:solidFill>
                <a:latin typeface="微软雅黑" pitchFamily="34" charset="-122"/>
                <a:ea typeface="微软雅黑" pitchFamily="34" charset="-122"/>
                <a:sym typeface="+mn-ea"/>
              </a:rPr>
              <a:t>Point of view in this paper</a:t>
            </a:r>
            <a:endParaRPr lang="zh-CN" altLang="en-US" sz="1600" dirty="0">
              <a:solidFill>
                <a:srgbClr val="232323"/>
              </a:solidFill>
              <a:latin typeface="微软雅黑" pitchFamily="34" charset="-122"/>
              <a:ea typeface="微软雅黑" pitchFamily="34" charset="-122"/>
              <a:sym typeface="+mn-ea"/>
            </a:endParaRPr>
          </a:p>
          <a:p>
            <a:endParaRPr lang="zh-CN" altLang="en-US" sz="1600" dirty="0">
              <a:solidFill>
                <a:srgbClr val="232323"/>
              </a:solidFill>
              <a:latin typeface="微软雅黑" pitchFamily="34" charset="-122"/>
              <a:ea typeface="微软雅黑" pitchFamily="34" charset="-122"/>
              <a:sym typeface="+mn-ea"/>
            </a:endParaRPr>
          </a:p>
        </p:txBody>
      </p:sp>
      <p:sp>
        <p:nvSpPr>
          <p:cNvPr id="9" name="文本框 11"/>
          <p:cNvSpPr txBox="1"/>
          <p:nvPr/>
        </p:nvSpPr>
        <p:spPr>
          <a:xfrm>
            <a:off x="688595" y="1267549"/>
            <a:ext cx="3251597" cy="807913"/>
          </a:xfrm>
          <a:prstGeom prst="rect">
            <a:avLst/>
          </a:prstGeom>
          <a:noFill/>
        </p:spPr>
        <p:txBody>
          <a:bodyPr wrap="square" lIns="68580" tIns="34290" rIns="68580" bIns="34290" rtlCol="0">
            <a:spAutoFit/>
          </a:bodyPr>
          <a:lstStyle/>
          <a:p>
            <a:r>
              <a:rPr lang="en-US" altLang="zh-CN" sz="4800" dirty="0">
                <a:solidFill>
                  <a:srgbClr val="232323"/>
                </a:solidFill>
                <a:latin typeface="微软雅黑" pitchFamily="34" charset="-122"/>
                <a:ea typeface="微软雅黑" pitchFamily="34" charset="-122"/>
                <a:sym typeface="+mn-ea"/>
              </a:rPr>
              <a:t>PART 03</a:t>
            </a:r>
            <a:endParaRPr lang="zh-CN" altLang="en-US" sz="4800" dirty="0">
              <a:solidFill>
                <a:srgbClr val="232323"/>
              </a:solidFill>
              <a:latin typeface="微软雅黑" pitchFamily="34" charset="-122"/>
              <a:ea typeface="微软雅黑" pitchFamily="34" charset="-122"/>
              <a:sym typeface="+mn-ea"/>
            </a:endParaRPr>
          </a:p>
        </p:txBody>
      </p:sp>
      <p:sp>
        <p:nvSpPr>
          <p:cNvPr id="11" name="文本框 36"/>
          <p:cNvSpPr txBox="1"/>
          <p:nvPr/>
        </p:nvSpPr>
        <p:spPr>
          <a:xfrm>
            <a:off x="688595" y="3087938"/>
            <a:ext cx="3860006" cy="868828"/>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zh-CN" sz="1200" dirty="0">
                <a:latin typeface="Microsoft YaHei Light" panose="020B0502040204020203" pitchFamily="34" charset="-122"/>
                <a:ea typeface="Microsoft YaHei Light" panose="020B0502040204020203" pitchFamily="34" charset="-122"/>
              </a:rPr>
              <a:t>他们彬彬有礼，却又蛮横、倨傲；他们无比顽固，却又极易适应激烈的革新；他们性格温顺，却又不轻易服从上级的控制……</a:t>
            </a:r>
            <a:endParaRPr lang="zh-CN" altLang="en-US" sz="1200" dirty="0">
              <a:latin typeface="Microsoft YaHei Light" panose="020B0502040204020203" pitchFamily="34" charset="-122"/>
              <a:ea typeface="Microsoft YaHei Light" panose="020B0502040204020203" pitchFamily="34" charset="-122"/>
              <a:sym typeface="+mn-ea"/>
            </a:endParaRPr>
          </a:p>
        </p:txBody>
      </p:sp>
      <p:sp>
        <p:nvSpPr>
          <p:cNvPr id="13" name="矩形 12"/>
          <p:cNvSpPr/>
          <p:nvPr/>
        </p:nvSpPr>
        <p:spPr>
          <a:xfrm>
            <a:off x="791465" y="2898478"/>
            <a:ext cx="620754" cy="28800"/>
          </a:xfrm>
          <a:prstGeom prst="rect">
            <a:avLst/>
          </a:prstGeom>
          <a:solidFill>
            <a:srgbClr val="2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rgbClr val="232323"/>
              </a:solidFill>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7830" y="0"/>
            <a:ext cx="5066170"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5"/>
          <p:cNvSpPr/>
          <p:nvPr/>
        </p:nvSpPr>
        <p:spPr bwMode="auto">
          <a:xfrm>
            <a:off x="4595393" y="1538407"/>
            <a:ext cx="1075942" cy="1075942"/>
          </a:xfrm>
          <a:custGeom>
            <a:avLst/>
            <a:gdLst>
              <a:gd name="T0" fmla="*/ 0 w 86"/>
              <a:gd name="T1" fmla="*/ 86 h 86"/>
              <a:gd name="T2" fmla="*/ 0 w 86"/>
              <a:gd name="T3" fmla="*/ 22 h 86"/>
              <a:gd name="T4" fmla="*/ 23 w 86"/>
              <a:gd name="T5" fmla="*/ 0 h 86"/>
              <a:gd name="T6" fmla="*/ 86 w 86"/>
              <a:gd name="T7" fmla="*/ 0 h 86"/>
              <a:gd name="T8" fmla="*/ 86 w 86"/>
              <a:gd name="T9" fmla="*/ 63 h 86"/>
              <a:gd name="T10" fmla="*/ 64 w 86"/>
              <a:gd name="T11" fmla="*/ 86 h 86"/>
              <a:gd name="T12" fmla="*/ 0 w 86"/>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86" h="86">
                <a:moveTo>
                  <a:pt x="0" y="86"/>
                </a:moveTo>
                <a:cubicBezTo>
                  <a:pt x="0" y="22"/>
                  <a:pt x="0" y="22"/>
                  <a:pt x="0" y="22"/>
                </a:cubicBezTo>
                <a:cubicBezTo>
                  <a:pt x="0" y="10"/>
                  <a:pt x="10" y="0"/>
                  <a:pt x="23" y="0"/>
                </a:cubicBezTo>
                <a:cubicBezTo>
                  <a:pt x="86" y="0"/>
                  <a:pt x="86" y="0"/>
                  <a:pt x="86" y="0"/>
                </a:cubicBezTo>
                <a:cubicBezTo>
                  <a:pt x="86" y="63"/>
                  <a:pt x="86" y="63"/>
                  <a:pt x="86" y="63"/>
                </a:cubicBezTo>
                <a:cubicBezTo>
                  <a:pt x="86" y="76"/>
                  <a:pt x="76" y="86"/>
                  <a:pt x="64" y="86"/>
                </a:cubicBezTo>
                <a:lnTo>
                  <a:pt x="0" y="86"/>
                </a:lnTo>
                <a:close/>
              </a:path>
            </a:pathLst>
          </a:cu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 name="Freeform 6"/>
          <p:cNvSpPr/>
          <p:nvPr/>
        </p:nvSpPr>
        <p:spPr bwMode="auto">
          <a:xfrm>
            <a:off x="3378044" y="1538407"/>
            <a:ext cx="1090754" cy="1075942"/>
          </a:xfrm>
          <a:custGeom>
            <a:avLst/>
            <a:gdLst>
              <a:gd name="T0" fmla="*/ 87 w 87"/>
              <a:gd name="T1" fmla="*/ 86 h 86"/>
              <a:gd name="T2" fmla="*/ 23 w 87"/>
              <a:gd name="T3" fmla="*/ 86 h 86"/>
              <a:gd name="T4" fmla="*/ 0 w 87"/>
              <a:gd name="T5" fmla="*/ 63 h 86"/>
              <a:gd name="T6" fmla="*/ 0 w 87"/>
              <a:gd name="T7" fmla="*/ 0 h 86"/>
              <a:gd name="T8" fmla="*/ 64 w 87"/>
              <a:gd name="T9" fmla="*/ 0 h 86"/>
              <a:gd name="T10" fmla="*/ 87 w 87"/>
              <a:gd name="T11" fmla="*/ 22 h 86"/>
              <a:gd name="T12" fmla="*/ 87 w 87"/>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87" h="86">
                <a:moveTo>
                  <a:pt x="87" y="86"/>
                </a:moveTo>
                <a:cubicBezTo>
                  <a:pt x="23" y="86"/>
                  <a:pt x="23" y="86"/>
                  <a:pt x="23" y="86"/>
                </a:cubicBezTo>
                <a:cubicBezTo>
                  <a:pt x="10" y="86"/>
                  <a:pt x="0" y="76"/>
                  <a:pt x="0" y="63"/>
                </a:cubicBezTo>
                <a:cubicBezTo>
                  <a:pt x="0" y="0"/>
                  <a:pt x="0" y="0"/>
                  <a:pt x="0" y="0"/>
                </a:cubicBezTo>
                <a:cubicBezTo>
                  <a:pt x="64" y="0"/>
                  <a:pt x="64" y="0"/>
                  <a:pt x="64" y="0"/>
                </a:cubicBezTo>
                <a:cubicBezTo>
                  <a:pt x="77" y="0"/>
                  <a:pt x="87" y="10"/>
                  <a:pt x="87" y="22"/>
                </a:cubicBezTo>
                <a:lnTo>
                  <a:pt x="87" y="86"/>
                </a:lnTo>
                <a:close/>
              </a:path>
            </a:pathLst>
          </a:custGeom>
          <a:blipFill dpi="0" rotWithShape="1">
            <a:blip r:embed="rId4" cstate="print">
              <a:extLst>
                <a:ext uri="{28A0092B-C50C-407E-A947-70E740481C1C}">
                  <a14:useLocalDpi xmlns:a14="http://schemas.microsoft.com/office/drawing/2010/main" val="0"/>
                </a:ext>
              </a:extLst>
            </a:blip>
            <a:srcRec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 name="Freeform 7"/>
          <p:cNvSpPr/>
          <p:nvPr/>
        </p:nvSpPr>
        <p:spPr bwMode="auto">
          <a:xfrm>
            <a:off x="4595393" y="2715745"/>
            <a:ext cx="1075942" cy="1085464"/>
          </a:xfrm>
          <a:custGeom>
            <a:avLst/>
            <a:gdLst>
              <a:gd name="T0" fmla="*/ 86 w 86"/>
              <a:gd name="T1" fmla="*/ 87 h 87"/>
              <a:gd name="T2" fmla="*/ 23 w 86"/>
              <a:gd name="T3" fmla="*/ 87 h 87"/>
              <a:gd name="T4" fmla="*/ 0 w 86"/>
              <a:gd name="T5" fmla="*/ 64 h 87"/>
              <a:gd name="T6" fmla="*/ 0 w 86"/>
              <a:gd name="T7" fmla="*/ 0 h 87"/>
              <a:gd name="T8" fmla="*/ 64 w 86"/>
              <a:gd name="T9" fmla="*/ 0 h 87"/>
              <a:gd name="T10" fmla="*/ 86 w 86"/>
              <a:gd name="T11" fmla="*/ 23 h 87"/>
              <a:gd name="T12" fmla="*/ 86 w 86"/>
              <a:gd name="T13" fmla="*/ 87 h 87"/>
            </a:gdLst>
            <a:ahLst/>
            <a:cxnLst>
              <a:cxn ang="0">
                <a:pos x="T0" y="T1"/>
              </a:cxn>
              <a:cxn ang="0">
                <a:pos x="T2" y="T3"/>
              </a:cxn>
              <a:cxn ang="0">
                <a:pos x="T4" y="T5"/>
              </a:cxn>
              <a:cxn ang="0">
                <a:pos x="T6" y="T7"/>
              </a:cxn>
              <a:cxn ang="0">
                <a:pos x="T8" y="T9"/>
              </a:cxn>
              <a:cxn ang="0">
                <a:pos x="T10" y="T11"/>
              </a:cxn>
              <a:cxn ang="0">
                <a:pos x="T12" y="T13"/>
              </a:cxn>
            </a:cxnLst>
            <a:rect l="0" t="0" r="r" b="b"/>
            <a:pathLst>
              <a:path w="86" h="87">
                <a:moveTo>
                  <a:pt x="86" y="87"/>
                </a:moveTo>
                <a:cubicBezTo>
                  <a:pt x="23" y="87"/>
                  <a:pt x="23" y="87"/>
                  <a:pt x="23" y="87"/>
                </a:cubicBezTo>
                <a:cubicBezTo>
                  <a:pt x="10" y="87"/>
                  <a:pt x="0" y="76"/>
                  <a:pt x="0" y="64"/>
                </a:cubicBezTo>
                <a:cubicBezTo>
                  <a:pt x="0" y="0"/>
                  <a:pt x="0" y="0"/>
                  <a:pt x="0" y="0"/>
                </a:cubicBezTo>
                <a:cubicBezTo>
                  <a:pt x="64" y="0"/>
                  <a:pt x="64" y="0"/>
                  <a:pt x="64" y="0"/>
                </a:cubicBezTo>
                <a:cubicBezTo>
                  <a:pt x="76" y="0"/>
                  <a:pt x="86" y="10"/>
                  <a:pt x="86" y="23"/>
                </a:cubicBezTo>
                <a:lnTo>
                  <a:pt x="86" y="87"/>
                </a:lnTo>
                <a:close/>
              </a:path>
            </a:pathLst>
          </a:custGeom>
          <a:blipFill dpi="0" rotWithShape="1">
            <a:blip r:embed="rId5" cstate="print">
              <a:extLst>
                <a:ext uri="{28A0092B-C50C-407E-A947-70E740481C1C}">
                  <a14:useLocalDpi xmlns:a14="http://schemas.microsoft.com/office/drawing/2010/main" val="0"/>
                </a:ext>
              </a:extLst>
            </a:blip>
            <a:srcRec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 name="Freeform 8"/>
          <p:cNvSpPr/>
          <p:nvPr/>
        </p:nvSpPr>
        <p:spPr bwMode="auto">
          <a:xfrm>
            <a:off x="3378044" y="2715745"/>
            <a:ext cx="1090754" cy="1085464"/>
          </a:xfrm>
          <a:custGeom>
            <a:avLst/>
            <a:gdLst>
              <a:gd name="T0" fmla="*/ 0 w 87"/>
              <a:gd name="T1" fmla="*/ 87 h 87"/>
              <a:gd name="T2" fmla="*/ 0 w 87"/>
              <a:gd name="T3" fmla="*/ 23 h 87"/>
              <a:gd name="T4" fmla="*/ 23 w 87"/>
              <a:gd name="T5" fmla="*/ 0 h 87"/>
              <a:gd name="T6" fmla="*/ 87 w 87"/>
              <a:gd name="T7" fmla="*/ 0 h 87"/>
              <a:gd name="T8" fmla="*/ 87 w 87"/>
              <a:gd name="T9" fmla="*/ 64 h 87"/>
              <a:gd name="T10" fmla="*/ 64 w 87"/>
              <a:gd name="T11" fmla="*/ 87 h 87"/>
              <a:gd name="T12" fmla="*/ 0 w 87"/>
              <a:gd name="T13" fmla="*/ 87 h 87"/>
            </a:gdLst>
            <a:ahLst/>
            <a:cxnLst>
              <a:cxn ang="0">
                <a:pos x="T0" y="T1"/>
              </a:cxn>
              <a:cxn ang="0">
                <a:pos x="T2" y="T3"/>
              </a:cxn>
              <a:cxn ang="0">
                <a:pos x="T4" y="T5"/>
              </a:cxn>
              <a:cxn ang="0">
                <a:pos x="T6" y="T7"/>
              </a:cxn>
              <a:cxn ang="0">
                <a:pos x="T8" y="T9"/>
              </a:cxn>
              <a:cxn ang="0">
                <a:pos x="T10" y="T11"/>
              </a:cxn>
              <a:cxn ang="0">
                <a:pos x="T12" y="T13"/>
              </a:cxn>
            </a:cxnLst>
            <a:rect l="0" t="0" r="r" b="b"/>
            <a:pathLst>
              <a:path w="87" h="87">
                <a:moveTo>
                  <a:pt x="0" y="87"/>
                </a:moveTo>
                <a:cubicBezTo>
                  <a:pt x="0" y="23"/>
                  <a:pt x="0" y="23"/>
                  <a:pt x="0" y="23"/>
                </a:cubicBezTo>
                <a:cubicBezTo>
                  <a:pt x="0" y="10"/>
                  <a:pt x="10" y="0"/>
                  <a:pt x="23" y="0"/>
                </a:cubicBezTo>
                <a:cubicBezTo>
                  <a:pt x="87" y="0"/>
                  <a:pt x="87" y="0"/>
                  <a:pt x="87" y="0"/>
                </a:cubicBezTo>
                <a:cubicBezTo>
                  <a:pt x="87" y="64"/>
                  <a:pt x="87" y="64"/>
                  <a:pt x="87" y="64"/>
                </a:cubicBezTo>
                <a:cubicBezTo>
                  <a:pt x="87" y="76"/>
                  <a:pt x="77" y="87"/>
                  <a:pt x="64" y="87"/>
                </a:cubicBezTo>
                <a:lnTo>
                  <a:pt x="0" y="87"/>
                </a:lnTo>
                <a:close/>
              </a:path>
            </a:pathLst>
          </a:cu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0" name="文本框 8"/>
          <p:cNvSpPr txBox="1"/>
          <p:nvPr/>
        </p:nvSpPr>
        <p:spPr>
          <a:xfrm>
            <a:off x="398138" y="1492749"/>
            <a:ext cx="2661068" cy="244599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indent="266700" algn="l">
              <a:lnSpc>
                <a:spcPts val="1650"/>
              </a:lnSpc>
            </a:pPr>
            <a:r>
              <a:rPr lang="zh-CN" altLang="zh-CN" sz="1050" dirty="0">
                <a:latin typeface="Microsoft YaHei Light" panose="020B0502040204020203" pitchFamily="34" charset="-122"/>
                <a:ea typeface="Microsoft YaHei Light" panose="020B0502040204020203" pitchFamily="34" charset="-122"/>
              </a:rPr>
              <a:t>日本人最反感的事就是突然接受陌生人的恩惠，他们觉得天下没有免费的午餐，尤其是欠了熟人的人情就更麻烦。……从以上这些例子中，我们可以看得出，“恩”对日本人的影响是多么的大，人们在接受恩惠是心情总是非常矛盾的。在很多社交场合，负恩感总是会刺激每个日本人想尽办法报恩。然而，在日本人的心里，欠别人的人情是一件非常难受的事，所以有的时候会让人很反感。</a:t>
            </a:r>
          </a:p>
          <a:p>
            <a:pPr indent="266700" algn="l">
              <a:lnSpc>
                <a:spcPts val="1650"/>
              </a:lnSpc>
            </a:pPr>
            <a:r>
              <a:rPr lang="en-US" altLang="zh-CN" sz="1050" dirty="0">
                <a:latin typeface="Microsoft YaHei Light" panose="020B0502040204020203" pitchFamily="34" charset="-122"/>
                <a:ea typeface="Microsoft YaHei Light" panose="020B0502040204020203" pitchFamily="34" charset="-122"/>
              </a:rPr>
              <a:t>                          </a:t>
            </a:r>
            <a:r>
              <a:rPr lang="zh-CN" altLang="zh-CN" sz="1050" dirty="0">
                <a:latin typeface="Microsoft YaHei Light" panose="020B0502040204020203" pitchFamily="34" charset="-122"/>
                <a:ea typeface="Microsoft YaHei Light" panose="020B0502040204020203" pitchFamily="34" charset="-122"/>
              </a:rPr>
              <a:t>——第五章 负恩者</a:t>
            </a:r>
          </a:p>
        </p:txBody>
      </p:sp>
      <p:sp>
        <p:nvSpPr>
          <p:cNvPr id="96" name="文本框 10"/>
          <p:cNvSpPr txBox="1"/>
          <p:nvPr/>
        </p:nvSpPr>
        <p:spPr>
          <a:xfrm>
            <a:off x="684567" y="465352"/>
            <a:ext cx="2448272" cy="523220"/>
          </a:xfrm>
          <a:prstGeom prst="rect">
            <a:avLst/>
          </a:prstGeom>
          <a:noFill/>
        </p:spPr>
        <p:txBody>
          <a:bodyPr wrap="square" rtlCol="0">
            <a:spAutoFit/>
          </a:bodyPr>
          <a:lstStyle/>
          <a:p>
            <a:r>
              <a:rPr lang="zh-CN" altLang="zh-CN" sz="18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观点摘要</a:t>
            </a:r>
            <a:endParaRPr lang="en-US" altLang="zh-CN" sz="1800" dirty="0">
              <a:solidFill>
                <a:srgbClr val="232323"/>
              </a:solidFill>
              <a:latin typeface="微软雅黑" pitchFamily="34" charset="-122"/>
              <a:ea typeface="微软雅黑" pitchFamily="34" charset="-122"/>
              <a:sym typeface="+mn-ea"/>
            </a:endParaRPr>
          </a:p>
          <a:p>
            <a:r>
              <a:rPr lang="en-US" altLang="zh-CN" sz="1000" dirty="0">
                <a:solidFill>
                  <a:srgbClr val="232323"/>
                </a:solidFill>
                <a:latin typeface="微软雅黑" pitchFamily="34" charset="-122"/>
                <a:ea typeface="微软雅黑" pitchFamily="34" charset="-122"/>
                <a:sym typeface="+mn-ea"/>
              </a:rPr>
              <a:t>Point of view in this paper</a:t>
            </a:r>
            <a:endParaRPr lang="zh-CN" altLang="en-US" sz="1000" dirty="0">
              <a:solidFill>
                <a:srgbClr val="232323"/>
              </a:solidFill>
              <a:latin typeface="微软雅黑" pitchFamily="34" charset="-122"/>
              <a:ea typeface="微软雅黑" pitchFamily="34" charset="-122"/>
              <a:sym typeface="+mn-ea"/>
            </a:endParaRPr>
          </a:p>
        </p:txBody>
      </p:sp>
      <p:sp>
        <p:nvSpPr>
          <p:cNvPr id="11" name="文本框 10">
            <a:extLst>
              <a:ext uri="{FF2B5EF4-FFF2-40B4-BE49-F238E27FC236}">
                <a16:creationId xmlns:a16="http://schemas.microsoft.com/office/drawing/2014/main" id="{044C8D0F-0629-4D8A-A854-B63640397978}"/>
              </a:ext>
            </a:extLst>
          </p:cNvPr>
          <p:cNvSpPr txBox="1"/>
          <p:nvPr/>
        </p:nvSpPr>
        <p:spPr>
          <a:xfrm>
            <a:off x="6084796" y="1597820"/>
            <a:ext cx="2427192" cy="2033057"/>
          </a:xfrm>
          <a:prstGeom prst="rect">
            <a:avLst/>
          </a:prstGeom>
          <a:noFill/>
        </p:spPr>
        <p:txBody>
          <a:bodyPr wrap="square">
            <a:spAutoFit/>
          </a:bodyPr>
          <a:lstStyle/>
          <a:p>
            <a:pPr indent="266700" algn="l">
              <a:lnSpc>
                <a:spcPts val="1650"/>
              </a:lnSpc>
            </a:pPr>
            <a:r>
              <a:rPr lang="zh-CN" altLang="zh-CN" sz="1050" dirty="0">
                <a:latin typeface="Microsoft YaHei Light" panose="020B0502040204020203" pitchFamily="34" charset="-122"/>
                <a:ea typeface="Microsoft YaHei Light" panose="020B0502040204020203" pitchFamily="34" charset="-122"/>
              </a:rPr>
              <a:t>名誉是每个日本人一生的追求，他重于生命，重于一切。只有维护了自己名誉的人，才会受到别人的尊敬。而维护名誉所使用的手段则视情况而定。情况变了，他们的态度也会随之改变。根据不同的情况改变自己的态度，这在日本人看来并不是什么违背道德的行为。</a:t>
            </a:r>
          </a:p>
          <a:p>
            <a:pPr indent="266700" algn="l">
              <a:lnSpc>
                <a:spcPts val="1650"/>
              </a:lnSpc>
            </a:pPr>
            <a:r>
              <a:rPr lang="en-US" altLang="zh-CN" sz="1050" dirty="0">
                <a:latin typeface="Microsoft YaHei Light" panose="020B0502040204020203" pitchFamily="34" charset="-122"/>
                <a:ea typeface="Microsoft YaHei Light" panose="020B0502040204020203" pitchFamily="34" charset="-122"/>
              </a:rPr>
              <a:t>    </a:t>
            </a:r>
            <a:r>
              <a:rPr lang="zh-CN" altLang="zh-CN" sz="1050" dirty="0">
                <a:latin typeface="Microsoft YaHei Light" panose="020B0502040204020203" pitchFamily="34" charset="-122"/>
                <a:ea typeface="Microsoft YaHei Light" panose="020B0502040204020203" pitchFamily="34" charset="-122"/>
              </a:rPr>
              <a:t>——第八章 使名声不受玷污</a:t>
            </a:r>
          </a:p>
        </p:txBody>
      </p:sp>
    </p:spTree>
    <p:extLst>
      <p:ext uri="{BB962C8B-B14F-4D97-AF65-F5344CB8AC3E}">
        <p14:creationId xmlns:p14="http://schemas.microsoft.com/office/powerpoint/2010/main" val="89434206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heme/theme1.xml><?xml version="1.0" encoding="utf-8"?>
<a:theme xmlns:a="http://schemas.openxmlformats.org/drawingml/2006/main" name="Qzus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1938</TotalTime>
  <Words>1597</Words>
  <Application>Microsoft Office PowerPoint</Application>
  <PresentationFormat>全屏显示(16:9)</PresentationFormat>
  <Paragraphs>86</Paragraphs>
  <Slides>14</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Gill Sans</vt:lpstr>
      <vt:lpstr>Microsoft YaHei Light</vt:lpstr>
      <vt:lpstr>微软雅黑</vt:lpstr>
      <vt:lpstr>Arial</vt:lpstr>
      <vt:lpstr>Calibri</vt:lpstr>
      <vt:lpstr>Calibri Light</vt:lpstr>
      <vt:lpstr>Qzuser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简约素雅毕业论文答辩PPT模板</dc:title>
  <dc:creator>qzuser</dc:creator>
  <cp:keywords>qzuser</cp:keywords>
  <dc:description>qzuser</dc:description>
  <cp:lastModifiedBy>1 Mr.Liu</cp:lastModifiedBy>
  <cp:revision>98</cp:revision>
  <dcterms:created xsi:type="dcterms:W3CDTF">2016-05-20T12:59:00Z</dcterms:created>
  <dcterms:modified xsi:type="dcterms:W3CDTF">2024-06-18T03:32:40Z</dcterms:modified>
  <cp:contentStatus>qzuser</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