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HAO LIU" initials="XL" lastIdx="1" clrIdx="0">
    <p:extLst>
      <p:ext uri="{19B8F6BF-5375-455C-9EA6-DF929625EA0E}">
        <p15:presenceInfo xmlns:p15="http://schemas.microsoft.com/office/powerpoint/2012/main" userId="46f74ccea95c5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4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9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7B5F5-23CF-4FE9-927F-8D0A6041AD9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3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slide" Target="slide10.xml"/><Relationship Id="rId4" Type="http://schemas.openxmlformats.org/officeDocument/2006/relationships/slide" Target="slide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9153-67F2-43D7-B0F8-7FEDD37A8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546" y="1740905"/>
            <a:ext cx="5476974" cy="2743201"/>
          </a:xfrm>
        </p:spPr>
        <p:txBody>
          <a:bodyPr/>
          <a:lstStyle/>
          <a:p>
            <a:r>
              <a:rPr lang="en-US" altLang="zh-CN" sz="11500" dirty="0"/>
              <a:t>Unite 5 </a:t>
            </a:r>
            <a:endParaRPr lang="zh-CN" altLang="en-US" sz="11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A7D85-985A-4458-BC13-BE6BD316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728" y="5117095"/>
            <a:ext cx="7891272" cy="106984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                          ————highlighter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0880-EE65-4BAC-8C84-40EAC9D2E58D}"/>
              </a:ext>
            </a:extLst>
          </p:cNvPr>
          <p:cNvSpPr txBox="1"/>
          <p:nvPr/>
        </p:nvSpPr>
        <p:spPr>
          <a:xfrm>
            <a:off x="5241302" y="2754535"/>
            <a:ext cx="62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The money game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600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B3569E-6678-4C52-A8B1-D6C406957CDA}"/>
              </a:ext>
            </a:extLst>
          </p:cNvPr>
          <p:cNvSpPr txBox="1"/>
          <p:nvPr/>
        </p:nvSpPr>
        <p:spPr>
          <a:xfrm>
            <a:off x="162613" y="1108242"/>
            <a:ext cx="3259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Utmost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3B4E97-57AC-4601-A502-CF5DF2F08B67}"/>
              </a:ext>
            </a:extLst>
          </p:cNvPr>
          <p:cNvSpPr txBox="1"/>
          <p:nvPr/>
        </p:nvSpPr>
        <p:spPr>
          <a:xfrm>
            <a:off x="162613" y="277245"/>
            <a:ext cx="40888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Perspective</a:t>
            </a:r>
            <a:r>
              <a:rPr lang="en-US" altLang="zh-CN" sz="1800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247D6-4510-4533-A0F8-C4D10D6E3E44}"/>
              </a:ext>
            </a:extLst>
          </p:cNvPr>
          <p:cNvSpPr txBox="1"/>
          <p:nvPr/>
        </p:nvSpPr>
        <p:spPr>
          <a:xfrm>
            <a:off x="4088610" y="1425519"/>
            <a:ext cx="325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n.</a:t>
            </a:r>
            <a:r>
              <a:rPr lang="zh-CN" altLang="en-US" sz="1800" dirty="0">
                <a:solidFill>
                  <a:schemeClr val="bg1"/>
                </a:solidFill>
              </a:rPr>
              <a:t>极度；极限；最大可能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90D94C-1CFB-4DE7-A896-8DAAD239C57A}"/>
              </a:ext>
            </a:extLst>
          </p:cNvPr>
          <p:cNvSpPr txBox="1"/>
          <p:nvPr/>
        </p:nvSpPr>
        <p:spPr>
          <a:xfrm>
            <a:off x="4088610" y="508078"/>
            <a:ext cx="3851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n.[C]</a:t>
            </a:r>
            <a:r>
              <a:rPr lang="zh-CN" altLang="en-US" sz="1800" dirty="0">
                <a:solidFill>
                  <a:schemeClr val="bg1"/>
                </a:solidFill>
              </a:rPr>
              <a:t>（思考问题的）角度，观点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4C5D4B-0621-46A4-89FE-39A9DD0B8B31}"/>
              </a:ext>
            </a:extLst>
          </p:cNvPr>
          <p:cNvSpPr txBox="1"/>
          <p:nvPr/>
        </p:nvSpPr>
        <p:spPr>
          <a:xfrm>
            <a:off x="162613" y="2770236"/>
            <a:ext cx="107907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I hope that </a:t>
            </a:r>
            <a:r>
              <a:rPr lang="en-US" altLang="zh-CN" sz="4000" dirty="0">
                <a:solidFill>
                  <a:schemeClr val="bg1"/>
                </a:solidFill>
              </a:rPr>
              <a:t>we</a:t>
            </a:r>
            <a:r>
              <a:rPr lang="zh-CN" altLang="en-US" sz="4000" dirty="0">
                <a:solidFill>
                  <a:schemeClr val="bg1"/>
                </a:solidFill>
              </a:rPr>
              <a:t> can face problems from multiple perspectives in college </a:t>
            </a:r>
            <a:r>
              <a:rPr lang="en-US" altLang="zh-CN" sz="4000" dirty="0">
                <a:solidFill>
                  <a:schemeClr val="bg1"/>
                </a:solidFill>
              </a:rPr>
              <a:t>and do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</a:rPr>
              <a:t>our</a:t>
            </a:r>
            <a:r>
              <a:rPr lang="en-US" altLang="zh-CN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utmost to overcome difficulties</a:t>
            </a:r>
            <a:r>
              <a:rPr lang="zh-CN" alt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！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3A6583-58AC-447C-A88A-94E7B75F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58" y="4225019"/>
            <a:ext cx="3510642" cy="26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5B02-4B58-492D-874E-883686BD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239" y="589175"/>
            <a:ext cx="3576371" cy="2839825"/>
          </a:xfrm>
        </p:spPr>
        <p:txBody>
          <a:bodyPr>
            <a:noAutofit/>
          </a:bodyPr>
          <a:lstStyle/>
          <a:p>
            <a:r>
              <a:rPr lang="en-US" altLang="zh-CN" sz="8000" dirty="0"/>
              <a:t>Word </a:t>
            </a:r>
            <a:br>
              <a:rPr lang="en-US" altLang="zh-CN" sz="8000" dirty="0"/>
            </a:br>
            <a:r>
              <a:rPr lang="en-US" altLang="zh-CN" sz="8000" dirty="0"/>
              <a:t>review</a:t>
            </a:r>
            <a:endParaRPr lang="zh-CN" altLang="en-US" sz="8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784292-B7B0-42AD-84DF-49DE7A96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589175"/>
            <a:ext cx="8163614" cy="571146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Manipulate   </a:t>
            </a:r>
            <a:r>
              <a:rPr lang="en-US" altLang="zh-CN" sz="2800" dirty="0" err="1">
                <a:ea typeface="华文行楷" panose="02010800040101010101" pitchFamily="2" charset="-122"/>
              </a:rPr>
              <a:t>vt.</a:t>
            </a:r>
            <a:r>
              <a:rPr lang="en-US" altLang="zh-CN" sz="2800" dirty="0">
                <a:ea typeface="华文行楷" panose="02010800040101010101" pitchFamily="2" charset="-122"/>
              </a:rPr>
              <a:t> </a:t>
            </a:r>
            <a:r>
              <a:rPr lang="zh-CN" altLang="en-US" sz="2800" dirty="0">
                <a:latin typeface="+mn-ea"/>
              </a:rPr>
              <a:t>操纵，控制（某人思想和行为）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/>
              <a:t>Contradict    </a:t>
            </a:r>
            <a:r>
              <a:rPr lang="en-US" altLang="zh-CN" sz="2800" dirty="0">
                <a:ea typeface="华文行楷" panose="02010800040101010101" pitchFamily="2" charset="-122"/>
              </a:rPr>
              <a:t>v.</a:t>
            </a:r>
            <a:r>
              <a:rPr lang="zh-CN" altLang="en-US" sz="2800" dirty="0">
                <a:ea typeface="华文行楷" panose="02010800040101010101" pitchFamily="2" charset="-122"/>
              </a:rPr>
              <a:t> </a:t>
            </a:r>
            <a:r>
              <a:rPr lang="zh-CN" altLang="en-US" sz="2800" dirty="0">
                <a:latin typeface="+mn-ea"/>
              </a:rPr>
              <a:t>与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相抵触；与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矛盾；违背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/>
              <a:t>Paradox         n.</a:t>
            </a:r>
            <a:r>
              <a:rPr lang="zh-CN" altLang="en-US" sz="2800" dirty="0"/>
              <a:t> </a:t>
            </a:r>
            <a:r>
              <a:rPr lang="en-US" altLang="zh-CN" sz="2800" dirty="0"/>
              <a:t>[C]</a:t>
            </a:r>
            <a:r>
              <a:rPr lang="zh-CN" altLang="en-US" sz="2800" dirty="0"/>
              <a:t>自行矛盾（的情况）</a:t>
            </a:r>
            <a:endParaRPr lang="en-US" altLang="zh-CN" sz="2800" dirty="0"/>
          </a:p>
          <a:p>
            <a:r>
              <a:rPr lang="en-US" altLang="zh-CN" sz="2800" dirty="0"/>
              <a:t>Odds              n.[pl.](</a:t>
            </a:r>
            <a:r>
              <a:rPr lang="zh-CN" altLang="en-US" sz="2800" dirty="0"/>
              <a:t>与某物）不一致，相矛盾</a:t>
            </a:r>
            <a:endParaRPr lang="en-US" altLang="zh-CN" sz="2800" dirty="0"/>
          </a:p>
          <a:p>
            <a:r>
              <a:rPr lang="en-US" altLang="zh-CN" sz="2800" dirty="0"/>
              <a:t>Perspective   n.[C]</a:t>
            </a:r>
            <a:r>
              <a:rPr lang="zh-CN" altLang="en-US" sz="2800" dirty="0"/>
              <a:t>（思考问题的）角度，观点</a:t>
            </a:r>
            <a:endParaRPr lang="en-US" altLang="zh-CN" sz="2800" dirty="0"/>
          </a:p>
          <a:p>
            <a:r>
              <a:rPr lang="en-US" altLang="zh-CN" sz="2800" dirty="0"/>
              <a:t>Disguise         </a:t>
            </a:r>
            <a:r>
              <a:rPr lang="en-US" altLang="zh-CN" sz="2800" dirty="0" err="1"/>
              <a:t>vt.</a:t>
            </a:r>
            <a:r>
              <a:rPr lang="zh-CN" altLang="en-US" sz="2800" dirty="0"/>
              <a:t>装扮；假扮</a:t>
            </a:r>
            <a:endParaRPr lang="en-US" altLang="zh-CN" sz="2800" dirty="0"/>
          </a:p>
          <a:p>
            <a:r>
              <a:rPr lang="en-US" altLang="zh-CN" sz="2800" dirty="0"/>
              <a:t>Utmost            n.</a:t>
            </a:r>
            <a:r>
              <a:rPr lang="zh-CN" altLang="en-US" sz="2800" dirty="0"/>
              <a:t>极度；极限；最大可能</a:t>
            </a:r>
            <a:endParaRPr lang="en-US" altLang="zh-CN" sz="2800" dirty="0"/>
          </a:p>
          <a:p>
            <a:r>
              <a:rPr lang="en-US" altLang="zh-CN" sz="2800" dirty="0"/>
              <a:t>Explicit           a.</a:t>
            </a:r>
            <a:r>
              <a:rPr lang="zh-CN" altLang="en-US" sz="2800" dirty="0"/>
              <a:t>清楚明确的；直截了当的</a:t>
            </a:r>
            <a:endParaRPr lang="en-US" altLang="zh-CN" sz="2800" dirty="0"/>
          </a:p>
          <a:p>
            <a:r>
              <a:rPr lang="en-US" altLang="zh-CN" sz="2800" dirty="0"/>
              <a:t>Stock               n.1</a:t>
            </a:r>
            <a:r>
              <a:rPr lang="zh-CN" altLang="en-US" sz="2800" dirty="0"/>
              <a:t>储备，储备物 </a:t>
            </a:r>
            <a:r>
              <a:rPr lang="en-US" altLang="zh-CN" sz="2800" dirty="0"/>
              <a:t>2</a:t>
            </a:r>
            <a:r>
              <a:rPr lang="zh-CN" altLang="en-US" sz="2800" dirty="0"/>
              <a:t>股份</a:t>
            </a:r>
            <a:endParaRPr lang="en-US" altLang="zh-CN" sz="2800" dirty="0"/>
          </a:p>
          <a:p>
            <a:r>
              <a:rPr lang="en-US" altLang="zh-CN" sz="2800" dirty="0"/>
              <a:t>Consult           v.</a:t>
            </a:r>
            <a:r>
              <a:rPr lang="zh-CN" altLang="en-US" sz="2800" dirty="0"/>
              <a:t>咨询；请教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7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93EEDA-9219-4D23-A44C-E78C6A84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701" y="1385976"/>
            <a:ext cx="9281160" cy="3520440"/>
          </a:xfrm>
        </p:spPr>
        <p:txBody>
          <a:bodyPr>
            <a:normAutofit/>
          </a:bodyPr>
          <a:lstStyle/>
          <a:p>
            <a:r>
              <a:rPr lang="en-US" altLang="zh-CN" sz="16600" dirty="0"/>
              <a:t>Thank you</a:t>
            </a:r>
            <a:r>
              <a:rPr lang="zh-CN" altLang="en-US" sz="16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2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5B02-4B58-492D-874E-883686BD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629" y="586818"/>
            <a:ext cx="3200400" cy="2839825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Word list</a:t>
            </a:r>
            <a:endParaRPr lang="zh-CN" altLang="en-US" sz="96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784292-B7B0-42AD-84DF-49DE7A96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118" y="708187"/>
            <a:ext cx="6683605" cy="5724427"/>
          </a:xfrm>
        </p:spPr>
        <p:txBody>
          <a:bodyPr/>
          <a:lstStyle/>
          <a:p>
            <a:r>
              <a:rPr lang="en-US" altLang="zh-CN" sz="3600" dirty="0"/>
              <a:t>Manipulate</a:t>
            </a:r>
          </a:p>
          <a:p>
            <a:r>
              <a:rPr lang="en-US" altLang="zh-CN" sz="3600" dirty="0"/>
              <a:t>Contradict     Paradox    Odds</a:t>
            </a:r>
          </a:p>
          <a:p>
            <a:r>
              <a:rPr lang="en-US" altLang="zh-CN" sz="3600" dirty="0"/>
              <a:t>Perspective</a:t>
            </a:r>
          </a:p>
          <a:p>
            <a:r>
              <a:rPr lang="en-US" altLang="zh-CN" sz="3600" dirty="0"/>
              <a:t>Disguise</a:t>
            </a:r>
          </a:p>
          <a:p>
            <a:r>
              <a:rPr lang="en-US" altLang="zh-CN" sz="3600" dirty="0"/>
              <a:t>Utmost</a:t>
            </a:r>
          </a:p>
          <a:p>
            <a:r>
              <a:rPr lang="en-US" altLang="zh-CN" sz="3600" dirty="0"/>
              <a:t>Explicit</a:t>
            </a:r>
          </a:p>
          <a:p>
            <a:r>
              <a:rPr lang="en-US" altLang="zh-CN" sz="3600" dirty="0"/>
              <a:t>Stock</a:t>
            </a:r>
          </a:p>
          <a:p>
            <a:r>
              <a:rPr lang="en-US" altLang="zh-CN" sz="3600" dirty="0"/>
              <a:t>Consult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9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BE6E12-12AA-4097-B736-E2BE25DDF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8" y="405357"/>
            <a:ext cx="6099248" cy="4580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BDA85E-657E-47AC-98AE-F66E64451BD0}"/>
              </a:ext>
            </a:extLst>
          </p:cNvPr>
          <p:cNvSpPr txBox="1"/>
          <p:nvPr/>
        </p:nvSpPr>
        <p:spPr>
          <a:xfrm>
            <a:off x="6734756" y="405357"/>
            <a:ext cx="43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+mj-lt"/>
              </a:rPr>
              <a:t>manipulate</a:t>
            </a:r>
            <a:endParaRPr lang="zh-CN" altLang="en-US" sz="66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01E94-BEFF-4652-B311-42C4D3B83436}"/>
              </a:ext>
            </a:extLst>
          </p:cNvPr>
          <p:cNvSpPr txBox="1"/>
          <p:nvPr/>
        </p:nvSpPr>
        <p:spPr>
          <a:xfrm>
            <a:off x="6165130" y="2017336"/>
            <a:ext cx="5420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man on the stage expertly </a:t>
            </a:r>
            <a:r>
              <a:rPr lang="en-US" altLang="zh-CN" sz="2800" dirty="0">
                <a:solidFill>
                  <a:srgbClr val="FF0000"/>
                </a:solidFill>
              </a:rPr>
              <a:t>manipulates</a:t>
            </a:r>
            <a:r>
              <a:rPr lang="en-US" altLang="zh-CN" sz="2800" dirty="0"/>
              <a:t> the puppets using strings.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859F50-B744-493B-A2B2-2C72880E9F4B}"/>
              </a:ext>
            </a:extLst>
          </p:cNvPr>
          <p:cNvSpPr txBox="1"/>
          <p:nvPr/>
        </p:nvSpPr>
        <p:spPr>
          <a:xfrm>
            <a:off x="6147150" y="3745567"/>
            <a:ext cx="496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舞台上这个男人熟练地用线</a:t>
            </a:r>
            <a:r>
              <a:rPr lang="zh-CN" altLang="en-US" sz="3600" dirty="0">
                <a:solidFill>
                  <a:srgbClr val="FF0000"/>
                </a:solidFill>
              </a:rPr>
              <a:t>操纵</a:t>
            </a:r>
            <a:r>
              <a:rPr lang="zh-CN" altLang="en-US" sz="3600" dirty="0"/>
              <a:t>木偶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A1D50C-A3E5-42CA-A4C1-DFCD158C34F1}"/>
              </a:ext>
            </a:extLst>
          </p:cNvPr>
          <p:cNvSpPr txBox="1"/>
          <p:nvPr/>
        </p:nvSpPr>
        <p:spPr>
          <a:xfrm>
            <a:off x="1138286" y="5460829"/>
            <a:ext cx="87598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Manipulate   </a:t>
            </a:r>
            <a:r>
              <a:rPr lang="en-US" altLang="zh-CN" sz="3600" dirty="0" err="1">
                <a:latin typeface="Arial Black" panose="020B0A04020102020204" pitchFamily="34" charset="0"/>
                <a:ea typeface="华文行楷" panose="02010800040101010101" pitchFamily="2" charset="-122"/>
              </a:rPr>
              <a:t>vt.</a:t>
            </a:r>
            <a:r>
              <a:rPr lang="en-US" altLang="zh-CN" sz="3600" dirty="0">
                <a:latin typeface="Arial Black" panose="020B0A040201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600" dirty="0">
                <a:latin typeface="Arial Black" panose="020B0A04020102020204" pitchFamily="34" charset="0"/>
              </a:rPr>
              <a:t>操纵，控制（某人思想和行为）</a:t>
            </a:r>
            <a:endParaRPr lang="en-US" altLang="zh-CN" sz="3600" dirty="0">
              <a:latin typeface="Arial Black" panose="020B0A04020102020204" pitchFamily="34" charset="0"/>
            </a:endParaRPr>
          </a:p>
          <a:p>
            <a:endParaRPr lang="en-US" altLang="zh-C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1AA038-5B6A-41A9-B923-014831DE45CA}"/>
              </a:ext>
            </a:extLst>
          </p:cNvPr>
          <p:cNvSpPr/>
          <p:nvPr/>
        </p:nvSpPr>
        <p:spPr>
          <a:xfrm>
            <a:off x="111642" y="233863"/>
            <a:ext cx="8778044" cy="1015663"/>
          </a:xfrm>
          <a:prstGeom prst="rect">
            <a:avLst/>
          </a:prstGeom>
          <a:gradFill>
            <a:gsLst>
              <a:gs pos="2000">
                <a:schemeClr val="accent1">
                  <a:lumMod val="5000"/>
                  <a:lumOff val="95000"/>
                  <a:alpha val="50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word discrimination</a:t>
            </a:r>
            <a:endParaRPr lang="zh-CN" altLang="en-US" sz="600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6498D5-2F6C-41D3-BEC7-20647CC1B3DA}"/>
              </a:ext>
            </a:extLst>
          </p:cNvPr>
          <p:cNvSpPr txBox="1"/>
          <p:nvPr/>
        </p:nvSpPr>
        <p:spPr>
          <a:xfrm>
            <a:off x="214934" y="1536378"/>
            <a:ext cx="11389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Contradict </a:t>
            </a:r>
            <a:r>
              <a:rPr lang="en-US" altLang="zh-CN" sz="4000" dirty="0"/>
              <a:t>                </a:t>
            </a:r>
            <a:r>
              <a:rPr lang="en-US" altLang="zh-CN" sz="4000" dirty="0">
                <a:solidFill>
                  <a:srgbClr val="00B0F0"/>
                </a:solidFill>
              </a:rPr>
              <a:t>Paradox </a:t>
            </a:r>
            <a:r>
              <a:rPr lang="en-US" altLang="zh-CN" sz="4000" dirty="0"/>
              <a:t>                  </a:t>
            </a:r>
            <a:r>
              <a:rPr lang="en-US" altLang="zh-CN" sz="4000" dirty="0">
                <a:solidFill>
                  <a:srgbClr val="00B050"/>
                </a:solidFill>
              </a:rPr>
              <a:t>Odds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38D49D-0ACF-42E8-B75E-402188335FDA}"/>
              </a:ext>
            </a:extLst>
          </p:cNvPr>
          <p:cNvSpPr txBox="1"/>
          <p:nvPr/>
        </p:nvSpPr>
        <p:spPr>
          <a:xfrm>
            <a:off x="293951" y="3572832"/>
            <a:ext cx="11178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Contradiction——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是矛盾、对立的意思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在逻辑上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要么是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要么是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B,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不可能既是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又是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B,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即为非此即彼。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181D55-4598-4B8A-9CD1-C017DE502832}"/>
              </a:ext>
            </a:extLst>
          </p:cNvPr>
          <p:cNvSpPr txBox="1"/>
          <p:nvPr/>
        </p:nvSpPr>
        <p:spPr>
          <a:xfrm>
            <a:off x="293951" y="4645326"/>
            <a:ext cx="10914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Paradox——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则是“似是而非”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含有诡辩的意味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有时令人难以厘清</a:t>
            </a:r>
            <a:r>
              <a:rPr lang="zh-CN" altLang="en-US" sz="2400" dirty="0">
                <a:solidFill>
                  <a:srgbClr val="333333"/>
                </a:solidFill>
                <a:latin typeface="zuoyeFont_mathFont"/>
              </a:rPr>
              <a:t>。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7FFC38-72D1-4B73-9238-16A1C6DD548B}"/>
              </a:ext>
            </a:extLst>
          </p:cNvPr>
          <p:cNvSpPr txBox="1"/>
          <p:nvPr/>
        </p:nvSpPr>
        <p:spPr>
          <a:xfrm>
            <a:off x="293950" y="5501564"/>
            <a:ext cx="7984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Odds——</a:t>
            </a:r>
            <a:r>
              <a:rPr lang="zh-CN" altLang="en-US" sz="2400" dirty="0"/>
              <a:t>偏向于物品之间的差异，也含有概率的意思。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655872-71CD-497E-9444-BB0BA786DA5C}"/>
              </a:ext>
            </a:extLst>
          </p:cNvPr>
          <p:cNvSpPr txBox="1"/>
          <p:nvPr/>
        </p:nvSpPr>
        <p:spPr>
          <a:xfrm>
            <a:off x="214934" y="2346450"/>
            <a:ext cx="2971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·</a:t>
            </a:r>
            <a:r>
              <a:rPr lang="zh-CN" altLang="en-US" sz="2800" b="1" dirty="0">
                <a:latin typeface="+mn-ea"/>
              </a:rPr>
              <a:t>矛盾；违背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34570C-6408-49DF-876C-2E62766A93D0}"/>
              </a:ext>
            </a:extLst>
          </p:cNvPr>
          <p:cNvSpPr txBox="1"/>
          <p:nvPr/>
        </p:nvSpPr>
        <p:spPr>
          <a:xfrm>
            <a:off x="4322190" y="2346450"/>
            <a:ext cx="3530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自行矛盾（的情况）</a:t>
            </a:r>
            <a:endParaRPr lang="en-US" altLang="zh-CN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5E92D6-4AD5-474E-B463-E01AABE13C1F}"/>
              </a:ext>
            </a:extLst>
          </p:cNvPr>
          <p:cNvSpPr txBox="1"/>
          <p:nvPr/>
        </p:nvSpPr>
        <p:spPr>
          <a:xfrm>
            <a:off x="8512613" y="2346450"/>
            <a:ext cx="29882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(</a:t>
            </a:r>
            <a:r>
              <a:rPr lang="zh-CN" altLang="en-US" sz="2800" b="1" dirty="0"/>
              <a:t>与某物）不一致，相矛盾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9077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A82F00-0B79-4127-8BF9-E9ADCACB4577}"/>
              </a:ext>
            </a:extLst>
          </p:cNvPr>
          <p:cNvSpPr/>
          <p:nvPr/>
        </p:nvSpPr>
        <p:spPr>
          <a:xfrm>
            <a:off x="259673" y="-94028"/>
            <a:ext cx="115486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Line the words with pictures</a:t>
            </a:r>
            <a:endParaRPr lang="zh-CN" alt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152D5678-3765-4ECF-9D7B-DDE2899C7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67" y="4382967"/>
            <a:ext cx="2565791" cy="1893138"/>
          </a:xfrm>
          <a:prstGeom prst="rect">
            <a:avLst/>
          </a:prstGeom>
        </p:spPr>
      </p:pic>
      <p:pic>
        <p:nvPicPr>
          <p:cNvPr id="8" name="图片 7">
            <a:hlinkClick r:id="rId4" action="ppaction://hlinksldjump"/>
            <a:extLst>
              <a:ext uri="{FF2B5EF4-FFF2-40B4-BE49-F238E27FC236}">
                <a16:creationId xmlns:a16="http://schemas.microsoft.com/office/drawing/2014/main" id="{3591BC3F-0C58-45DC-A271-1FE9A7B5F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5" y="4382967"/>
            <a:ext cx="2504820" cy="1893138"/>
          </a:xfrm>
          <a:prstGeom prst="rect">
            <a:avLst/>
          </a:prstGeom>
        </p:spPr>
      </p:pic>
      <p:pic>
        <p:nvPicPr>
          <p:cNvPr id="10" name="图片 9">
            <a:hlinkClick r:id="rId6" action="ppaction://hlinksldjump"/>
            <a:extLst>
              <a:ext uri="{FF2B5EF4-FFF2-40B4-BE49-F238E27FC236}">
                <a16:creationId xmlns:a16="http://schemas.microsoft.com/office/drawing/2014/main" id="{38362F3F-F962-426E-A322-A3C315471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70" y="4382967"/>
            <a:ext cx="2556252" cy="1893138"/>
          </a:xfrm>
          <a:prstGeom prst="rect">
            <a:avLst/>
          </a:prstGeom>
        </p:spPr>
      </p:pic>
      <p:pic>
        <p:nvPicPr>
          <p:cNvPr id="12" name="图片 11">
            <a:hlinkClick r:id="rId8" action="ppaction://hlinksldjump"/>
            <a:extLst>
              <a:ext uri="{FF2B5EF4-FFF2-40B4-BE49-F238E27FC236}">
                <a16:creationId xmlns:a16="http://schemas.microsoft.com/office/drawing/2014/main" id="{D139C612-089C-4717-A29B-DC4759E79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34" y="4339133"/>
            <a:ext cx="2556253" cy="1936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876E36-D4D4-4423-944C-39F646BAA7E6}"/>
              </a:ext>
            </a:extLst>
          </p:cNvPr>
          <p:cNvSpPr txBox="1"/>
          <p:nvPr/>
        </p:nvSpPr>
        <p:spPr>
          <a:xfrm>
            <a:off x="577393" y="2240071"/>
            <a:ext cx="2128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Disguise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FD57EF-100B-4B85-A111-DF26111FEC17}"/>
              </a:ext>
            </a:extLst>
          </p:cNvPr>
          <p:cNvSpPr txBox="1"/>
          <p:nvPr/>
        </p:nvSpPr>
        <p:spPr>
          <a:xfrm>
            <a:off x="3647235" y="2240071"/>
            <a:ext cx="1847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Explicit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4CC3B2-ED2B-432E-A777-1C12281417E8}"/>
              </a:ext>
            </a:extLst>
          </p:cNvPr>
          <p:cNvSpPr txBox="1"/>
          <p:nvPr/>
        </p:nvSpPr>
        <p:spPr>
          <a:xfrm>
            <a:off x="6949878" y="2223915"/>
            <a:ext cx="1628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Stock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27B351-5DBE-44AE-ABCA-305DADD4B0B7}"/>
              </a:ext>
            </a:extLst>
          </p:cNvPr>
          <p:cNvSpPr txBox="1"/>
          <p:nvPr/>
        </p:nvSpPr>
        <p:spPr>
          <a:xfrm>
            <a:off x="9353910" y="2240071"/>
            <a:ext cx="2128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Consult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5CAB41A-BFA8-4EA6-AC10-5B5E68993594}"/>
              </a:ext>
            </a:extLst>
          </p:cNvPr>
          <p:cNvCxnSpPr/>
          <p:nvPr/>
        </p:nvCxnSpPr>
        <p:spPr>
          <a:xfrm>
            <a:off x="1951348" y="2824846"/>
            <a:ext cx="2516957" cy="142664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2D2001-C697-41C6-A2D5-825F6A07FD2A}"/>
              </a:ext>
            </a:extLst>
          </p:cNvPr>
          <p:cNvCxnSpPr>
            <a:stCxn id="16" idx="2"/>
          </p:cNvCxnSpPr>
          <p:nvPr/>
        </p:nvCxnSpPr>
        <p:spPr>
          <a:xfrm>
            <a:off x="4571062" y="2824846"/>
            <a:ext cx="2925834" cy="1426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2551192-7D4E-407F-8A3C-D53C6C090496}"/>
              </a:ext>
            </a:extLst>
          </p:cNvPr>
          <p:cNvCxnSpPr/>
          <p:nvPr/>
        </p:nvCxnSpPr>
        <p:spPr>
          <a:xfrm flipH="1">
            <a:off x="1641443" y="2824846"/>
            <a:ext cx="5855453" cy="1426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64F10A4-3D0F-4C75-B057-6E85CB2CBF36}"/>
              </a:ext>
            </a:extLst>
          </p:cNvPr>
          <p:cNvCxnSpPr>
            <a:cxnSpLocks/>
          </p:cNvCxnSpPr>
          <p:nvPr/>
        </p:nvCxnSpPr>
        <p:spPr>
          <a:xfrm flipH="1">
            <a:off x="10240651" y="2808690"/>
            <a:ext cx="1" cy="1426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动作按钮: 转到结尾 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D0D2E25C-E9D7-4858-AB51-DDC8AFED76F2}"/>
              </a:ext>
            </a:extLst>
          </p:cNvPr>
          <p:cNvSpPr/>
          <p:nvPr/>
        </p:nvSpPr>
        <p:spPr>
          <a:xfrm>
            <a:off x="0" y="6452647"/>
            <a:ext cx="848412" cy="405353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905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  <a:extLst>
              <a:ext uri="{FF2B5EF4-FFF2-40B4-BE49-F238E27FC236}">
                <a16:creationId xmlns:a16="http://schemas.microsoft.com/office/drawing/2014/main" id="{EDAD1D1E-5CB1-46DF-B124-CFD2BAAFE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4272" cy="44965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561A45-1833-4D3C-A31F-CB747AE266DF}"/>
              </a:ext>
            </a:extLst>
          </p:cNvPr>
          <p:cNvSpPr txBox="1"/>
          <p:nvPr/>
        </p:nvSpPr>
        <p:spPr>
          <a:xfrm>
            <a:off x="6264612" y="126460"/>
            <a:ext cx="5927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Miss Bear </a:t>
            </a:r>
            <a:r>
              <a:rPr lang="en-US" altLang="zh-CN" sz="3200" dirty="0">
                <a:solidFill>
                  <a:srgbClr val="FF0000"/>
                </a:solidFill>
              </a:rPr>
              <a:t>disguised</a:t>
            </a:r>
            <a:r>
              <a:rPr lang="en-US" altLang="zh-CN" sz="3200" dirty="0"/>
              <a:t> herself as a panda by wearing black stockings.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C63371-DC38-4F6D-800F-93197821C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71" y="2248293"/>
            <a:ext cx="6097728" cy="1878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9B0D7E-48CF-4CDD-A3B5-E06E94618AFE}"/>
              </a:ext>
            </a:extLst>
          </p:cNvPr>
          <p:cNvSpPr txBox="1"/>
          <p:nvPr/>
        </p:nvSpPr>
        <p:spPr>
          <a:xfrm>
            <a:off x="664589" y="5070652"/>
            <a:ext cx="1795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Disguise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DF5C28-A8B4-4812-ADA6-855EC549D65A}"/>
              </a:ext>
            </a:extLst>
          </p:cNvPr>
          <p:cNvSpPr txBox="1"/>
          <p:nvPr/>
        </p:nvSpPr>
        <p:spPr>
          <a:xfrm>
            <a:off x="2696066" y="5070652"/>
            <a:ext cx="845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vt.</a:t>
            </a:r>
            <a:r>
              <a:rPr lang="en-US" altLang="zh-CN" sz="2400" dirty="0"/>
              <a:t>  Change one ’s  appearance so that people cannot recognize him </a:t>
            </a:r>
            <a:r>
              <a:rPr lang="zh-CN" altLang="en-US" sz="2400" dirty="0"/>
              <a:t>装扮；假扮</a:t>
            </a:r>
          </a:p>
        </p:txBody>
      </p:sp>
    </p:spTree>
    <p:extLst>
      <p:ext uri="{BB962C8B-B14F-4D97-AF65-F5344CB8AC3E}">
        <p14:creationId xmlns:p14="http://schemas.microsoft.com/office/powerpoint/2010/main" val="854146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  <a:extLst>
              <a:ext uri="{FF2B5EF4-FFF2-40B4-BE49-F238E27FC236}">
                <a16:creationId xmlns:a16="http://schemas.microsoft.com/office/drawing/2014/main" id="{439BDC3C-4FF4-4B6F-92D5-3F1C5874D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97073" cy="45154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74D3F1-B0C7-44C9-91C6-F2A31A0F3B14}"/>
              </a:ext>
            </a:extLst>
          </p:cNvPr>
          <p:cNvSpPr txBox="1"/>
          <p:nvPr/>
        </p:nvSpPr>
        <p:spPr>
          <a:xfrm>
            <a:off x="6293796" y="175099"/>
            <a:ext cx="5651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map shows an </a:t>
            </a:r>
            <a:r>
              <a:rPr lang="en-US" altLang="zh-CN" sz="3200" dirty="0">
                <a:solidFill>
                  <a:srgbClr val="FF0000"/>
                </a:solidFill>
              </a:rPr>
              <a:t>explicit </a:t>
            </a:r>
            <a:r>
              <a:rPr lang="en-US" altLang="zh-CN" sz="3200" dirty="0"/>
              <a:t>route to me.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5D54F6-1899-4223-82F6-12295697C7D2}"/>
              </a:ext>
            </a:extLst>
          </p:cNvPr>
          <p:cNvSpPr txBox="1"/>
          <p:nvPr/>
        </p:nvSpPr>
        <p:spPr>
          <a:xfrm>
            <a:off x="2977492" y="5798673"/>
            <a:ext cx="138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Clear</a:t>
            </a:r>
            <a:endParaRPr lang="zh-CN" altLang="en-US" sz="32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31E0DC-2E7C-43AC-9DE6-6FDB8AEEB2C6}"/>
              </a:ext>
            </a:extLst>
          </p:cNvPr>
          <p:cNvCxnSpPr>
            <a:cxnSpLocks/>
          </p:cNvCxnSpPr>
          <p:nvPr/>
        </p:nvCxnSpPr>
        <p:spPr>
          <a:xfrm flipV="1">
            <a:off x="4728945" y="6091062"/>
            <a:ext cx="2381224" cy="16183"/>
          </a:xfrm>
          <a:prstGeom prst="straightConnector1">
            <a:avLst/>
          </a:prstGeom>
          <a:ln>
            <a:tailEnd type="triangl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CF3A43-3311-48C5-9882-F6880E0DE1A7}"/>
              </a:ext>
            </a:extLst>
          </p:cNvPr>
          <p:cNvSpPr txBox="1"/>
          <p:nvPr/>
        </p:nvSpPr>
        <p:spPr>
          <a:xfrm>
            <a:off x="7828770" y="5798672"/>
            <a:ext cx="1901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Explicit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42CC6-1957-4EDB-953F-2111540BFD87}"/>
              </a:ext>
            </a:extLst>
          </p:cNvPr>
          <p:cNvSpPr txBox="1"/>
          <p:nvPr/>
        </p:nvSpPr>
        <p:spPr>
          <a:xfrm>
            <a:off x="6159241" y="2156353"/>
            <a:ext cx="1901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Explicit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A4CC8E-93B0-4A96-A3B8-03711DAA4B28}"/>
              </a:ext>
            </a:extLst>
          </p:cNvPr>
          <p:cNvSpPr txBox="1"/>
          <p:nvPr/>
        </p:nvSpPr>
        <p:spPr>
          <a:xfrm>
            <a:off x="8123268" y="2228671"/>
            <a:ext cx="40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a.  Expressed in a way that is very clear and direct </a:t>
            </a:r>
            <a:r>
              <a:rPr lang="zh-CN" altLang="en-US" sz="2400" dirty="0"/>
              <a:t>清楚明确的；直截了当的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F752D8-4BEC-4E27-B4FD-5A355D1754C1}"/>
              </a:ext>
            </a:extLst>
          </p:cNvPr>
          <p:cNvSpPr/>
          <p:nvPr/>
        </p:nvSpPr>
        <p:spPr>
          <a:xfrm>
            <a:off x="249198" y="4715982"/>
            <a:ext cx="63035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Vocabulary</a:t>
            </a:r>
            <a:r>
              <a:rPr lang="en-US" altLang="zh-CN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4800" dirty="0">
                <a:ln w="0"/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upgraded</a:t>
            </a:r>
            <a:endParaRPr lang="zh-CN" altLang="en-US" sz="4800" dirty="0">
              <a:ln w="0"/>
              <a:solidFill>
                <a:srgbClr val="FFC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9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  <a:extLst>
              <a:ext uri="{FF2B5EF4-FFF2-40B4-BE49-F238E27FC236}">
                <a16:creationId xmlns:a16="http://schemas.microsoft.com/office/drawing/2014/main" id="{557C2DFE-F3D4-4ABA-A6CD-0B0E0047C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3410" cy="46809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040848-496A-4275-92F2-BE7644172C0A}"/>
              </a:ext>
            </a:extLst>
          </p:cNvPr>
          <p:cNvSpPr txBox="1"/>
          <p:nvPr/>
        </p:nvSpPr>
        <p:spPr>
          <a:xfrm>
            <a:off x="6381345" y="77822"/>
            <a:ext cx="5719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Recently, many people lost a lot of money in the </a:t>
            </a:r>
            <a:r>
              <a:rPr lang="en-US" altLang="zh-CN" sz="3200" dirty="0">
                <a:solidFill>
                  <a:srgbClr val="FF0000"/>
                </a:solidFill>
              </a:rPr>
              <a:t>stock</a:t>
            </a:r>
            <a:r>
              <a:rPr lang="en-US" altLang="zh-CN" sz="3200" dirty="0"/>
              <a:t> market.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7452B2-E38D-443A-BE0C-A394E0274659}"/>
              </a:ext>
            </a:extLst>
          </p:cNvPr>
          <p:cNvSpPr txBox="1"/>
          <p:nvPr/>
        </p:nvSpPr>
        <p:spPr>
          <a:xfrm>
            <a:off x="6241982" y="2851230"/>
            <a:ext cx="5998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Take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stock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(of</a:t>
            </a:r>
            <a:r>
              <a:rPr lang="zh-CN" altLang="en-US" sz="2800" b="1" dirty="0"/>
              <a:t> </a:t>
            </a:r>
            <a:r>
              <a:rPr lang="en-US" altLang="zh-CN" sz="2800" b="1" dirty="0" err="1"/>
              <a:t>sth</a:t>
            </a:r>
            <a:r>
              <a:rPr lang="en-US" altLang="zh-CN" sz="2800" b="1" dirty="0"/>
              <a:t>.)</a:t>
            </a:r>
            <a:r>
              <a:rPr lang="zh-CN" altLang="en-US" sz="2800" b="1" dirty="0"/>
              <a:t>     </a:t>
            </a:r>
            <a:r>
              <a:rPr lang="en-US" altLang="zh-CN" sz="2400" dirty="0"/>
              <a:t>think</a:t>
            </a:r>
            <a:r>
              <a:rPr lang="zh-CN" altLang="en-US" sz="2400" dirty="0"/>
              <a:t> </a:t>
            </a:r>
            <a:r>
              <a:rPr lang="en-US" altLang="zh-CN" sz="2400" dirty="0"/>
              <a:t>carefully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things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happened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situation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order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decide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next</a:t>
            </a:r>
            <a:r>
              <a:rPr lang="zh-CN" altLang="en-US" sz="2400" dirty="0"/>
              <a:t>        </a:t>
            </a:r>
            <a:r>
              <a:rPr lang="en-US" altLang="zh-CN" sz="2400" dirty="0"/>
              <a:t>(</a:t>
            </a:r>
            <a:r>
              <a:rPr lang="zh-CN" altLang="en-US" sz="2400" dirty="0"/>
              <a:t>对形势） 作出估计（判断）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84854E-D222-4A64-A62B-0B51532A244A}"/>
              </a:ext>
            </a:extLst>
          </p:cNvPr>
          <p:cNvSpPr/>
          <p:nvPr/>
        </p:nvSpPr>
        <p:spPr>
          <a:xfrm>
            <a:off x="6241982" y="2020233"/>
            <a:ext cx="20929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Phrase</a:t>
            </a:r>
            <a:endParaRPr lang="zh-CN" altLang="en-US" sz="4800" b="0" cap="none" spc="0" dirty="0">
              <a:ln w="0"/>
              <a:solidFill>
                <a:srgbClr val="FFC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36263-4ED1-4FF8-A53D-CDBBE3991024}"/>
              </a:ext>
            </a:extLst>
          </p:cNvPr>
          <p:cNvSpPr txBox="1"/>
          <p:nvPr/>
        </p:nvSpPr>
        <p:spPr>
          <a:xfrm>
            <a:off x="3446867" y="5099885"/>
            <a:ext cx="7683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 an amount of </a:t>
            </a:r>
            <a:r>
              <a:rPr lang="en-US" altLang="zh-CN" sz="2400" dirty="0" err="1"/>
              <a:t>sth</a:t>
            </a:r>
            <a:r>
              <a:rPr lang="en-US" altLang="zh-CN" sz="2400" dirty="0"/>
              <a:t>. That you keep so that you can use it when you need it </a:t>
            </a:r>
            <a:r>
              <a:rPr lang="zh-CN" altLang="en-US" sz="2400" dirty="0"/>
              <a:t>储备；储备物</a:t>
            </a:r>
            <a:endParaRPr lang="en-US" altLang="zh-CN" sz="2400" dirty="0"/>
          </a:p>
          <a:p>
            <a:r>
              <a:rPr lang="en-US" altLang="zh-CN" sz="2400" dirty="0"/>
              <a:t>2  One of the equal parts into which the value of a company is divided </a:t>
            </a:r>
            <a:r>
              <a:rPr lang="zh-CN" altLang="en-US" sz="2400" dirty="0"/>
              <a:t>股份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44FEDD-8AEA-4B01-9866-ECFAFC372BF3}"/>
              </a:ext>
            </a:extLst>
          </p:cNvPr>
          <p:cNvSpPr txBox="1"/>
          <p:nvPr/>
        </p:nvSpPr>
        <p:spPr>
          <a:xfrm>
            <a:off x="1259734" y="5099885"/>
            <a:ext cx="1357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Stock</a:t>
            </a:r>
            <a:endParaRPr lang="zh-CN" altLang="en-US" sz="3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C17338-C77A-46CE-B1CB-9251285DD9E3}"/>
              </a:ext>
            </a:extLst>
          </p:cNvPr>
          <p:cNvSpPr txBox="1"/>
          <p:nvPr/>
        </p:nvSpPr>
        <p:spPr>
          <a:xfrm>
            <a:off x="2996119" y="5099885"/>
            <a:ext cx="45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53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  <a:extLst>
              <a:ext uri="{FF2B5EF4-FFF2-40B4-BE49-F238E27FC236}">
                <a16:creationId xmlns:a16="http://schemas.microsoft.com/office/drawing/2014/main" id="{41BDFAAB-6CFF-47E8-8DBB-3EAB1838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46191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F0B22C-D13C-4079-BA5E-CA958301A552}"/>
              </a:ext>
            </a:extLst>
          </p:cNvPr>
          <p:cNvSpPr txBox="1"/>
          <p:nvPr/>
        </p:nvSpPr>
        <p:spPr>
          <a:xfrm>
            <a:off x="6468892" y="247485"/>
            <a:ext cx="5505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</a:t>
            </a:r>
            <a:r>
              <a:rPr lang="en-US" altLang="zh-CN" sz="3200" dirty="0">
                <a:solidFill>
                  <a:srgbClr val="FF0000"/>
                </a:solidFill>
              </a:rPr>
              <a:t>consultant</a:t>
            </a:r>
            <a:r>
              <a:rPr lang="en-US" altLang="zh-CN" sz="3200" dirty="0"/>
              <a:t> will explain how we should run our business.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13EED5-1B21-4B70-B408-5C8F100D4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41" y="1688660"/>
            <a:ext cx="4752772" cy="33521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3F694B-37BF-43EB-9611-77FFE19A9DE2}"/>
              </a:ext>
            </a:extLst>
          </p:cNvPr>
          <p:cNvSpPr txBox="1"/>
          <p:nvPr/>
        </p:nvSpPr>
        <p:spPr>
          <a:xfrm>
            <a:off x="1305937" y="5171268"/>
            <a:ext cx="944312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Consult</a:t>
            </a:r>
            <a:r>
              <a:rPr lang="en-US" altLang="zh-CN" sz="1800" dirty="0"/>
              <a:t>   </a:t>
            </a:r>
            <a:r>
              <a:rPr lang="en-US" altLang="zh-CN" sz="2400" dirty="0"/>
              <a:t>v.   Ask for information or advice from sb. Who has special knowledge about a particular subject </a:t>
            </a:r>
            <a:r>
              <a:rPr lang="zh-CN" altLang="en-US" sz="2400" dirty="0"/>
              <a:t>咨询；请教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1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1239</TotalTime>
  <Words>490</Words>
  <Application>Microsoft Office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zuoyeFont_mathFont</vt:lpstr>
      <vt:lpstr>方正姚体</vt:lpstr>
      <vt:lpstr>华文行楷</vt:lpstr>
      <vt:lpstr>Arial</vt:lpstr>
      <vt:lpstr>Arial Black</vt:lpstr>
      <vt:lpstr>Rockwell</vt:lpstr>
      <vt:lpstr>Rockwell Condensed</vt:lpstr>
      <vt:lpstr>Wingdings</vt:lpstr>
      <vt:lpstr>木材纹理</vt:lpstr>
      <vt:lpstr>Unite 5 </vt:lpstr>
      <vt:lpstr>Word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Word  review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 5</dc:title>
  <dc:creator>XINHAO LIU</dc:creator>
  <cp:lastModifiedBy>Mr.Liu</cp:lastModifiedBy>
  <cp:revision>35</cp:revision>
  <dcterms:created xsi:type="dcterms:W3CDTF">2020-11-05T06:37:05Z</dcterms:created>
  <dcterms:modified xsi:type="dcterms:W3CDTF">2023-07-28T10:38:26Z</dcterms:modified>
</cp:coreProperties>
</file>