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2" r:id="rId2"/>
  </p:sldMasterIdLst>
  <p:notesMasterIdLst>
    <p:notesMasterId r:id="rId13"/>
  </p:notesMasterIdLst>
  <p:sldIdLst>
    <p:sldId id="256" r:id="rId3"/>
    <p:sldId id="274" r:id="rId4"/>
    <p:sldId id="1713" r:id="rId5"/>
    <p:sldId id="1714" r:id="rId6"/>
    <p:sldId id="1715" r:id="rId7"/>
    <p:sldId id="1716" r:id="rId8"/>
    <p:sldId id="1717" r:id="rId9"/>
    <p:sldId id="1721" r:id="rId10"/>
    <p:sldId id="1720" r:id="rId11"/>
    <p:sldId id="1719" r:id="rId12"/>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e Bobbie" initials="LB" lastIdx="1" clrIdx="0">
    <p:extLst>
      <p:ext uri="{19B8F6BF-5375-455C-9EA6-DF929625EA0E}">
        <p15:presenceInfo xmlns:p15="http://schemas.microsoft.com/office/powerpoint/2012/main" userId="1a5ed0aa0077d0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1D3A"/>
    <a:srgbClr val="E6E6E6"/>
    <a:srgbClr val="26A9E0"/>
    <a:srgbClr val="2A9CA2"/>
    <a:srgbClr val="258A8F"/>
    <a:srgbClr val="2283CD"/>
    <a:srgbClr val="18BCE2"/>
    <a:srgbClr val="55BEC9"/>
    <a:srgbClr val="1561D6"/>
    <a:srgbClr val="0F34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41" autoAdjust="0"/>
    <p:restoredTop sz="96374" autoAdjust="0"/>
  </p:normalViewPr>
  <p:slideViewPr>
    <p:cSldViewPr snapToGrid="0">
      <p:cViewPr>
        <p:scale>
          <a:sx n="86" d="100"/>
          <a:sy n="86" d="100"/>
        </p:scale>
        <p:origin x="442" y="62"/>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2021/4/27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3908897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2</a:t>
            </a:fld>
            <a:endParaRPr lang="zh-CN" altLang="en-US"/>
          </a:p>
        </p:txBody>
      </p:sp>
    </p:spTree>
    <p:extLst>
      <p:ext uri="{BB962C8B-B14F-4D97-AF65-F5344CB8AC3E}">
        <p14:creationId xmlns:p14="http://schemas.microsoft.com/office/powerpoint/2010/main" val="1152391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t>3</a:t>
            </a:fld>
            <a:endParaRPr lang="zh-CN" altLang="en-US"/>
          </a:p>
        </p:txBody>
      </p:sp>
    </p:spTree>
    <p:extLst>
      <p:ext uri="{BB962C8B-B14F-4D97-AF65-F5344CB8AC3E}">
        <p14:creationId xmlns:p14="http://schemas.microsoft.com/office/powerpoint/2010/main" val="1945750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931736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t>5</a:t>
            </a:fld>
            <a:endParaRPr lang="zh-CN" altLang="en-US"/>
          </a:p>
        </p:txBody>
      </p:sp>
    </p:spTree>
    <p:extLst>
      <p:ext uri="{BB962C8B-B14F-4D97-AF65-F5344CB8AC3E}">
        <p14:creationId xmlns:p14="http://schemas.microsoft.com/office/powerpoint/2010/main" val="541635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t>6</a:t>
            </a:fld>
            <a:endParaRPr lang="zh-CN" altLang="en-US"/>
          </a:p>
        </p:txBody>
      </p:sp>
    </p:spTree>
    <p:extLst>
      <p:ext uri="{BB962C8B-B14F-4D97-AF65-F5344CB8AC3E}">
        <p14:creationId xmlns:p14="http://schemas.microsoft.com/office/powerpoint/2010/main" val="1459209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t>7</a:t>
            </a:fld>
            <a:endParaRPr lang="zh-CN" altLang="en-US"/>
          </a:p>
        </p:txBody>
      </p:sp>
    </p:spTree>
    <p:extLst>
      <p:ext uri="{BB962C8B-B14F-4D97-AF65-F5344CB8AC3E}">
        <p14:creationId xmlns:p14="http://schemas.microsoft.com/office/powerpoint/2010/main" val="718360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t>10</a:t>
            </a:fld>
            <a:endParaRPr lang="zh-CN" altLang="en-US"/>
          </a:p>
        </p:txBody>
      </p:sp>
    </p:spTree>
    <p:extLst>
      <p:ext uri="{BB962C8B-B14F-4D97-AF65-F5344CB8AC3E}">
        <p14:creationId xmlns:p14="http://schemas.microsoft.com/office/powerpoint/2010/main" val="4270294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jpe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 Id="rId6" Type="http://schemas.openxmlformats.org/officeDocument/2006/relationships/image" Target="../media/image9.jpeg"/><Relationship Id="rId5" Type="http://schemas.openxmlformats.org/officeDocument/2006/relationships/image" Target="../media/image8.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6.jp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grpSp>
        <p:nvGrpSpPr>
          <p:cNvPr id="304" name="组合 303">
            <a:extLst>
              <a:ext uri="{FF2B5EF4-FFF2-40B4-BE49-F238E27FC236}">
                <a16:creationId xmlns:a16="http://schemas.microsoft.com/office/drawing/2014/main" id="{729781ED-998F-40B0-AFDE-2551229BE7BB}"/>
              </a:ext>
            </a:extLst>
          </p:cNvPr>
          <p:cNvGrpSpPr/>
          <p:nvPr userDrawn="1"/>
        </p:nvGrpSpPr>
        <p:grpSpPr>
          <a:xfrm>
            <a:off x="2416768" y="3809763"/>
            <a:ext cx="7358464" cy="2699894"/>
            <a:chOff x="675908" y="693106"/>
            <a:chExt cx="9053516" cy="3321826"/>
          </a:xfrm>
        </p:grpSpPr>
        <p:sp>
          <p:nvSpPr>
            <p:cNvPr id="305" name="文本框 304">
              <a:extLst>
                <a:ext uri="{FF2B5EF4-FFF2-40B4-BE49-F238E27FC236}">
                  <a16:creationId xmlns:a16="http://schemas.microsoft.com/office/drawing/2014/main" id="{D17EC0BC-CE98-44D6-8823-E79C54584B40}"/>
                </a:ext>
              </a:extLst>
            </p:cNvPr>
            <p:cNvSpPr txBox="1"/>
            <p:nvPr/>
          </p:nvSpPr>
          <p:spPr>
            <a:xfrm>
              <a:off x="675908" y="693106"/>
              <a:ext cx="2769328" cy="3321826"/>
            </a:xfrm>
            <a:prstGeom prst="rect">
              <a:avLst/>
            </a:prstGeom>
            <a:noFill/>
          </p:spPr>
          <p:txBody>
            <a:bodyPr wrap="none" rtlCol="0">
              <a:prstTxWarp prst="textPlain">
                <a:avLst/>
              </a:prstTxWarp>
              <a:spAutoFit/>
            </a:bodyPr>
            <a:lstStyle/>
            <a:p>
              <a:r>
                <a:rPr lang="en-US" altLang="zh-CN" sz="9600" dirty="0">
                  <a:solidFill>
                    <a:schemeClr val="accent2">
                      <a:lumMod val="60000"/>
                      <a:lumOff val="40000"/>
                      <a:alpha val="33000"/>
                    </a:schemeClr>
                  </a:solidFill>
                  <a:latin typeface="Impact" panose="020B0806030902050204" pitchFamily="34" charset="0"/>
                </a:rPr>
                <a:t>2</a:t>
              </a:r>
              <a:endParaRPr lang="zh-CN" altLang="en-US" sz="9600" dirty="0">
                <a:solidFill>
                  <a:schemeClr val="accent2">
                    <a:lumMod val="60000"/>
                    <a:lumOff val="40000"/>
                    <a:alpha val="33000"/>
                  </a:schemeClr>
                </a:solidFill>
                <a:latin typeface="Impact" panose="020B0806030902050204" pitchFamily="34" charset="0"/>
              </a:endParaRPr>
            </a:p>
          </p:txBody>
        </p:sp>
        <p:sp>
          <p:nvSpPr>
            <p:cNvPr id="306" name="文本框 305">
              <a:extLst>
                <a:ext uri="{FF2B5EF4-FFF2-40B4-BE49-F238E27FC236}">
                  <a16:creationId xmlns:a16="http://schemas.microsoft.com/office/drawing/2014/main" id="{DDC5E846-35E0-4EAD-A002-88C8E7D64063}"/>
                </a:ext>
              </a:extLst>
            </p:cNvPr>
            <p:cNvSpPr txBox="1"/>
            <p:nvPr/>
          </p:nvSpPr>
          <p:spPr>
            <a:xfrm>
              <a:off x="2770637" y="693106"/>
              <a:ext cx="2769328" cy="3321826"/>
            </a:xfrm>
            <a:prstGeom prst="rect">
              <a:avLst/>
            </a:prstGeom>
            <a:noFill/>
          </p:spPr>
          <p:txBody>
            <a:bodyPr wrap="none" rtlCol="0">
              <a:prstTxWarp prst="textPlain">
                <a:avLst/>
              </a:prstTxWarp>
              <a:spAutoFit/>
            </a:bodyPr>
            <a:lstStyle/>
            <a:p>
              <a:r>
                <a:rPr lang="en-US" altLang="zh-CN" sz="9600" dirty="0">
                  <a:solidFill>
                    <a:schemeClr val="accent2">
                      <a:lumMod val="60000"/>
                      <a:lumOff val="40000"/>
                      <a:alpha val="33000"/>
                    </a:schemeClr>
                  </a:solidFill>
                  <a:latin typeface="Impact" panose="020B0806030902050204" pitchFamily="34" charset="0"/>
                </a:rPr>
                <a:t>0</a:t>
              </a:r>
              <a:endParaRPr lang="zh-CN" altLang="en-US" sz="9600" dirty="0">
                <a:solidFill>
                  <a:schemeClr val="accent2">
                    <a:lumMod val="60000"/>
                    <a:lumOff val="40000"/>
                    <a:alpha val="33000"/>
                  </a:schemeClr>
                </a:solidFill>
                <a:latin typeface="Impact" panose="020B0806030902050204" pitchFamily="34" charset="0"/>
              </a:endParaRPr>
            </a:p>
          </p:txBody>
        </p:sp>
        <p:sp>
          <p:nvSpPr>
            <p:cNvPr id="307" name="文本框 306">
              <a:extLst>
                <a:ext uri="{FF2B5EF4-FFF2-40B4-BE49-F238E27FC236}">
                  <a16:creationId xmlns:a16="http://schemas.microsoft.com/office/drawing/2014/main" id="{3D3CEBC4-3DED-4D97-BA78-363B5742B053}"/>
                </a:ext>
              </a:extLst>
            </p:cNvPr>
            <p:cNvSpPr txBox="1"/>
            <p:nvPr/>
          </p:nvSpPr>
          <p:spPr>
            <a:xfrm>
              <a:off x="4511824" y="693106"/>
              <a:ext cx="2769328" cy="3321826"/>
            </a:xfrm>
            <a:prstGeom prst="rect">
              <a:avLst/>
            </a:prstGeom>
            <a:noFill/>
          </p:spPr>
          <p:txBody>
            <a:bodyPr wrap="none" rtlCol="0">
              <a:prstTxWarp prst="textPlain">
                <a:avLst/>
              </a:prstTxWarp>
              <a:spAutoFit/>
            </a:bodyPr>
            <a:lstStyle/>
            <a:p>
              <a:r>
                <a:rPr lang="en-US" altLang="zh-CN" sz="9600" dirty="0">
                  <a:solidFill>
                    <a:schemeClr val="accent2">
                      <a:lumMod val="60000"/>
                      <a:lumOff val="40000"/>
                      <a:alpha val="33000"/>
                    </a:schemeClr>
                  </a:solidFill>
                  <a:latin typeface="Impact" panose="020B0806030902050204" pitchFamily="34" charset="0"/>
                </a:rPr>
                <a:t>1</a:t>
              </a:r>
              <a:endParaRPr lang="zh-CN" altLang="en-US" sz="9600" dirty="0">
                <a:solidFill>
                  <a:schemeClr val="accent2">
                    <a:lumMod val="60000"/>
                    <a:lumOff val="40000"/>
                    <a:alpha val="33000"/>
                  </a:schemeClr>
                </a:solidFill>
                <a:latin typeface="Impact" panose="020B0806030902050204" pitchFamily="34" charset="0"/>
              </a:endParaRPr>
            </a:p>
          </p:txBody>
        </p:sp>
        <p:sp>
          <p:nvSpPr>
            <p:cNvPr id="308" name="文本框 307">
              <a:extLst>
                <a:ext uri="{FF2B5EF4-FFF2-40B4-BE49-F238E27FC236}">
                  <a16:creationId xmlns:a16="http://schemas.microsoft.com/office/drawing/2014/main" id="{8E68F1F9-A31A-4BA5-9DA4-33BBC606E8EE}"/>
                </a:ext>
              </a:extLst>
            </p:cNvPr>
            <p:cNvSpPr txBox="1"/>
            <p:nvPr/>
          </p:nvSpPr>
          <p:spPr>
            <a:xfrm>
              <a:off x="6960096" y="693106"/>
              <a:ext cx="2769328" cy="3321826"/>
            </a:xfrm>
            <a:prstGeom prst="rect">
              <a:avLst/>
            </a:prstGeom>
            <a:noFill/>
          </p:spPr>
          <p:txBody>
            <a:bodyPr wrap="none" rtlCol="0">
              <a:prstTxWarp prst="textPlain">
                <a:avLst/>
              </a:prstTxWarp>
              <a:spAutoFit/>
            </a:bodyPr>
            <a:lstStyle/>
            <a:p>
              <a:r>
                <a:rPr lang="en-US" altLang="zh-CN" sz="9600" dirty="0">
                  <a:solidFill>
                    <a:schemeClr val="accent2">
                      <a:lumMod val="60000"/>
                      <a:lumOff val="40000"/>
                      <a:alpha val="33000"/>
                    </a:schemeClr>
                  </a:solidFill>
                  <a:latin typeface="Impact" panose="020B0806030902050204" pitchFamily="34" charset="0"/>
                </a:rPr>
                <a:t>8</a:t>
              </a:r>
              <a:endParaRPr lang="zh-CN" altLang="en-US" sz="9600" dirty="0">
                <a:solidFill>
                  <a:schemeClr val="accent2">
                    <a:lumMod val="60000"/>
                    <a:lumOff val="40000"/>
                    <a:alpha val="33000"/>
                  </a:schemeClr>
                </a:solidFill>
                <a:latin typeface="Impact" panose="020B0806030902050204" pitchFamily="34" charset="0"/>
              </a:endParaRPr>
            </a:p>
          </p:txBody>
        </p:sp>
      </p:grpSp>
      <p:grpSp>
        <p:nvGrpSpPr>
          <p:cNvPr id="156" name="组合 155">
            <a:extLst>
              <a:ext uri="{FF2B5EF4-FFF2-40B4-BE49-F238E27FC236}">
                <a16:creationId xmlns:a16="http://schemas.microsoft.com/office/drawing/2014/main" id="{EA4DA8B5-F51C-4FCF-8DA1-FCA5138D7C69}"/>
              </a:ext>
            </a:extLst>
          </p:cNvPr>
          <p:cNvGrpSpPr/>
          <p:nvPr userDrawn="1"/>
        </p:nvGrpSpPr>
        <p:grpSpPr>
          <a:xfrm>
            <a:off x="1952528" y="2604407"/>
            <a:ext cx="8286944" cy="3905250"/>
            <a:chOff x="5275263" y="2190750"/>
            <a:chExt cx="6599238" cy="3109913"/>
          </a:xfrm>
        </p:grpSpPr>
        <p:sp>
          <p:nvSpPr>
            <p:cNvPr id="157" name="Freeform 5">
              <a:extLst>
                <a:ext uri="{FF2B5EF4-FFF2-40B4-BE49-F238E27FC236}">
                  <a16:creationId xmlns:a16="http://schemas.microsoft.com/office/drawing/2014/main" id="{36A06940-09BE-423F-9195-FC5BA48A8B94}"/>
                </a:ext>
              </a:extLst>
            </p:cNvPr>
            <p:cNvSpPr>
              <a:spLocks/>
            </p:cNvSpPr>
            <p:nvPr/>
          </p:nvSpPr>
          <p:spPr bwMode="auto">
            <a:xfrm>
              <a:off x="8628063" y="4195763"/>
              <a:ext cx="890588" cy="977900"/>
            </a:xfrm>
            <a:custGeom>
              <a:avLst/>
              <a:gdLst>
                <a:gd name="T0" fmla="*/ 244 w 479"/>
                <a:gd name="T1" fmla="*/ 12 h 525"/>
                <a:gd name="T2" fmla="*/ 33 w 479"/>
                <a:gd name="T3" fmla="*/ 121 h 525"/>
                <a:gd name="T4" fmla="*/ 12 w 479"/>
                <a:gd name="T5" fmla="*/ 186 h 525"/>
                <a:gd name="T6" fmla="*/ 15 w 479"/>
                <a:gd name="T7" fmla="*/ 191 h 525"/>
                <a:gd name="T8" fmla="*/ 32 w 479"/>
                <a:gd name="T9" fmla="*/ 225 h 525"/>
                <a:gd name="T10" fmla="*/ 150 w 479"/>
                <a:gd name="T11" fmla="*/ 453 h 525"/>
                <a:gd name="T12" fmla="*/ 167 w 479"/>
                <a:gd name="T13" fmla="*/ 487 h 525"/>
                <a:gd name="T14" fmla="*/ 170 w 479"/>
                <a:gd name="T15" fmla="*/ 492 h 525"/>
                <a:gd name="T16" fmla="*/ 235 w 479"/>
                <a:gd name="T17" fmla="*/ 513 h 525"/>
                <a:gd name="T18" fmla="*/ 446 w 479"/>
                <a:gd name="T19" fmla="*/ 404 h 525"/>
                <a:gd name="T20" fmla="*/ 467 w 479"/>
                <a:gd name="T21" fmla="*/ 339 h 525"/>
                <a:gd name="T22" fmla="*/ 464 w 479"/>
                <a:gd name="T23" fmla="*/ 334 h 525"/>
                <a:gd name="T24" fmla="*/ 447 w 479"/>
                <a:gd name="T25" fmla="*/ 300 h 525"/>
                <a:gd name="T26" fmla="*/ 329 w 479"/>
                <a:gd name="T27" fmla="*/ 72 h 525"/>
                <a:gd name="T28" fmla="*/ 312 w 479"/>
                <a:gd name="T29" fmla="*/ 38 h 525"/>
                <a:gd name="T30" fmla="*/ 309 w 479"/>
                <a:gd name="T31" fmla="*/ 33 h 525"/>
                <a:gd name="T32" fmla="*/ 244 w 479"/>
                <a:gd name="T33" fmla="*/ 12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9" h="525">
                  <a:moveTo>
                    <a:pt x="244" y="12"/>
                  </a:moveTo>
                  <a:cubicBezTo>
                    <a:pt x="33" y="121"/>
                    <a:pt x="33" y="121"/>
                    <a:pt x="33" y="121"/>
                  </a:cubicBezTo>
                  <a:cubicBezTo>
                    <a:pt x="9" y="133"/>
                    <a:pt x="0" y="162"/>
                    <a:pt x="12" y="186"/>
                  </a:cubicBezTo>
                  <a:cubicBezTo>
                    <a:pt x="15" y="191"/>
                    <a:pt x="15" y="191"/>
                    <a:pt x="15" y="191"/>
                  </a:cubicBezTo>
                  <a:cubicBezTo>
                    <a:pt x="32" y="225"/>
                    <a:pt x="32" y="225"/>
                    <a:pt x="32" y="225"/>
                  </a:cubicBezTo>
                  <a:cubicBezTo>
                    <a:pt x="150" y="453"/>
                    <a:pt x="150" y="453"/>
                    <a:pt x="150" y="453"/>
                  </a:cubicBezTo>
                  <a:cubicBezTo>
                    <a:pt x="167" y="487"/>
                    <a:pt x="167" y="487"/>
                    <a:pt x="167" y="487"/>
                  </a:cubicBezTo>
                  <a:cubicBezTo>
                    <a:pt x="170" y="492"/>
                    <a:pt x="170" y="492"/>
                    <a:pt x="170" y="492"/>
                  </a:cubicBezTo>
                  <a:cubicBezTo>
                    <a:pt x="182" y="516"/>
                    <a:pt x="211" y="525"/>
                    <a:pt x="235" y="513"/>
                  </a:cubicBezTo>
                  <a:cubicBezTo>
                    <a:pt x="446" y="404"/>
                    <a:pt x="446" y="404"/>
                    <a:pt x="446" y="404"/>
                  </a:cubicBezTo>
                  <a:cubicBezTo>
                    <a:pt x="470" y="392"/>
                    <a:pt x="479" y="363"/>
                    <a:pt x="467" y="339"/>
                  </a:cubicBezTo>
                  <a:cubicBezTo>
                    <a:pt x="464" y="334"/>
                    <a:pt x="464" y="334"/>
                    <a:pt x="464" y="334"/>
                  </a:cubicBezTo>
                  <a:cubicBezTo>
                    <a:pt x="447" y="300"/>
                    <a:pt x="447" y="300"/>
                    <a:pt x="447" y="300"/>
                  </a:cubicBezTo>
                  <a:cubicBezTo>
                    <a:pt x="329" y="72"/>
                    <a:pt x="329" y="72"/>
                    <a:pt x="329" y="72"/>
                  </a:cubicBezTo>
                  <a:cubicBezTo>
                    <a:pt x="312" y="38"/>
                    <a:pt x="312" y="38"/>
                    <a:pt x="312" y="38"/>
                  </a:cubicBezTo>
                  <a:cubicBezTo>
                    <a:pt x="309" y="33"/>
                    <a:pt x="309" y="33"/>
                    <a:pt x="309" y="33"/>
                  </a:cubicBezTo>
                  <a:cubicBezTo>
                    <a:pt x="297" y="10"/>
                    <a:pt x="268" y="0"/>
                    <a:pt x="24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8" name="Freeform 6">
              <a:extLst>
                <a:ext uri="{FF2B5EF4-FFF2-40B4-BE49-F238E27FC236}">
                  <a16:creationId xmlns:a16="http://schemas.microsoft.com/office/drawing/2014/main" id="{93BC4963-B473-4451-AF98-4FF22C64E0D4}"/>
                </a:ext>
              </a:extLst>
            </p:cNvPr>
            <p:cNvSpPr>
              <a:spLocks/>
            </p:cNvSpPr>
            <p:nvPr/>
          </p:nvSpPr>
          <p:spPr bwMode="auto">
            <a:xfrm>
              <a:off x="8596313" y="4133850"/>
              <a:ext cx="922338" cy="1039813"/>
            </a:xfrm>
            <a:custGeom>
              <a:avLst/>
              <a:gdLst>
                <a:gd name="T0" fmla="*/ 244 w 496"/>
                <a:gd name="T1" fmla="*/ 12 h 558"/>
                <a:gd name="T2" fmla="*/ 33 w 496"/>
                <a:gd name="T3" fmla="*/ 121 h 558"/>
                <a:gd name="T4" fmla="*/ 12 w 496"/>
                <a:gd name="T5" fmla="*/ 186 h 558"/>
                <a:gd name="T6" fmla="*/ 187 w 496"/>
                <a:gd name="T7" fmla="*/ 525 h 558"/>
                <a:gd name="T8" fmla="*/ 252 w 496"/>
                <a:gd name="T9" fmla="*/ 546 h 558"/>
                <a:gd name="T10" fmla="*/ 463 w 496"/>
                <a:gd name="T11" fmla="*/ 437 h 558"/>
                <a:gd name="T12" fmla="*/ 484 w 496"/>
                <a:gd name="T13" fmla="*/ 372 h 558"/>
                <a:gd name="T14" fmla="*/ 309 w 496"/>
                <a:gd name="T15" fmla="*/ 33 h 558"/>
                <a:gd name="T16" fmla="*/ 244 w 496"/>
                <a:gd name="T17" fmla="*/ 12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6" h="558">
                  <a:moveTo>
                    <a:pt x="244" y="12"/>
                  </a:moveTo>
                  <a:cubicBezTo>
                    <a:pt x="33" y="121"/>
                    <a:pt x="33" y="121"/>
                    <a:pt x="33" y="121"/>
                  </a:cubicBezTo>
                  <a:cubicBezTo>
                    <a:pt x="9" y="133"/>
                    <a:pt x="0" y="162"/>
                    <a:pt x="12" y="186"/>
                  </a:cubicBezTo>
                  <a:cubicBezTo>
                    <a:pt x="187" y="525"/>
                    <a:pt x="187" y="525"/>
                    <a:pt x="187" y="525"/>
                  </a:cubicBezTo>
                  <a:cubicBezTo>
                    <a:pt x="199" y="549"/>
                    <a:pt x="228" y="558"/>
                    <a:pt x="252" y="546"/>
                  </a:cubicBezTo>
                  <a:cubicBezTo>
                    <a:pt x="463" y="437"/>
                    <a:pt x="463" y="437"/>
                    <a:pt x="463" y="437"/>
                  </a:cubicBezTo>
                  <a:cubicBezTo>
                    <a:pt x="487" y="425"/>
                    <a:pt x="496" y="396"/>
                    <a:pt x="484" y="372"/>
                  </a:cubicBezTo>
                  <a:cubicBezTo>
                    <a:pt x="309" y="33"/>
                    <a:pt x="309" y="33"/>
                    <a:pt x="309" y="33"/>
                  </a:cubicBezTo>
                  <a:cubicBezTo>
                    <a:pt x="297" y="9"/>
                    <a:pt x="268" y="0"/>
                    <a:pt x="244" y="12"/>
                  </a:cubicBezTo>
                  <a:close/>
                </a:path>
              </a:pathLst>
            </a:custGeom>
            <a:noFill/>
            <a:ln w="22225" cap="rnd">
              <a:solidFill>
                <a:srgbClr val="33333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7">
              <a:extLst>
                <a:ext uri="{FF2B5EF4-FFF2-40B4-BE49-F238E27FC236}">
                  <a16:creationId xmlns:a16="http://schemas.microsoft.com/office/drawing/2014/main" id="{ED982904-35EE-4868-95CC-19F0F65549E6}"/>
                </a:ext>
              </a:extLst>
            </p:cNvPr>
            <p:cNvSpPr>
              <a:spLocks/>
            </p:cNvSpPr>
            <p:nvPr/>
          </p:nvSpPr>
          <p:spPr bwMode="auto">
            <a:xfrm>
              <a:off x="8655050" y="4265613"/>
              <a:ext cx="804863" cy="773113"/>
            </a:xfrm>
            <a:custGeom>
              <a:avLst/>
              <a:gdLst>
                <a:gd name="T0" fmla="*/ 507 w 507"/>
                <a:gd name="T1" fmla="*/ 308 h 487"/>
                <a:gd name="T2" fmla="*/ 159 w 507"/>
                <a:gd name="T3" fmla="*/ 487 h 487"/>
                <a:gd name="T4" fmla="*/ 0 w 507"/>
                <a:gd name="T5" fmla="*/ 180 h 487"/>
                <a:gd name="T6" fmla="*/ 348 w 507"/>
                <a:gd name="T7" fmla="*/ 0 h 487"/>
                <a:gd name="T8" fmla="*/ 507 w 507"/>
                <a:gd name="T9" fmla="*/ 308 h 487"/>
              </a:gdLst>
              <a:ahLst/>
              <a:cxnLst>
                <a:cxn ang="0">
                  <a:pos x="T0" y="T1"/>
                </a:cxn>
                <a:cxn ang="0">
                  <a:pos x="T2" y="T3"/>
                </a:cxn>
                <a:cxn ang="0">
                  <a:pos x="T4" y="T5"/>
                </a:cxn>
                <a:cxn ang="0">
                  <a:pos x="T6" y="T7"/>
                </a:cxn>
                <a:cxn ang="0">
                  <a:pos x="T8" y="T9"/>
                </a:cxn>
              </a:cxnLst>
              <a:rect l="0" t="0" r="r" b="b"/>
              <a:pathLst>
                <a:path w="507" h="487">
                  <a:moveTo>
                    <a:pt x="507" y="308"/>
                  </a:moveTo>
                  <a:lnTo>
                    <a:pt x="159" y="487"/>
                  </a:lnTo>
                  <a:lnTo>
                    <a:pt x="0" y="180"/>
                  </a:lnTo>
                  <a:lnTo>
                    <a:pt x="348" y="0"/>
                  </a:lnTo>
                  <a:lnTo>
                    <a:pt x="507" y="308"/>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0" name="Freeform 8">
              <a:extLst>
                <a:ext uri="{FF2B5EF4-FFF2-40B4-BE49-F238E27FC236}">
                  <a16:creationId xmlns:a16="http://schemas.microsoft.com/office/drawing/2014/main" id="{09712B6E-847D-4B86-9EDD-A2906D19723E}"/>
                </a:ext>
              </a:extLst>
            </p:cNvPr>
            <p:cNvSpPr>
              <a:spLocks/>
            </p:cNvSpPr>
            <p:nvPr/>
          </p:nvSpPr>
          <p:spPr bwMode="auto">
            <a:xfrm>
              <a:off x="9169400" y="4929188"/>
              <a:ext cx="84138" cy="85725"/>
            </a:xfrm>
            <a:custGeom>
              <a:avLst/>
              <a:gdLst>
                <a:gd name="T0" fmla="*/ 5 w 45"/>
                <a:gd name="T1" fmla="*/ 32 h 46"/>
                <a:gd name="T2" fmla="*/ 14 w 45"/>
                <a:gd name="T3" fmla="*/ 5 h 46"/>
                <a:gd name="T4" fmla="*/ 40 w 45"/>
                <a:gd name="T5" fmla="*/ 14 h 46"/>
                <a:gd name="T6" fmla="*/ 32 w 45"/>
                <a:gd name="T7" fmla="*/ 41 h 46"/>
                <a:gd name="T8" fmla="*/ 5 w 45"/>
                <a:gd name="T9" fmla="*/ 32 h 46"/>
              </a:gdLst>
              <a:ahLst/>
              <a:cxnLst>
                <a:cxn ang="0">
                  <a:pos x="T0" y="T1"/>
                </a:cxn>
                <a:cxn ang="0">
                  <a:pos x="T2" y="T3"/>
                </a:cxn>
                <a:cxn ang="0">
                  <a:pos x="T4" y="T5"/>
                </a:cxn>
                <a:cxn ang="0">
                  <a:pos x="T6" y="T7"/>
                </a:cxn>
                <a:cxn ang="0">
                  <a:pos x="T8" y="T9"/>
                </a:cxn>
              </a:cxnLst>
              <a:rect l="0" t="0" r="r" b="b"/>
              <a:pathLst>
                <a:path w="45" h="46">
                  <a:moveTo>
                    <a:pt x="5" y="32"/>
                  </a:moveTo>
                  <a:cubicBezTo>
                    <a:pt x="0" y="22"/>
                    <a:pt x="4" y="10"/>
                    <a:pt x="14" y="5"/>
                  </a:cubicBezTo>
                  <a:cubicBezTo>
                    <a:pt x="23" y="0"/>
                    <a:pt x="35" y="4"/>
                    <a:pt x="40" y="14"/>
                  </a:cubicBezTo>
                  <a:cubicBezTo>
                    <a:pt x="45" y="24"/>
                    <a:pt x="42" y="36"/>
                    <a:pt x="32" y="41"/>
                  </a:cubicBezTo>
                  <a:cubicBezTo>
                    <a:pt x="22" y="46"/>
                    <a:pt x="10" y="42"/>
                    <a:pt x="5" y="32"/>
                  </a:cubicBez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1" name="Freeform 9">
              <a:extLst>
                <a:ext uri="{FF2B5EF4-FFF2-40B4-BE49-F238E27FC236}">
                  <a16:creationId xmlns:a16="http://schemas.microsoft.com/office/drawing/2014/main" id="{A2D6795B-5D4C-48EC-9903-B71DF2CCEE87}"/>
                </a:ext>
              </a:extLst>
            </p:cNvPr>
            <p:cNvSpPr>
              <a:spLocks/>
            </p:cNvSpPr>
            <p:nvPr/>
          </p:nvSpPr>
          <p:spPr bwMode="auto">
            <a:xfrm>
              <a:off x="9012238" y="4225925"/>
              <a:ext cx="52388" cy="49213"/>
            </a:xfrm>
            <a:custGeom>
              <a:avLst/>
              <a:gdLst>
                <a:gd name="T0" fmla="*/ 3 w 28"/>
                <a:gd name="T1" fmla="*/ 19 h 27"/>
                <a:gd name="T2" fmla="*/ 9 w 28"/>
                <a:gd name="T3" fmla="*/ 3 h 27"/>
                <a:gd name="T4" fmla="*/ 25 w 28"/>
                <a:gd name="T5" fmla="*/ 8 h 27"/>
                <a:gd name="T6" fmla="*/ 19 w 28"/>
                <a:gd name="T7" fmla="*/ 24 h 27"/>
                <a:gd name="T8" fmla="*/ 3 w 28"/>
                <a:gd name="T9" fmla="*/ 19 h 27"/>
              </a:gdLst>
              <a:ahLst/>
              <a:cxnLst>
                <a:cxn ang="0">
                  <a:pos x="T0" y="T1"/>
                </a:cxn>
                <a:cxn ang="0">
                  <a:pos x="T2" y="T3"/>
                </a:cxn>
                <a:cxn ang="0">
                  <a:pos x="T4" y="T5"/>
                </a:cxn>
                <a:cxn ang="0">
                  <a:pos x="T6" y="T7"/>
                </a:cxn>
                <a:cxn ang="0">
                  <a:pos x="T8" y="T9"/>
                </a:cxn>
              </a:cxnLst>
              <a:rect l="0" t="0" r="r" b="b"/>
              <a:pathLst>
                <a:path w="28" h="27">
                  <a:moveTo>
                    <a:pt x="3" y="19"/>
                  </a:moveTo>
                  <a:cubicBezTo>
                    <a:pt x="0" y="13"/>
                    <a:pt x="3" y="6"/>
                    <a:pt x="9" y="3"/>
                  </a:cubicBezTo>
                  <a:cubicBezTo>
                    <a:pt x="14" y="0"/>
                    <a:pt x="22" y="2"/>
                    <a:pt x="25" y="8"/>
                  </a:cubicBezTo>
                  <a:cubicBezTo>
                    <a:pt x="28" y="14"/>
                    <a:pt x="25" y="21"/>
                    <a:pt x="19" y="24"/>
                  </a:cubicBezTo>
                  <a:cubicBezTo>
                    <a:pt x="14" y="27"/>
                    <a:pt x="6" y="25"/>
                    <a:pt x="3" y="19"/>
                  </a:cubicBezTo>
                  <a:close/>
                </a:path>
              </a:pathLst>
            </a:custGeom>
            <a:solidFill>
              <a:srgbClr val="3333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10">
              <a:extLst>
                <a:ext uri="{FF2B5EF4-FFF2-40B4-BE49-F238E27FC236}">
                  <a16:creationId xmlns:a16="http://schemas.microsoft.com/office/drawing/2014/main" id="{D50369B2-A05F-4590-B61F-6299DA91A4D5}"/>
                </a:ext>
              </a:extLst>
            </p:cNvPr>
            <p:cNvSpPr>
              <a:spLocks/>
            </p:cNvSpPr>
            <p:nvPr/>
          </p:nvSpPr>
          <p:spPr bwMode="auto">
            <a:xfrm>
              <a:off x="8770938" y="4259263"/>
              <a:ext cx="223838" cy="144463"/>
            </a:xfrm>
            <a:custGeom>
              <a:avLst/>
              <a:gdLst>
                <a:gd name="T0" fmla="*/ 110 w 120"/>
                <a:gd name="T1" fmla="*/ 30 h 78"/>
                <a:gd name="T2" fmla="*/ 23 w 120"/>
                <a:gd name="T3" fmla="*/ 75 h 78"/>
                <a:gd name="T4" fmla="*/ 3 w 120"/>
                <a:gd name="T5" fmla="*/ 68 h 78"/>
                <a:gd name="T6" fmla="*/ 3 w 120"/>
                <a:gd name="T7" fmla="*/ 68 h 78"/>
                <a:gd name="T8" fmla="*/ 10 w 120"/>
                <a:gd name="T9" fmla="*/ 48 h 78"/>
                <a:gd name="T10" fmla="*/ 96 w 120"/>
                <a:gd name="T11" fmla="*/ 4 h 78"/>
                <a:gd name="T12" fmla="*/ 116 w 120"/>
                <a:gd name="T13" fmla="*/ 10 h 78"/>
                <a:gd name="T14" fmla="*/ 116 w 120"/>
                <a:gd name="T15" fmla="*/ 10 h 78"/>
                <a:gd name="T16" fmla="*/ 110 w 120"/>
                <a:gd name="T17" fmla="*/ 3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78">
                  <a:moveTo>
                    <a:pt x="110" y="30"/>
                  </a:moveTo>
                  <a:cubicBezTo>
                    <a:pt x="23" y="75"/>
                    <a:pt x="23" y="75"/>
                    <a:pt x="23" y="75"/>
                  </a:cubicBezTo>
                  <a:cubicBezTo>
                    <a:pt x="16" y="78"/>
                    <a:pt x="7" y="75"/>
                    <a:pt x="3" y="68"/>
                  </a:cubicBezTo>
                  <a:cubicBezTo>
                    <a:pt x="3" y="68"/>
                    <a:pt x="3" y="68"/>
                    <a:pt x="3" y="68"/>
                  </a:cubicBezTo>
                  <a:cubicBezTo>
                    <a:pt x="0" y="61"/>
                    <a:pt x="2" y="52"/>
                    <a:pt x="10" y="48"/>
                  </a:cubicBezTo>
                  <a:cubicBezTo>
                    <a:pt x="96" y="4"/>
                    <a:pt x="96" y="4"/>
                    <a:pt x="96" y="4"/>
                  </a:cubicBezTo>
                  <a:cubicBezTo>
                    <a:pt x="104" y="0"/>
                    <a:pt x="112" y="3"/>
                    <a:pt x="116" y="10"/>
                  </a:cubicBezTo>
                  <a:cubicBezTo>
                    <a:pt x="116" y="10"/>
                    <a:pt x="116" y="10"/>
                    <a:pt x="116" y="10"/>
                  </a:cubicBezTo>
                  <a:cubicBezTo>
                    <a:pt x="120" y="17"/>
                    <a:pt x="117" y="26"/>
                    <a:pt x="110" y="30"/>
                  </a:cubicBezTo>
                  <a:close/>
                </a:path>
              </a:pathLst>
            </a:custGeom>
            <a:solidFill>
              <a:srgbClr val="3333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Rectangle 11">
              <a:extLst>
                <a:ext uri="{FF2B5EF4-FFF2-40B4-BE49-F238E27FC236}">
                  <a16:creationId xmlns:a16="http://schemas.microsoft.com/office/drawing/2014/main" id="{71E7CF1D-F73A-419C-9D51-5B1A0FA767E1}"/>
                </a:ext>
              </a:extLst>
            </p:cNvPr>
            <p:cNvSpPr>
              <a:spLocks noChangeArrowheads="1"/>
            </p:cNvSpPr>
            <p:nvPr/>
          </p:nvSpPr>
          <p:spPr bwMode="auto">
            <a:xfrm rot="19920000">
              <a:off x="8897938" y="4468813"/>
              <a:ext cx="3651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0" i="0" u="none" strike="noStrike" cap="none" normalizeH="0" baseline="0">
                  <a:ln>
                    <a:noFill/>
                  </a:ln>
                  <a:solidFill>
                    <a:srgbClr val="8F959E"/>
                  </a:solidFill>
                  <a:effectLst/>
                  <a:latin typeface="Times New Roman" panose="02020603050405020304" pitchFamily="18" charset="0"/>
                </a:rPr>
                <a:t>A+</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4" name="Freeform 12">
              <a:extLst>
                <a:ext uri="{FF2B5EF4-FFF2-40B4-BE49-F238E27FC236}">
                  <a16:creationId xmlns:a16="http://schemas.microsoft.com/office/drawing/2014/main" id="{DB420E85-2A3A-4E2D-96FF-4A5DB043AF8E}"/>
                </a:ext>
              </a:extLst>
            </p:cNvPr>
            <p:cNvSpPr>
              <a:spLocks/>
            </p:cNvSpPr>
            <p:nvPr/>
          </p:nvSpPr>
          <p:spPr bwMode="auto">
            <a:xfrm>
              <a:off x="9217025" y="4270375"/>
              <a:ext cx="63500" cy="76200"/>
            </a:xfrm>
            <a:custGeom>
              <a:avLst/>
              <a:gdLst>
                <a:gd name="T0" fmla="*/ 40 w 40"/>
                <a:gd name="T1" fmla="*/ 39 h 48"/>
                <a:gd name="T2" fmla="*/ 20 w 40"/>
                <a:gd name="T3" fmla="*/ 48 h 48"/>
                <a:gd name="T4" fmla="*/ 0 w 40"/>
                <a:gd name="T5" fmla="*/ 10 h 48"/>
                <a:gd name="T6" fmla="*/ 20 w 40"/>
                <a:gd name="T7" fmla="*/ 0 h 48"/>
                <a:gd name="T8" fmla="*/ 40 w 40"/>
                <a:gd name="T9" fmla="*/ 39 h 48"/>
              </a:gdLst>
              <a:ahLst/>
              <a:cxnLst>
                <a:cxn ang="0">
                  <a:pos x="T0" y="T1"/>
                </a:cxn>
                <a:cxn ang="0">
                  <a:pos x="T2" y="T3"/>
                </a:cxn>
                <a:cxn ang="0">
                  <a:pos x="T4" y="T5"/>
                </a:cxn>
                <a:cxn ang="0">
                  <a:pos x="T6" y="T7"/>
                </a:cxn>
                <a:cxn ang="0">
                  <a:pos x="T8" y="T9"/>
                </a:cxn>
              </a:cxnLst>
              <a:rect l="0" t="0" r="r" b="b"/>
              <a:pathLst>
                <a:path w="40" h="48">
                  <a:moveTo>
                    <a:pt x="40" y="39"/>
                  </a:moveTo>
                  <a:lnTo>
                    <a:pt x="20" y="48"/>
                  </a:lnTo>
                  <a:lnTo>
                    <a:pt x="0" y="10"/>
                  </a:lnTo>
                  <a:lnTo>
                    <a:pt x="20" y="0"/>
                  </a:lnTo>
                  <a:lnTo>
                    <a:pt x="40" y="39"/>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5" name="Freeform 13">
              <a:extLst>
                <a:ext uri="{FF2B5EF4-FFF2-40B4-BE49-F238E27FC236}">
                  <a16:creationId xmlns:a16="http://schemas.microsoft.com/office/drawing/2014/main" id="{CD7417D6-BBE9-4FFE-A24F-4B1C3E152C61}"/>
                </a:ext>
              </a:extLst>
            </p:cNvPr>
            <p:cNvSpPr>
              <a:spLocks/>
            </p:cNvSpPr>
            <p:nvPr/>
          </p:nvSpPr>
          <p:spPr bwMode="auto">
            <a:xfrm>
              <a:off x="9267825" y="4368800"/>
              <a:ext cx="63500" cy="76200"/>
            </a:xfrm>
            <a:custGeom>
              <a:avLst/>
              <a:gdLst>
                <a:gd name="T0" fmla="*/ 40 w 40"/>
                <a:gd name="T1" fmla="*/ 38 h 48"/>
                <a:gd name="T2" fmla="*/ 20 w 40"/>
                <a:gd name="T3" fmla="*/ 48 h 48"/>
                <a:gd name="T4" fmla="*/ 0 w 40"/>
                <a:gd name="T5" fmla="*/ 9 h 48"/>
                <a:gd name="T6" fmla="*/ 20 w 40"/>
                <a:gd name="T7" fmla="*/ 0 h 48"/>
                <a:gd name="T8" fmla="*/ 40 w 40"/>
                <a:gd name="T9" fmla="*/ 38 h 48"/>
              </a:gdLst>
              <a:ahLst/>
              <a:cxnLst>
                <a:cxn ang="0">
                  <a:pos x="T0" y="T1"/>
                </a:cxn>
                <a:cxn ang="0">
                  <a:pos x="T2" y="T3"/>
                </a:cxn>
                <a:cxn ang="0">
                  <a:pos x="T4" y="T5"/>
                </a:cxn>
                <a:cxn ang="0">
                  <a:pos x="T6" y="T7"/>
                </a:cxn>
                <a:cxn ang="0">
                  <a:pos x="T8" y="T9"/>
                </a:cxn>
              </a:cxnLst>
              <a:rect l="0" t="0" r="r" b="b"/>
              <a:pathLst>
                <a:path w="40" h="48">
                  <a:moveTo>
                    <a:pt x="40" y="38"/>
                  </a:moveTo>
                  <a:lnTo>
                    <a:pt x="20" y="48"/>
                  </a:lnTo>
                  <a:lnTo>
                    <a:pt x="0" y="9"/>
                  </a:lnTo>
                  <a:lnTo>
                    <a:pt x="20" y="0"/>
                  </a:lnTo>
                  <a:lnTo>
                    <a:pt x="40" y="38"/>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6" name="Freeform 14">
              <a:extLst>
                <a:ext uri="{FF2B5EF4-FFF2-40B4-BE49-F238E27FC236}">
                  <a16:creationId xmlns:a16="http://schemas.microsoft.com/office/drawing/2014/main" id="{0D98C5BD-E1B9-4180-B988-D010461629F8}"/>
                </a:ext>
              </a:extLst>
            </p:cNvPr>
            <p:cNvSpPr>
              <a:spLocks/>
            </p:cNvSpPr>
            <p:nvPr/>
          </p:nvSpPr>
          <p:spPr bwMode="auto">
            <a:xfrm>
              <a:off x="8805863" y="4905375"/>
              <a:ext cx="61913" cy="76200"/>
            </a:xfrm>
            <a:custGeom>
              <a:avLst/>
              <a:gdLst>
                <a:gd name="T0" fmla="*/ 39 w 39"/>
                <a:gd name="T1" fmla="*/ 37 h 48"/>
                <a:gd name="T2" fmla="*/ 20 w 39"/>
                <a:gd name="T3" fmla="*/ 48 h 48"/>
                <a:gd name="T4" fmla="*/ 0 w 39"/>
                <a:gd name="T5" fmla="*/ 9 h 48"/>
                <a:gd name="T6" fmla="*/ 20 w 39"/>
                <a:gd name="T7" fmla="*/ 0 h 48"/>
                <a:gd name="T8" fmla="*/ 39 w 39"/>
                <a:gd name="T9" fmla="*/ 37 h 48"/>
              </a:gdLst>
              <a:ahLst/>
              <a:cxnLst>
                <a:cxn ang="0">
                  <a:pos x="T0" y="T1"/>
                </a:cxn>
                <a:cxn ang="0">
                  <a:pos x="T2" y="T3"/>
                </a:cxn>
                <a:cxn ang="0">
                  <a:pos x="T4" y="T5"/>
                </a:cxn>
                <a:cxn ang="0">
                  <a:pos x="T6" y="T7"/>
                </a:cxn>
                <a:cxn ang="0">
                  <a:pos x="T8" y="T9"/>
                </a:cxn>
              </a:cxnLst>
              <a:rect l="0" t="0" r="r" b="b"/>
              <a:pathLst>
                <a:path w="39" h="48">
                  <a:moveTo>
                    <a:pt x="39" y="37"/>
                  </a:moveTo>
                  <a:lnTo>
                    <a:pt x="20" y="48"/>
                  </a:lnTo>
                  <a:lnTo>
                    <a:pt x="0" y="9"/>
                  </a:lnTo>
                  <a:lnTo>
                    <a:pt x="20" y="0"/>
                  </a:lnTo>
                  <a:lnTo>
                    <a:pt x="39" y="37"/>
                  </a:lnTo>
                  <a:close/>
                </a:path>
              </a:pathLst>
            </a:custGeom>
            <a:solidFill>
              <a:srgbClr val="8F959E"/>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7" name="Freeform 15">
              <a:extLst>
                <a:ext uri="{FF2B5EF4-FFF2-40B4-BE49-F238E27FC236}">
                  <a16:creationId xmlns:a16="http://schemas.microsoft.com/office/drawing/2014/main" id="{B94DAD56-C552-42C3-9AAA-43A89300E6D5}"/>
                </a:ext>
              </a:extLst>
            </p:cNvPr>
            <p:cNvSpPr>
              <a:spLocks/>
            </p:cNvSpPr>
            <p:nvPr/>
          </p:nvSpPr>
          <p:spPr bwMode="auto">
            <a:xfrm>
              <a:off x="7207250" y="4945063"/>
              <a:ext cx="341313" cy="274638"/>
            </a:xfrm>
            <a:custGeom>
              <a:avLst/>
              <a:gdLst>
                <a:gd name="T0" fmla="*/ 90 w 184"/>
                <a:gd name="T1" fmla="*/ 143 h 148"/>
                <a:gd name="T2" fmla="*/ 54 w 184"/>
                <a:gd name="T3" fmla="*/ 137 h 148"/>
                <a:gd name="T4" fmla="*/ 6 w 184"/>
                <a:gd name="T5" fmla="*/ 68 h 148"/>
                <a:gd name="T6" fmla="*/ 10 w 184"/>
                <a:gd name="T7" fmla="*/ 44 h 148"/>
                <a:gd name="T8" fmla="*/ 38 w 184"/>
                <a:gd name="T9" fmla="*/ 12 h 148"/>
                <a:gd name="T10" fmla="*/ 53 w 184"/>
                <a:gd name="T11" fmla="*/ 8 h 148"/>
                <a:gd name="T12" fmla="*/ 132 w 184"/>
                <a:gd name="T13" fmla="*/ 14 h 148"/>
                <a:gd name="T14" fmla="*/ 155 w 184"/>
                <a:gd name="T15" fmla="*/ 25 h 148"/>
                <a:gd name="T16" fmla="*/ 175 w 184"/>
                <a:gd name="T17" fmla="*/ 77 h 148"/>
                <a:gd name="T18" fmla="*/ 164 w 184"/>
                <a:gd name="T19" fmla="*/ 102 h 148"/>
                <a:gd name="T20" fmla="*/ 90 w 184"/>
                <a:gd name="T21" fmla="*/ 14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148">
                  <a:moveTo>
                    <a:pt x="90" y="143"/>
                  </a:moveTo>
                  <a:cubicBezTo>
                    <a:pt x="54" y="137"/>
                    <a:pt x="54" y="137"/>
                    <a:pt x="54" y="137"/>
                  </a:cubicBezTo>
                  <a:cubicBezTo>
                    <a:pt x="22" y="131"/>
                    <a:pt x="0" y="100"/>
                    <a:pt x="6" y="68"/>
                  </a:cubicBezTo>
                  <a:cubicBezTo>
                    <a:pt x="10" y="44"/>
                    <a:pt x="10" y="44"/>
                    <a:pt x="10" y="44"/>
                  </a:cubicBezTo>
                  <a:cubicBezTo>
                    <a:pt x="12" y="29"/>
                    <a:pt x="23" y="17"/>
                    <a:pt x="38" y="12"/>
                  </a:cubicBezTo>
                  <a:cubicBezTo>
                    <a:pt x="53" y="8"/>
                    <a:pt x="53" y="8"/>
                    <a:pt x="53" y="8"/>
                  </a:cubicBezTo>
                  <a:cubicBezTo>
                    <a:pt x="79" y="0"/>
                    <a:pt x="107" y="3"/>
                    <a:pt x="132" y="14"/>
                  </a:cubicBezTo>
                  <a:cubicBezTo>
                    <a:pt x="155" y="25"/>
                    <a:pt x="155" y="25"/>
                    <a:pt x="155" y="25"/>
                  </a:cubicBezTo>
                  <a:cubicBezTo>
                    <a:pt x="175" y="34"/>
                    <a:pt x="184" y="57"/>
                    <a:pt x="175" y="77"/>
                  </a:cubicBezTo>
                  <a:cubicBezTo>
                    <a:pt x="164" y="102"/>
                    <a:pt x="164" y="102"/>
                    <a:pt x="164" y="102"/>
                  </a:cubicBezTo>
                  <a:cubicBezTo>
                    <a:pt x="152" y="132"/>
                    <a:pt x="121" y="148"/>
                    <a:pt x="90" y="143"/>
                  </a:cubicBez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8" name="Line 16">
              <a:extLst>
                <a:ext uri="{FF2B5EF4-FFF2-40B4-BE49-F238E27FC236}">
                  <a16:creationId xmlns:a16="http://schemas.microsoft.com/office/drawing/2014/main" id="{847EF21E-9CCD-44A3-88F1-8B21D7B8CD12}"/>
                </a:ext>
              </a:extLst>
            </p:cNvPr>
            <p:cNvSpPr>
              <a:spLocks noChangeShapeType="1"/>
            </p:cNvSpPr>
            <p:nvPr/>
          </p:nvSpPr>
          <p:spPr bwMode="auto">
            <a:xfrm flipH="1" flipV="1">
              <a:off x="7164388" y="5014913"/>
              <a:ext cx="60325" cy="11113"/>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17">
              <a:extLst>
                <a:ext uri="{FF2B5EF4-FFF2-40B4-BE49-F238E27FC236}">
                  <a16:creationId xmlns:a16="http://schemas.microsoft.com/office/drawing/2014/main" id="{BEA10C0E-1434-446D-8A3A-01AEDDEC298F}"/>
                </a:ext>
              </a:extLst>
            </p:cNvPr>
            <p:cNvSpPr>
              <a:spLocks/>
            </p:cNvSpPr>
            <p:nvPr/>
          </p:nvSpPr>
          <p:spPr bwMode="auto">
            <a:xfrm>
              <a:off x="7651750" y="5021263"/>
              <a:ext cx="317500" cy="279400"/>
            </a:xfrm>
            <a:custGeom>
              <a:avLst/>
              <a:gdLst>
                <a:gd name="T0" fmla="*/ 60 w 171"/>
                <a:gd name="T1" fmla="*/ 138 h 150"/>
                <a:gd name="T2" fmla="*/ 96 w 171"/>
                <a:gd name="T3" fmla="*/ 144 h 150"/>
                <a:gd name="T4" fmla="*/ 165 w 171"/>
                <a:gd name="T5" fmla="*/ 95 h 150"/>
                <a:gd name="T6" fmla="*/ 169 w 171"/>
                <a:gd name="T7" fmla="*/ 71 h 150"/>
                <a:gd name="T8" fmla="*/ 153 w 171"/>
                <a:gd name="T9" fmla="*/ 32 h 150"/>
                <a:gd name="T10" fmla="*/ 140 w 171"/>
                <a:gd name="T11" fmla="*/ 23 h 150"/>
                <a:gd name="T12" fmla="*/ 63 w 171"/>
                <a:gd name="T13" fmla="*/ 2 h 150"/>
                <a:gd name="T14" fmla="*/ 38 w 171"/>
                <a:gd name="T15" fmla="*/ 5 h 150"/>
                <a:gd name="T16" fmla="*/ 2 w 171"/>
                <a:gd name="T17" fmla="*/ 47 h 150"/>
                <a:gd name="T18" fmla="*/ 4 w 171"/>
                <a:gd name="T19" fmla="*/ 75 h 150"/>
                <a:gd name="T20" fmla="*/ 60 w 171"/>
                <a:gd name="T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1" h="150">
                  <a:moveTo>
                    <a:pt x="60" y="138"/>
                  </a:moveTo>
                  <a:cubicBezTo>
                    <a:pt x="96" y="144"/>
                    <a:pt x="96" y="144"/>
                    <a:pt x="96" y="144"/>
                  </a:cubicBezTo>
                  <a:cubicBezTo>
                    <a:pt x="128" y="150"/>
                    <a:pt x="159" y="128"/>
                    <a:pt x="165" y="95"/>
                  </a:cubicBezTo>
                  <a:cubicBezTo>
                    <a:pt x="169" y="71"/>
                    <a:pt x="169" y="71"/>
                    <a:pt x="169" y="71"/>
                  </a:cubicBezTo>
                  <a:cubicBezTo>
                    <a:pt x="171" y="56"/>
                    <a:pt x="165" y="41"/>
                    <a:pt x="153" y="32"/>
                  </a:cubicBezTo>
                  <a:cubicBezTo>
                    <a:pt x="140" y="23"/>
                    <a:pt x="140" y="23"/>
                    <a:pt x="140" y="23"/>
                  </a:cubicBezTo>
                  <a:cubicBezTo>
                    <a:pt x="118" y="7"/>
                    <a:pt x="90" y="0"/>
                    <a:pt x="63" y="2"/>
                  </a:cubicBezTo>
                  <a:cubicBezTo>
                    <a:pt x="38" y="5"/>
                    <a:pt x="38" y="5"/>
                    <a:pt x="38" y="5"/>
                  </a:cubicBezTo>
                  <a:cubicBezTo>
                    <a:pt x="16" y="7"/>
                    <a:pt x="0" y="26"/>
                    <a:pt x="2" y="47"/>
                  </a:cubicBezTo>
                  <a:cubicBezTo>
                    <a:pt x="4" y="75"/>
                    <a:pt x="4" y="75"/>
                    <a:pt x="4" y="75"/>
                  </a:cubicBezTo>
                  <a:cubicBezTo>
                    <a:pt x="6" y="107"/>
                    <a:pt x="29" y="133"/>
                    <a:pt x="60" y="138"/>
                  </a:cubicBez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0" name="Line 18">
              <a:extLst>
                <a:ext uri="{FF2B5EF4-FFF2-40B4-BE49-F238E27FC236}">
                  <a16:creationId xmlns:a16="http://schemas.microsoft.com/office/drawing/2014/main" id="{90B73793-A6EF-48EC-8B83-CC07BAD96048}"/>
                </a:ext>
              </a:extLst>
            </p:cNvPr>
            <p:cNvSpPr>
              <a:spLocks noChangeShapeType="1"/>
            </p:cNvSpPr>
            <p:nvPr/>
          </p:nvSpPr>
          <p:spPr bwMode="auto">
            <a:xfrm>
              <a:off x="7966075" y="5153025"/>
              <a:ext cx="60325" cy="11113"/>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19">
              <a:extLst>
                <a:ext uri="{FF2B5EF4-FFF2-40B4-BE49-F238E27FC236}">
                  <a16:creationId xmlns:a16="http://schemas.microsoft.com/office/drawing/2014/main" id="{8A19F691-478B-4093-927B-623882F8E6B1}"/>
                </a:ext>
              </a:extLst>
            </p:cNvPr>
            <p:cNvSpPr>
              <a:spLocks/>
            </p:cNvSpPr>
            <p:nvPr/>
          </p:nvSpPr>
          <p:spPr bwMode="auto">
            <a:xfrm>
              <a:off x="7535863" y="4991100"/>
              <a:ext cx="123825" cy="69850"/>
            </a:xfrm>
            <a:custGeom>
              <a:avLst/>
              <a:gdLst>
                <a:gd name="T0" fmla="*/ 0 w 67"/>
                <a:gd name="T1" fmla="*/ 26 h 38"/>
                <a:gd name="T2" fmla="*/ 67 w 67"/>
                <a:gd name="T3" fmla="*/ 38 h 38"/>
              </a:gdLst>
              <a:ahLst/>
              <a:cxnLst>
                <a:cxn ang="0">
                  <a:pos x="T0" y="T1"/>
                </a:cxn>
                <a:cxn ang="0">
                  <a:pos x="T2" y="T3"/>
                </a:cxn>
              </a:cxnLst>
              <a:rect l="0" t="0" r="r" b="b"/>
              <a:pathLst>
                <a:path w="67" h="38">
                  <a:moveTo>
                    <a:pt x="0" y="26"/>
                  </a:moveTo>
                  <a:cubicBezTo>
                    <a:pt x="0" y="26"/>
                    <a:pt x="40" y="0"/>
                    <a:pt x="67" y="38"/>
                  </a:cubicBezTo>
                </a:path>
              </a:pathLst>
            </a:custGeom>
            <a:noFill/>
            <a:ln w="22225" cap="rnd">
              <a:solidFill>
                <a:srgbClr val="33333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20">
              <a:extLst>
                <a:ext uri="{FF2B5EF4-FFF2-40B4-BE49-F238E27FC236}">
                  <a16:creationId xmlns:a16="http://schemas.microsoft.com/office/drawing/2014/main" id="{5B8E7E3C-FEAE-49D3-8B18-D4A9829B1841}"/>
                </a:ext>
              </a:extLst>
            </p:cNvPr>
            <p:cNvSpPr>
              <a:spLocks/>
            </p:cNvSpPr>
            <p:nvPr/>
          </p:nvSpPr>
          <p:spPr bwMode="auto">
            <a:xfrm>
              <a:off x="7666038" y="5035550"/>
              <a:ext cx="220663" cy="84138"/>
            </a:xfrm>
            <a:custGeom>
              <a:avLst/>
              <a:gdLst>
                <a:gd name="T0" fmla="*/ 1 w 119"/>
                <a:gd name="T1" fmla="*/ 39 h 45"/>
                <a:gd name="T2" fmla="*/ 1 w 119"/>
                <a:gd name="T3" fmla="*/ 44 h 45"/>
                <a:gd name="T4" fmla="*/ 119 w 119"/>
                <a:gd name="T5" fmla="*/ 15 h 45"/>
                <a:gd name="T6" fmla="*/ 84 w 119"/>
                <a:gd name="T7" fmla="*/ 2 h 45"/>
                <a:gd name="T8" fmla="*/ 56 w 119"/>
                <a:gd name="T9" fmla="*/ 1 h 45"/>
                <a:gd name="T10" fmla="*/ 30 w 119"/>
                <a:gd name="T11" fmla="*/ 4 h 45"/>
                <a:gd name="T12" fmla="*/ 1 w 119"/>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119" h="45">
                  <a:moveTo>
                    <a:pt x="1" y="39"/>
                  </a:moveTo>
                  <a:cubicBezTo>
                    <a:pt x="1" y="44"/>
                    <a:pt x="1" y="44"/>
                    <a:pt x="1" y="44"/>
                  </a:cubicBezTo>
                  <a:cubicBezTo>
                    <a:pt x="48" y="45"/>
                    <a:pt x="91" y="34"/>
                    <a:pt x="119" y="15"/>
                  </a:cubicBezTo>
                  <a:cubicBezTo>
                    <a:pt x="108" y="9"/>
                    <a:pt x="96" y="5"/>
                    <a:pt x="84" y="2"/>
                  </a:cubicBezTo>
                  <a:cubicBezTo>
                    <a:pt x="75" y="1"/>
                    <a:pt x="65" y="0"/>
                    <a:pt x="56" y="1"/>
                  </a:cubicBezTo>
                  <a:cubicBezTo>
                    <a:pt x="30" y="4"/>
                    <a:pt x="30" y="4"/>
                    <a:pt x="30" y="4"/>
                  </a:cubicBezTo>
                  <a:cubicBezTo>
                    <a:pt x="13" y="6"/>
                    <a:pt x="0" y="21"/>
                    <a:pt x="1"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21">
              <a:extLst>
                <a:ext uri="{FF2B5EF4-FFF2-40B4-BE49-F238E27FC236}">
                  <a16:creationId xmlns:a16="http://schemas.microsoft.com/office/drawing/2014/main" id="{B9E16466-B50B-4A7D-8882-99A7E1CFAF1C}"/>
                </a:ext>
              </a:extLst>
            </p:cNvPr>
            <p:cNvSpPr>
              <a:spLocks/>
            </p:cNvSpPr>
            <p:nvPr/>
          </p:nvSpPr>
          <p:spPr bwMode="auto">
            <a:xfrm>
              <a:off x="7321550" y="4959350"/>
              <a:ext cx="212725" cy="131763"/>
            </a:xfrm>
            <a:custGeom>
              <a:avLst/>
              <a:gdLst>
                <a:gd name="T0" fmla="*/ 105 w 114"/>
                <a:gd name="T1" fmla="*/ 71 h 71"/>
                <a:gd name="T2" fmla="*/ 107 w 114"/>
                <a:gd name="T3" fmla="*/ 66 h 71"/>
                <a:gd name="T4" fmla="*/ 90 w 114"/>
                <a:gd name="T5" fmla="*/ 23 h 71"/>
                <a:gd name="T6" fmla="*/ 90 w 114"/>
                <a:gd name="T7" fmla="*/ 23 h 71"/>
                <a:gd name="T8" fmla="*/ 67 w 114"/>
                <a:gd name="T9" fmla="*/ 13 h 71"/>
                <a:gd name="T10" fmla="*/ 0 w 114"/>
                <a:gd name="T11" fmla="*/ 5 h 71"/>
                <a:gd name="T12" fmla="*/ 105 w 114"/>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114" h="71">
                  <a:moveTo>
                    <a:pt x="105" y="71"/>
                  </a:moveTo>
                  <a:cubicBezTo>
                    <a:pt x="107" y="66"/>
                    <a:pt x="107" y="66"/>
                    <a:pt x="107" y="66"/>
                  </a:cubicBezTo>
                  <a:cubicBezTo>
                    <a:pt x="114" y="50"/>
                    <a:pt x="107" y="31"/>
                    <a:pt x="90" y="23"/>
                  </a:cubicBezTo>
                  <a:cubicBezTo>
                    <a:pt x="90" y="23"/>
                    <a:pt x="90" y="23"/>
                    <a:pt x="90" y="23"/>
                  </a:cubicBezTo>
                  <a:cubicBezTo>
                    <a:pt x="67" y="13"/>
                    <a:pt x="67" y="13"/>
                    <a:pt x="67" y="13"/>
                  </a:cubicBezTo>
                  <a:cubicBezTo>
                    <a:pt x="46" y="3"/>
                    <a:pt x="23" y="0"/>
                    <a:pt x="0" y="5"/>
                  </a:cubicBezTo>
                  <a:cubicBezTo>
                    <a:pt x="21" y="33"/>
                    <a:pt x="59" y="57"/>
                    <a:pt x="105" y="7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Oval 22">
              <a:extLst>
                <a:ext uri="{FF2B5EF4-FFF2-40B4-BE49-F238E27FC236}">
                  <a16:creationId xmlns:a16="http://schemas.microsoft.com/office/drawing/2014/main" id="{EDFE2F14-2C6A-4D9D-9AE9-35635D17A3BD}"/>
                </a:ext>
              </a:extLst>
            </p:cNvPr>
            <p:cNvSpPr>
              <a:spLocks noChangeArrowheads="1"/>
            </p:cNvSpPr>
            <p:nvPr/>
          </p:nvSpPr>
          <p:spPr bwMode="auto">
            <a:xfrm>
              <a:off x="6424613" y="3767138"/>
              <a:ext cx="758825" cy="758825"/>
            </a:xfrm>
            <a:prstGeom prst="ellipse">
              <a:avLst/>
            </a:pr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5" name="Freeform 23">
              <a:extLst>
                <a:ext uri="{FF2B5EF4-FFF2-40B4-BE49-F238E27FC236}">
                  <a16:creationId xmlns:a16="http://schemas.microsoft.com/office/drawing/2014/main" id="{3BC7F2EE-875E-425A-86C4-31908D514805}"/>
                </a:ext>
              </a:extLst>
            </p:cNvPr>
            <p:cNvSpPr>
              <a:spLocks/>
            </p:cNvSpPr>
            <p:nvPr/>
          </p:nvSpPr>
          <p:spPr bwMode="auto">
            <a:xfrm>
              <a:off x="6530975" y="3871913"/>
              <a:ext cx="717550" cy="549275"/>
            </a:xfrm>
            <a:custGeom>
              <a:avLst/>
              <a:gdLst>
                <a:gd name="T0" fmla="*/ 365 w 386"/>
                <a:gd name="T1" fmla="*/ 126 h 295"/>
                <a:gd name="T2" fmla="*/ 293 w 386"/>
                <a:gd name="T3" fmla="*/ 126 h 295"/>
                <a:gd name="T4" fmla="*/ 147 w 386"/>
                <a:gd name="T5" fmla="*/ 0 h 295"/>
                <a:gd name="T6" fmla="*/ 0 w 386"/>
                <a:gd name="T7" fmla="*/ 148 h 295"/>
                <a:gd name="T8" fmla="*/ 147 w 386"/>
                <a:gd name="T9" fmla="*/ 295 h 295"/>
                <a:gd name="T10" fmla="*/ 293 w 386"/>
                <a:gd name="T11" fmla="*/ 169 h 295"/>
                <a:gd name="T12" fmla="*/ 365 w 386"/>
                <a:gd name="T13" fmla="*/ 169 h 295"/>
                <a:gd name="T14" fmla="*/ 386 w 386"/>
                <a:gd name="T15" fmla="*/ 148 h 295"/>
                <a:gd name="T16" fmla="*/ 365 w 386"/>
                <a:gd name="T17" fmla="*/ 12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6" h="295">
                  <a:moveTo>
                    <a:pt x="365" y="126"/>
                  </a:moveTo>
                  <a:cubicBezTo>
                    <a:pt x="293" y="126"/>
                    <a:pt x="293" y="126"/>
                    <a:pt x="293" y="126"/>
                  </a:cubicBezTo>
                  <a:cubicBezTo>
                    <a:pt x="283" y="55"/>
                    <a:pt x="221" y="0"/>
                    <a:pt x="147" y="0"/>
                  </a:cubicBezTo>
                  <a:cubicBezTo>
                    <a:pt x="66" y="0"/>
                    <a:pt x="0" y="66"/>
                    <a:pt x="0" y="148"/>
                  </a:cubicBezTo>
                  <a:cubicBezTo>
                    <a:pt x="0" y="229"/>
                    <a:pt x="66" y="295"/>
                    <a:pt x="147" y="295"/>
                  </a:cubicBezTo>
                  <a:cubicBezTo>
                    <a:pt x="221" y="295"/>
                    <a:pt x="283" y="240"/>
                    <a:pt x="293" y="169"/>
                  </a:cubicBezTo>
                  <a:cubicBezTo>
                    <a:pt x="365" y="169"/>
                    <a:pt x="365" y="169"/>
                    <a:pt x="365" y="169"/>
                  </a:cubicBezTo>
                  <a:cubicBezTo>
                    <a:pt x="377" y="169"/>
                    <a:pt x="386" y="159"/>
                    <a:pt x="386" y="148"/>
                  </a:cubicBezTo>
                  <a:cubicBezTo>
                    <a:pt x="386" y="136"/>
                    <a:pt x="377" y="126"/>
                    <a:pt x="365" y="126"/>
                  </a:cubicBez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 name="Oval 24">
              <a:extLst>
                <a:ext uri="{FF2B5EF4-FFF2-40B4-BE49-F238E27FC236}">
                  <a16:creationId xmlns:a16="http://schemas.microsoft.com/office/drawing/2014/main" id="{498FF570-711E-4A1B-B56F-E5128718E2A8}"/>
                </a:ext>
              </a:extLst>
            </p:cNvPr>
            <p:cNvSpPr>
              <a:spLocks noChangeArrowheads="1"/>
            </p:cNvSpPr>
            <p:nvPr/>
          </p:nvSpPr>
          <p:spPr bwMode="auto">
            <a:xfrm>
              <a:off x="6586538" y="3929063"/>
              <a:ext cx="436563" cy="433388"/>
            </a:xfrm>
            <a:prstGeom prst="ellipse">
              <a:avLst/>
            </a:pr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7" name="Freeform 25">
              <a:extLst>
                <a:ext uri="{FF2B5EF4-FFF2-40B4-BE49-F238E27FC236}">
                  <a16:creationId xmlns:a16="http://schemas.microsoft.com/office/drawing/2014/main" id="{A43152B2-4B52-4FCD-B84A-62068768547A}"/>
                </a:ext>
              </a:extLst>
            </p:cNvPr>
            <p:cNvSpPr>
              <a:spLocks/>
            </p:cNvSpPr>
            <p:nvPr/>
          </p:nvSpPr>
          <p:spPr bwMode="auto">
            <a:xfrm>
              <a:off x="6599238" y="3941763"/>
              <a:ext cx="344488" cy="342900"/>
            </a:xfrm>
            <a:custGeom>
              <a:avLst/>
              <a:gdLst>
                <a:gd name="T0" fmla="*/ 185 w 185"/>
                <a:gd name="T1" fmla="*/ 29 h 184"/>
                <a:gd name="T2" fmla="*/ 110 w 185"/>
                <a:gd name="T3" fmla="*/ 0 h 184"/>
                <a:gd name="T4" fmla="*/ 0 w 185"/>
                <a:gd name="T5" fmla="*/ 110 h 184"/>
                <a:gd name="T6" fmla="*/ 29 w 185"/>
                <a:gd name="T7" fmla="*/ 184 h 184"/>
                <a:gd name="T8" fmla="*/ 24 w 185"/>
                <a:gd name="T9" fmla="*/ 147 h 184"/>
                <a:gd name="T10" fmla="*/ 148 w 185"/>
                <a:gd name="T11" fmla="*/ 23 h 184"/>
                <a:gd name="T12" fmla="*/ 185 w 185"/>
                <a:gd name="T13" fmla="*/ 29 h 184"/>
              </a:gdLst>
              <a:ahLst/>
              <a:cxnLst>
                <a:cxn ang="0">
                  <a:pos x="T0" y="T1"/>
                </a:cxn>
                <a:cxn ang="0">
                  <a:pos x="T2" y="T3"/>
                </a:cxn>
                <a:cxn ang="0">
                  <a:pos x="T4" y="T5"/>
                </a:cxn>
                <a:cxn ang="0">
                  <a:pos x="T6" y="T7"/>
                </a:cxn>
                <a:cxn ang="0">
                  <a:pos x="T8" y="T9"/>
                </a:cxn>
                <a:cxn ang="0">
                  <a:pos x="T10" y="T11"/>
                </a:cxn>
                <a:cxn ang="0">
                  <a:pos x="T12" y="T13"/>
                </a:cxn>
              </a:cxnLst>
              <a:rect l="0" t="0" r="r" b="b"/>
              <a:pathLst>
                <a:path w="185" h="184">
                  <a:moveTo>
                    <a:pt x="185" y="29"/>
                  </a:moveTo>
                  <a:cubicBezTo>
                    <a:pt x="165" y="10"/>
                    <a:pt x="138" y="0"/>
                    <a:pt x="110" y="0"/>
                  </a:cubicBezTo>
                  <a:cubicBezTo>
                    <a:pt x="50" y="0"/>
                    <a:pt x="0" y="49"/>
                    <a:pt x="0" y="110"/>
                  </a:cubicBezTo>
                  <a:cubicBezTo>
                    <a:pt x="0" y="138"/>
                    <a:pt x="11" y="164"/>
                    <a:pt x="29" y="184"/>
                  </a:cubicBezTo>
                  <a:cubicBezTo>
                    <a:pt x="26" y="172"/>
                    <a:pt x="24" y="160"/>
                    <a:pt x="24" y="147"/>
                  </a:cubicBezTo>
                  <a:cubicBezTo>
                    <a:pt x="24" y="79"/>
                    <a:pt x="79" y="23"/>
                    <a:pt x="148" y="23"/>
                  </a:cubicBezTo>
                  <a:cubicBezTo>
                    <a:pt x="160" y="23"/>
                    <a:pt x="173" y="25"/>
                    <a:pt x="185"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26">
              <a:extLst>
                <a:ext uri="{FF2B5EF4-FFF2-40B4-BE49-F238E27FC236}">
                  <a16:creationId xmlns:a16="http://schemas.microsoft.com/office/drawing/2014/main" id="{8B1E0FD3-8577-463F-9C63-C7286A9D12ED}"/>
                </a:ext>
              </a:extLst>
            </p:cNvPr>
            <p:cNvSpPr>
              <a:spLocks/>
            </p:cNvSpPr>
            <p:nvPr/>
          </p:nvSpPr>
          <p:spPr bwMode="auto">
            <a:xfrm>
              <a:off x="8605838" y="2489200"/>
              <a:ext cx="2268538" cy="1836738"/>
            </a:xfrm>
            <a:custGeom>
              <a:avLst/>
              <a:gdLst>
                <a:gd name="T0" fmla="*/ 932 w 1220"/>
                <a:gd name="T1" fmla="*/ 975 h 986"/>
                <a:gd name="T2" fmla="*/ 41 w 1220"/>
                <a:gd name="T3" fmla="*/ 627 h 986"/>
                <a:gd name="T4" fmla="*/ 11 w 1220"/>
                <a:gd name="T5" fmla="*/ 557 h 986"/>
                <a:gd name="T6" fmla="*/ 228 w 1220"/>
                <a:gd name="T7" fmla="*/ 0 h 986"/>
                <a:gd name="T8" fmla="*/ 1220 w 1220"/>
                <a:gd name="T9" fmla="*/ 388 h 986"/>
                <a:gd name="T10" fmla="*/ 1002 w 1220"/>
                <a:gd name="T11" fmla="*/ 944 h 986"/>
                <a:gd name="T12" fmla="*/ 932 w 1220"/>
                <a:gd name="T13" fmla="*/ 975 h 986"/>
              </a:gdLst>
              <a:ahLst/>
              <a:cxnLst>
                <a:cxn ang="0">
                  <a:pos x="T0" y="T1"/>
                </a:cxn>
                <a:cxn ang="0">
                  <a:pos x="T2" y="T3"/>
                </a:cxn>
                <a:cxn ang="0">
                  <a:pos x="T4" y="T5"/>
                </a:cxn>
                <a:cxn ang="0">
                  <a:pos x="T6" y="T7"/>
                </a:cxn>
                <a:cxn ang="0">
                  <a:pos x="T8" y="T9"/>
                </a:cxn>
                <a:cxn ang="0">
                  <a:pos x="T10" y="T11"/>
                </a:cxn>
                <a:cxn ang="0">
                  <a:pos x="T12" y="T13"/>
                </a:cxn>
              </a:cxnLst>
              <a:rect l="0" t="0" r="r" b="b"/>
              <a:pathLst>
                <a:path w="1220" h="986">
                  <a:moveTo>
                    <a:pt x="932" y="975"/>
                  </a:moveTo>
                  <a:cubicBezTo>
                    <a:pt x="41" y="627"/>
                    <a:pt x="41" y="627"/>
                    <a:pt x="41" y="627"/>
                  </a:cubicBezTo>
                  <a:cubicBezTo>
                    <a:pt x="13" y="616"/>
                    <a:pt x="0" y="585"/>
                    <a:pt x="11" y="557"/>
                  </a:cubicBezTo>
                  <a:cubicBezTo>
                    <a:pt x="228" y="0"/>
                    <a:pt x="228" y="0"/>
                    <a:pt x="228" y="0"/>
                  </a:cubicBezTo>
                  <a:cubicBezTo>
                    <a:pt x="1220" y="388"/>
                    <a:pt x="1220" y="388"/>
                    <a:pt x="1220" y="388"/>
                  </a:cubicBezTo>
                  <a:cubicBezTo>
                    <a:pt x="1002" y="944"/>
                    <a:pt x="1002" y="944"/>
                    <a:pt x="1002" y="944"/>
                  </a:cubicBezTo>
                  <a:cubicBezTo>
                    <a:pt x="991" y="972"/>
                    <a:pt x="960" y="986"/>
                    <a:pt x="932" y="975"/>
                  </a:cubicBez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9" name="Freeform 27">
              <a:extLst>
                <a:ext uri="{FF2B5EF4-FFF2-40B4-BE49-F238E27FC236}">
                  <a16:creationId xmlns:a16="http://schemas.microsoft.com/office/drawing/2014/main" id="{33AE9F4E-D8ED-4E64-A84D-01FC5D010973}"/>
                </a:ext>
              </a:extLst>
            </p:cNvPr>
            <p:cNvSpPr>
              <a:spLocks/>
            </p:cNvSpPr>
            <p:nvPr/>
          </p:nvSpPr>
          <p:spPr bwMode="auto">
            <a:xfrm>
              <a:off x="9017000" y="2273300"/>
              <a:ext cx="2014538" cy="938213"/>
            </a:xfrm>
            <a:custGeom>
              <a:avLst/>
              <a:gdLst>
                <a:gd name="T0" fmla="*/ 1170 w 1269"/>
                <a:gd name="T1" fmla="*/ 591 h 591"/>
                <a:gd name="T2" fmla="*/ 8 w 1269"/>
                <a:gd name="T3" fmla="*/ 136 h 591"/>
                <a:gd name="T4" fmla="*/ 0 w 1269"/>
                <a:gd name="T5" fmla="*/ 0 h 591"/>
                <a:gd name="T6" fmla="*/ 1269 w 1269"/>
                <a:gd name="T7" fmla="*/ 498 h 591"/>
                <a:gd name="T8" fmla="*/ 1170 w 1269"/>
                <a:gd name="T9" fmla="*/ 591 h 591"/>
              </a:gdLst>
              <a:ahLst/>
              <a:cxnLst>
                <a:cxn ang="0">
                  <a:pos x="T0" y="T1"/>
                </a:cxn>
                <a:cxn ang="0">
                  <a:pos x="T2" y="T3"/>
                </a:cxn>
                <a:cxn ang="0">
                  <a:pos x="T4" y="T5"/>
                </a:cxn>
                <a:cxn ang="0">
                  <a:pos x="T6" y="T7"/>
                </a:cxn>
                <a:cxn ang="0">
                  <a:pos x="T8" y="T9"/>
                </a:cxn>
              </a:cxnLst>
              <a:rect l="0" t="0" r="r" b="b"/>
              <a:pathLst>
                <a:path w="1269" h="591">
                  <a:moveTo>
                    <a:pt x="1170" y="591"/>
                  </a:moveTo>
                  <a:lnTo>
                    <a:pt x="8" y="136"/>
                  </a:lnTo>
                  <a:lnTo>
                    <a:pt x="0" y="0"/>
                  </a:lnTo>
                  <a:lnTo>
                    <a:pt x="1269" y="498"/>
                  </a:lnTo>
                  <a:lnTo>
                    <a:pt x="1170" y="591"/>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0" name="Freeform 28">
              <a:extLst>
                <a:ext uri="{FF2B5EF4-FFF2-40B4-BE49-F238E27FC236}">
                  <a16:creationId xmlns:a16="http://schemas.microsoft.com/office/drawing/2014/main" id="{98B01362-C738-4156-9638-F094756E2941}"/>
                </a:ext>
              </a:extLst>
            </p:cNvPr>
            <p:cNvSpPr>
              <a:spLocks/>
            </p:cNvSpPr>
            <p:nvPr/>
          </p:nvSpPr>
          <p:spPr bwMode="auto">
            <a:xfrm>
              <a:off x="9017000" y="2190750"/>
              <a:ext cx="2035175" cy="873125"/>
            </a:xfrm>
            <a:custGeom>
              <a:avLst/>
              <a:gdLst>
                <a:gd name="T0" fmla="*/ 1050 w 1094"/>
                <a:gd name="T1" fmla="*/ 392 h 468"/>
                <a:gd name="T2" fmla="*/ 75 w 1094"/>
                <a:gd name="T3" fmla="*/ 12 h 468"/>
                <a:gd name="T4" fmla="*/ 0 w 1094"/>
                <a:gd name="T5" fmla="*/ 44 h 468"/>
                <a:gd name="T6" fmla="*/ 0 w 1094"/>
                <a:gd name="T7" fmla="*/ 44 h 468"/>
                <a:gd name="T8" fmla="*/ 1083 w 1094"/>
                <a:gd name="T9" fmla="*/ 468 h 468"/>
                <a:gd name="T10" fmla="*/ 1083 w 1094"/>
                <a:gd name="T11" fmla="*/ 468 h 468"/>
                <a:gd name="T12" fmla="*/ 1050 w 1094"/>
                <a:gd name="T13" fmla="*/ 392 h 468"/>
              </a:gdLst>
              <a:ahLst/>
              <a:cxnLst>
                <a:cxn ang="0">
                  <a:pos x="T0" y="T1"/>
                </a:cxn>
                <a:cxn ang="0">
                  <a:pos x="T2" y="T3"/>
                </a:cxn>
                <a:cxn ang="0">
                  <a:pos x="T4" y="T5"/>
                </a:cxn>
                <a:cxn ang="0">
                  <a:pos x="T6" y="T7"/>
                </a:cxn>
                <a:cxn ang="0">
                  <a:pos x="T8" y="T9"/>
                </a:cxn>
                <a:cxn ang="0">
                  <a:pos x="T10" y="T11"/>
                </a:cxn>
                <a:cxn ang="0">
                  <a:pos x="T12" y="T13"/>
                </a:cxn>
              </a:cxnLst>
              <a:rect l="0" t="0" r="r" b="b"/>
              <a:pathLst>
                <a:path w="1094" h="468">
                  <a:moveTo>
                    <a:pt x="1050" y="392"/>
                  </a:moveTo>
                  <a:cubicBezTo>
                    <a:pt x="75" y="12"/>
                    <a:pt x="75" y="12"/>
                    <a:pt x="75" y="12"/>
                  </a:cubicBezTo>
                  <a:cubicBezTo>
                    <a:pt x="45" y="0"/>
                    <a:pt x="11" y="15"/>
                    <a:pt x="0" y="44"/>
                  </a:cubicBezTo>
                  <a:cubicBezTo>
                    <a:pt x="0" y="44"/>
                    <a:pt x="0" y="44"/>
                    <a:pt x="0" y="44"/>
                  </a:cubicBezTo>
                  <a:cubicBezTo>
                    <a:pt x="1083" y="468"/>
                    <a:pt x="1083" y="468"/>
                    <a:pt x="1083" y="468"/>
                  </a:cubicBezTo>
                  <a:cubicBezTo>
                    <a:pt x="1083" y="468"/>
                    <a:pt x="1083" y="468"/>
                    <a:pt x="1083" y="468"/>
                  </a:cubicBezTo>
                  <a:cubicBezTo>
                    <a:pt x="1094" y="438"/>
                    <a:pt x="1080" y="404"/>
                    <a:pt x="1050" y="392"/>
                  </a:cubicBez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1" name="Freeform 29">
              <a:extLst>
                <a:ext uri="{FF2B5EF4-FFF2-40B4-BE49-F238E27FC236}">
                  <a16:creationId xmlns:a16="http://schemas.microsoft.com/office/drawing/2014/main" id="{50BE9BF1-D18B-49B2-BD2D-3EEA727627BC}"/>
                </a:ext>
              </a:extLst>
            </p:cNvPr>
            <p:cNvSpPr>
              <a:spLocks/>
            </p:cNvSpPr>
            <p:nvPr/>
          </p:nvSpPr>
          <p:spPr bwMode="auto">
            <a:xfrm>
              <a:off x="9093200" y="2379663"/>
              <a:ext cx="1809750" cy="750888"/>
            </a:xfrm>
            <a:custGeom>
              <a:avLst/>
              <a:gdLst>
                <a:gd name="T0" fmla="*/ 2 w 1140"/>
                <a:gd name="T1" fmla="*/ 39 h 473"/>
                <a:gd name="T2" fmla="*/ 0 w 1140"/>
                <a:gd name="T3" fmla="*/ 0 h 473"/>
                <a:gd name="T4" fmla="*/ 1140 w 1140"/>
                <a:gd name="T5" fmla="*/ 446 h 473"/>
                <a:gd name="T6" fmla="*/ 1112 w 1140"/>
                <a:gd name="T7" fmla="*/ 473 h 473"/>
                <a:gd name="T8" fmla="*/ 2 w 1140"/>
                <a:gd name="T9" fmla="*/ 39 h 473"/>
              </a:gdLst>
              <a:ahLst/>
              <a:cxnLst>
                <a:cxn ang="0">
                  <a:pos x="T0" y="T1"/>
                </a:cxn>
                <a:cxn ang="0">
                  <a:pos x="T2" y="T3"/>
                </a:cxn>
                <a:cxn ang="0">
                  <a:pos x="T4" y="T5"/>
                </a:cxn>
                <a:cxn ang="0">
                  <a:pos x="T6" y="T7"/>
                </a:cxn>
                <a:cxn ang="0">
                  <a:pos x="T8" y="T9"/>
                </a:cxn>
              </a:cxnLst>
              <a:rect l="0" t="0" r="r" b="b"/>
              <a:pathLst>
                <a:path w="1140" h="473">
                  <a:moveTo>
                    <a:pt x="2" y="39"/>
                  </a:moveTo>
                  <a:lnTo>
                    <a:pt x="0" y="0"/>
                  </a:lnTo>
                  <a:lnTo>
                    <a:pt x="1140" y="446"/>
                  </a:lnTo>
                  <a:lnTo>
                    <a:pt x="1112" y="473"/>
                  </a:lnTo>
                  <a:lnTo>
                    <a:pt x="2" y="39"/>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2" name="Freeform 30">
              <a:extLst>
                <a:ext uri="{FF2B5EF4-FFF2-40B4-BE49-F238E27FC236}">
                  <a16:creationId xmlns:a16="http://schemas.microsoft.com/office/drawing/2014/main" id="{A5102B1B-30F6-4CF1-9E67-C81496B5F148}"/>
                </a:ext>
              </a:extLst>
            </p:cNvPr>
            <p:cNvSpPr>
              <a:spLocks/>
            </p:cNvSpPr>
            <p:nvPr/>
          </p:nvSpPr>
          <p:spPr bwMode="auto">
            <a:xfrm>
              <a:off x="9093200" y="2379663"/>
              <a:ext cx="1809750" cy="750888"/>
            </a:xfrm>
            <a:custGeom>
              <a:avLst/>
              <a:gdLst>
                <a:gd name="T0" fmla="*/ 2 w 1140"/>
                <a:gd name="T1" fmla="*/ 39 h 473"/>
                <a:gd name="T2" fmla="*/ 0 w 1140"/>
                <a:gd name="T3" fmla="*/ 0 h 473"/>
                <a:gd name="T4" fmla="*/ 1140 w 1140"/>
                <a:gd name="T5" fmla="*/ 446 h 473"/>
                <a:gd name="T6" fmla="*/ 1112 w 1140"/>
                <a:gd name="T7" fmla="*/ 473 h 473"/>
                <a:gd name="T8" fmla="*/ 2 w 1140"/>
                <a:gd name="T9" fmla="*/ 39 h 473"/>
              </a:gdLst>
              <a:ahLst/>
              <a:cxnLst>
                <a:cxn ang="0">
                  <a:pos x="T0" y="T1"/>
                </a:cxn>
                <a:cxn ang="0">
                  <a:pos x="T2" y="T3"/>
                </a:cxn>
                <a:cxn ang="0">
                  <a:pos x="T4" y="T5"/>
                </a:cxn>
                <a:cxn ang="0">
                  <a:pos x="T6" y="T7"/>
                </a:cxn>
                <a:cxn ang="0">
                  <a:pos x="T8" y="T9"/>
                </a:cxn>
              </a:cxnLst>
              <a:rect l="0" t="0" r="r" b="b"/>
              <a:pathLst>
                <a:path w="1140" h="473">
                  <a:moveTo>
                    <a:pt x="2" y="39"/>
                  </a:moveTo>
                  <a:lnTo>
                    <a:pt x="0" y="0"/>
                  </a:lnTo>
                  <a:lnTo>
                    <a:pt x="1140" y="446"/>
                  </a:lnTo>
                  <a:lnTo>
                    <a:pt x="1112" y="473"/>
                  </a:lnTo>
                  <a:lnTo>
                    <a:pt x="2" y="39"/>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3" name="Freeform 31">
              <a:extLst>
                <a:ext uri="{FF2B5EF4-FFF2-40B4-BE49-F238E27FC236}">
                  <a16:creationId xmlns:a16="http://schemas.microsoft.com/office/drawing/2014/main" id="{1C414EAD-CE02-4DE2-A296-A5682DBD78F9}"/>
                </a:ext>
              </a:extLst>
            </p:cNvPr>
            <p:cNvSpPr>
              <a:spLocks/>
            </p:cNvSpPr>
            <p:nvPr/>
          </p:nvSpPr>
          <p:spPr bwMode="auto">
            <a:xfrm>
              <a:off x="9307513" y="3581400"/>
              <a:ext cx="560388" cy="407988"/>
            </a:xfrm>
            <a:custGeom>
              <a:avLst/>
              <a:gdLst>
                <a:gd name="T0" fmla="*/ 353 w 353"/>
                <a:gd name="T1" fmla="*/ 116 h 257"/>
                <a:gd name="T2" fmla="*/ 55 w 353"/>
                <a:gd name="T3" fmla="*/ 0 h 257"/>
                <a:gd name="T4" fmla="*/ 0 w 353"/>
                <a:gd name="T5" fmla="*/ 139 h 257"/>
                <a:gd name="T6" fmla="*/ 298 w 353"/>
                <a:gd name="T7" fmla="*/ 257 h 257"/>
                <a:gd name="T8" fmla="*/ 353 w 353"/>
                <a:gd name="T9" fmla="*/ 116 h 257"/>
              </a:gdLst>
              <a:ahLst/>
              <a:cxnLst>
                <a:cxn ang="0">
                  <a:pos x="T0" y="T1"/>
                </a:cxn>
                <a:cxn ang="0">
                  <a:pos x="T2" y="T3"/>
                </a:cxn>
                <a:cxn ang="0">
                  <a:pos x="T4" y="T5"/>
                </a:cxn>
                <a:cxn ang="0">
                  <a:pos x="T6" y="T7"/>
                </a:cxn>
                <a:cxn ang="0">
                  <a:pos x="T8" y="T9"/>
                </a:cxn>
              </a:cxnLst>
              <a:rect l="0" t="0" r="r" b="b"/>
              <a:pathLst>
                <a:path w="353" h="257">
                  <a:moveTo>
                    <a:pt x="353" y="116"/>
                  </a:moveTo>
                  <a:lnTo>
                    <a:pt x="55" y="0"/>
                  </a:lnTo>
                  <a:lnTo>
                    <a:pt x="0" y="139"/>
                  </a:lnTo>
                  <a:lnTo>
                    <a:pt x="298" y="257"/>
                  </a:lnTo>
                  <a:lnTo>
                    <a:pt x="353" y="116"/>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 name="Freeform 32">
              <a:extLst>
                <a:ext uri="{FF2B5EF4-FFF2-40B4-BE49-F238E27FC236}">
                  <a16:creationId xmlns:a16="http://schemas.microsoft.com/office/drawing/2014/main" id="{02D2C4E4-3283-4063-AA85-8DD38F45C2BF}"/>
                </a:ext>
              </a:extLst>
            </p:cNvPr>
            <p:cNvSpPr>
              <a:spLocks/>
            </p:cNvSpPr>
            <p:nvPr/>
          </p:nvSpPr>
          <p:spPr bwMode="auto">
            <a:xfrm>
              <a:off x="9334500" y="3733800"/>
              <a:ext cx="153988" cy="61913"/>
            </a:xfrm>
            <a:custGeom>
              <a:avLst/>
              <a:gdLst>
                <a:gd name="T0" fmla="*/ 0 w 97"/>
                <a:gd name="T1" fmla="*/ 0 h 39"/>
                <a:gd name="T2" fmla="*/ 97 w 97"/>
                <a:gd name="T3" fmla="*/ 39 h 39"/>
                <a:gd name="T4" fmla="*/ 0 w 97"/>
                <a:gd name="T5" fmla="*/ 0 h 39"/>
              </a:gdLst>
              <a:ahLst/>
              <a:cxnLst>
                <a:cxn ang="0">
                  <a:pos x="T0" y="T1"/>
                </a:cxn>
                <a:cxn ang="0">
                  <a:pos x="T2" y="T3"/>
                </a:cxn>
                <a:cxn ang="0">
                  <a:pos x="T4" y="T5"/>
                </a:cxn>
              </a:cxnLst>
              <a:rect l="0" t="0" r="r" b="b"/>
              <a:pathLst>
                <a:path w="97" h="39">
                  <a:moveTo>
                    <a:pt x="0" y="0"/>
                  </a:moveTo>
                  <a:lnTo>
                    <a:pt x="97" y="3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Line 33">
              <a:extLst>
                <a:ext uri="{FF2B5EF4-FFF2-40B4-BE49-F238E27FC236}">
                  <a16:creationId xmlns:a16="http://schemas.microsoft.com/office/drawing/2014/main" id="{42E13105-7853-48E2-B34B-FF03571E2496}"/>
                </a:ext>
              </a:extLst>
            </p:cNvPr>
            <p:cNvSpPr>
              <a:spLocks noChangeShapeType="1"/>
            </p:cNvSpPr>
            <p:nvPr/>
          </p:nvSpPr>
          <p:spPr bwMode="auto">
            <a:xfrm>
              <a:off x="9334500" y="3733800"/>
              <a:ext cx="153988" cy="61913"/>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34">
              <a:extLst>
                <a:ext uri="{FF2B5EF4-FFF2-40B4-BE49-F238E27FC236}">
                  <a16:creationId xmlns:a16="http://schemas.microsoft.com/office/drawing/2014/main" id="{A1B49BC7-EE3A-430A-B896-0C7085125B51}"/>
                </a:ext>
              </a:extLst>
            </p:cNvPr>
            <p:cNvSpPr>
              <a:spLocks/>
            </p:cNvSpPr>
            <p:nvPr/>
          </p:nvSpPr>
          <p:spPr bwMode="auto">
            <a:xfrm>
              <a:off x="9653588" y="3859213"/>
              <a:ext cx="153988" cy="58738"/>
            </a:xfrm>
            <a:custGeom>
              <a:avLst/>
              <a:gdLst>
                <a:gd name="T0" fmla="*/ 0 w 97"/>
                <a:gd name="T1" fmla="*/ 0 h 37"/>
                <a:gd name="T2" fmla="*/ 97 w 97"/>
                <a:gd name="T3" fmla="*/ 37 h 37"/>
                <a:gd name="T4" fmla="*/ 0 w 97"/>
                <a:gd name="T5" fmla="*/ 0 h 37"/>
              </a:gdLst>
              <a:ahLst/>
              <a:cxnLst>
                <a:cxn ang="0">
                  <a:pos x="T0" y="T1"/>
                </a:cxn>
                <a:cxn ang="0">
                  <a:pos x="T2" y="T3"/>
                </a:cxn>
                <a:cxn ang="0">
                  <a:pos x="T4" y="T5"/>
                </a:cxn>
              </a:cxnLst>
              <a:rect l="0" t="0" r="r" b="b"/>
              <a:pathLst>
                <a:path w="97" h="37">
                  <a:moveTo>
                    <a:pt x="0" y="0"/>
                  </a:moveTo>
                  <a:lnTo>
                    <a:pt x="97" y="3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Line 35">
              <a:extLst>
                <a:ext uri="{FF2B5EF4-FFF2-40B4-BE49-F238E27FC236}">
                  <a16:creationId xmlns:a16="http://schemas.microsoft.com/office/drawing/2014/main" id="{F2D80CCC-FF98-40B4-AC89-4085ABE24C07}"/>
                </a:ext>
              </a:extLst>
            </p:cNvPr>
            <p:cNvSpPr>
              <a:spLocks noChangeShapeType="1"/>
            </p:cNvSpPr>
            <p:nvPr/>
          </p:nvSpPr>
          <p:spPr bwMode="auto">
            <a:xfrm>
              <a:off x="9653588" y="3859213"/>
              <a:ext cx="153988" cy="58738"/>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36">
              <a:extLst>
                <a:ext uri="{FF2B5EF4-FFF2-40B4-BE49-F238E27FC236}">
                  <a16:creationId xmlns:a16="http://schemas.microsoft.com/office/drawing/2014/main" id="{CFC7FBCC-151F-492C-9358-DD99359F673B}"/>
                </a:ext>
              </a:extLst>
            </p:cNvPr>
            <p:cNvSpPr>
              <a:spLocks/>
            </p:cNvSpPr>
            <p:nvPr/>
          </p:nvSpPr>
          <p:spPr bwMode="auto">
            <a:xfrm>
              <a:off x="8890000" y="3206750"/>
              <a:ext cx="130175" cy="128588"/>
            </a:xfrm>
            <a:custGeom>
              <a:avLst/>
              <a:gdLst>
                <a:gd name="T0" fmla="*/ 82 w 82"/>
                <a:gd name="T1" fmla="*/ 22 h 81"/>
                <a:gd name="T2" fmla="*/ 24 w 82"/>
                <a:gd name="T3" fmla="*/ 0 h 81"/>
                <a:gd name="T4" fmla="*/ 0 w 82"/>
                <a:gd name="T5" fmla="*/ 59 h 81"/>
                <a:gd name="T6" fmla="*/ 59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4" y="0"/>
                  </a:lnTo>
                  <a:lnTo>
                    <a:pt x="0" y="59"/>
                  </a:lnTo>
                  <a:lnTo>
                    <a:pt x="59" y="81"/>
                  </a:lnTo>
                  <a:lnTo>
                    <a:pt x="82"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9" name="Freeform 37">
              <a:extLst>
                <a:ext uri="{FF2B5EF4-FFF2-40B4-BE49-F238E27FC236}">
                  <a16:creationId xmlns:a16="http://schemas.microsoft.com/office/drawing/2014/main" id="{0E2EE589-14C6-4D7E-BC06-612E5D00AFD4}"/>
                </a:ext>
              </a:extLst>
            </p:cNvPr>
            <p:cNvSpPr>
              <a:spLocks/>
            </p:cNvSpPr>
            <p:nvPr/>
          </p:nvSpPr>
          <p:spPr bwMode="auto">
            <a:xfrm>
              <a:off x="9048750" y="3268663"/>
              <a:ext cx="128588" cy="128588"/>
            </a:xfrm>
            <a:custGeom>
              <a:avLst/>
              <a:gdLst>
                <a:gd name="T0" fmla="*/ 81 w 81"/>
                <a:gd name="T1" fmla="*/ 23 h 81"/>
                <a:gd name="T2" fmla="*/ 23 w 81"/>
                <a:gd name="T3" fmla="*/ 0 h 81"/>
                <a:gd name="T4" fmla="*/ 0 w 81"/>
                <a:gd name="T5" fmla="*/ 58 h 81"/>
                <a:gd name="T6" fmla="*/ 58 w 81"/>
                <a:gd name="T7" fmla="*/ 81 h 81"/>
                <a:gd name="T8" fmla="*/ 81 w 81"/>
                <a:gd name="T9" fmla="*/ 23 h 81"/>
              </a:gdLst>
              <a:ahLst/>
              <a:cxnLst>
                <a:cxn ang="0">
                  <a:pos x="T0" y="T1"/>
                </a:cxn>
                <a:cxn ang="0">
                  <a:pos x="T2" y="T3"/>
                </a:cxn>
                <a:cxn ang="0">
                  <a:pos x="T4" y="T5"/>
                </a:cxn>
                <a:cxn ang="0">
                  <a:pos x="T6" y="T7"/>
                </a:cxn>
                <a:cxn ang="0">
                  <a:pos x="T8" y="T9"/>
                </a:cxn>
              </a:cxnLst>
              <a:rect l="0" t="0" r="r" b="b"/>
              <a:pathLst>
                <a:path w="81" h="81">
                  <a:moveTo>
                    <a:pt x="81" y="23"/>
                  </a:moveTo>
                  <a:lnTo>
                    <a:pt x="23" y="0"/>
                  </a:lnTo>
                  <a:lnTo>
                    <a:pt x="0" y="58"/>
                  </a:lnTo>
                  <a:lnTo>
                    <a:pt x="58" y="81"/>
                  </a:lnTo>
                  <a:lnTo>
                    <a:pt x="81"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0" name="Freeform 38">
              <a:extLst>
                <a:ext uri="{FF2B5EF4-FFF2-40B4-BE49-F238E27FC236}">
                  <a16:creationId xmlns:a16="http://schemas.microsoft.com/office/drawing/2014/main" id="{86DACA41-DA4C-4163-8F06-D5FA81619B13}"/>
                </a:ext>
              </a:extLst>
            </p:cNvPr>
            <p:cNvSpPr>
              <a:spLocks/>
            </p:cNvSpPr>
            <p:nvPr/>
          </p:nvSpPr>
          <p:spPr bwMode="auto">
            <a:xfrm>
              <a:off x="9205913" y="3328988"/>
              <a:ext cx="758825" cy="376238"/>
            </a:xfrm>
            <a:custGeom>
              <a:avLst/>
              <a:gdLst>
                <a:gd name="T0" fmla="*/ 420 w 478"/>
                <a:gd name="T1" fmla="*/ 156 h 237"/>
                <a:gd name="T2" fmla="*/ 23 w 478"/>
                <a:gd name="T3" fmla="*/ 0 h 237"/>
                <a:gd name="T4" fmla="*/ 0 w 478"/>
                <a:gd name="T5" fmla="*/ 59 h 237"/>
                <a:gd name="T6" fmla="*/ 398 w 478"/>
                <a:gd name="T7" fmla="*/ 215 h 237"/>
                <a:gd name="T8" fmla="*/ 456 w 478"/>
                <a:gd name="T9" fmla="*/ 237 h 237"/>
                <a:gd name="T10" fmla="*/ 478 w 478"/>
                <a:gd name="T11" fmla="*/ 179 h 237"/>
                <a:gd name="T12" fmla="*/ 420 w 478"/>
                <a:gd name="T13" fmla="*/ 156 h 237"/>
              </a:gdLst>
              <a:ahLst/>
              <a:cxnLst>
                <a:cxn ang="0">
                  <a:pos x="T0" y="T1"/>
                </a:cxn>
                <a:cxn ang="0">
                  <a:pos x="T2" y="T3"/>
                </a:cxn>
                <a:cxn ang="0">
                  <a:pos x="T4" y="T5"/>
                </a:cxn>
                <a:cxn ang="0">
                  <a:pos x="T6" y="T7"/>
                </a:cxn>
                <a:cxn ang="0">
                  <a:pos x="T8" y="T9"/>
                </a:cxn>
                <a:cxn ang="0">
                  <a:pos x="T10" y="T11"/>
                </a:cxn>
                <a:cxn ang="0">
                  <a:pos x="T12" y="T13"/>
                </a:cxn>
              </a:cxnLst>
              <a:rect l="0" t="0" r="r" b="b"/>
              <a:pathLst>
                <a:path w="478" h="237">
                  <a:moveTo>
                    <a:pt x="420" y="156"/>
                  </a:moveTo>
                  <a:lnTo>
                    <a:pt x="23" y="0"/>
                  </a:lnTo>
                  <a:lnTo>
                    <a:pt x="0" y="59"/>
                  </a:lnTo>
                  <a:lnTo>
                    <a:pt x="398" y="215"/>
                  </a:lnTo>
                  <a:lnTo>
                    <a:pt x="456" y="237"/>
                  </a:lnTo>
                  <a:lnTo>
                    <a:pt x="478" y="179"/>
                  </a:lnTo>
                  <a:lnTo>
                    <a:pt x="420" y="156"/>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1" name="Freeform 39">
              <a:extLst>
                <a:ext uri="{FF2B5EF4-FFF2-40B4-BE49-F238E27FC236}">
                  <a16:creationId xmlns:a16="http://schemas.microsoft.com/office/drawing/2014/main" id="{DD01DA2B-A574-4AA5-B5A0-EBC18A07A356}"/>
                </a:ext>
              </a:extLst>
            </p:cNvPr>
            <p:cNvSpPr>
              <a:spLocks/>
            </p:cNvSpPr>
            <p:nvPr/>
          </p:nvSpPr>
          <p:spPr bwMode="auto">
            <a:xfrm>
              <a:off x="9994900" y="3638550"/>
              <a:ext cx="128588" cy="128588"/>
            </a:xfrm>
            <a:custGeom>
              <a:avLst/>
              <a:gdLst>
                <a:gd name="T0" fmla="*/ 81 w 81"/>
                <a:gd name="T1" fmla="*/ 22 h 81"/>
                <a:gd name="T2" fmla="*/ 22 w 81"/>
                <a:gd name="T3" fmla="*/ 0 h 81"/>
                <a:gd name="T4" fmla="*/ 0 w 81"/>
                <a:gd name="T5" fmla="*/ 59 h 81"/>
                <a:gd name="T6" fmla="*/ 59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2" y="0"/>
                  </a:lnTo>
                  <a:lnTo>
                    <a:pt x="0" y="59"/>
                  </a:lnTo>
                  <a:lnTo>
                    <a:pt x="59" y="81"/>
                  </a:lnTo>
                  <a:lnTo>
                    <a:pt x="81"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2" name="Freeform 40">
              <a:extLst>
                <a:ext uri="{FF2B5EF4-FFF2-40B4-BE49-F238E27FC236}">
                  <a16:creationId xmlns:a16="http://schemas.microsoft.com/office/drawing/2014/main" id="{97DAAC68-08AC-4764-83CE-ED781F843DBD}"/>
                </a:ext>
              </a:extLst>
            </p:cNvPr>
            <p:cNvSpPr>
              <a:spLocks/>
            </p:cNvSpPr>
            <p:nvPr/>
          </p:nvSpPr>
          <p:spPr bwMode="auto">
            <a:xfrm>
              <a:off x="10153650" y="3700463"/>
              <a:ext cx="128588" cy="128588"/>
            </a:xfrm>
            <a:custGeom>
              <a:avLst/>
              <a:gdLst>
                <a:gd name="T0" fmla="*/ 81 w 81"/>
                <a:gd name="T1" fmla="*/ 22 h 81"/>
                <a:gd name="T2" fmla="*/ 22 w 81"/>
                <a:gd name="T3" fmla="*/ 0 h 81"/>
                <a:gd name="T4" fmla="*/ 0 w 81"/>
                <a:gd name="T5" fmla="*/ 58 h 81"/>
                <a:gd name="T6" fmla="*/ 57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2" y="0"/>
                  </a:lnTo>
                  <a:lnTo>
                    <a:pt x="0" y="58"/>
                  </a:lnTo>
                  <a:lnTo>
                    <a:pt x="57" y="81"/>
                  </a:lnTo>
                  <a:lnTo>
                    <a:pt x="81"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3" name="Freeform 41">
              <a:extLst>
                <a:ext uri="{FF2B5EF4-FFF2-40B4-BE49-F238E27FC236}">
                  <a16:creationId xmlns:a16="http://schemas.microsoft.com/office/drawing/2014/main" id="{FC3FA895-3E7D-48C3-A56C-0DEBEC5BD39E}"/>
                </a:ext>
              </a:extLst>
            </p:cNvPr>
            <p:cNvSpPr>
              <a:spLocks/>
            </p:cNvSpPr>
            <p:nvPr/>
          </p:nvSpPr>
          <p:spPr bwMode="auto">
            <a:xfrm>
              <a:off x="8945563" y="3065463"/>
              <a:ext cx="287338" cy="188913"/>
            </a:xfrm>
            <a:custGeom>
              <a:avLst/>
              <a:gdLst>
                <a:gd name="T0" fmla="*/ 122 w 181"/>
                <a:gd name="T1" fmla="*/ 38 h 119"/>
                <a:gd name="T2" fmla="*/ 24 w 181"/>
                <a:gd name="T3" fmla="*/ 0 h 119"/>
                <a:gd name="T4" fmla="*/ 0 w 181"/>
                <a:gd name="T5" fmla="*/ 57 h 119"/>
                <a:gd name="T6" fmla="*/ 100 w 181"/>
                <a:gd name="T7" fmla="*/ 97 h 119"/>
                <a:gd name="T8" fmla="*/ 158 w 181"/>
                <a:gd name="T9" fmla="*/ 119 h 119"/>
                <a:gd name="T10" fmla="*/ 181 w 181"/>
                <a:gd name="T11" fmla="*/ 61 h 119"/>
                <a:gd name="T12" fmla="*/ 122 w 181"/>
                <a:gd name="T13" fmla="*/ 38 h 119"/>
              </a:gdLst>
              <a:ahLst/>
              <a:cxnLst>
                <a:cxn ang="0">
                  <a:pos x="T0" y="T1"/>
                </a:cxn>
                <a:cxn ang="0">
                  <a:pos x="T2" y="T3"/>
                </a:cxn>
                <a:cxn ang="0">
                  <a:pos x="T4" y="T5"/>
                </a:cxn>
                <a:cxn ang="0">
                  <a:pos x="T6" y="T7"/>
                </a:cxn>
                <a:cxn ang="0">
                  <a:pos x="T8" y="T9"/>
                </a:cxn>
                <a:cxn ang="0">
                  <a:pos x="T10" y="T11"/>
                </a:cxn>
                <a:cxn ang="0">
                  <a:pos x="T12" y="T13"/>
                </a:cxn>
              </a:cxnLst>
              <a:rect l="0" t="0" r="r" b="b"/>
              <a:pathLst>
                <a:path w="181" h="119">
                  <a:moveTo>
                    <a:pt x="122" y="38"/>
                  </a:moveTo>
                  <a:lnTo>
                    <a:pt x="24" y="0"/>
                  </a:lnTo>
                  <a:lnTo>
                    <a:pt x="0" y="57"/>
                  </a:lnTo>
                  <a:lnTo>
                    <a:pt x="100" y="97"/>
                  </a:lnTo>
                  <a:lnTo>
                    <a:pt x="158" y="119"/>
                  </a:lnTo>
                  <a:lnTo>
                    <a:pt x="181" y="61"/>
                  </a:lnTo>
                  <a:lnTo>
                    <a:pt x="122" y="38"/>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4" name="Freeform 42">
              <a:extLst>
                <a:ext uri="{FF2B5EF4-FFF2-40B4-BE49-F238E27FC236}">
                  <a16:creationId xmlns:a16="http://schemas.microsoft.com/office/drawing/2014/main" id="{BB352F79-8CE3-4F99-971F-424E009879FA}"/>
                </a:ext>
              </a:extLst>
            </p:cNvPr>
            <p:cNvSpPr>
              <a:spLocks/>
            </p:cNvSpPr>
            <p:nvPr/>
          </p:nvSpPr>
          <p:spPr bwMode="auto">
            <a:xfrm>
              <a:off x="9261475" y="3187700"/>
              <a:ext cx="128588" cy="128588"/>
            </a:xfrm>
            <a:custGeom>
              <a:avLst/>
              <a:gdLst>
                <a:gd name="T0" fmla="*/ 81 w 81"/>
                <a:gd name="T1" fmla="*/ 22 h 81"/>
                <a:gd name="T2" fmla="*/ 23 w 81"/>
                <a:gd name="T3" fmla="*/ 0 h 81"/>
                <a:gd name="T4" fmla="*/ 0 w 81"/>
                <a:gd name="T5" fmla="*/ 59 h 81"/>
                <a:gd name="T6" fmla="*/ 59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3" y="0"/>
                  </a:lnTo>
                  <a:lnTo>
                    <a:pt x="0" y="59"/>
                  </a:lnTo>
                  <a:lnTo>
                    <a:pt x="59" y="81"/>
                  </a:lnTo>
                  <a:lnTo>
                    <a:pt x="81"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5" name="Freeform 43">
              <a:extLst>
                <a:ext uri="{FF2B5EF4-FFF2-40B4-BE49-F238E27FC236}">
                  <a16:creationId xmlns:a16="http://schemas.microsoft.com/office/drawing/2014/main" id="{ADE29DD6-2FF5-4873-A329-8C743A624395}"/>
                </a:ext>
              </a:extLst>
            </p:cNvPr>
            <p:cNvSpPr>
              <a:spLocks/>
            </p:cNvSpPr>
            <p:nvPr/>
          </p:nvSpPr>
          <p:spPr bwMode="auto">
            <a:xfrm>
              <a:off x="9418638" y="3249613"/>
              <a:ext cx="130175" cy="128588"/>
            </a:xfrm>
            <a:custGeom>
              <a:avLst/>
              <a:gdLst>
                <a:gd name="T0" fmla="*/ 82 w 82"/>
                <a:gd name="T1" fmla="*/ 22 h 81"/>
                <a:gd name="T2" fmla="*/ 23 w 82"/>
                <a:gd name="T3" fmla="*/ 0 h 81"/>
                <a:gd name="T4" fmla="*/ 0 w 82"/>
                <a:gd name="T5" fmla="*/ 59 h 81"/>
                <a:gd name="T6" fmla="*/ 58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3" y="0"/>
                  </a:lnTo>
                  <a:lnTo>
                    <a:pt x="0" y="59"/>
                  </a:lnTo>
                  <a:lnTo>
                    <a:pt x="58" y="81"/>
                  </a:lnTo>
                  <a:lnTo>
                    <a:pt x="82"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6" name="Freeform 44">
              <a:extLst>
                <a:ext uri="{FF2B5EF4-FFF2-40B4-BE49-F238E27FC236}">
                  <a16:creationId xmlns:a16="http://schemas.microsoft.com/office/drawing/2014/main" id="{34BC2550-431E-49E5-A584-EDD2B76FD932}"/>
                </a:ext>
              </a:extLst>
            </p:cNvPr>
            <p:cNvSpPr>
              <a:spLocks/>
            </p:cNvSpPr>
            <p:nvPr/>
          </p:nvSpPr>
          <p:spPr bwMode="auto">
            <a:xfrm>
              <a:off x="9577388" y="3311525"/>
              <a:ext cx="130175" cy="128588"/>
            </a:xfrm>
            <a:custGeom>
              <a:avLst/>
              <a:gdLst>
                <a:gd name="T0" fmla="*/ 82 w 82"/>
                <a:gd name="T1" fmla="*/ 23 h 81"/>
                <a:gd name="T2" fmla="*/ 23 w 82"/>
                <a:gd name="T3" fmla="*/ 0 h 81"/>
                <a:gd name="T4" fmla="*/ 0 w 82"/>
                <a:gd name="T5" fmla="*/ 58 h 81"/>
                <a:gd name="T6" fmla="*/ 58 w 82"/>
                <a:gd name="T7" fmla="*/ 81 h 81"/>
                <a:gd name="T8" fmla="*/ 82 w 82"/>
                <a:gd name="T9" fmla="*/ 23 h 81"/>
              </a:gdLst>
              <a:ahLst/>
              <a:cxnLst>
                <a:cxn ang="0">
                  <a:pos x="T0" y="T1"/>
                </a:cxn>
                <a:cxn ang="0">
                  <a:pos x="T2" y="T3"/>
                </a:cxn>
                <a:cxn ang="0">
                  <a:pos x="T4" y="T5"/>
                </a:cxn>
                <a:cxn ang="0">
                  <a:pos x="T6" y="T7"/>
                </a:cxn>
                <a:cxn ang="0">
                  <a:pos x="T8" y="T9"/>
                </a:cxn>
              </a:cxnLst>
              <a:rect l="0" t="0" r="r" b="b"/>
              <a:pathLst>
                <a:path w="82" h="81">
                  <a:moveTo>
                    <a:pt x="82" y="23"/>
                  </a:moveTo>
                  <a:lnTo>
                    <a:pt x="23" y="0"/>
                  </a:lnTo>
                  <a:lnTo>
                    <a:pt x="0" y="58"/>
                  </a:lnTo>
                  <a:lnTo>
                    <a:pt x="58" y="81"/>
                  </a:lnTo>
                  <a:lnTo>
                    <a:pt x="82"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7" name="Freeform 45">
              <a:extLst>
                <a:ext uri="{FF2B5EF4-FFF2-40B4-BE49-F238E27FC236}">
                  <a16:creationId xmlns:a16="http://schemas.microsoft.com/office/drawing/2014/main" id="{07BC67C7-1EAD-4BC5-9310-06068F32E6BD}"/>
                </a:ext>
              </a:extLst>
            </p:cNvPr>
            <p:cNvSpPr>
              <a:spLocks/>
            </p:cNvSpPr>
            <p:nvPr/>
          </p:nvSpPr>
          <p:spPr bwMode="auto">
            <a:xfrm>
              <a:off x="10050463" y="3495675"/>
              <a:ext cx="128588" cy="130175"/>
            </a:xfrm>
            <a:custGeom>
              <a:avLst/>
              <a:gdLst>
                <a:gd name="T0" fmla="*/ 81 w 81"/>
                <a:gd name="T1" fmla="*/ 23 h 82"/>
                <a:gd name="T2" fmla="*/ 23 w 81"/>
                <a:gd name="T3" fmla="*/ 0 h 82"/>
                <a:gd name="T4" fmla="*/ 0 w 81"/>
                <a:gd name="T5" fmla="*/ 58 h 82"/>
                <a:gd name="T6" fmla="*/ 58 w 81"/>
                <a:gd name="T7" fmla="*/ 82 h 82"/>
                <a:gd name="T8" fmla="*/ 81 w 81"/>
                <a:gd name="T9" fmla="*/ 23 h 82"/>
              </a:gdLst>
              <a:ahLst/>
              <a:cxnLst>
                <a:cxn ang="0">
                  <a:pos x="T0" y="T1"/>
                </a:cxn>
                <a:cxn ang="0">
                  <a:pos x="T2" y="T3"/>
                </a:cxn>
                <a:cxn ang="0">
                  <a:pos x="T4" y="T5"/>
                </a:cxn>
                <a:cxn ang="0">
                  <a:pos x="T6" y="T7"/>
                </a:cxn>
                <a:cxn ang="0">
                  <a:pos x="T8" y="T9"/>
                </a:cxn>
              </a:cxnLst>
              <a:rect l="0" t="0" r="r" b="b"/>
              <a:pathLst>
                <a:path w="81" h="82">
                  <a:moveTo>
                    <a:pt x="81" y="23"/>
                  </a:moveTo>
                  <a:lnTo>
                    <a:pt x="23" y="0"/>
                  </a:lnTo>
                  <a:lnTo>
                    <a:pt x="0" y="58"/>
                  </a:lnTo>
                  <a:lnTo>
                    <a:pt x="58" y="82"/>
                  </a:lnTo>
                  <a:lnTo>
                    <a:pt x="81"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8" name="Freeform 46">
              <a:extLst>
                <a:ext uri="{FF2B5EF4-FFF2-40B4-BE49-F238E27FC236}">
                  <a16:creationId xmlns:a16="http://schemas.microsoft.com/office/drawing/2014/main" id="{B2EC16B8-886D-47CE-8C45-412747877AF3}"/>
                </a:ext>
              </a:extLst>
            </p:cNvPr>
            <p:cNvSpPr>
              <a:spLocks/>
            </p:cNvSpPr>
            <p:nvPr/>
          </p:nvSpPr>
          <p:spPr bwMode="auto">
            <a:xfrm>
              <a:off x="10207625" y="3559175"/>
              <a:ext cx="130175" cy="128588"/>
            </a:xfrm>
            <a:custGeom>
              <a:avLst/>
              <a:gdLst>
                <a:gd name="T0" fmla="*/ 82 w 82"/>
                <a:gd name="T1" fmla="*/ 22 h 81"/>
                <a:gd name="T2" fmla="*/ 23 w 82"/>
                <a:gd name="T3" fmla="*/ 0 h 81"/>
                <a:gd name="T4" fmla="*/ 0 w 82"/>
                <a:gd name="T5" fmla="*/ 57 h 81"/>
                <a:gd name="T6" fmla="*/ 58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3" y="0"/>
                  </a:lnTo>
                  <a:lnTo>
                    <a:pt x="0" y="57"/>
                  </a:lnTo>
                  <a:lnTo>
                    <a:pt x="58" y="81"/>
                  </a:lnTo>
                  <a:lnTo>
                    <a:pt x="82"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9" name="Freeform 47">
              <a:extLst>
                <a:ext uri="{FF2B5EF4-FFF2-40B4-BE49-F238E27FC236}">
                  <a16:creationId xmlns:a16="http://schemas.microsoft.com/office/drawing/2014/main" id="{77B0B16C-5AB9-4A16-89EC-7CFE3E6ADAAA}"/>
                </a:ext>
              </a:extLst>
            </p:cNvPr>
            <p:cNvSpPr>
              <a:spLocks/>
            </p:cNvSpPr>
            <p:nvPr/>
          </p:nvSpPr>
          <p:spPr bwMode="auto">
            <a:xfrm>
              <a:off x="10309225" y="3619500"/>
              <a:ext cx="185738" cy="269875"/>
            </a:xfrm>
            <a:custGeom>
              <a:avLst/>
              <a:gdLst>
                <a:gd name="T0" fmla="*/ 59 w 117"/>
                <a:gd name="T1" fmla="*/ 0 h 170"/>
                <a:gd name="T2" fmla="*/ 35 w 117"/>
                <a:gd name="T3" fmla="*/ 59 h 170"/>
                <a:gd name="T4" fmla="*/ 0 w 117"/>
                <a:gd name="T5" fmla="*/ 148 h 170"/>
                <a:gd name="T6" fmla="*/ 59 w 117"/>
                <a:gd name="T7" fmla="*/ 170 h 170"/>
                <a:gd name="T8" fmla="*/ 94 w 117"/>
                <a:gd name="T9" fmla="*/ 81 h 170"/>
                <a:gd name="T10" fmla="*/ 117 w 117"/>
                <a:gd name="T11" fmla="*/ 23 h 170"/>
                <a:gd name="T12" fmla="*/ 59 w 117"/>
                <a:gd name="T13" fmla="*/ 0 h 170"/>
              </a:gdLst>
              <a:ahLst/>
              <a:cxnLst>
                <a:cxn ang="0">
                  <a:pos x="T0" y="T1"/>
                </a:cxn>
                <a:cxn ang="0">
                  <a:pos x="T2" y="T3"/>
                </a:cxn>
                <a:cxn ang="0">
                  <a:pos x="T4" y="T5"/>
                </a:cxn>
                <a:cxn ang="0">
                  <a:pos x="T6" y="T7"/>
                </a:cxn>
                <a:cxn ang="0">
                  <a:pos x="T8" y="T9"/>
                </a:cxn>
                <a:cxn ang="0">
                  <a:pos x="T10" y="T11"/>
                </a:cxn>
                <a:cxn ang="0">
                  <a:pos x="T12" y="T13"/>
                </a:cxn>
              </a:cxnLst>
              <a:rect l="0" t="0" r="r" b="b"/>
              <a:pathLst>
                <a:path w="117" h="170">
                  <a:moveTo>
                    <a:pt x="59" y="0"/>
                  </a:moveTo>
                  <a:lnTo>
                    <a:pt x="35" y="59"/>
                  </a:lnTo>
                  <a:lnTo>
                    <a:pt x="0" y="148"/>
                  </a:lnTo>
                  <a:lnTo>
                    <a:pt x="59" y="170"/>
                  </a:lnTo>
                  <a:lnTo>
                    <a:pt x="94" y="81"/>
                  </a:lnTo>
                  <a:lnTo>
                    <a:pt x="117" y="23"/>
                  </a:lnTo>
                  <a:lnTo>
                    <a:pt x="59" y="0"/>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0" name="Freeform 48">
              <a:extLst>
                <a:ext uri="{FF2B5EF4-FFF2-40B4-BE49-F238E27FC236}">
                  <a16:creationId xmlns:a16="http://schemas.microsoft.com/office/drawing/2014/main" id="{A3F46801-56BD-4AFE-8EBD-5E677634BAEA}"/>
                </a:ext>
              </a:extLst>
            </p:cNvPr>
            <p:cNvSpPr>
              <a:spLocks/>
            </p:cNvSpPr>
            <p:nvPr/>
          </p:nvSpPr>
          <p:spPr bwMode="auto">
            <a:xfrm>
              <a:off x="9001125" y="2921000"/>
              <a:ext cx="128588" cy="128588"/>
            </a:xfrm>
            <a:custGeom>
              <a:avLst/>
              <a:gdLst>
                <a:gd name="T0" fmla="*/ 81 w 81"/>
                <a:gd name="T1" fmla="*/ 24 h 81"/>
                <a:gd name="T2" fmla="*/ 23 w 81"/>
                <a:gd name="T3" fmla="*/ 0 h 81"/>
                <a:gd name="T4" fmla="*/ 0 w 81"/>
                <a:gd name="T5" fmla="*/ 59 h 81"/>
                <a:gd name="T6" fmla="*/ 59 w 81"/>
                <a:gd name="T7" fmla="*/ 81 h 81"/>
                <a:gd name="T8" fmla="*/ 81 w 81"/>
                <a:gd name="T9" fmla="*/ 24 h 81"/>
              </a:gdLst>
              <a:ahLst/>
              <a:cxnLst>
                <a:cxn ang="0">
                  <a:pos x="T0" y="T1"/>
                </a:cxn>
                <a:cxn ang="0">
                  <a:pos x="T2" y="T3"/>
                </a:cxn>
                <a:cxn ang="0">
                  <a:pos x="T4" y="T5"/>
                </a:cxn>
                <a:cxn ang="0">
                  <a:pos x="T6" y="T7"/>
                </a:cxn>
                <a:cxn ang="0">
                  <a:pos x="T8" y="T9"/>
                </a:cxn>
              </a:cxnLst>
              <a:rect l="0" t="0" r="r" b="b"/>
              <a:pathLst>
                <a:path w="81" h="81">
                  <a:moveTo>
                    <a:pt x="81" y="24"/>
                  </a:moveTo>
                  <a:lnTo>
                    <a:pt x="23" y="0"/>
                  </a:lnTo>
                  <a:lnTo>
                    <a:pt x="0" y="59"/>
                  </a:lnTo>
                  <a:lnTo>
                    <a:pt x="59" y="81"/>
                  </a:lnTo>
                  <a:lnTo>
                    <a:pt x="81" y="24"/>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1" name="Freeform 49">
              <a:extLst>
                <a:ext uri="{FF2B5EF4-FFF2-40B4-BE49-F238E27FC236}">
                  <a16:creationId xmlns:a16="http://schemas.microsoft.com/office/drawing/2014/main" id="{24A78609-1CDB-4E0B-BE90-DD9BB34400FD}"/>
                </a:ext>
              </a:extLst>
            </p:cNvPr>
            <p:cNvSpPr>
              <a:spLocks/>
            </p:cNvSpPr>
            <p:nvPr/>
          </p:nvSpPr>
          <p:spPr bwMode="auto">
            <a:xfrm>
              <a:off x="9159875" y="2982913"/>
              <a:ext cx="128588" cy="130175"/>
            </a:xfrm>
            <a:custGeom>
              <a:avLst/>
              <a:gdLst>
                <a:gd name="T0" fmla="*/ 81 w 81"/>
                <a:gd name="T1" fmla="*/ 24 h 82"/>
                <a:gd name="T2" fmla="*/ 22 w 81"/>
                <a:gd name="T3" fmla="*/ 0 h 82"/>
                <a:gd name="T4" fmla="*/ 0 w 81"/>
                <a:gd name="T5" fmla="*/ 59 h 82"/>
                <a:gd name="T6" fmla="*/ 59 w 81"/>
                <a:gd name="T7" fmla="*/ 82 h 82"/>
                <a:gd name="T8" fmla="*/ 81 w 81"/>
                <a:gd name="T9" fmla="*/ 24 h 82"/>
              </a:gdLst>
              <a:ahLst/>
              <a:cxnLst>
                <a:cxn ang="0">
                  <a:pos x="T0" y="T1"/>
                </a:cxn>
                <a:cxn ang="0">
                  <a:pos x="T2" y="T3"/>
                </a:cxn>
                <a:cxn ang="0">
                  <a:pos x="T4" y="T5"/>
                </a:cxn>
                <a:cxn ang="0">
                  <a:pos x="T6" y="T7"/>
                </a:cxn>
                <a:cxn ang="0">
                  <a:pos x="T8" y="T9"/>
                </a:cxn>
              </a:cxnLst>
              <a:rect l="0" t="0" r="r" b="b"/>
              <a:pathLst>
                <a:path w="81" h="82">
                  <a:moveTo>
                    <a:pt x="81" y="24"/>
                  </a:moveTo>
                  <a:lnTo>
                    <a:pt x="22" y="0"/>
                  </a:lnTo>
                  <a:lnTo>
                    <a:pt x="0" y="59"/>
                  </a:lnTo>
                  <a:lnTo>
                    <a:pt x="59" y="82"/>
                  </a:lnTo>
                  <a:lnTo>
                    <a:pt x="81" y="24"/>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2" name="Freeform 50">
              <a:extLst>
                <a:ext uri="{FF2B5EF4-FFF2-40B4-BE49-F238E27FC236}">
                  <a16:creationId xmlns:a16="http://schemas.microsoft.com/office/drawing/2014/main" id="{22359F1A-A6E1-4263-9DCF-3B2ACACCA031}"/>
                </a:ext>
              </a:extLst>
            </p:cNvPr>
            <p:cNvSpPr>
              <a:spLocks/>
            </p:cNvSpPr>
            <p:nvPr/>
          </p:nvSpPr>
          <p:spPr bwMode="auto">
            <a:xfrm>
              <a:off x="9318625" y="3044825"/>
              <a:ext cx="127000" cy="130175"/>
            </a:xfrm>
            <a:custGeom>
              <a:avLst/>
              <a:gdLst>
                <a:gd name="T0" fmla="*/ 80 w 80"/>
                <a:gd name="T1" fmla="*/ 23 h 82"/>
                <a:gd name="T2" fmla="*/ 22 w 80"/>
                <a:gd name="T3" fmla="*/ 0 h 82"/>
                <a:gd name="T4" fmla="*/ 0 w 80"/>
                <a:gd name="T5" fmla="*/ 58 h 82"/>
                <a:gd name="T6" fmla="*/ 57 w 80"/>
                <a:gd name="T7" fmla="*/ 82 h 82"/>
                <a:gd name="T8" fmla="*/ 80 w 80"/>
                <a:gd name="T9" fmla="*/ 23 h 82"/>
              </a:gdLst>
              <a:ahLst/>
              <a:cxnLst>
                <a:cxn ang="0">
                  <a:pos x="T0" y="T1"/>
                </a:cxn>
                <a:cxn ang="0">
                  <a:pos x="T2" y="T3"/>
                </a:cxn>
                <a:cxn ang="0">
                  <a:pos x="T4" y="T5"/>
                </a:cxn>
                <a:cxn ang="0">
                  <a:pos x="T6" y="T7"/>
                </a:cxn>
                <a:cxn ang="0">
                  <a:pos x="T8" y="T9"/>
                </a:cxn>
              </a:cxnLst>
              <a:rect l="0" t="0" r="r" b="b"/>
              <a:pathLst>
                <a:path w="80" h="82">
                  <a:moveTo>
                    <a:pt x="80" y="23"/>
                  </a:moveTo>
                  <a:lnTo>
                    <a:pt x="22" y="0"/>
                  </a:lnTo>
                  <a:lnTo>
                    <a:pt x="0" y="58"/>
                  </a:lnTo>
                  <a:lnTo>
                    <a:pt x="57" y="82"/>
                  </a:lnTo>
                  <a:lnTo>
                    <a:pt x="80"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3" name="Freeform 51">
              <a:extLst>
                <a:ext uri="{FF2B5EF4-FFF2-40B4-BE49-F238E27FC236}">
                  <a16:creationId xmlns:a16="http://schemas.microsoft.com/office/drawing/2014/main" id="{BFF89C1F-1E99-446F-8235-F3C763F578D0}"/>
                </a:ext>
              </a:extLst>
            </p:cNvPr>
            <p:cNvSpPr>
              <a:spLocks/>
            </p:cNvSpPr>
            <p:nvPr/>
          </p:nvSpPr>
          <p:spPr bwMode="auto">
            <a:xfrm>
              <a:off x="9474200" y="3106738"/>
              <a:ext cx="130175" cy="130175"/>
            </a:xfrm>
            <a:custGeom>
              <a:avLst/>
              <a:gdLst>
                <a:gd name="T0" fmla="*/ 82 w 82"/>
                <a:gd name="T1" fmla="*/ 23 h 82"/>
                <a:gd name="T2" fmla="*/ 23 w 82"/>
                <a:gd name="T3" fmla="*/ 0 h 82"/>
                <a:gd name="T4" fmla="*/ 0 w 82"/>
                <a:gd name="T5" fmla="*/ 58 h 82"/>
                <a:gd name="T6" fmla="*/ 59 w 82"/>
                <a:gd name="T7" fmla="*/ 82 h 82"/>
                <a:gd name="T8" fmla="*/ 82 w 82"/>
                <a:gd name="T9" fmla="*/ 23 h 82"/>
              </a:gdLst>
              <a:ahLst/>
              <a:cxnLst>
                <a:cxn ang="0">
                  <a:pos x="T0" y="T1"/>
                </a:cxn>
                <a:cxn ang="0">
                  <a:pos x="T2" y="T3"/>
                </a:cxn>
                <a:cxn ang="0">
                  <a:pos x="T4" y="T5"/>
                </a:cxn>
                <a:cxn ang="0">
                  <a:pos x="T6" y="T7"/>
                </a:cxn>
                <a:cxn ang="0">
                  <a:pos x="T8" y="T9"/>
                </a:cxn>
              </a:cxnLst>
              <a:rect l="0" t="0" r="r" b="b"/>
              <a:pathLst>
                <a:path w="82" h="82">
                  <a:moveTo>
                    <a:pt x="82" y="23"/>
                  </a:moveTo>
                  <a:lnTo>
                    <a:pt x="23" y="0"/>
                  </a:lnTo>
                  <a:lnTo>
                    <a:pt x="0" y="58"/>
                  </a:lnTo>
                  <a:lnTo>
                    <a:pt x="59" y="82"/>
                  </a:lnTo>
                  <a:lnTo>
                    <a:pt x="82"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4" name="Freeform 52">
              <a:extLst>
                <a:ext uri="{FF2B5EF4-FFF2-40B4-BE49-F238E27FC236}">
                  <a16:creationId xmlns:a16="http://schemas.microsoft.com/office/drawing/2014/main" id="{0D19950D-65B8-4229-B45D-CA6982A36BEE}"/>
                </a:ext>
              </a:extLst>
            </p:cNvPr>
            <p:cNvSpPr>
              <a:spLocks/>
            </p:cNvSpPr>
            <p:nvPr/>
          </p:nvSpPr>
          <p:spPr bwMode="auto">
            <a:xfrm>
              <a:off x="9632950" y="3168650"/>
              <a:ext cx="128588" cy="128588"/>
            </a:xfrm>
            <a:custGeom>
              <a:avLst/>
              <a:gdLst>
                <a:gd name="T0" fmla="*/ 81 w 81"/>
                <a:gd name="T1" fmla="*/ 23 h 81"/>
                <a:gd name="T2" fmla="*/ 23 w 81"/>
                <a:gd name="T3" fmla="*/ 0 h 81"/>
                <a:gd name="T4" fmla="*/ 0 w 81"/>
                <a:gd name="T5" fmla="*/ 58 h 81"/>
                <a:gd name="T6" fmla="*/ 58 w 81"/>
                <a:gd name="T7" fmla="*/ 81 h 81"/>
                <a:gd name="T8" fmla="*/ 81 w 81"/>
                <a:gd name="T9" fmla="*/ 23 h 81"/>
              </a:gdLst>
              <a:ahLst/>
              <a:cxnLst>
                <a:cxn ang="0">
                  <a:pos x="T0" y="T1"/>
                </a:cxn>
                <a:cxn ang="0">
                  <a:pos x="T2" y="T3"/>
                </a:cxn>
                <a:cxn ang="0">
                  <a:pos x="T4" y="T5"/>
                </a:cxn>
                <a:cxn ang="0">
                  <a:pos x="T6" y="T7"/>
                </a:cxn>
                <a:cxn ang="0">
                  <a:pos x="T8" y="T9"/>
                </a:cxn>
              </a:cxnLst>
              <a:rect l="0" t="0" r="r" b="b"/>
              <a:pathLst>
                <a:path w="81" h="81">
                  <a:moveTo>
                    <a:pt x="81" y="23"/>
                  </a:moveTo>
                  <a:lnTo>
                    <a:pt x="23" y="0"/>
                  </a:lnTo>
                  <a:lnTo>
                    <a:pt x="0" y="58"/>
                  </a:lnTo>
                  <a:lnTo>
                    <a:pt x="58" y="81"/>
                  </a:lnTo>
                  <a:lnTo>
                    <a:pt x="81"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5" name="Freeform 53">
              <a:extLst>
                <a:ext uri="{FF2B5EF4-FFF2-40B4-BE49-F238E27FC236}">
                  <a16:creationId xmlns:a16="http://schemas.microsoft.com/office/drawing/2014/main" id="{FE690555-206C-4308-BBD6-244FFE633E0C}"/>
                </a:ext>
              </a:extLst>
            </p:cNvPr>
            <p:cNvSpPr>
              <a:spLocks/>
            </p:cNvSpPr>
            <p:nvPr/>
          </p:nvSpPr>
          <p:spPr bwMode="auto">
            <a:xfrm>
              <a:off x="9790113" y="3230563"/>
              <a:ext cx="128588" cy="128588"/>
            </a:xfrm>
            <a:custGeom>
              <a:avLst/>
              <a:gdLst>
                <a:gd name="T0" fmla="*/ 81 w 81"/>
                <a:gd name="T1" fmla="*/ 22 h 81"/>
                <a:gd name="T2" fmla="*/ 23 w 81"/>
                <a:gd name="T3" fmla="*/ 0 h 81"/>
                <a:gd name="T4" fmla="*/ 0 w 81"/>
                <a:gd name="T5" fmla="*/ 59 h 81"/>
                <a:gd name="T6" fmla="*/ 59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3" y="0"/>
                  </a:lnTo>
                  <a:lnTo>
                    <a:pt x="0" y="59"/>
                  </a:lnTo>
                  <a:lnTo>
                    <a:pt x="59" y="81"/>
                  </a:lnTo>
                  <a:lnTo>
                    <a:pt x="81"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6" name="Freeform 54">
              <a:extLst>
                <a:ext uri="{FF2B5EF4-FFF2-40B4-BE49-F238E27FC236}">
                  <a16:creationId xmlns:a16="http://schemas.microsoft.com/office/drawing/2014/main" id="{81E1E01A-7A4C-4D94-8D43-2C5A476ED31E}"/>
                </a:ext>
              </a:extLst>
            </p:cNvPr>
            <p:cNvSpPr>
              <a:spLocks/>
            </p:cNvSpPr>
            <p:nvPr/>
          </p:nvSpPr>
          <p:spPr bwMode="auto">
            <a:xfrm>
              <a:off x="9734550" y="3292475"/>
              <a:ext cx="342900" cy="271463"/>
            </a:xfrm>
            <a:custGeom>
              <a:avLst/>
              <a:gdLst>
                <a:gd name="T0" fmla="*/ 157 w 216"/>
                <a:gd name="T1" fmla="*/ 0 h 171"/>
                <a:gd name="T2" fmla="*/ 122 w 216"/>
                <a:gd name="T3" fmla="*/ 89 h 171"/>
                <a:gd name="T4" fmla="*/ 81 w 216"/>
                <a:gd name="T5" fmla="*/ 74 h 171"/>
                <a:gd name="T6" fmla="*/ 24 w 216"/>
                <a:gd name="T7" fmla="*/ 50 h 171"/>
                <a:gd name="T8" fmla="*/ 0 w 216"/>
                <a:gd name="T9" fmla="*/ 109 h 171"/>
                <a:gd name="T10" fmla="*/ 59 w 216"/>
                <a:gd name="T11" fmla="*/ 132 h 171"/>
                <a:gd name="T12" fmla="*/ 100 w 216"/>
                <a:gd name="T13" fmla="*/ 148 h 171"/>
                <a:gd name="T14" fmla="*/ 158 w 216"/>
                <a:gd name="T15" fmla="*/ 171 h 171"/>
                <a:gd name="T16" fmla="*/ 181 w 216"/>
                <a:gd name="T17" fmla="*/ 112 h 171"/>
                <a:gd name="T18" fmla="*/ 216 w 216"/>
                <a:gd name="T19" fmla="*/ 22 h 171"/>
                <a:gd name="T20" fmla="*/ 157 w 216"/>
                <a:gd name="T21"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171">
                  <a:moveTo>
                    <a:pt x="157" y="0"/>
                  </a:moveTo>
                  <a:lnTo>
                    <a:pt x="122" y="89"/>
                  </a:lnTo>
                  <a:lnTo>
                    <a:pt x="81" y="74"/>
                  </a:lnTo>
                  <a:lnTo>
                    <a:pt x="24" y="50"/>
                  </a:lnTo>
                  <a:lnTo>
                    <a:pt x="0" y="109"/>
                  </a:lnTo>
                  <a:lnTo>
                    <a:pt x="59" y="132"/>
                  </a:lnTo>
                  <a:lnTo>
                    <a:pt x="100" y="148"/>
                  </a:lnTo>
                  <a:lnTo>
                    <a:pt x="158" y="171"/>
                  </a:lnTo>
                  <a:lnTo>
                    <a:pt x="181" y="112"/>
                  </a:lnTo>
                  <a:lnTo>
                    <a:pt x="216" y="22"/>
                  </a:lnTo>
                  <a:lnTo>
                    <a:pt x="157" y="0"/>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7" name="Freeform 55">
              <a:extLst>
                <a:ext uri="{FF2B5EF4-FFF2-40B4-BE49-F238E27FC236}">
                  <a16:creationId xmlns:a16="http://schemas.microsoft.com/office/drawing/2014/main" id="{F2E30D25-5BBE-4583-B69D-295700CEBDC5}"/>
                </a:ext>
              </a:extLst>
            </p:cNvPr>
            <p:cNvSpPr>
              <a:spLocks/>
            </p:cNvSpPr>
            <p:nvPr/>
          </p:nvSpPr>
          <p:spPr bwMode="auto">
            <a:xfrm>
              <a:off x="10104438" y="3354388"/>
              <a:ext cx="130175" cy="128588"/>
            </a:xfrm>
            <a:custGeom>
              <a:avLst/>
              <a:gdLst>
                <a:gd name="T0" fmla="*/ 82 w 82"/>
                <a:gd name="T1" fmla="*/ 22 h 81"/>
                <a:gd name="T2" fmla="*/ 24 w 82"/>
                <a:gd name="T3" fmla="*/ 0 h 81"/>
                <a:gd name="T4" fmla="*/ 0 w 82"/>
                <a:gd name="T5" fmla="*/ 58 h 81"/>
                <a:gd name="T6" fmla="*/ 59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4" y="0"/>
                  </a:lnTo>
                  <a:lnTo>
                    <a:pt x="0" y="58"/>
                  </a:lnTo>
                  <a:lnTo>
                    <a:pt x="59" y="81"/>
                  </a:lnTo>
                  <a:lnTo>
                    <a:pt x="82"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8" name="Freeform 56">
              <a:extLst>
                <a:ext uri="{FF2B5EF4-FFF2-40B4-BE49-F238E27FC236}">
                  <a16:creationId xmlns:a16="http://schemas.microsoft.com/office/drawing/2014/main" id="{0DACDB29-435D-4130-ADBC-21D323498DFF}"/>
                </a:ext>
              </a:extLst>
            </p:cNvPr>
            <p:cNvSpPr>
              <a:spLocks/>
            </p:cNvSpPr>
            <p:nvPr/>
          </p:nvSpPr>
          <p:spPr bwMode="auto">
            <a:xfrm>
              <a:off x="10263188" y="3414713"/>
              <a:ext cx="130175" cy="128588"/>
            </a:xfrm>
            <a:custGeom>
              <a:avLst/>
              <a:gdLst>
                <a:gd name="T0" fmla="*/ 82 w 82"/>
                <a:gd name="T1" fmla="*/ 24 h 81"/>
                <a:gd name="T2" fmla="*/ 23 w 82"/>
                <a:gd name="T3" fmla="*/ 0 h 81"/>
                <a:gd name="T4" fmla="*/ 0 w 82"/>
                <a:gd name="T5" fmla="*/ 59 h 81"/>
                <a:gd name="T6" fmla="*/ 59 w 82"/>
                <a:gd name="T7" fmla="*/ 81 h 81"/>
                <a:gd name="T8" fmla="*/ 82 w 82"/>
                <a:gd name="T9" fmla="*/ 24 h 81"/>
              </a:gdLst>
              <a:ahLst/>
              <a:cxnLst>
                <a:cxn ang="0">
                  <a:pos x="T0" y="T1"/>
                </a:cxn>
                <a:cxn ang="0">
                  <a:pos x="T2" y="T3"/>
                </a:cxn>
                <a:cxn ang="0">
                  <a:pos x="T4" y="T5"/>
                </a:cxn>
                <a:cxn ang="0">
                  <a:pos x="T6" y="T7"/>
                </a:cxn>
                <a:cxn ang="0">
                  <a:pos x="T8" y="T9"/>
                </a:cxn>
              </a:cxnLst>
              <a:rect l="0" t="0" r="r" b="b"/>
              <a:pathLst>
                <a:path w="82" h="81">
                  <a:moveTo>
                    <a:pt x="82" y="24"/>
                  </a:moveTo>
                  <a:lnTo>
                    <a:pt x="23" y="0"/>
                  </a:lnTo>
                  <a:lnTo>
                    <a:pt x="0" y="59"/>
                  </a:lnTo>
                  <a:lnTo>
                    <a:pt x="59" y="81"/>
                  </a:lnTo>
                  <a:lnTo>
                    <a:pt x="82" y="24"/>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9" name="Freeform 57">
              <a:extLst>
                <a:ext uri="{FF2B5EF4-FFF2-40B4-BE49-F238E27FC236}">
                  <a16:creationId xmlns:a16="http://schemas.microsoft.com/office/drawing/2014/main" id="{2AFF821A-90D7-4999-9A9B-5214483BDC17}"/>
                </a:ext>
              </a:extLst>
            </p:cNvPr>
            <p:cNvSpPr>
              <a:spLocks/>
            </p:cNvSpPr>
            <p:nvPr/>
          </p:nvSpPr>
          <p:spPr bwMode="auto">
            <a:xfrm>
              <a:off x="10421938" y="3476625"/>
              <a:ext cx="127000" cy="130175"/>
            </a:xfrm>
            <a:custGeom>
              <a:avLst/>
              <a:gdLst>
                <a:gd name="T0" fmla="*/ 80 w 80"/>
                <a:gd name="T1" fmla="*/ 23 h 82"/>
                <a:gd name="T2" fmla="*/ 23 w 80"/>
                <a:gd name="T3" fmla="*/ 0 h 82"/>
                <a:gd name="T4" fmla="*/ 0 w 80"/>
                <a:gd name="T5" fmla="*/ 59 h 82"/>
                <a:gd name="T6" fmla="*/ 58 w 80"/>
                <a:gd name="T7" fmla="*/ 82 h 82"/>
                <a:gd name="T8" fmla="*/ 80 w 80"/>
                <a:gd name="T9" fmla="*/ 23 h 82"/>
              </a:gdLst>
              <a:ahLst/>
              <a:cxnLst>
                <a:cxn ang="0">
                  <a:pos x="T0" y="T1"/>
                </a:cxn>
                <a:cxn ang="0">
                  <a:pos x="T2" y="T3"/>
                </a:cxn>
                <a:cxn ang="0">
                  <a:pos x="T4" y="T5"/>
                </a:cxn>
                <a:cxn ang="0">
                  <a:pos x="T6" y="T7"/>
                </a:cxn>
                <a:cxn ang="0">
                  <a:pos x="T8" y="T9"/>
                </a:cxn>
              </a:cxnLst>
              <a:rect l="0" t="0" r="r" b="b"/>
              <a:pathLst>
                <a:path w="80" h="82">
                  <a:moveTo>
                    <a:pt x="80" y="23"/>
                  </a:moveTo>
                  <a:lnTo>
                    <a:pt x="23" y="0"/>
                  </a:lnTo>
                  <a:lnTo>
                    <a:pt x="0" y="59"/>
                  </a:lnTo>
                  <a:lnTo>
                    <a:pt x="58" y="82"/>
                  </a:lnTo>
                  <a:lnTo>
                    <a:pt x="80"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0" name="Freeform 58">
              <a:extLst>
                <a:ext uri="{FF2B5EF4-FFF2-40B4-BE49-F238E27FC236}">
                  <a16:creationId xmlns:a16="http://schemas.microsoft.com/office/drawing/2014/main" id="{EDCD8FF8-7C59-4AF7-AA5A-0B2AF50FEF4B}"/>
                </a:ext>
              </a:extLst>
            </p:cNvPr>
            <p:cNvSpPr>
              <a:spLocks/>
            </p:cNvSpPr>
            <p:nvPr/>
          </p:nvSpPr>
          <p:spPr bwMode="auto">
            <a:xfrm>
              <a:off x="9058275" y="2779713"/>
              <a:ext cx="285750" cy="190500"/>
            </a:xfrm>
            <a:custGeom>
              <a:avLst/>
              <a:gdLst>
                <a:gd name="T0" fmla="*/ 121 w 180"/>
                <a:gd name="T1" fmla="*/ 39 h 120"/>
                <a:gd name="T2" fmla="*/ 22 w 180"/>
                <a:gd name="T3" fmla="*/ 0 h 120"/>
                <a:gd name="T4" fmla="*/ 0 w 180"/>
                <a:gd name="T5" fmla="*/ 58 h 120"/>
                <a:gd name="T6" fmla="*/ 99 w 180"/>
                <a:gd name="T7" fmla="*/ 98 h 120"/>
                <a:gd name="T8" fmla="*/ 158 w 180"/>
                <a:gd name="T9" fmla="*/ 120 h 120"/>
                <a:gd name="T10" fmla="*/ 180 w 180"/>
                <a:gd name="T11" fmla="*/ 61 h 120"/>
                <a:gd name="T12" fmla="*/ 121 w 180"/>
                <a:gd name="T13" fmla="*/ 39 h 120"/>
              </a:gdLst>
              <a:ahLst/>
              <a:cxnLst>
                <a:cxn ang="0">
                  <a:pos x="T0" y="T1"/>
                </a:cxn>
                <a:cxn ang="0">
                  <a:pos x="T2" y="T3"/>
                </a:cxn>
                <a:cxn ang="0">
                  <a:pos x="T4" y="T5"/>
                </a:cxn>
                <a:cxn ang="0">
                  <a:pos x="T6" y="T7"/>
                </a:cxn>
                <a:cxn ang="0">
                  <a:pos x="T8" y="T9"/>
                </a:cxn>
                <a:cxn ang="0">
                  <a:pos x="T10" y="T11"/>
                </a:cxn>
                <a:cxn ang="0">
                  <a:pos x="T12" y="T13"/>
                </a:cxn>
              </a:cxnLst>
              <a:rect l="0" t="0" r="r" b="b"/>
              <a:pathLst>
                <a:path w="180" h="120">
                  <a:moveTo>
                    <a:pt x="121" y="39"/>
                  </a:moveTo>
                  <a:lnTo>
                    <a:pt x="22" y="0"/>
                  </a:lnTo>
                  <a:lnTo>
                    <a:pt x="0" y="58"/>
                  </a:lnTo>
                  <a:lnTo>
                    <a:pt x="99" y="98"/>
                  </a:lnTo>
                  <a:lnTo>
                    <a:pt x="158" y="120"/>
                  </a:lnTo>
                  <a:lnTo>
                    <a:pt x="180" y="61"/>
                  </a:lnTo>
                  <a:lnTo>
                    <a:pt x="121" y="39"/>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1" name="Freeform 59">
              <a:extLst>
                <a:ext uri="{FF2B5EF4-FFF2-40B4-BE49-F238E27FC236}">
                  <a16:creationId xmlns:a16="http://schemas.microsoft.com/office/drawing/2014/main" id="{BAFE6E7C-165B-4D09-AA54-F4E2FEDB640E}"/>
                </a:ext>
              </a:extLst>
            </p:cNvPr>
            <p:cNvSpPr>
              <a:spLocks/>
            </p:cNvSpPr>
            <p:nvPr/>
          </p:nvSpPr>
          <p:spPr bwMode="auto">
            <a:xfrm>
              <a:off x="9372600" y="2903538"/>
              <a:ext cx="130175" cy="128588"/>
            </a:xfrm>
            <a:custGeom>
              <a:avLst/>
              <a:gdLst>
                <a:gd name="T0" fmla="*/ 82 w 82"/>
                <a:gd name="T1" fmla="*/ 22 h 81"/>
                <a:gd name="T2" fmla="*/ 23 w 82"/>
                <a:gd name="T3" fmla="*/ 0 h 81"/>
                <a:gd name="T4" fmla="*/ 0 w 82"/>
                <a:gd name="T5" fmla="*/ 58 h 81"/>
                <a:gd name="T6" fmla="*/ 58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3" y="0"/>
                  </a:lnTo>
                  <a:lnTo>
                    <a:pt x="0" y="58"/>
                  </a:lnTo>
                  <a:lnTo>
                    <a:pt x="58" y="81"/>
                  </a:lnTo>
                  <a:lnTo>
                    <a:pt x="82"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2" name="Freeform 60">
              <a:extLst>
                <a:ext uri="{FF2B5EF4-FFF2-40B4-BE49-F238E27FC236}">
                  <a16:creationId xmlns:a16="http://schemas.microsoft.com/office/drawing/2014/main" id="{4FB825EC-978D-4662-A6DE-4DD1D3148ACB}"/>
                </a:ext>
              </a:extLst>
            </p:cNvPr>
            <p:cNvSpPr>
              <a:spLocks/>
            </p:cNvSpPr>
            <p:nvPr/>
          </p:nvSpPr>
          <p:spPr bwMode="auto">
            <a:xfrm>
              <a:off x="9529763" y="2963863"/>
              <a:ext cx="130175" cy="128588"/>
            </a:xfrm>
            <a:custGeom>
              <a:avLst/>
              <a:gdLst>
                <a:gd name="T0" fmla="*/ 82 w 82"/>
                <a:gd name="T1" fmla="*/ 23 h 81"/>
                <a:gd name="T2" fmla="*/ 24 w 82"/>
                <a:gd name="T3" fmla="*/ 0 h 81"/>
                <a:gd name="T4" fmla="*/ 0 w 82"/>
                <a:gd name="T5" fmla="*/ 59 h 81"/>
                <a:gd name="T6" fmla="*/ 59 w 82"/>
                <a:gd name="T7" fmla="*/ 81 h 81"/>
                <a:gd name="T8" fmla="*/ 82 w 82"/>
                <a:gd name="T9" fmla="*/ 23 h 81"/>
              </a:gdLst>
              <a:ahLst/>
              <a:cxnLst>
                <a:cxn ang="0">
                  <a:pos x="T0" y="T1"/>
                </a:cxn>
                <a:cxn ang="0">
                  <a:pos x="T2" y="T3"/>
                </a:cxn>
                <a:cxn ang="0">
                  <a:pos x="T4" y="T5"/>
                </a:cxn>
                <a:cxn ang="0">
                  <a:pos x="T6" y="T7"/>
                </a:cxn>
                <a:cxn ang="0">
                  <a:pos x="T8" y="T9"/>
                </a:cxn>
              </a:cxnLst>
              <a:rect l="0" t="0" r="r" b="b"/>
              <a:pathLst>
                <a:path w="82" h="81">
                  <a:moveTo>
                    <a:pt x="82" y="23"/>
                  </a:moveTo>
                  <a:lnTo>
                    <a:pt x="24" y="0"/>
                  </a:lnTo>
                  <a:lnTo>
                    <a:pt x="0" y="59"/>
                  </a:lnTo>
                  <a:lnTo>
                    <a:pt x="59" y="81"/>
                  </a:lnTo>
                  <a:lnTo>
                    <a:pt x="82"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3" name="Freeform 61">
              <a:extLst>
                <a:ext uri="{FF2B5EF4-FFF2-40B4-BE49-F238E27FC236}">
                  <a16:creationId xmlns:a16="http://schemas.microsoft.com/office/drawing/2014/main" id="{6360AC9C-6667-4C84-9410-962CD46A5629}"/>
                </a:ext>
              </a:extLst>
            </p:cNvPr>
            <p:cNvSpPr>
              <a:spLocks/>
            </p:cNvSpPr>
            <p:nvPr/>
          </p:nvSpPr>
          <p:spPr bwMode="auto">
            <a:xfrm>
              <a:off x="9688513" y="3025775"/>
              <a:ext cx="128588" cy="128588"/>
            </a:xfrm>
            <a:custGeom>
              <a:avLst/>
              <a:gdLst>
                <a:gd name="T0" fmla="*/ 81 w 81"/>
                <a:gd name="T1" fmla="*/ 24 h 81"/>
                <a:gd name="T2" fmla="*/ 22 w 81"/>
                <a:gd name="T3" fmla="*/ 0 h 81"/>
                <a:gd name="T4" fmla="*/ 0 w 81"/>
                <a:gd name="T5" fmla="*/ 59 h 81"/>
                <a:gd name="T6" fmla="*/ 58 w 81"/>
                <a:gd name="T7" fmla="*/ 81 h 81"/>
                <a:gd name="T8" fmla="*/ 81 w 81"/>
                <a:gd name="T9" fmla="*/ 24 h 81"/>
              </a:gdLst>
              <a:ahLst/>
              <a:cxnLst>
                <a:cxn ang="0">
                  <a:pos x="T0" y="T1"/>
                </a:cxn>
                <a:cxn ang="0">
                  <a:pos x="T2" y="T3"/>
                </a:cxn>
                <a:cxn ang="0">
                  <a:pos x="T4" y="T5"/>
                </a:cxn>
                <a:cxn ang="0">
                  <a:pos x="T6" y="T7"/>
                </a:cxn>
                <a:cxn ang="0">
                  <a:pos x="T8" y="T9"/>
                </a:cxn>
              </a:cxnLst>
              <a:rect l="0" t="0" r="r" b="b"/>
              <a:pathLst>
                <a:path w="81" h="81">
                  <a:moveTo>
                    <a:pt x="81" y="24"/>
                  </a:moveTo>
                  <a:lnTo>
                    <a:pt x="22" y="0"/>
                  </a:lnTo>
                  <a:lnTo>
                    <a:pt x="0" y="59"/>
                  </a:lnTo>
                  <a:lnTo>
                    <a:pt x="58" y="81"/>
                  </a:lnTo>
                  <a:lnTo>
                    <a:pt x="81" y="24"/>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4" name="Freeform 62">
              <a:extLst>
                <a:ext uri="{FF2B5EF4-FFF2-40B4-BE49-F238E27FC236}">
                  <a16:creationId xmlns:a16="http://schemas.microsoft.com/office/drawing/2014/main" id="{98F76EF4-87D2-4F40-989F-BFDBE7BD5DE8}"/>
                </a:ext>
              </a:extLst>
            </p:cNvPr>
            <p:cNvSpPr>
              <a:spLocks/>
            </p:cNvSpPr>
            <p:nvPr/>
          </p:nvSpPr>
          <p:spPr bwMode="auto">
            <a:xfrm>
              <a:off x="9845675" y="3087688"/>
              <a:ext cx="128588" cy="130175"/>
            </a:xfrm>
            <a:custGeom>
              <a:avLst/>
              <a:gdLst>
                <a:gd name="T0" fmla="*/ 81 w 81"/>
                <a:gd name="T1" fmla="*/ 23 h 82"/>
                <a:gd name="T2" fmla="*/ 23 w 81"/>
                <a:gd name="T3" fmla="*/ 0 h 82"/>
                <a:gd name="T4" fmla="*/ 0 w 81"/>
                <a:gd name="T5" fmla="*/ 58 h 82"/>
                <a:gd name="T6" fmla="*/ 59 w 81"/>
                <a:gd name="T7" fmla="*/ 82 h 82"/>
                <a:gd name="T8" fmla="*/ 81 w 81"/>
                <a:gd name="T9" fmla="*/ 23 h 82"/>
              </a:gdLst>
              <a:ahLst/>
              <a:cxnLst>
                <a:cxn ang="0">
                  <a:pos x="T0" y="T1"/>
                </a:cxn>
                <a:cxn ang="0">
                  <a:pos x="T2" y="T3"/>
                </a:cxn>
                <a:cxn ang="0">
                  <a:pos x="T4" y="T5"/>
                </a:cxn>
                <a:cxn ang="0">
                  <a:pos x="T6" y="T7"/>
                </a:cxn>
                <a:cxn ang="0">
                  <a:pos x="T8" y="T9"/>
                </a:cxn>
              </a:cxnLst>
              <a:rect l="0" t="0" r="r" b="b"/>
              <a:pathLst>
                <a:path w="81" h="82">
                  <a:moveTo>
                    <a:pt x="81" y="23"/>
                  </a:moveTo>
                  <a:lnTo>
                    <a:pt x="23" y="0"/>
                  </a:lnTo>
                  <a:lnTo>
                    <a:pt x="0" y="58"/>
                  </a:lnTo>
                  <a:lnTo>
                    <a:pt x="59" y="82"/>
                  </a:lnTo>
                  <a:lnTo>
                    <a:pt x="81"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5" name="Freeform 63">
              <a:extLst>
                <a:ext uri="{FF2B5EF4-FFF2-40B4-BE49-F238E27FC236}">
                  <a16:creationId xmlns:a16="http://schemas.microsoft.com/office/drawing/2014/main" id="{D7C46D02-DCBF-417E-81D1-B2B8FE15D79F}"/>
                </a:ext>
              </a:extLst>
            </p:cNvPr>
            <p:cNvSpPr>
              <a:spLocks/>
            </p:cNvSpPr>
            <p:nvPr/>
          </p:nvSpPr>
          <p:spPr bwMode="auto">
            <a:xfrm>
              <a:off x="10004425" y="3149600"/>
              <a:ext cx="128588" cy="130175"/>
            </a:xfrm>
            <a:custGeom>
              <a:avLst/>
              <a:gdLst>
                <a:gd name="T0" fmla="*/ 81 w 81"/>
                <a:gd name="T1" fmla="*/ 23 h 82"/>
                <a:gd name="T2" fmla="*/ 22 w 81"/>
                <a:gd name="T3" fmla="*/ 0 h 82"/>
                <a:gd name="T4" fmla="*/ 0 w 81"/>
                <a:gd name="T5" fmla="*/ 58 h 82"/>
                <a:gd name="T6" fmla="*/ 57 w 81"/>
                <a:gd name="T7" fmla="*/ 82 h 82"/>
                <a:gd name="T8" fmla="*/ 81 w 81"/>
                <a:gd name="T9" fmla="*/ 23 h 82"/>
              </a:gdLst>
              <a:ahLst/>
              <a:cxnLst>
                <a:cxn ang="0">
                  <a:pos x="T0" y="T1"/>
                </a:cxn>
                <a:cxn ang="0">
                  <a:pos x="T2" y="T3"/>
                </a:cxn>
                <a:cxn ang="0">
                  <a:pos x="T4" y="T5"/>
                </a:cxn>
                <a:cxn ang="0">
                  <a:pos x="T6" y="T7"/>
                </a:cxn>
                <a:cxn ang="0">
                  <a:pos x="T8" y="T9"/>
                </a:cxn>
              </a:cxnLst>
              <a:rect l="0" t="0" r="r" b="b"/>
              <a:pathLst>
                <a:path w="81" h="82">
                  <a:moveTo>
                    <a:pt x="81" y="23"/>
                  </a:moveTo>
                  <a:lnTo>
                    <a:pt x="22" y="0"/>
                  </a:lnTo>
                  <a:lnTo>
                    <a:pt x="0" y="58"/>
                  </a:lnTo>
                  <a:lnTo>
                    <a:pt x="57" y="82"/>
                  </a:lnTo>
                  <a:lnTo>
                    <a:pt x="81"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6" name="Freeform 64">
              <a:extLst>
                <a:ext uri="{FF2B5EF4-FFF2-40B4-BE49-F238E27FC236}">
                  <a16:creationId xmlns:a16="http://schemas.microsoft.com/office/drawing/2014/main" id="{8FE68757-739E-45A8-B83E-9EA1BBA4CDBC}"/>
                </a:ext>
              </a:extLst>
            </p:cNvPr>
            <p:cNvSpPr>
              <a:spLocks/>
            </p:cNvSpPr>
            <p:nvPr/>
          </p:nvSpPr>
          <p:spPr bwMode="auto">
            <a:xfrm>
              <a:off x="10160000" y="3209925"/>
              <a:ext cx="131763" cy="130175"/>
            </a:xfrm>
            <a:custGeom>
              <a:avLst/>
              <a:gdLst>
                <a:gd name="T0" fmla="*/ 83 w 83"/>
                <a:gd name="T1" fmla="*/ 24 h 82"/>
                <a:gd name="T2" fmla="*/ 24 w 83"/>
                <a:gd name="T3" fmla="*/ 0 h 82"/>
                <a:gd name="T4" fmla="*/ 0 w 83"/>
                <a:gd name="T5" fmla="*/ 59 h 82"/>
                <a:gd name="T6" fmla="*/ 59 w 83"/>
                <a:gd name="T7" fmla="*/ 82 h 82"/>
                <a:gd name="T8" fmla="*/ 83 w 83"/>
                <a:gd name="T9" fmla="*/ 24 h 82"/>
              </a:gdLst>
              <a:ahLst/>
              <a:cxnLst>
                <a:cxn ang="0">
                  <a:pos x="T0" y="T1"/>
                </a:cxn>
                <a:cxn ang="0">
                  <a:pos x="T2" y="T3"/>
                </a:cxn>
                <a:cxn ang="0">
                  <a:pos x="T4" y="T5"/>
                </a:cxn>
                <a:cxn ang="0">
                  <a:pos x="T6" y="T7"/>
                </a:cxn>
                <a:cxn ang="0">
                  <a:pos x="T8" y="T9"/>
                </a:cxn>
              </a:cxnLst>
              <a:rect l="0" t="0" r="r" b="b"/>
              <a:pathLst>
                <a:path w="83" h="82">
                  <a:moveTo>
                    <a:pt x="83" y="24"/>
                  </a:moveTo>
                  <a:lnTo>
                    <a:pt x="24" y="0"/>
                  </a:lnTo>
                  <a:lnTo>
                    <a:pt x="0" y="59"/>
                  </a:lnTo>
                  <a:lnTo>
                    <a:pt x="59" y="82"/>
                  </a:lnTo>
                  <a:lnTo>
                    <a:pt x="83" y="24"/>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7" name="Freeform 65">
              <a:extLst>
                <a:ext uri="{FF2B5EF4-FFF2-40B4-BE49-F238E27FC236}">
                  <a16:creationId xmlns:a16="http://schemas.microsoft.com/office/drawing/2014/main" id="{FAF2CD92-C304-4C72-B04B-FE772334D6F4}"/>
                </a:ext>
              </a:extLst>
            </p:cNvPr>
            <p:cNvSpPr>
              <a:spLocks/>
            </p:cNvSpPr>
            <p:nvPr/>
          </p:nvSpPr>
          <p:spPr bwMode="auto">
            <a:xfrm>
              <a:off x="10318750" y="3273425"/>
              <a:ext cx="128588" cy="128588"/>
            </a:xfrm>
            <a:custGeom>
              <a:avLst/>
              <a:gdLst>
                <a:gd name="T0" fmla="*/ 81 w 81"/>
                <a:gd name="T1" fmla="*/ 22 h 81"/>
                <a:gd name="T2" fmla="*/ 24 w 81"/>
                <a:gd name="T3" fmla="*/ 0 h 81"/>
                <a:gd name="T4" fmla="*/ 0 w 81"/>
                <a:gd name="T5" fmla="*/ 58 h 81"/>
                <a:gd name="T6" fmla="*/ 59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4" y="0"/>
                  </a:lnTo>
                  <a:lnTo>
                    <a:pt x="0" y="58"/>
                  </a:lnTo>
                  <a:lnTo>
                    <a:pt x="59" y="81"/>
                  </a:lnTo>
                  <a:lnTo>
                    <a:pt x="81"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8" name="Freeform 66">
              <a:extLst>
                <a:ext uri="{FF2B5EF4-FFF2-40B4-BE49-F238E27FC236}">
                  <a16:creationId xmlns:a16="http://schemas.microsoft.com/office/drawing/2014/main" id="{AE3C543D-205A-4B20-84AA-E015CFF3BE2E}"/>
                </a:ext>
              </a:extLst>
            </p:cNvPr>
            <p:cNvSpPr>
              <a:spLocks/>
            </p:cNvSpPr>
            <p:nvPr/>
          </p:nvSpPr>
          <p:spPr bwMode="auto">
            <a:xfrm>
              <a:off x="10477500" y="3335338"/>
              <a:ext cx="128588" cy="128588"/>
            </a:xfrm>
            <a:custGeom>
              <a:avLst/>
              <a:gdLst>
                <a:gd name="T0" fmla="*/ 81 w 81"/>
                <a:gd name="T1" fmla="*/ 22 h 81"/>
                <a:gd name="T2" fmla="*/ 22 w 81"/>
                <a:gd name="T3" fmla="*/ 0 h 81"/>
                <a:gd name="T4" fmla="*/ 0 w 81"/>
                <a:gd name="T5" fmla="*/ 59 h 81"/>
                <a:gd name="T6" fmla="*/ 58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2" y="0"/>
                  </a:lnTo>
                  <a:lnTo>
                    <a:pt x="0" y="59"/>
                  </a:lnTo>
                  <a:lnTo>
                    <a:pt x="58" y="81"/>
                  </a:lnTo>
                  <a:lnTo>
                    <a:pt x="81"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9" name="Freeform 67">
              <a:extLst>
                <a:ext uri="{FF2B5EF4-FFF2-40B4-BE49-F238E27FC236}">
                  <a16:creationId xmlns:a16="http://schemas.microsoft.com/office/drawing/2014/main" id="{E0CB8A1C-207E-45CA-8F93-D1B4F006ED0D}"/>
                </a:ext>
              </a:extLst>
            </p:cNvPr>
            <p:cNvSpPr>
              <a:spLocks/>
            </p:cNvSpPr>
            <p:nvPr/>
          </p:nvSpPr>
          <p:spPr bwMode="auto">
            <a:xfrm>
              <a:off x="9113838" y="2636838"/>
              <a:ext cx="128588" cy="128588"/>
            </a:xfrm>
            <a:custGeom>
              <a:avLst/>
              <a:gdLst>
                <a:gd name="T0" fmla="*/ 81 w 81"/>
                <a:gd name="T1" fmla="*/ 23 h 81"/>
                <a:gd name="T2" fmla="*/ 22 w 81"/>
                <a:gd name="T3" fmla="*/ 0 h 81"/>
                <a:gd name="T4" fmla="*/ 0 w 81"/>
                <a:gd name="T5" fmla="*/ 59 h 81"/>
                <a:gd name="T6" fmla="*/ 58 w 81"/>
                <a:gd name="T7" fmla="*/ 81 h 81"/>
                <a:gd name="T8" fmla="*/ 81 w 81"/>
                <a:gd name="T9" fmla="*/ 23 h 81"/>
              </a:gdLst>
              <a:ahLst/>
              <a:cxnLst>
                <a:cxn ang="0">
                  <a:pos x="T0" y="T1"/>
                </a:cxn>
                <a:cxn ang="0">
                  <a:pos x="T2" y="T3"/>
                </a:cxn>
                <a:cxn ang="0">
                  <a:pos x="T4" y="T5"/>
                </a:cxn>
                <a:cxn ang="0">
                  <a:pos x="T6" y="T7"/>
                </a:cxn>
                <a:cxn ang="0">
                  <a:pos x="T8" y="T9"/>
                </a:cxn>
              </a:cxnLst>
              <a:rect l="0" t="0" r="r" b="b"/>
              <a:pathLst>
                <a:path w="81" h="81">
                  <a:moveTo>
                    <a:pt x="81" y="23"/>
                  </a:moveTo>
                  <a:lnTo>
                    <a:pt x="22" y="0"/>
                  </a:lnTo>
                  <a:lnTo>
                    <a:pt x="0" y="59"/>
                  </a:lnTo>
                  <a:lnTo>
                    <a:pt x="58" y="81"/>
                  </a:lnTo>
                  <a:lnTo>
                    <a:pt x="81"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0" name="Freeform 68">
              <a:extLst>
                <a:ext uri="{FF2B5EF4-FFF2-40B4-BE49-F238E27FC236}">
                  <a16:creationId xmlns:a16="http://schemas.microsoft.com/office/drawing/2014/main" id="{760F84AA-3365-4CA6-B005-B96365B48B4C}"/>
                </a:ext>
              </a:extLst>
            </p:cNvPr>
            <p:cNvSpPr>
              <a:spLocks/>
            </p:cNvSpPr>
            <p:nvPr/>
          </p:nvSpPr>
          <p:spPr bwMode="auto">
            <a:xfrm>
              <a:off x="9271000" y="2698750"/>
              <a:ext cx="128588" cy="130175"/>
            </a:xfrm>
            <a:custGeom>
              <a:avLst/>
              <a:gdLst>
                <a:gd name="T0" fmla="*/ 81 w 81"/>
                <a:gd name="T1" fmla="*/ 23 h 82"/>
                <a:gd name="T2" fmla="*/ 23 w 81"/>
                <a:gd name="T3" fmla="*/ 0 h 82"/>
                <a:gd name="T4" fmla="*/ 0 w 81"/>
                <a:gd name="T5" fmla="*/ 58 h 82"/>
                <a:gd name="T6" fmla="*/ 58 w 81"/>
                <a:gd name="T7" fmla="*/ 82 h 82"/>
                <a:gd name="T8" fmla="*/ 81 w 81"/>
                <a:gd name="T9" fmla="*/ 23 h 82"/>
              </a:gdLst>
              <a:ahLst/>
              <a:cxnLst>
                <a:cxn ang="0">
                  <a:pos x="T0" y="T1"/>
                </a:cxn>
                <a:cxn ang="0">
                  <a:pos x="T2" y="T3"/>
                </a:cxn>
                <a:cxn ang="0">
                  <a:pos x="T4" y="T5"/>
                </a:cxn>
                <a:cxn ang="0">
                  <a:pos x="T6" y="T7"/>
                </a:cxn>
                <a:cxn ang="0">
                  <a:pos x="T8" y="T9"/>
                </a:cxn>
              </a:cxnLst>
              <a:rect l="0" t="0" r="r" b="b"/>
              <a:pathLst>
                <a:path w="81" h="82">
                  <a:moveTo>
                    <a:pt x="81" y="23"/>
                  </a:moveTo>
                  <a:lnTo>
                    <a:pt x="23" y="0"/>
                  </a:lnTo>
                  <a:lnTo>
                    <a:pt x="0" y="58"/>
                  </a:lnTo>
                  <a:lnTo>
                    <a:pt x="58" y="82"/>
                  </a:lnTo>
                  <a:lnTo>
                    <a:pt x="81"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1" name="Freeform 69">
              <a:extLst>
                <a:ext uri="{FF2B5EF4-FFF2-40B4-BE49-F238E27FC236}">
                  <a16:creationId xmlns:a16="http://schemas.microsoft.com/office/drawing/2014/main" id="{B0EC43DE-15B7-4E56-90B7-78846FE284BA}"/>
                </a:ext>
              </a:extLst>
            </p:cNvPr>
            <p:cNvSpPr>
              <a:spLocks/>
            </p:cNvSpPr>
            <p:nvPr/>
          </p:nvSpPr>
          <p:spPr bwMode="auto">
            <a:xfrm>
              <a:off x="9428163" y="2759075"/>
              <a:ext cx="130175" cy="130175"/>
            </a:xfrm>
            <a:custGeom>
              <a:avLst/>
              <a:gdLst>
                <a:gd name="T0" fmla="*/ 82 w 82"/>
                <a:gd name="T1" fmla="*/ 24 h 82"/>
                <a:gd name="T2" fmla="*/ 23 w 82"/>
                <a:gd name="T3" fmla="*/ 0 h 82"/>
                <a:gd name="T4" fmla="*/ 0 w 82"/>
                <a:gd name="T5" fmla="*/ 59 h 82"/>
                <a:gd name="T6" fmla="*/ 58 w 82"/>
                <a:gd name="T7" fmla="*/ 82 h 82"/>
                <a:gd name="T8" fmla="*/ 82 w 82"/>
                <a:gd name="T9" fmla="*/ 24 h 82"/>
              </a:gdLst>
              <a:ahLst/>
              <a:cxnLst>
                <a:cxn ang="0">
                  <a:pos x="T0" y="T1"/>
                </a:cxn>
                <a:cxn ang="0">
                  <a:pos x="T2" y="T3"/>
                </a:cxn>
                <a:cxn ang="0">
                  <a:pos x="T4" y="T5"/>
                </a:cxn>
                <a:cxn ang="0">
                  <a:pos x="T6" y="T7"/>
                </a:cxn>
                <a:cxn ang="0">
                  <a:pos x="T8" y="T9"/>
                </a:cxn>
              </a:cxnLst>
              <a:rect l="0" t="0" r="r" b="b"/>
              <a:pathLst>
                <a:path w="82" h="82">
                  <a:moveTo>
                    <a:pt x="82" y="24"/>
                  </a:moveTo>
                  <a:lnTo>
                    <a:pt x="23" y="0"/>
                  </a:lnTo>
                  <a:lnTo>
                    <a:pt x="0" y="59"/>
                  </a:lnTo>
                  <a:lnTo>
                    <a:pt x="58" y="82"/>
                  </a:lnTo>
                  <a:lnTo>
                    <a:pt x="82" y="24"/>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2" name="Freeform 70">
              <a:extLst>
                <a:ext uri="{FF2B5EF4-FFF2-40B4-BE49-F238E27FC236}">
                  <a16:creationId xmlns:a16="http://schemas.microsoft.com/office/drawing/2014/main" id="{A673DDBC-226F-4071-8EB4-0B79109636A1}"/>
                </a:ext>
              </a:extLst>
            </p:cNvPr>
            <p:cNvSpPr>
              <a:spLocks/>
            </p:cNvSpPr>
            <p:nvPr/>
          </p:nvSpPr>
          <p:spPr bwMode="auto">
            <a:xfrm>
              <a:off x="9585325" y="2820988"/>
              <a:ext cx="128588" cy="130175"/>
            </a:xfrm>
            <a:custGeom>
              <a:avLst/>
              <a:gdLst>
                <a:gd name="T0" fmla="*/ 81 w 81"/>
                <a:gd name="T1" fmla="*/ 23 h 82"/>
                <a:gd name="T2" fmla="*/ 24 w 81"/>
                <a:gd name="T3" fmla="*/ 0 h 82"/>
                <a:gd name="T4" fmla="*/ 0 w 81"/>
                <a:gd name="T5" fmla="*/ 59 h 82"/>
                <a:gd name="T6" fmla="*/ 59 w 81"/>
                <a:gd name="T7" fmla="*/ 82 h 82"/>
                <a:gd name="T8" fmla="*/ 81 w 81"/>
                <a:gd name="T9" fmla="*/ 23 h 82"/>
              </a:gdLst>
              <a:ahLst/>
              <a:cxnLst>
                <a:cxn ang="0">
                  <a:pos x="T0" y="T1"/>
                </a:cxn>
                <a:cxn ang="0">
                  <a:pos x="T2" y="T3"/>
                </a:cxn>
                <a:cxn ang="0">
                  <a:pos x="T4" y="T5"/>
                </a:cxn>
                <a:cxn ang="0">
                  <a:pos x="T6" y="T7"/>
                </a:cxn>
                <a:cxn ang="0">
                  <a:pos x="T8" y="T9"/>
                </a:cxn>
              </a:cxnLst>
              <a:rect l="0" t="0" r="r" b="b"/>
              <a:pathLst>
                <a:path w="81" h="82">
                  <a:moveTo>
                    <a:pt x="81" y="23"/>
                  </a:moveTo>
                  <a:lnTo>
                    <a:pt x="24" y="0"/>
                  </a:lnTo>
                  <a:lnTo>
                    <a:pt x="0" y="59"/>
                  </a:lnTo>
                  <a:lnTo>
                    <a:pt x="59" y="82"/>
                  </a:lnTo>
                  <a:lnTo>
                    <a:pt x="81"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3" name="Freeform 71">
              <a:extLst>
                <a:ext uri="{FF2B5EF4-FFF2-40B4-BE49-F238E27FC236}">
                  <a16:creationId xmlns:a16="http://schemas.microsoft.com/office/drawing/2014/main" id="{A7DCE9C7-8445-438A-9498-F6310F38599A}"/>
                </a:ext>
              </a:extLst>
            </p:cNvPr>
            <p:cNvSpPr>
              <a:spLocks/>
            </p:cNvSpPr>
            <p:nvPr/>
          </p:nvSpPr>
          <p:spPr bwMode="auto">
            <a:xfrm>
              <a:off x="9744075" y="2884488"/>
              <a:ext cx="128588" cy="128588"/>
            </a:xfrm>
            <a:custGeom>
              <a:avLst/>
              <a:gdLst>
                <a:gd name="T0" fmla="*/ 81 w 81"/>
                <a:gd name="T1" fmla="*/ 22 h 81"/>
                <a:gd name="T2" fmla="*/ 22 w 81"/>
                <a:gd name="T3" fmla="*/ 0 h 81"/>
                <a:gd name="T4" fmla="*/ 0 w 81"/>
                <a:gd name="T5" fmla="*/ 57 h 81"/>
                <a:gd name="T6" fmla="*/ 59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2" y="0"/>
                  </a:lnTo>
                  <a:lnTo>
                    <a:pt x="0" y="57"/>
                  </a:lnTo>
                  <a:lnTo>
                    <a:pt x="59" y="81"/>
                  </a:lnTo>
                  <a:lnTo>
                    <a:pt x="81"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4" name="Freeform 72">
              <a:extLst>
                <a:ext uri="{FF2B5EF4-FFF2-40B4-BE49-F238E27FC236}">
                  <a16:creationId xmlns:a16="http://schemas.microsoft.com/office/drawing/2014/main" id="{7689D4F0-582B-44EB-91C3-B6F0C87003A2}"/>
                </a:ext>
              </a:extLst>
            </p:cNvPr>
            <p:cNvSpPr>
              <a:spLocks/>
            </p:cNvSpPr>
            <p:nvPr/>
          </p:nvSpPr>
          <p:spPr bwMode="auto">
            <a:xfrm>
              <a:off x="9902825" y="2946400"/>
              <a:ext cx="127000" cy="128588"/>
            </a:xfrm>
            <a:custGeom>
              <a:avLst/>
              <a:gdLst>
                <a:gd name="T0" fmla="*/ 80 w 80"/>
                <a:gd name="T1" fmla="*/ 22 h 81"/>
                <a:gd name="T2" fmla="*/ 22 w 80"/>
                <a:gd name="T3" fmla="*/ 0 h 81"/>
                <a:gd name="T4" fmla="*/ 0 w 80"/>
                <a:gd name="T5" fmla="*/ 58 h 81"/>
                <a:gd name="T6" fmla="*/ 58 w 80"/>
                <a:gd name="T7" fmla="*/ 81 h 81"/>
                <a:gd name="T8" fmla="*/ 80 w 80"/>
                <a:gd name="T9" fmla="*/ 22 h 81"/>
              </a:gdLst>
              <a:ahLst/>
              <a:cxnLst>
                <a:cxn ang="0">
                  <a:pos x="T0" y="T1"/>
                </a:cxn>
                <a:cxn ang="0">
                  <a:pos x="T2" y="T3"/>
                </a:cxn>
                <a:cxn ang="0">
                  <a:pos x="T4" y="T5"/>
                </a:cxn>
                <a:cxn ang="0">
                  <a:pos x="T6" y="T7"/>
                </a:cxn>
                <a:cxn ang="0">
                  <a:pos x="T8" y="T9"/>
                </a:cxn>
              </a:cxnLst>
              <a:rect l="0" t="0" r="r" b="b"/>
              <a:pathLst>
                <a:path w="80" h="81">
                  <a:moveTo>
                    <a:pt x="80" y="22"/>
                  </a:moveTo>
                  <a:lnTo>
                    <a:pt x="22" y="0"/>
                  </a:lnTo>
                  <a:lnTo>
                    <a:pt x="0" y="58"/>
                  </a:lnTo>
                  <a:lnTo>
                    <a:pt x="58" y="81"/>
                  </a:lnTo>
                  <a:lnTo>
                    <a:pt x="80"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5" name="Freeform 73">
              <a:extLst>
                <a:ext uri="{FF2B5EF4-FFF2-40B4-BE49-F238E27FC236}">
                  <a16:creationId xmlns:a16="http://schemas.microsoft.com/office/drawing/2014/main" id="{2CBC4FE2-17C4-4384-9501-D8740EFB3FC2}"/>
                </a:ext>
              </a:extLst>
            </p:cNvPr>
            <p:cNvSpPr>
              <a:spLocks/>
            </p:cNvSpPr>
            <p:nvPr/>
          </p:nvSpPr>
          <p:spPr bwMode="auto">
            <a:xfrm>
              <a:off x="10058400" y="3006725"/>
              <a:ext cx="130175" cy="128588"/>
            </a:xfrm>
            <a:custGeom>
              <a:avLst/>
              <a:gdLst>
                <a:gd name="T0" fmla="*/ 82 w 82"/>
                <a:gd name="T1" fmla="*/ 23 h 81"/>
                <a:gd name="T2" fmla="*/ 23 w 82"/>
                <a:gd name="T3" fmla="*/ 0 h 81"/>
                <a:gd name="T4" fmla="*/ 0 w 82"/>
                <a:gd name="T5" fmla="*/ 59 h 81"/>
                <a:gd name="T6" fmla="*/ 59 w 82"/>
                <a:gd name="T7" fmla="*/ 81 h 81"/>
                <a:gd name="T8" fmla="*/ 82 w 82"/>
                <a:gd name="T9" fmla="*/ 23 h 81"/>
              </a:gdLst>
              <a:ahLst/>
              <a:cxnLst>
                <a:cxn ang="0">
                  <a:pos x="T0" y="T1"/>
                </a:cxn>
                <a:cxn ang="0">
                  <a:pos x="T2" y="T3"/>
                </a:cxn>
                <a:cxn ang="0">
                  <a:pos x="T4" y="T5"/>
                </a:cxn>
                <a:cxn ang="0">
                  <a:pos x="T6" y="T7"/>
                </a:cxn>
                <a:cxn ang="0">
                  <a:pos x="T8" y="T9"/>
                </a:cxn>
              </a:cxnLst>
              <a:rect l="0" t="0" r="r" b="b"/>
              <a:pathLst>
                <a:path w="82" h="81">
                  <a:moveTo>
                    <a:pt x="82" y="23"/>
                  </a:moveTo>
                  <a:lnTo>
                    <a:pt x="23" y="0"/>
                  </a:lnTo>
                  <a:lnTo>
                    <a:pt x="0" y="59"/>
                  </a:lnTo>
                  <a:lnTo>
                    <a:pt x="59" y="81"/>
                  </a:lnTo>
                  <a:lnTo>
                    <a:pt x="82"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6" name="Freeform 74">
              <a:extLst>
                <a:ext uri="{FF2B5EF4-FFF2-40B4-BE49-F238E27FC236}">
                  <a16:creationId xmlns:a16="http://schemas.microsoft.com/office/drawing/2014/main" id="{CAFC5ABD-B6C3-4753-A60F-EBD35AD4B994}"/>
                </a:ext>
              </a:extLst>
            </p:cNvPr>
            <p:cNvSpPr>
              <a:spLocks/>
            </p:cNvSpPr>
            <p:nvPr/>
          </p:nvSpPr>
          <p:spPr bwMode="auto">
            <a:xfrm>
              <a:off x="10217150" y="3068638"/>
              <a:ext cx="130175" cy="128588"/>
            </a:xfrm>
            <a:custGeom>
              <a:avLst/>
              <a:gdLst>
                <a:gd name="T0" fmla="*/ 82 w 82"/>
                <a:gd name="T1" fmla="*/ 22 h 81"/>
                <a:gd name="T2" fmla="*/ 23 w 82"/>
                <a:gd name="T3" fmla="*/ 0 h 81"/>
                <a:gd name="T4" fmla="*/ 0 w 82"/>
                <a:gd name="T5" fmla="*/ 59 h 81"/>
                <a:gd name="T6" fmla="*/ 58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3" y="0"/>
                  </a:lnTo>
                  <a:lnTo>
                    <a:pt x="0" y="59"/>
                  </a:lnTo>
                  <a:lnTo>
                    <a:pt x="58" y="81"/>
                  </a:lnTo>
                  <a:lnTo>
                    <a:pt x="82"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7" name="Freeform 75">
              <a:extLst>
                <a:ext uri="{FF2B5EF4-FFF2-40B4-BE49-F238E27FC236}">
                  <a16:creationId xmlns:a16="http://schemas.microsoft.com/office/drawing/2014/main" id="{E004BA6A-FE48-4C4D-9C06-9F57FA3C35E8}"/>
                </a:ext>
              </a:extLst>
            </p:cNvPr>
            <p:cNvSpPr>
              <a:spLocks/>
            </p:cNvSpPr>
            <p:nvPr/>
          </p:nvSpPr>
          <p:spPr bwMode="auto">
            <a:xfrm>
              <a:off x="10374313" y="3130550"/>
              <a:ext cx="128588" cy="128588"/>
            </a:xfrm>
            <a:custGeom>
              <a:avLst/>
              <a:gdLst>
                <a:gd name="T0" fmla="*/ 81 w 81"/>
                <a:gd name="T1" fmla="*/ 23 h 81"/>
                <a:gd name="T2" fmla="*/ 24 w 81"/>
                <a:gd name="T3" fmla="*/ 0 h 81"/>
                <a:gd name="T4" fmla="*/ 0 w 81"/>
                <a:gd name="T5" fmla="*/ 58 h 81"/>
                <a:gd name="T6" fmla="*/ 59 w 81"/>
                <a:gd name="T7" fmla="*/ 81 h 81"/>
                <a:gd name="T8" fmla="*/ 81 w 81"/>
                <a:gd name="T9" fmla="*/ 23 h 81"/>
              </a:gdLst>
              <a:ahLst/>
              <a:cxnLst>
                <a:cxn ang="0">
                  <a:pos x="T0" y="T1"/>
                </a:cxn>
                <a:cxn ang="0">
                  <a:pos x="T2" y="T3"/>
                </a:cxn>
                <a:cxn ang="0">
                  <a:pos x="T4" y="T5"/>
                </a:cxn>
                <a:cxn ang="0">
                  <a:pos x="T6" y="T7"/>
                </a:cxn>
                <a:cxn ang="0">
                  <a:pos x="T8" y="T9"/>
                </a:cxn>
              </a:cxnLst>
              <a:rect l="0" t="0" r="r" b="b"/>
              <a:pathLst>
                <a:path w="81" h="81">
                  <a:moveTo>
                    <a:pt x="81" y="23"/>
                  </a:moveTo>
                  <a:lnTo>
                    <a:pt x="24" y="0"/>
                  </a:lnTo>
                  <a:lnTo>
                    <a:pt x="0" y="58"/>
                  </a:lnTo>
                  <a:lnTo>
                    <a:pt x="59" y="81"/>
                  </a:lnTo>
                  <a:lnTo>
                    <a:pt x="81"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8" name="Freeform 76">
              <a:extLst>
                <a:ext uri="{FF2B5EF4-FFF2-40B4-BE49-F238E27FC236}">
                  <a16:creationId xmlns:a16="http://schemas.microsoft.com/office/drawing/2014/main" id="{A3607FAC-280E-4876-B627-CEF801BF87E2}"/>
                </a:ext>
              </a:extLst>
            </p:cNvPr>
            <p:cNvSpPr>
              <a:spLocks/>
            </p:cNvSpPr>
            <p:nvPr/>
          </p:nvSpPr>
          <p:spPr bwMode="auto">
            <a:xfrm>
              <a:off x="10533063" y="3190875"/>
              <a:ext cx="128588" cy="131763"/>
            </a:xfrm>
            <a:custGeom>
              <a:avLst/>
              <a:gdLst>
                <a:gd name="T0" fmla="*/ 81 w 81"/>
                <a:gd name="T1" fmla="*/ 24 h 83"/>
                <a:gd name="T2" fmla="*/ 22 w 81"/>
                <a:gd name="T3" fmla="*/ 0 h 83"/>
                <a:gd name="T4" fmla="*/ 0 w 81"/>
                <a:gd name="T5" fmla="*/ 59 h 83"/>
                <a:gd name="T6" fmla="*/ 58 w 81"/>
                <a:gd name="T7" fmla="*/ 83 h 83"/>
                <a:gd name="T8" fmla="*/ 81 w 81"/>
                <a:gd name="T9" fmla="*/ 24 h 83"/>
              </a:gdLst>
              <a:ahLst/>
              <a:cxnLst>
                <a:cxn ang="0">
                  <a:pos x="T0" y="T1"/>
                </a:cxn>
                <a:cxn ang="0">
                  <a:pos x="T2" y="T3"/>
                </a:cxn>
                <a:cxn ang="0">
                  <a:pos x="T4" y="T5"/>
                </a:cxn>
                <a:cxn ang="0">
                  <a:pos x="T6" y="T7"/>
                </a:cxn>
                <a:cxn ang="0">
                  <a:pos x="T8" y="T9"/>
                </a:cxn>
              </a:cxnLst>
              <a:rect l="0" t="0" r="r" b="b"/>
              <a:pathLst>
                <a:path w="81" h="83">
                  <a:moveTo>
                    <a:pt x="81" y="24"/>
                  </a:moveTo>
                  <a:lnTo>
                    <a:pt x="22" y="0"/>
                  </a:lnTo>
                  <a:lnTo>
                    <a:pt x="0" y="59"/>
                  </a:lnTo>
                  <a:lnTo>
                    <a:pt x="58" y="83"/>
                  </a:lnTo>
                  <a:lnTo>
                    <a:pt x="81" y="24"/>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9" name="Freeform 77">
              <a:extLst>
                <a:ext uri="{FF2B5EF4-FFF2-40B4-BE49-F238E27FC236}">
                  <a16:creationId xmlns:a16="http://schemas.microsoft.com/office/drawing/2014/main" id="{513641E6-FF2C-4774-A3D4-E2FCECE2EEED}"/>
                </a:ext>
              </a:extLst>
            </p:cNvPr>
            <p:cNvSpPr>
              <a:spLocks/>
            </p:cNvSpPr>
            <p:nvPr/>
          </p:nvSpPr>
          <p:spPr bwMode="auto">
            <a:xfrm>
              <a:off x="7364413" y="2389188"/>
              <a:ext cx="641350" cy="223838"/>
            </a:xfrm>
            <a:custGeom>
              <a:avLst/>
              <a:gdLst>
                <a:gd name="T0" fmla="*/ 20 w 345"/>
                <a:gd name="T1" fmla="*/ 106 h 120"/>
                <a:gd name="T2" fmla="*/ 0 w 345"/>
                <a:gd name="T3" fmla="*/ 120 h 120"/>
                <a:gd name="T4" fmla="*/ 345 w 345"/>
                <a:gd name="T5" fmla="*/ 4 h 120"/>
                <a:gd name="T6" fmla="*/ 330 w 345"/>
                <a:gd name="T7" fmla="*/ 2 h 120"/>
                <a:gd name="T8" fmla="*/ 20 w 345"/>
                <a:gd name="T9" fmla="*/ 106 h 120"/>
              </a:gdLst>
              <a:ahLst/>
              <a:cxnLst>
                <a:cxn ang="0">
                  <a:pos x="T0" y="T1"/>
                </a:cxn>
                <a:cxn ang="0">
                  <a:pos x="T2" y="T3"/>
                </a:cxn>
                <a:cxn ang="0">
                  <a:pos x="T4" y="T5"/>
                </a:cxn>
                <a:cxn ang="0">
                  <a:pos x="T6" y="T7"/>
                </a:cxn>
                <a:cxn ang="0">
                  <a:pos x="T8" y="T9"/>
                </a:cxn>
              </a:cxnLst>
              <a:rect l="0" t="0" r="r" b="b"/>
              <a:pathLst>
                <a:path w="345" h="120">
                  <a:moveTo>
                    <a:pt x="20" y="106"/>
                  </a:moveTo>
                  <a:cubicBezTo>
                    <a:pt x="0" y="120"/>
                    <a:pt x="0" y="120"/>
                    <a:pt x="0" y="120"/>
                  </a:cubicBezTo>
                  <a:cubicBezTo>
                    <a:pt x="345" y="4"/>
                    <a:pt x="345" y="4"/>
                    <a:pt x="345" y="4"/>
                  </a:cubicBezTo>
                  <a:cubicBezTo>
                    <a:pt x="340" y="1"/>
                    <a:pt x="335" y="0"/>
                    <a:pt x="330" y="2"/>
                  </a:cubicBezTo>
                  <a:lnTo>
                    <a:pt x="20" y="106"/>
                  </a:lnTo>
                  <a:close/>
                </a:path>
              </a:pathLst>
            </a:custGeom>
            <a:solidFill>
              <a:srgbClr val="8F95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Freeform 78">
              <a:extLst>
                <a:ext uri="{FF2B5EF4-FFF2-40B4-BE49-F238E27FC236}">
                  <a16:creationId xmlns:a16="http://schemas.microsoft.com/office/drawing/2014/main" id="{F5E9F28C-CE37-4A56-AD32-5D4B43EF0C83}"/>
                </a:ext>
              </a:extLst>
            </p:cNvPr>
            <p:cNvSpPr>
              <a:spLocks/>
            </p:cNvSpPr>
            <p:nvPr/>
          </p:nvSpPr>
          <p:spPr bwMode="auto">
            <a:xfrm>
              <a:off x="7396163" y="2400300"/>
              <a:ext cx="544513" cy="260350"/>
            </a:xfrm>
            <a:custGeom>
              <a:avLst/>
              <a:gdLst>
                <a:gd name="T0" fmla="*/ 326 w 343"/>
                <a:gd name="T1" fmla="*/ 0 h 164"/>
                <a:gd name="T2" fmla="*/ 0 w 343"/>
                <a:gd name="T3" fmla="*/ 110 h 164"/>
                <a:gd name="T4" fmla="*/ 18 w 343"/>
                <a:gd name="T5" fmla="*/ 164 h 164"/>
                <a:gd name="T6" fmla="*/ 343 w 343"/>
                <a:gd name="T7" fmla="*/ 55 h 164"/>
                <a:gd name="T8" fmla="*/ 326 w 343"/>
                <a:gd name="T9" fmla="*/ 0 h 164"/>
              </a:gdLst>
              <a:ahLst/>
              <a:cxnLst>
                <a:cxn ang="0">
                  <a:pos x="T0" y="T1"/>
                </a:cxn>
                <a:cxn ang="0">
                  <a:pos x="T2" y="T3"/>
                </a:cxn>
                <a:cxn ang="0">
                  <a:pos x="T4" y="T5"/>
                </a:cxn>
                <a:cxn ang="0">
                  <a:pos x="T6" y="T7"/>
                </a:cxn>
                <a:cxn ang="0">
                  <a:pos x="T8" y="T9"/>
                </a:cxn>
              </a:cxnLst>
              <a:rect l="0" t="0" r="r" b="b"/>
              <a:pathLst>
                <a:path w="343" h="164">
                  <a:moveTo>
                    <a:pt x="326" y="0"/>
                  </a:moveTo>
                  <a:lnTo>
                    <a:pt x="0" y="110"/>
                  </a:lnTo>
                  <a:lnTo>
                    <a:pt x="18" y="164"/>
                  </a:lnTo>
                  <a:lnTo>
                    <a:pt x="343" y="55"/>
                  </a:lnTo>
                  <a:lnTo>
                    <a:pt x="326" y="0"/>
                  </a:lnTo>
                  <a:close/>
                </a:path>
              </a:pathLst>
            </a:custGeom>
            <a:noFill/>
            <a:ln w="22225" cap="rnd">
              <a:solidFill>
                <a:srgbClr val="33333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Freeform 79">
              <a:extLst>
                <a:ext uri="{FF2B5EF4-FFF2-40B4-BE49-F238E27FC236}">
                  <a16:creationId xmlns:a16="http://schemas.microsoft.com/office/drawing/2014/main" id="{9F721A27-2678-4E57-8D60-DE71B04D6B53}"/>
                </a:ext>
              </a:extLst>
            </p:cNvPr>
            <p:cNvSpPr>
              <a:spLocks/>
            </p:cNvSpPr>
            <p:nvPr/>
          </p:nvSpPr>
          <p:spPr bwMode="auto">
            <a:xfrm>
              <a:off x="7913688" y="2371725"/>
              <a:ext cx="127000" cy="115888"/>
            </a:xfrm>
            <a:custGeom>
              <a:avLst/>
              <a:gdLst>
                <a:gd name="T0" fmla="*/ 32 w 68"/>
                <a:gd name="T1" fmla="*/ 4 h 62"/>
                <a:gd name="T2" fmla="*/ 0 w 68"/>
                <a:gd name="T3" fmla="*/ 15 h 62"/>
                <a:gd name="T4" fmla="*/ 15 w 68"/>
                <a:gd name="T5" fmla="*/ 62 h 62"/>
                <a:gd name="T6" fmla="*/ 48 w 68"/>
                <a:gd name="T7" fmla="*/ 51 h 62"/>
                <a:gd name="T8" fmla="*/ 63 w 68"/>
                <a:gd name="T9" fmla="*/ 20 h 62"/>
                <a:gd name="T10" fmla="*/ 63 w 68"/>
                <a:gd name="T11" fmla="*/ 20 h 62"/>
                <a:gd name="T12" fmla="*/ 32 w 68"/>
                <a:gd name="T13" fmla="*/ 4 h 62"/>
              </a:gdLst>
              <a:ahLst/>
              <a:cxnLst>
                <a:cxn ang="0">
                  <a:pos x="T0" y="T1"/>
                </a:cxn>
                <a:cxn ang="0">
                  <a:pos x="T2" y="T3"/>
                </a:cxn>
                <a:cxn ang="0">
                  <a:pos x="T4" y="T5"/>
                </a:cxn>
                <a:cxn ang="0">
                  <a:pos x="T6" y="T7"/>
                </a:cxn>
                <a:cxn ang="0">
                  <a:pos x="T8" y="T9"/>
                </a:cxn>
                <a:cxn ang="0">
                  <a:pos x="T10" y="T11"/>
                </a:cxn>
                <a:cxn ang="0">
                  <a:pos x="T12" y="T13"/>
                </a:cxn>
              </a:cxnLst>
              <a:rect l="0" t="0" r="r" b="b"/>
              <a:pathLst>
                <a:path w="68" h="62">
                  <a:moveTo>
                    <a:pt x="32" y="4"/>
                  </a:moveTo>
                  <a:cubicBezTo>
                    <a:pt x="0" y="15"/>
                    <a:pt x="0" y="15"/>
                    <a:pt x="0" y="15"/>
                  </a:cubicBezTo>
                  <a:cubicBezTo>
                    <a:pt x="15" y="62"/>
                    <a:pt x="15" y="62"/>
                    <a:pt x="15" y="62"/>
                  </a:cubicBezTo>
                  <a:cubicBezTo>
                    <a:pt x="48" y="51"/>
                    <a:pt x="48" y="51"/>
                    <a:pt x="48" y="51"/>
                  </a:cubicBezTo>
                  <a:cubicBezTo>
                    <a:pt x="61" y="47"/>
                    <a:pt x="68" y="33"/>
                    <a:pt x="63" y="20"/>
                  </a:cubicBezTo>
                  <a:cubicBezTo>
                    <a:pt x="63" y="20"/>
                    <a:pt x="63" y="20"/>
                    <a:pt x="63" y="20"/>
                  </a:cubicBezTo>
                  <a:cubicBezTo>
                    <a:pt x="59" y="7"/>
                    <a:pt x="45" y="0"/>
                    <a:pt x="32" y="4"/>
                  </a:cubicBez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 name="Freeform 80">
              <a:extLst>
                <a:ext uri="{FF2B5EF4-FFF2-40B4-BE49-F238E27FC236}">
                  <a16:creationId xmlns:a16="http://schemas.microsoft.com/office/drawing/2014/main" id="{A1B203E4-2CA8-4F37-A266-973B4E353237}"/>
                </a:ext>
              </a:extLst>
            </p:cNvPr>
            <p:cNvSpPr>
              <a:spLocks/>
            </p:cNvSpPr>
            <p:nvPr/>
          </p:nvSpPr>
          <p:spPr bwMode="auto">
            <a:xfrm>
              <a:off x="7256463" y="2574925"/>
              <a:ext cx="168275" cy="93663"/>
            </a:xfrm>
            <a:custGeom>
              <a:avLst/>
              <a:gdLst>
                <a:gd name="T0" fmla="*/ 0 w 106"/>
                <a:gd name="T1" fmla="*/ 59 h 59"/>
                <a:gd name="T2" fmla="*/ 106 w 106"/>
                <a:gd name="T3" fmla="*/ 54 h 59"/>
                <a:gd name="T4" fmla="*/ 88 w 106"/>
                <a:gd name="T5" fmla="*/ 0 h 59"/>
                <a:gd name="T6" fmla="*/ 0 w 106"/>
                <a:gd name="T7" fmla="*/ 59 h 59"/>
              </a:gdLst>
              <a:ahLst/>
              <a:cxnLst>
                <a:cxn ang="0">
                  <a:pos x="T0" y="T1"/>
                </a:cxn>
                <a:cxn ang="0">
                  <a:pos x="T2" y="T3"/>
                </a:cxn>
                <a:cxn ang="0">
                  <a:pos x="T4" y="T5"/>
                </a:cxn>
                <a:cxn ang="0">
                  <a:pos x="T6" y="T7"/>
                </a:cxn>
              </a:cxnLst>
              <a:rect l="0" t="0" r="r" b="b"/>
              <a:pathLst>
                <a:path w="106" h="59">
                  <a:moveTo>
                    <a:pt x="0" y="59"/>
                  </a:moveTo>
                  <a:lnTo>
                    <a:pt x="106" y="54"/>
                  </a:lnTo>
                  <a:lnTo>
                    <a:pt x="88" y="0"/>
                  </a:lnTo>
                  <a:lnTo>
                    <a:pt x="0" y="59"/>
                  </a:lnTo>
                  <a:close/>
                </a:path>
              </a:pathLst>
            </a:custGeom>
            <a:noFill/>
            <a:ln w="22225" cap="rnd">
              <a:solidFill>
                <a:srgbClr val="33333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Line 81">
              <a:extLst>
                <a:ext uri="{FF2B5EF4-FFF2-40B4-BE49-F238E27FC236}">
                  <a16:creationId xmlns:a16="http://schemas.microsoft.com/office/drawing/2014/main" id="{EBCC65FF-5ECC-487F-9E3F-E4D829913E8F}"/>
                </a:ext>
              </a:extLst>
            </p:cNvPr>
            <p:cNvSpPr>
              <a:spLocks noChangeShapeType="1"/>
            </p:cNvSpPr>
            <p:nvPr/>
          </p:nvSpPr>
          <p:spPr bwMode="auto">
            <a:xfrm>
              <a:off x="7337425" y="2614613"/>
              <a:ext cx="15875" cy="49213"/>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Freeform 82">
              <a:extLst>
                <a:ext uri="{FF2B5EF4-FFF2-40B4-BE49-F238E27FC236}">
                  <a16:creationId xmlns:a16="http://schemas.microsoft.com/office/drawing/2014/main" id="{D2D4D55D-951F-4374-A165-4158A79DC5E2}"/>
                </a:ext>
              </a:extLst>
            </p:cNvPr>
            <p:cNvSpPr>
              <a:spLocks/>
            </p:cNvSpPr>
            <p:nvPr/>
          </p:nvSpPr>
          <p:spPr bwMode="auto">
            <a:xfrm>
              <a:off x="6905625" y="2573338"/>
              <a:ext cx="1460500" cy="1100138"/>
            </a:xfrm>
            <a:custGeom>
              <a:avLst/>
              <a:gdLst>
                <a:gd name="T0" fmla="*/ 920 w 920"/>
                <a:gd name="T1" fmla="*/ 433 h 693"/>
                <a:gd name="T2" fmla="*/ 144 w 920"/>
                <a:gd name="T3" fmla="*/ 693 h 693"/>
                <a:gd name="T4" fmla="*/ 0 w 920"/>
                <a:gd name="T5" fmla="*/ 260 h 693"/>
                <a:gd name="T6" fmla="*/ 774 w 920"/>
                <a:gd name="T7" fmla="*/ 0 h 693"/>
                <a:gd name="T8" fmla="*/ 920 w 920"/>
                <a:gd name="T9" fmla="*/ 433 h 693"/>
              </a:gdLst>
              <a:ahLst/>
              <a:cxnLst>
                <a:cxn ang="0">
                  <a:pos x="T0" y="T1"/>
                </a:cxn>
                <a:cxn ang="0">
                  <a:pos x="T2" y="T3"/>
                </a:cxn>
                <a:cxn ang="0">
                  <a:pos x="T4" y="T5"/>
                </a:cxn>
                <a:cxn ang="0">
                  <a:pos x="T6" y="T7"/>
                </a:cxn>
                <a:cxn ang="0">
                  <a:pos x="T8" y="T9"/>
                </a:cxn>
              </a:cxnLst>
              <a:rect l="0" t="0" r="r" b="b"/>
              <a:pathLst>
                <a:path w="920" h="693">
                  <a:moveTo>
                    <a:pt x="920" y="433"/>
                  </a:moveTo>
                  <a:lnTo>
                    <a:pt x="144" y="693"/>
                  </a:lnTo>
                  <a:lnTo>
                    <a:pt x="0" y="260"/>
                  </a:lnTo>
                  <a:lnTo>
                    <a:pt x="774" y="0"/>
                  </a:lnTo>
                  <a:lnTo>
                    <a:pt x="920" y="433"/>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5" name="Freeform 83">
              <a:extLst>
                <a:ext uri="{FF2B5EF4-FFF2-40B4-BE49-F238E27FC236}">
                  <a16:creationId xmlns:a16="http://schemas.microsoft.com/office/drawing/2014/main" id="{E5F19040-3541-437A-B602-C46BF6A79881}"/>
                </a:ext>
              </a:extLst>
            </p:cNvPr>
            <p:cNvSpPr>
              <a:spLocks/>
            </p:cNvSpPr>
            <p:nvPr/>
          </p:nvSpPr>
          <p:spPr bwMode="auto">
            <a:xfrm>
              <a:off x="7034213" y="2679700"/>
              <a:ext cx="1314450" cy="949325"/>
            </a:xfrm>
            <a:custGeom>
              <a:avLst/>
              <a:gdLst>
                <a:gd name="T0" fmla="*/ 828 w 828"/>
                <a:gd name="T1" fmla="*/ 360 h 598"/>
                <a:gd name="T2" fmla="*/ 707 w 828"/>
                <a:gd name="T3" fmla="*/ 0 h 598"/>
                <a:gd name="T4" fmla="*/ 0 w 828"/>
                <a:gd name="T5" fmla="*/ 237 h 598"/>
                <a:gd name="T6" fmla="*/ 120 w 828"/>
                <a:gd name="T7" fmla="*/ 598 h 598"/>
                <a:gd name="T8" fmla="*/ 828 w 828"/>
                <a:gd name="T9" fmla="*/ 360 h 598"/>
              </a:gdLst>
              <a:ahLst/>
              <a:cxnLst>
                <a:cxn ang="0">
                  <a:pos x="T0" y="T1"/>
                </a:cxn>
                <a:cxn ang="0">
                  <a:pos x="T2" y="T3"/>
                </a:cxn>
                <a:cxn ang="0">
                  <a:pos x="T4" y="T5"/>
                </a:cxn>
                <a:cxn ang="0">
                  <a:pos x="T6" y="T7"/>
                </a:cxn>
                <a:cxn ang="0">
                  <a:pos x="T8" y="T9"/>
                </a:cxn>
              </a:cxnLst>
              <a:rect l="0" t="0" r="r" b="b"/>
              <a:pathLst>
                <a:path w="828" h="598">
                  <a:moveTo>
                    <a:pt x="828" y="360"/>
                  </a:moveTo>
                  <a:lnTo>
                    <a:pt x="707" y="0"/>
                  </a:lnTo>
                  <a:lnTo>
                    <a:pt x="0" y="237"/>
                  </a:lnTo>
                  <a:lnTo>
                    <a:pt x="120" y="598"/>
                  </a:lnTo>
                  <a:lnTo>
                    <a:pt x="828" y="36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6" name="Line 84">
              <a:extLst>
                <a:ext uri="{FF2B5EF4-FFF2-40B4-BE49-F238E27FC236}">
                  <a16:creationId xmlns:a16="http://schemas.microsoft.com/office/drawing/2014/main" id="{BBA54DBD-FD21-4B67-A422-83DBE9684F99}"/>
                </a:ext>
              </a:extLst>
            </p:cNvPr>
            <p:cNvSpPr>
              <a:spLocks noChangeShapeType="1"/>
            </p:cNvSpPr>
            <p:nvPr/>
          </p:nvSpPr>
          <p:spPr bwMode="auto">
            <a:xfrm>
              <a:off x="7112000" y="2917825"/>
              <a:ext cx="228600" cy="687388"/>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Line 85">
              <a:extLst>
                <a:ext uri="{FF2B5EF4-FFF2-40B4-BE49-F238E27FC236}">
                  <a16:creationId xmlns:a16="http://schemas.microsoft.com/office/drawing/2014/main" id="{AAD01A19-D574-4AFE-8C18-DDFA85D81286}"/>
                </a:ext>
              </a:extLst>
            </p:cNvPr>
            <p:cNvSpPr>
              <a:spLocks noChangeShapeType="1"/>
            </p:cNvSpPr>
            <p:nvPr/>
          </p:nvSpPr>
          <p:spPr bwMode="auto">
            <a:xfrm>
              <a:off x="8031163" y="2608263"/>
              <a:ext cx="230188" cy="687388"/>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Line 86">
              <a:extLst>
                <a:ext uri="{FF2B5EF4-FFF2-40B4-BE49-F238E27FC236}">
                  <a16:creationId xmlns:a16="http://schemas.microsoft.com/office/drawing/2014/main" id="{8C156D78-EF1E-4D30-A87F-B1AB1D03E8EC}"/>
                </a:ext>
              </a:extLst>
            </p:cNvPr>
            <p:cNvSpPr>
              <a:spLocks noChangeShapeType="1"/>
            </p:cNvSpPr>
            <p:nvPr/>
          </p:nvSpPr>
          <p:spPr bwMode="auto">
            <a:xfrm flipV="1">
              <a:off x="7135813" y="2681288"/>
              <a:ext cx="919163" cy="309563"/>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Line 87">
              <a:extLst>
                <a:ext uri="{FF2B5EF4-FFF2-40B4-BE49-F238E27FC236}">
                  <a16:creationId xmlns:a16="http://schemas.microsoft.com/office/drawing/2014/main" id="{9AFCCF59-0033-4893-AD41-E1E873FC0342}"/>
                </a:ext>
              </a:extLst>
            </p:cNvPr>
            <p:cNvSpPr>
              <a:spLocks noChangeShapeType="1"/>
            </p:cNvSpPr>
            <p:nvPr/>
          </p:nvSpPr>
          <p:spPr bwMode="auto">
            <a:xfrm flipV="1">
              <a:off x="7316788" y="3222625"/>
              <a:ext cx="920750" cy="309563"/>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Line 88">
              <a:extLst>
                <a:ext uri="{FF2B5EF4-FFF2-40B4-BE49-F238E27FC236}">
                  <a16:creationId xmlns:a16="http://schemas.microsoft.com/office/drawing/2014/main" id="{161933CB-2C0C-4E9E-AC4F-047366E509DE}"/>
                </a:ext>
              </a:extLst>
            </p:cNvPr>
            <p:cNvSpPr>
              <a:spLocks noChangeShapeType="1"/>
            </p:cNvSpPr>
            <p:nvPr/>
          </p:nvSpPr>
          <p:spPr bwMode="auto">
            <a:xfrm flipH="1">
              <a:off x="7278688" y="3370263"/>
              <a:ext cx="147638" cy="49213"/>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Line 89">
              <a:extLst>
                <a:ext uri="{FF2B5EF4-FFF2-40B4-BE49-F238E27FC236}">
                  <a16:creationId xmlns:a16="http://schemas.microsoft.com/office/drawing/2014/main" id="{D7A20BE8-1088-4EB3-A025-B21E77F77AEE}"/>
                </a:ext>
              </a:extLst>
            </p:cNvPr>
            <p:cNvSpPr>
              <a:spLocks noChangeShapeType="1"/>
            </p:cNvSpPr>
            <p:nvPr/>
          </p:nvSpPr>
          <p:spPr bwMode="auto">
            <a:xfrm flipH="1">
              <a:off x="7243763" y="3263900"/>
              <a:ext cx="147638" cy="50800"/>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Line 90">
              <a:extLst>
                <a:ext uri="{FF2B5EF4-FFF2-40B4-BE49-F238E27FC236}">
                  <a16:creationId xmlns:a16="http://schemas.microsoft.com/office/drawing/2014/main" id="{52AF829C-BD8C-46D2-A07B-ADC0A0F9B2F2}"/>
                </a:ext>
              </a:extLst>
            </p:cNvPr>
            <p:cNvSpPr>
              <a:spLocks noChangeShapeType="1"/>
            </p:cNvSpPr>
            <p:nvPr/>
          </p:nvSpPr>
          <p:spPr bwMode="auto">
            <a:xfrm flipH="1">
              <a:off x="7208838" y="3157538"/>
              <a:ext cx="146050" cy="50800"/>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Line 91">
              <a:extLst>
                <a:ext uri="{FF2B5EF4-FFF2-40B4-BE49-F238E27FC236}">
                  <a16:creationId xmlns:a16="http://schemas.microsoft.com/office/drawing/2014/main" id="{835DB75A-5D47-4A5D-A4D1-2B09A84E956D}"/>
                </a:ext>
              </a:extLst>
            </p:cNvPr>
            <p:cNvSpPr>
              <a:spLocks noChangeShapeType="1"/>
            </p:cNvSpPr>
            <p:nvPr/>
          </p:nvSpPr>
          <p:spPr bwMode="auto">
            <a:xfrm flipH="1">
              <a:off x="7172325" y="3054350"/>
              <a:ext cx="147638" cy="47625"/>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92">
              <a:extLst>
                <a:ext uri="{FF2B5EF4-FFF2-40B4-BE49-F238E27FC236}">
                  <a16:creationId xmlns:a16="http://schemas.microsoft.com/office/drawing/2014/main" id="{F7EB5642-12BC-47FD-9AF9-5915E40F92B4}"/>
                </a:ext>
              </a:extLst>
            </p:cNvPr>
            <p:cNvSpPr>
              <a:spLocks/>
            </p:cNvSpPr>
            <p:nvPr/>
          </p:nvSpPr>
          <p:spPr bwMode="auto">
            <a:xfrm>
              <a:off x="7062788" y="3232150"/>
              <a:ext cx="125413" cy="125413"/>
            </a:xfrm>
            <a:custGeom>
              <a:avLst/>
              <a:gdLst>
                <a:gd name="T0" fmla="*/ 5 w 67"/>
                <a:gd name="T1" fmla="*/ 43 h 67"/>
                <a:gd name="T2" fmla="*/ 24 w 67"/>
                <a:gd name="T3" fmla="*/ 5 h 67"/>
                <a:gd name="T4" fmla="*/ 61 w 67"/>
                <a:gd name="T5" fmla="*/ 24 h 67"/>
                <a:gd name="T6" fmla="*/ 43 w 67"/>
                <a:gd name="T7" fmla="*/ 62 h 67"/>
                <a:gd name="T8" fmla="*/ 5 w 67"/>
                <a:gd name="T9" fmla="*/ 43 h 67"/>
              </a:gdLst>
              <a:ahLst/>
              <a:cxnLst>
                <a:cxn ang="0">
                  <a:pos x="T0" y="T1"/>
                </a:cxn>
                <a:cxn ang="0">
                  <a:pos x="T2" y="T3"/>
                </a:cxn>
                <a:cxn ang="0">
                  <a:pos x="T4" y="T5"/>
                </a:cxn>
                <a:cxn ang="0">
                  <a:pos x="T6" y="T7"/>
                </a:cxn>
                <a:cxn ang="0">
                  <a:pos x="T8" y="T9"/>
                </a:cxn>
              </a:cxnLst>
              <a:rect l="0" t="0" r="r" b="b"/>
              <a:pathLst>
                <a:path w="67" h="67">
                  <a:moveTo>
                    <a:pt x="5" y="43"/>
                  </a:moveTo>
                  <a:cubicBezTo>
                    <a:pt x="0" y="27"/>
                    <a:pt x="8" y="11"/>
                    <a:pt x="24" y="5"/>
                  </a:cubicBezTo>
                  <a:cubicBezTo>
                    <a:pt x="39" y="0"/>
                    <a:pt x="56" y="8"/>
                    <a:pt x="61" y="24"/>
                  </a:cubicBezTo>
                  <a:cubicBezTo>
                    <a:pt x="67" y="40"/>
                    <a:pt x="58" y="57"/>
                    <a:pt x="43" y="62"/>
                  </a:cubicBezTo>
                  <a:cubicBezTo>
                    <a:pt x="27" y="67"/>
                    <a:pt x="10" y="59"/>
                    <a:pt x="5" y="43"/>
                  </a:cubicBezTo>
                  <a:close/>
                </a:path>
              </a:pathLst>
            </a:custGeom>
            <a:noFill/>
            <a:ln w="22225" cap="rnd">
              <a:solidFill>
                <a:srgbClr val="33333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Freeform 93">
              <a:extLst>
                <a:ext uri="{FF2B5EF4-FFF2-40B4-BE49-F238E27FC236}">
                  <a16:creationId xmlns:a16="http://schemas.microsoft.com/office/drawing/2014/main" id="{6F8C4788-D62B-4B16-90FC-DC5DF414F2D1}"/>
                </a:ext>
              </a:extLst>
            </p:cNvPr>
            <p:cNvSpPr>
              <a:spLocks/>
            </p:cNvSpPr>
            <p:nvPr/>
          </p:nvSpPr>
          <p:spPr bwMode="auto">
            <a:xfrm>
              <a:off x="8228013" y="2827338"/>
              <a:ext cx="109538" cy="158750"/>
            </a:xfrm>
            <a:custGeom>
              <a:avLst/>
              <a:gdLst>
                <a:gd name="T0" fmla="*/ 69 w 69"/>
                <a:gd name="T1" fmla="*/ 86 h 100"/>
                <a:gd name="T2" fmla="*/ 29 w 69"/>
                <a:gd name="T3" fmla="*/ 100 h 100"/>
                <a:gd name="T4" fmla="*/ 0 w 69"/>
                <a:gd name="T5" fmla="*/ 14 h 100"/>
                <a:gd name="T6" fmla="*/ 40 w 69"/>
                <a:gd name="T7" fmla="*/ 0 h 100"/>
                <a:gd name="T8" fmla="*/ 69 w 69"/>
                <a:gd name="T9" fmla="*/ 86 h 100"/>
              </a:gdLst>
              <a:ahLst/>
              <a:cxnLst>
                <a:cxn ang="0">
                  <a:pos x="T0" y="T1"/>
                </a:cxn>
                <a:cxn ang="0">
                  <a:pos x="T2" y="T3"/>
                </a:cxn>
                <a:cxn ang="0">
                  <a:pos x="T4" y="T5"/>
                </a:cxn>
                <a:cxn ang="0">
                  <a:pos x="T6" y="T7"/>
                </a:cxn>
                <a:cxn ang="0">
                  <a:pos x="T8" y="T9"/>
                </a:cxn>
              </a:cxnLst>
              <a:rect l="0" t="0" r="r" b="b"/>
              <a:pathLst>
                <a:path w="69" h="100">
                  <a:moveTo>
                    <a:pt x="69" y="86"/>
                  </a:moveTo>
                  <a:lnTo>
                    <a:pt x="29" y="100"/>
                  </a:lnTo>
                  <a:lnTo>
                    <a:pt x="0" y="14"/>
                  </a:lnTo>
                  <a:lnTo>
                    <a:pt x="40" y="0"/>
                  </a:lnTo>
                  <a:lnTo>
                    <a:pt x="69" y="86"/>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6" name="Freeform 94">
              <a:extLst>
                <a:ext uri="{FF2B5EF4-FFF2-40B4-BE49-F238E27FC236}">
                  <a16:creationId xmlns:a16="http://schemas.microsoft.com/office/drawing/2014/main" id="{4DDFD772-766B-466E-9CF5-3FDE84BDE7F6}"/>
                </a:ext>
              </a:extLst>
            </p:cNvPr>
            <p:cNvSpPr>
              <a:spLocks/>
            </p:cNvSpPr>
            <p:nvPr/>
          </p:nvSpPr>
          <p:spPr bwMode="auto">
            <a:xfrm>
              <a:off x="7469188" y="3703638"/>
              <a:ext cx="963613" cy="1171575"/>
            </a:xfrm>
            <a:custGeom>
              <a:avLst/>
              <a:gdLst>
                <a:gd name="T0" fmla="*/ 461 w 607"/>
                <a:gd name="T1" fmla="*/ 738 h 738"/>
                <a:gd name="T2" fmla="*/ 0 w 607"/>
                <a:gd name="T3" fmla="*/ 633 h 738"/>
                <a:gd name="T4" fmla="*/ 145 w 607"/>
                <a:gd name="T5" fmla="*/ 0 h 738"/>
                <a:gd name="T6" fmla="*/ 607 w 607"/>
                <a:gd name="T7" fmla="*/ 106 h 738"/>
                <a:gd name="T8" fmla="*/ 461 w 607"/>
                <a:gd name="T9" fmla="*/ 738 h 738"/>
              </a:gdLst>
              <a:ahLst/>
              <a:cxnLst>
                <a:cxn ang="0">
                  <a:pos x="T0" y="T1"/>
                </a:cxn>
                <a:cxn ang="0">
                  <a:pos x="T2" y="T3"/>
                </a:cxn>
                <a:cxn ang="0">
                  <a:pos x="T4" y="T5"/>
                </a:cxn>
                <a:cxn ang="0">
                  <a:pos x="T6" y="T7"/>
                </a:cxn>
                <a:cxn ang="0">
                  <a:pos x="T8" y="T9"/>
                </a:cxn>
              </a:cxnLst>
              <a:rect l="0" t="0" r="r" b="b"/>
              <a:pathLst>
                <a:path w="607" h="738">
                  <a:moveTo>
                    <a:pt x="461" y="738"/>
                  </a:moveTo>
                  <a:lnTo>
                    <a:pt x="0" y="633"/>
                  </a:lnTo>
                  <a:lnTo>
                    <a:pt x="145" y="0"/>
                  </a:lnTo>
                  <a:lnTo>
                    <a:pt x="607" y="106"/>
                  </a:lnTo>
                  <a:lnTo>
                    <a:pt x="461" y="738"/>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7" name="Freeform 95">
              <a:extLst>
                <a:ext uri="{FF2B5EF4-FFF2-40B4-BE49-F238E27FC236}">
                  <a16:creationId xmlns:a16="http://schemas.microsoft.com/office/drawing/2014/main" id="{DB37A2C8-6A42-4D17-ABF9-06849338428B}"/>
                </a:ext>
              </a:extLst>
            </p:cNvPr>
            <p:cNvSpPr>
              <a:spLocks/>
            </p:cNvSpPr>
            <p:nvPr/>
          </p:nvSpPr>
          <p:spPr bwMode="auto">
            <a:xfrm>
              <a:off x="7781925" y="3913188"/>
              <a:ext cx="190500" cy="190500"/>
            </a:xfrm>
            <a:custGeom>
              <a:avLst/>
              <a:gdLst>
                <a:gd name="T0" fmla="*/ 98 w 120"/>
                <a:gd name="T1" fmla="*/ 120 h 120"/>
                <a:gd name="T2" fmla="*/ 0 w 120"/>
                <a:gd name="T3" fmla="*/ 98 h 120"/>
                <a:gd name="T4" fmla="*/ 22 w 120"/>
                <a:gd name="T5" fmla="*/ 0 h 120"/>
                <a:gd name="T6" fmla="*/ 120 w 120"/>
                <a:gd name="T7" fmla="*/ 22 h 120"/>
                <a:gd name="T8" fmla="*/ 98 w 120"/>
                <a:gd name="T9" fmla="*/ 120 h 120"/>
              </a:gdLst>
              <a:ahLst/>
              <a:cxnLst>
                <a:cxn ang="0">
                  <a:pos x="T0" y="T1"/>
                </a:cxn>
                <a:cxn ang="0">
                  <a:pos x="T2" y="T3"/>
                </a:cxn>
                <a:cxn ang="0">
                  <a:pos x="T4" y="T5"/>
                </a:cxn>
                <a:cxn ang="0">
                  <a:pos x="T6" y="T7"/>
                </a:cxn>
                <a:cxn ang="0">
                  <a:pos x="T8" y="T9"/>
                </a:cxn>
              </a:cxnLst>
              <a:rect l="0" t="0" r="r" b="b"/>
              <a:pathLst>
                <a:path w="120" h="120">
                  <a:moveTo>
                    <a:pt x="98" y="120"/>
                  </a:moveTo>
                  <a:lnTo>
                    <a:pt x="0" y="98"/>
                  </a:lnTo>
                  <a:lnTo>
                    <a:pt x="22" y="0"/>
                  </a:lnTo>
                  <a:lnTo>
                    <a:pt x="120" y="22"/>
                  </a:lnTo>
                  <a:lnTo>
                    <a:pt x="98" y="120"/>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8" name="Line 96">
              <a:extLst>
                <a:ext uri="{FF2B5EF4-FFF2-40B4-BE49-F238E27FC236}">
                  <a16:creationId xmlns:a16="http://schemas.microsoft.com/office/drawing/2014/main" id="{15127E09-A5BF-420F-BBAD-233CBD466D84}"/>
                </a:ext>
              </a:extLst>
            </p:cNvPr>
            <p:cNvSpPr>
              <a:spLocks noChangeShapeType="1"/>
            </p:cNvSpPr>
            <p:nvPr/>
          </p:nvSpPr>
          <p:spPr bwMode="auto">
            <a:xfrm>
              <a:off x="7753350" y="4197350"/>
              <a:ext cx="414338" cy="95250"/>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Line 97">
              <a:extLst>
                <a:ext uri="{FF2B5EF4-FFF2-40B4-BE49-F238E27FC236}">
                  <a16:creationId xmlns:a16="http://schemas.microsoft.com/office/drawing/2014/main" id="{FED911A7-6C2E-404C-8103-37AD732995D3}"/>
                </a:ext>
              </a:extLst>
            </p:cNvPr>
            <p:cNvSpPr>
              <a:spLocks noChangeShapeType="1"/>
            </p:cNvSpPr>
            <p:nvPr/>
          </p:nvSpPr>
          <p:spPr bwMode="auto">
            <a:xfrm>
              <a:off x="7731125" y="4291013"/>
              <a:ext cx="417513" cy="95250"/>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Line 98">
              <a:extLst>
                <a:ext uri="{FF2B5EF4-FFF2-40B4-BE49-F238E27FC236}">
                  <a16:creationId xmlns:a16="http://schemas.microsoft.com/office/drawing/2014/main" id="{16343F7A-DA5D-4969-8189-C00DF1E9234A}"/>
                </a:ext>
              </a:extLst>
            </p:cNvPr>
            <p:cNvSpPr>
              <a:spLocks noChangeShapeType="1"/>
            </p:cNvSpPr>
            <p:nvPr/>
          </p:nvSpPr>
          <p:spPr bwMode="auto">
            <a:xfrm>
              <a:off x="7710488" y="4383088"/>
              <a:ext cx="414338" cy="96838"/>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Line 99">
              <a:extLst>
                <a:ext uri="{FF2B5EF4-FFF2-40B4-BE49-F238E27FC236}">
                  <a16:creationId xmlns:a16="http://schemas.microsoft.com/office/drawing/2014/main" id="{D0441AC6-02F9-4DCE-B35A-FCAC37048D69}"/>
                </a:ext>
              </a:extLst>
            </p:cNvPr>
            <p:cNvSpPr>
              <a:spLocks noChangeShapeType="1"/>
            </p:cNvSpPr>
            <p:nvPr/>
          </p:nvSpPr>
          <p:spPr bwMode="auto">
            <a:xfrm>
              <a:off x="7688263" y="4478338"/>
              <a:ext cx="417513" cy="95250"/>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Line 100">
              <a:extLst>
                <a:ext uri="{FF2B5EF4-FFF2-40B4-BE49-F238E27FC236}">
                  <a16:creationId xmlns:a16="http://schemas.microsoft.com/office/drawing/2014/main" id="{A0F6A818-AB01-4BDC-990A-EA0CD183EC84}"/>
                </a:ext>
              </a:extLst>
            </p:cNvPr>
            <p:cNvSpPr>
              <a:spLocks noChangeShapeType="1"/>
            </p:cNvSpPr>
            <p:nvPr/>
          </p:nvSpPr>
          <p:spPr bwMode="auto">
            <a:xfrm>
              <a:off x="7667625" y="4572000"/>
              <a:ext cx="414338" cy="95250"/>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Freeform 101">
              <a:extLst>
                <a:ext uri="{FF2B5EF4-FFF2-40B4-BE49-F238E27FC236}">
                  <a16:creationId xmlns:a16="http://schemas.microsoft.com/office/drawing/2014/main" id="{53C667F0-EB5F-4989-9F98-28D13CD27332}"/>
                </a:ext>
              </a:extLst>
            </p:cNvPr>
            <p:cNvSpPr>
              <a:spLocks/>
            </p:cNvSpPr>
            <p:nvPr/>
          </p:nvSpPr>
          <p:spPr bwMode="auto">
            <a:xfrm>
              <a:off x="10609263" y="3883025"/>
              <a:ext cx="1265238" cy="1344613"/>
            </a:xfrm>
            <a:custGeom>
              <a:avLst/>
              <a:gdLst>
                <a:gd name="T0" fmla="*/ 494 w 797"/>
                <a:gd name="T1" fmla="*/ 847 h 847"/>
                <a:gd name="T2" fmla="*/ 0 w 797"/>
                <a:gd name="T3" fmla="*/ 597 h 847"/>
                <a:gd name="T4" fmla="*/ 302 w 797"/>
                <a:gd name="T5" fmla="*/ 0 h 847"/>
                <a:gd name="T6" fmla="*/ 797 w 797"/>
                <a:gd name="T7" fmla="*/ 250 h 847"/>
                <a:gd name="T8" fmla="*/ 494 w 797"/>
                <a:gd name="T9" fmla="*/ 847 h 847"/>
              </a:gdLst>
              <a:ahLst/>
              <a:cxnLst>
                <a:cxn ang="0">
                  <a:pos x="T0" y="T1"/>
                </a:cxn>
                <a:cxn ang="0">
                  <a:pos x="T2" y="T3"/>
                </a:cxn>
                <a:cxn ang="0">
                  <a:pos x="T4" y="T5"/>
                </a:cxn>
                <a:cxn ang="0">
                  <a:pos x="T6" y="T7"/>
                </a:cxn>
                <a:cxn ang="0">
                  <a:pos x="T8" y="T9"/>
                </a:cxn>
              </a:cxnLst>
              <a:rect l="0" t="0" r="r" b="b"/>
              <a:pathLst>
                <a:path w="797" h="847">
                  <a:moveTo>
                    <a:pt x="494" y="847"/>
                  </a:moveTo>
                  <a:lnTo>
                    <a:pt x="0" y="597"/>
                  </a:lnTo>
                  <a:lnTo>
                    <a:pt x="302" y="0"/>
                  </a:lnTo>
                  <a:lnTo>
                    <a:pt x="797" y="250"/>
                  </a:lnTo>
                  <a:lnTo>
                    <a:pt x="494" y="847"/>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4" name="Freeform 102">
              <a:extLst>
                <a:ext uri="{FF2B5EF4-FFF2-40B4-BE49-F238E27FC236}">
                  <a16:creationId xmlns:a16="http://schemas.microsoft.com/office/drawing/2014/main" id="{505AE120-99C3-49D5-924E-8FEB59FDE26F}"/>
                </a:ext>
              </a:extLst>
            </p:cNvPr>
            <p:cNvSpPr>
              <a:spLocks/>
            </p:cNvSpPr>
            <p:nvPr/>
          </p:nvSpPr>
          <p:spPr bwMode="auto">
            <a:xfrm>
              <a:off x="10529888" y="3803650"/>
              <a:ext cx="1311275" cy="1443038"/>
            </a:xfrm>
            <a:custGeom>
              <a:avLst/>
              <a:gdLst>
                <a:gd name="T0" fmla="*/ 493 w 826"/>
                <a:gd name="T1" fmla="*/ 909 h 909"/>
                <a:gd name="T2" fmla="*/ 0 w 826"/>
                <a:gd name="T3" fmla="*/ 659 h 909"/>
                <a:gd name="T4" fmla="*/ 331 w 826"/>
                <a:gd name="T5" fmla="*/ 0 h 909"/>
                <a:gd name="T6" fmla="*/ 826 w 826"/>
                <a:gd name="T7" fmla="*/ 252 h 909"/>
                <a:gd name="T8" fmla="*/ 493 w 826"/>
                <a:gd name="T9" fmla="*/ 909 h 909"/>
              </a:gdLst>
              <a:ahLst/>
              <a:cxnLst>
                <a:cxn ang="0">
                  <a:pos x="T0" y="T1"/>
                </a:cxn>
                <a:cxn ang="0">
                  <a:pos x="T2" y="T3"/>
                </a:cxn>
                <a:cxn ang="0">
                  <a:pos x="T4" y="T5"/>
                </a:cxn>
                <a:cxn ang="0">
                  <a:pos x="T6" y="T7"/>
                </a:cxn>
                <a:cxn ang="0">
                  <a:pos x="T8" y="T9"/>
                </a:cxn>
              </a:cxnLst>
              <a:rect l="0" t="0" r="r" b="b"/>
              <a:pathLst>
                <a:path w="826" h="909">
                  <a:moveTo>
                    <a:pt x="493" y="909"/>
                  </a:moveTo>
                  <a:lnTo>
                    <a:pt x="0" y="659"/>
                  </a:lnTo>
                  <a:lnTo>
                    <a:pt x="331" y="0"/>
                  </a:lnTo>
                  <a:lnTo>
                    <a:pt x="826" y="252"/>
                  </a:lnTo>
                  <a:lnTo>
                    <a:pt x="493" y="909"/>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5" name="Freeform 103">
              <a:extLst>
                <a:ext uri="{FF2B5EF4-FFF2-40B4-BE49-F238E27FC236}">
                  <a16:creationId xmlns:a16="http://schemas.microsoft.com/office/drawing/2014/main" id="{7376F985-4F39-4BB2-9E56-ACAC2525BB4E}"/>
                </a:ext>
              </a:extLst>
            </p:cNvPr>
            <p:cNvSpPr>
              <a:spLocks/>
            </p:cNvSpPr>
            <p:nvPr/>
          </p:nvSpPr>
          <p:spPr bwMode="auto">
            <a:xfrm>
              <a:off x="10547350" y="3822700"/>
              <a:ext cx="1195388" cy="1365250"/>
            </a:xfrm>
            <a:custGeom>
              <a:avLst/>
              <a:gdLst>
                <a:gd name="T0" fmla="*/ 428 w 753"/>
                <a:gd name="T1" fmla="*/ 860 h 860"/>
                <a:gd name="T2" fmla="*/ 753 w 753"/>
                <a:gd name="T3" fmla="*/ 217 h 860"/>
                <a:gd name="T4" fmla="*/ 325 w 753"/>
                <a:gd name="T5" fmla="*/ 0 h 860"/>
                <a:gd name="T6" fmla="*/ 0 w 753"/>
                <a:gd name="T7" fmla="*/ 643 h 860"/>
                <a:gd name="T8" fmla="*/ 428 w 753"/>
                <a:gd name="T9" fmla="*/ 860 h 860"/>
              </a:gdLst>
              <a:ahLst/>
              <a:cxnLst>
                <a:cxn ang="0">
                  <a:pos x="T0" y="T1"/>
                </a:cxn>
                <a:cxn ang="0">
                  <a:pos x="T2" y="T3"/>
                </a:cxn>
                <a:cxn ang="0">
                  <a:pos x="T4" y="T5"/>
                </a:cxn>
                <a:cxn ang="0">
                  <a:pos x="T6" y="T7"/>
                </a:cxn>
                <a:cxn ang="0">
                  <a:pos x="T8" y="T9"/>
                </a:cxn>
              </a:cxnLst>
              <a:rect l="0" t="0" r="r" b="b"/>
              <a:pathLst>
                <a:path w="753" h="860">
                  <a:moveTo>
                    <a:pt x="428" y="860"/>
                  </a:moveTo>
                  <a:lnTo>
                    <a:pt x="753" y="217"/>
                  </a:lnTo>
                  <a:lnTo>
                    <a:pt x="325" y="0"/>
                  </a:lnTo>
                  <a:lnTo>
                    <a:pt x="0" y="643"/>
                  </a:lnTo>
                  <a:lnTo>
                    <a:pt x="428" y="86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6" name="Freeform 104">
              <a:extLst>
                <a:ext uri="{FF2B5EF4-FFF2-40B4-BE49-F238E27FC236}">
                  <a16:creationId xmlns:a16="http://schemas.microsoft.com/office/drawing/2014/main" id="{D54D703D-ADB5-4A54-9FE9-F5E01D686637}"/>
                </a:ext>
              </a:extLst>
            </p:cNvPr>
            <p:cNvSpPr>
              <a:spLocks/>
            </p:cNvSpPr>
            <p:nvPr/>
          </p:nvSpPr>
          <p:spPr bwMode="auto">
            <a:xfrm>
              <a:off x="11137900" y="4403725"/>
              <a:ext cx="493713" cy="385763"/>
            </a:xfrm>
            <a:custGeom>
              <a:avLst/>
              <a:gdLst>
                <a:gd name="T0" fmla="*/ 254 w 311"/>
                <a:gd name="T1" fmla="*/ 243 h 243"/>
                <a:gd name="T2" fmla="*/ 0 w 311"/>
                <a:gd name="T3" fmla="*/ 114 h 243"/>
                <a:gd name="T4" fmla="*/ 57 w 311"/>
                <a:gd name="T5" fmla="*/ 0 h 243"/>
                <a:gd name="T6" fmla="*/ 311 w 311"/>
                <a:gd name="T7" fmla="*/ 129 h 243"/>
                <a:gd name="T8" fmla="*/ 254 w 311"/>
                <a:gd name="T9" fmla="*/ 243 h 243"/>
              </a:gdLst>
              <a:ahLst/>
              <a:cxnLst>
                <a:cxn ang="0">
                  <a:pos x="T0" y="T1"/>
                </a:cxn>
                <a:cxn ang="0">
                  <a:pos x="T2" y="T3"/>
                </a:cxn>
                <a:cxn ang="0">
                  <a:pos x="T4" y="T5"/>
                </a:cxn>
                <a:cxn ang="0">
                  <a:pos x="T6" y="T7"/>
                </a:cxn>
                <a:cxn ang="0">
                  <a:pos x="T8" y="T9"/>
                </a:cxn>
              </a:cxnLst>
              <a:rect l="0" t="0" r="r" b="b"/>
              <a:pathLst>
                <a:path w="311" h="243">
                  <a:moveTo>
                    <a:pt x="254" y="243"/>
                  </a:moveTo>
                  <a:lnTo>
                    <a:pt x="0" y="114"/>
                  </a:lnTo>
                  <a:lnTo>
                    <a:pt x="57" y="0"/>
                  </a:lnTo>
                  <a:lnTo>
                    <a:pt x="311" y="129"/>
                  </a:lnTo>
                  <a:lnTo>
                    <a:pt x="254" y="243"/>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7" name="Freeform 105">
              <a:extLst>
                <a:ext uri="{FF2B5EF4-FFF2-40B4-BE49-F238E27FC236}">
                  <a16:creationId xmlns:a16="http://schemas.microsoft.com/office/drawing/2014/main" id="{5BFF6AAF-5AB7-425E-939A-2DEE880348BB}"/>
                </a:ext>
              </a:extLst>
            </p:cNvPr>
            <p:cNvSpPr>
              <a:spLocks/>
            </p:cNvSpPr>
            <p:nvPr/>
          </p:nvSpPr>
          <p:spPr bwMode="auto">
            <a:xfrm>
              <a:off x="11564938" y="4075113"/>
              <a:ext cx="215900" cy="231775"/>
            </a:xfrm>
            <a:custGeom>
              <a:avLst/>
              <a:gdLst>
                <a:gd name="T0" fmla="*/ 83 w 136"/>
                <a:gd name="T1" fmla="*/ 146 h 146"/>
                <a:gd name="T2" fmla="*/ 52 w 136"/>
                <a:gd name="T3" fmla="*/ 106 h 146"/>
                <a:gd name="T4" fmla="*/ 0 w 136"/>
                <a:gd name="T5" fmla="*/ 104 h 146"/>
                <a:gd name="T6" fmla="*/ 53 w 136"/>
                <a:gd name="T7" fmla="*/ 0 h 146"/>
                <a:gd name="T8" fmla="*/ 136 w 136"/>
                <a:gd name="T9" fmla="*/ 42 h 146"/>
                <a:gd name="T10" fmla="*/ 83 w 136"/>
                <a:gd name="T11" fmla="*/ 146 h 146"/>
              </a:gdLst>
              <a:ahLst/>
              <a:cxnLst>
                <a:cxn ang="0">
                  <a:pos x="T0" y="T1"/>
                </a:cxn>
                <a:cxn ang="0">
                  <a:pos x="T2" y="T3"/>
                </a:cxn>
                <a:cxn ang="0">
                  <a:pos x="T4" y="T5"/>
                </a:cxn>
                <a:cxn ang="0">
                  <a:pos x="T6" y="T7"/>
                </a:cxn>
                <a:cxn ang="0">
                  <a:pos x="T8" y="T9"/>
                </a:cxn>
                <a:cxn ang="0">
                  <a:pos x="T10" y="T11"/>
                </a:cxn>
              </a:cxnLst>
              <a:rect l="0" t="0" r="r" b="b"/>
              <a:pathLst>
                <a:path w="136" h="146">
                  <a:moveTo>
                    <a:pt x="83" y="146"/>
                  </a:moveTo>
                  <a:lnTo>
                    <a:pt x="52" y="106"/>
                  </a:lnTo>
                  <a:lnTo>
                    <a:pt x="0" y="104"/>
                  </a:lnTo>
                  <a:lnTo>
                    <a:pt x="53" y="0"/>
                  </a:lnTo>
                  <a:lnTo>
                    <a:pt x="136" y="42"/>
                  </a:lnTo>
                  <a:lnTo>
                    <a:pt x="83" y="146"/>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8" name="Freeform 106">
              <a:extLst>
                <a:ext uri="{FF2B5EF4-FFF2-40B4-BE49-F238E27FC236}">
                  <a16:creationId xmlns:a16="http://schemas.microsoft.com/office/drawing/2014/main" id="{9BD0614F-7039-465B-9240-3B515FF9828D}"/>
                </a:ext>
              </a:extLst>
            </p:cNvPr>
            <p:cNvSpPr>
              <a:spLocks/>
            </p:cNvSpPr>
            <p:nvPr/>
          </p:nvSpPr>
          <p:spPr bwMode="auto">
            <a:xfrm>
              <a:off x="10529888" y="3803650"/>
              <a:ext cx="633413" cy="1100138"/>
            </a:xfrm>
            <a:custGeom>
              <a:avLst/>
              <a:gdLst>
                <a:gd name="T0" fmla="*/ 66 w 399"/>
                <a:gd name="T1" fmla="*/ 693 h 693"/>
                <a:gd name="T2" fmla="*/ 0 w 399"/>
                <a:gd name="T3" fmla="*/ 659 h 693"/>
                <a:gd name="T4" fmla="*/ 331 w 399"/>
                <a:gd name="T5" fmla="*/ 0 h 693"/>
                <a:gd name="T6" fmla="*/ 399 w 399"/>
                <a:gd name="T7" fmla="*/ 36 h 693"/>
                <a:gd name="T8" fmla="*/ 66 w 399"/>
                <a:gd name="T9" fmla="*/ 693 h 693"/>
              </a:gdLst>
              <a:ahLst/>
              <a:cxnLst>
                <a:cxn ang="0">
                  <a:pos x="T0" y="T1"/>
                </a:cxn>
                <a:cxn ang="0">
                  <a:pos x="T2" y="T3"/>
                </a:cxn>
                <a:cxn ang="0">
                  <a:pos x="T4" y="T5"/>
                </a:cxn>
                <a:cxn ang="0">
                  <a:pos x="T6" y="T7"/>
                </a:cxn>
                <a:cxn ang="0">
                  <a:pos x="T8" y="T9"/>
                </a:cxn>
              </a:cxnLst>
              <a:rect l="0" t="0" r="r" b="b"/>
              <a:pathLst>
                <a:path w="399" h="693">
                  <a:moveTo>
                    <a:pt x="66" y="693"/>
                  </a:moveTo>
                  <a:lnTo>
                    <a:pt x="0" y="659"/>
                  </a:lnTo>
                  <a:lnTo>
                    <a:pt x="331" y="0"/>
                  </a:lnTo>
                  <a:lnTo>
                    <a:pt x="399" y="36"/>
                  </a:lnTo>
                  <a:lnTo>
                    <a:pt x="66" y="69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9" name="Freeform 107">
              <a:extLst>
                <a:ext uri="{FF2B5EF4-FFF2-40B4-BE49-F238E27FC236}">
                  <a16:creationId xmlns:a16="http://schemas.microsoft.com/office/drawing/2014/main" id="{B7500433-4A80-4024-A80A-60047A5895DD}"/>
                </a:ext>
              </a:extLst>
            </p:cNvPr>
            <p:cNvSpPr>
              <a:spLocks/>
            </p:cNvSpPr>
            <p:nvPr/>
          </p:nvSpPr>
          <p:spPr bwMode="auto">
            <a:xfrm>
              <a:off x="9744075" y="4465638"/>
              <a:ext cx="292100" cy="587375"/>
            </a:xfrm>
            <a:custGeom>
              <a:avLst/>
              <a:gdLst>
                <a:gd name="T0" fmla="*/ 62 w 184"/>
                <a:gd name="T1" fmla="*/ 370 h 370"/>
                <a:gd name="T2" fmla="*/ 0 w 184"/>
                <a:gd name="T3" fmla="*/ 348 h 370"/>
                <a:gd name="T4" fmla="*/ 122 w 184"/>
                <a:gd name="T5" fmla="*/ 0 h 370"/>
                <a:gd name="T6" fmla="*/ 184 w 184"/>
                <a:gd name="T7" fmla="*/ 21 h 370"/>
                <a:gd name="T8" fmla="*/ 62 w 184"/>
                <a:gd name="T9" fmla="*/ 370 h 370"/>
              </a:gdLst>
              <a:ahLst/>
              <a:cxnLst>
                <a:cxn ang="0">
                  <a:pos x="T0" y="T1"/>
                </a:cxn>
                <a:cxn ang="0">
                  <a:pos x="T2" y="T3"/>
                </a:cxn>
                <a:cxn ang="0">
                  <a:pos x="T4" y="T5"/>
                </a:cxn>
                <a:cxn ang="0">
                  <a:pos x="T6" y="T7"/>
                </a:cxn>
                <a:cxn ang="0">
                  <a:pos x="T8" y="T9"/>
                </a:cxn>
              </a:cxnLst>
              <a:rect l="0" t="0" r="r" b="b"/>
              <a:pathLst>
                <a:path w="184" h="370">
                  <a:moveTo>
                    <a:pt x="62" y="370"/>
                  </a:moveTo>
                  <a:lnTo>
                    <a:pt x="0" y="348"/>
                  </a:lnTo>
                  <a:lnTo>
                    <a:pt x="122" y="0"/>
                  </a:lnTo>
                  <a:lnTo>
                    <a:pt x="184" y="21"/>
                  </a:lnTo>
                  <a:lnTo>
                    <a:pt x="62" y="370"/>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0" name="Freeform 108">
              <a:extLst>
                <a:ext uri="{FF2B5EF4-FFF2-40B4-BE49-F238E27FC236}">
                  <a16:creationId xmlns:a16="http://schemas.microsoft.com/office/drawing/2014/main" id="{8235117D-E464-4063-A4C0-BECA901A9CC7}"/>
                </a:ext>
              </a:extLst>
            </p:cNvPr>
            <p:cNvSpPr>
              <a:spLocks/>
            </p:cNvSpPr>
            <p:nvPr/>
          </p:nvSpPr>
          <p:spPr bwMode="auto">
            <a:xfrm>
              <a:off x="9958388" y="4365625"/>
              <a:ext cx="95250" cy="128588"/>
            </a:xfrm>
            <a:custGeom>
              <a:avLst/>
              <a:gdLst>
                <a:gd name="T0" fmla="*/ 37 w 51"/>
                <a:gd name="T1" fmla="*/ 3 h 69"/>
                <a:gd name="T2" fmla="*/ 37 w 51"/>
                <a:gd name="T3" fmla="*/ 3 h 69"/>
                <a:gd name="T4" fmla="*/ 15 w 51"/>
                <a:gd name="T5" fmla="*/ 13 h 69"/>
                <a:gd name="T6" fmla="*/ 0 w 51"/>
                <a:gd name="T7" fmla="*/ 57 h 69"/>
                <a:gd name="T8" fmla="*/ 32 w 51"/>
                <a:gd name="T9" fmla="*/ 69 h 69"/>
                <a:gd name="T10" fmla="*/ 47 w 51"/>
                <a:gd name="T11" fmla="*/ 24 h 69"/>
                <a:gd name="T12" fmla="*/ 37 w 51"/>
                <a:gd name="T13" fmla="*/ 3 h 69"/>
              </a:gdLst>
              <a:ahLst/>
              <a:cxnLst>
                <a:cxn ang="0">
                  <a:pos x="T0" y="T1"/>
                </a:cxn>
                <a:cxn ang="0">
                  <a:pos x="T2" y="T3"/>
                </a:cxn>
                <a:cxn ang="0">
                  <a:pos x="T4" y="T5"/>
                </a:cxn>
                <a:cxn ang="0">
                  <a:pos x="T6" y="T7"/>
                </a:cxn>
                <a:cxn ang="0">
                  <a:pos x="T8" y="T9"/>
                </a:cxn>
                <a:cxn ang="0">
                  <a:pos x="T10" y="T11"/>
                </a:cxn>
                <a:cxn ang="0">
                  <a:pos x="T12" y="T13"/>
                </a:cxn>
              </a:cxnLst>
              <a:rect l="0" t="0" r="r" b="b"/>
              <a:pathLst>
                <a:path w="51" h="69">
                  <a:moveTo>
                    <a:pt x="37" y="3"/>
                  </a:moveTo>
                  <a:cubicBezTo>
                    <a:pt x="37" y="3"/>
                    <a:pt x="37" y="3"/>
                    <a:pt x="37" y="3"/>
                  </a:cubicBezTo>
                  <a:cubicBezTo>
                    <a:pt x="28" y="0"/>
                    <a:pt x="18" y="4"/>
                    <a:pt x="15" y="13"/>
                  </a:cubicBezTo>
                  <a:cubicBezTo>
                    <a:pt x="0" y="57"/>
                    <a:pt x="0" y="57"/>
                    <a:pt x="0" y="57"/>
                  </a:cubicBezTo>
                  <a:cubicBezTo>
                    <a:pt x="32" y="69"/>
                    <a:pt x="32" y="69"/>
                    <a:pt x="32" y="69"/>
                  </a:cubicBezTo>
                  <a:cubicBezTo>
                    <a:pt x="47" y="24"/>
                    <a:pt x="47" y="24"/>
                    <a:pt x="47" y="24"/>
                  </a:cubicBezTo>
                  <a:cubicBezTo>
                    <a:pt x="51" y="16"/>
                    <a:pt x="46" y="6"/>
                    <a:pt x="37" y="3"/>
                  </a:cubicBez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1" name="Freeform 109">
              <a:extLst>
                <a:ext uri="{FF2B5EF4-FFF2-40B4-BE49-F238E27FC236}">
                  <a16:creationId xmlns:a16="http://schemas.microsoft.com/office/drawing/2014/main" id="{1F84F54A-487E-4794-90FC-DDCC7D65DD64}"/>
                </a:ext>
              </a:extLst>
            </p:cNvPr>
            <p:cNvSpPr>
              <a:spLocks/>
            </p:cNvSpPr>
            <p:nvPr/>
          </p:nvSpPr>
          <p:spPr bwMode="auto">
            <a:xfrm>
              <a:off x="9744075" y="5018088"/>
              <a:ext cx="98425" cy="106363"/>
            </a:xfrm>
            <a:custGeom>
              <a:avLst/>
              <a:gdLst>
                <a:gd name="T0" fmla="*/ 0 w 53"/>
                <a:gd name="T1" fmla="*/ 0 h 57"/>
                <a:gd name="T2" fmla="*/ 4 w 53"/>
                <a:gd name="T3" fmla="*/ 43 h 57"/>
                <a:gd name="T4" fmla="*/ 23 w 53"/>
                <a:gd name="T5" fmla="*/ 50 h 57"/>
                <a:gd name="T6" fmla="*/ 53 w 53"/>
                <a:gd name="T7" fmla="*/ 18 h 57"/>
                <a:gd name="T8" fmla="*/ 0 w 53"/>
                <a:gd name="T9" fmla="*/ 0 h 57"/>
              </a:gdLst>
              <a:ahLst/>
              <a:cxnLst>
                <a:cxn ang="0">
                  <a:pos x="T0" y="T1"/>
                </a:cxn>
                <a:cxn ang="0">
                  <a:pos x="T2" y="T3"/>
                </a:cxn>
                <a:cxn ang="0">
                  <a:pos x="T4" y="T5"/>
                </a:cxn>
                <a:cxn ang="0">
                  <a:pos x="T6" y="T7"/>
                </a:cxn>
                <a:cxn ang="0">
                  <a:pos x="T8" y="T9"/>
                </a:cxn>
              </a:cxnLst>
              <a:rect l="0" t="0" r="r" b="b"/>
              <a:pathLst>
                <a:path w="53" h="57">
                  <a:moveTo>
                    <a:pt x="0" y="0"/>
                  </a:moveTo>
                  <a:cubicBezTo>
                    <a:pt x="4" y="43"/>
                    <a:pt x="4" y="43"/>
                    <a:pt x="4" y="43"/>
                  </a:cubicBezTo>
                  <a:cubicBezTo>
                    <a:pt x="5" y="53"/>
                    <a:pt x="16" y="57"/>
                    <a:pt x="23" y="50"/>
                  </a:cubicBezTo>
                  <a:cubicBezTo>
                    <a:pt x="53" y="18"/>
                    <a:pt x="53" y="18"/>
                    <a:pt x="53" y="18"/>
                  </a:cubicBezTo>
                  <a:lnTo>
                    <a:pt x="0" y="0"/>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2" name="Freeform 110">
              <a:extLst>
                <a:ext uri="{FF2B5EF4-FFF2-40B4-BE49-F238E27FC236}">
                  <a16:creationId xmlns:a16="http://schemas.microsoft.com/office/drawing/2014/main" id="{B7ACF900-41EA-4717-A322-1FCA113B48BD}"/>
                </a:ext>
              </a:extLst>
            </p:cNvPr>
            <p:cNvSpPr>
              <a:spLocks/>
            </p:cNvSpPr>
            <p:nvPr/>
          </p:nvSpPr>
          <p:spPr bwMode="auto">
            <a:xfrm>
              <a:off x="9744075" y="4886325"/>
              <a:ext cx="144463" cy="166688"/>
            </a:xfrm>
            <a:custGeom>
              <a:avLst/>
              <a:gdLst>
                <a:gd name="T0" fmla="*/ 91 w 91"/>
                <a:gd name="T1" fmla="*/ 21 h 105"/>
                <a:gd name="T2" fmla="*/ 29 w 91"/>
                <a:gd name="T3" fmla="*/ 0 h 105"/>
                <a:gd name="T4" fmla="*/ 0 w 91"/>
                <a:gd name="T5" fmla="*/ 83 h 105"/>
                <a:gd name="T6" fmla="*/ 62 w 91"/>
                <a:gd name="T7" fmla="*/ 105 h 105"/>
                <a:gd name="T8" fmla="*/ 91 w 91"/>
                <a:gd name="T9" fmla="*/ 21 h 105"/>
              </a:gdLst>
              <a:ahLst/>
              <a:cxnLst>
                <a:cxn ang="0">
                  <a:pos x="T0" y="T1"/>
                </a:cxn>
                <a:cxn ang="0">
                  <a:pos x="T2" y="T3"/>
                </a:cxn>
                <a:cxn ang="0">
                  <a:pos x="T4" y="T5"/>
                </a:cxn>
                <a:cxn ang="0">
                  <a:pos x="T6" y="T7"/>
                </a:cxn>
                <a:cxn ang="0">
                  <a:pos x="T8" y="T9"/>
                </a:cxn>
              </a:cxnLst>
              <a:rect l="0" t="0" r="r" b="b"/>
              <a:pathLst>
                <a:path w="91" h="105">
                  <a:moveTo>
                    <a:pt x="91" y="21"/>
                  </a:moveTo>
                  <a:lnTo>
                    <a:pt x="29" y="0"/>
                  </a:lnTo>
                  <a:lnTo>
                    <a:pt x="0" y="83"/>
                  </a:lnTo>
                  <a:lnTo>
                    <a:pt x="62" y="105"/>
                  </a:lnTo>
                  <a:lnTo>
                    <a:pt x="91" y="21"/>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3" name="Freeform 111">
              <a:extLst>
                <a:ext uri="{FF2B5EF4-FFF2-40B4-BE49-F238E27FC236}">
                  <a16:creationId xmlns:a16="http://schemas.microsoft.com/office/drawing/2014/main" id="{AD4793CA-F89F-4B75-8C8A-FB96C6583A8F}"/>
                </a:ext>
              </a:extLst>
            </p:cNvPr>
            <p:cNvSpPr>
              <a:spLocks/>
            </p:cNvSpPr>
            <p:nvPr/>
          </p:nvSpPr>
          <p:spPr bwMode="auto">
            <a:xfrm>
              <a:off x="9918700" y="4518025"/>
              <a:ext cx="149225" cy="293688"/>
            </a:xfrm>
            <a:custGeom>
              <a:avLst/>
              <a:gdLst>
                <a:gd name="T0" fmla="*/ 0 w 94"/>
                <a:gd name="T1" fmla="*/ 0 h 185"/>
                <a:gd name="T2" fmla="*/ 94 w 94"/>
                <a:gd name="T3" fmla="*/ 33 h 185"/>
                <a:gd name="T4" fmla="*/ 40 w 94"/>
                <a:gd name="T5" fmla="*/ 185 h 185"/>
              </a:gdLst>
              <a:ahLst/>
              <a:cxnLst>
                <a:cxn ang="0">
                  <a:pos x="T0" y="T1"/>
                </a:cxn>
                <a:cxn ang="0">
                  <a:pos x="T2" y="T3"/>
                </a:cxn>
                <a:cxn ang="0">
                  <a:pos x="T4" y="T5"/>
                </a:cxn>
              </a:cxnLst>
              <a:rect l="0" t="0" r="r" b="b"/>
              <a:pathLst>
                <a:path w="94" h="185">
                  <a:moveTo>
                    <a:pt x="0" y="0"/>
                  </a:moveTo>
                  <a:lnTo>
                    <a:pt x="94" y="33"/>
                  </a:lnTo>
                  <a:lnTo>
                    <a:pt x="40" y="185"/>
                  </a:lnTo>
                </a:path>
              </a:pathLst>
            </a:custGeom>
            <a:noFill/>
            <a:ln w="22225" cap="rnd">
              <a:solidFill>
                <a:srgbClr val="33333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112">
              <a:extLst>
                <a:ext uri="{FF2B5EF4-FFF2-40B4-BE49-F238E27FC236}">
                  <a16:creationId xmlns:a16="http://schemas.microsoft.com/office/drawing/2014/main" id="{64EF34EA-33F2-4C3A-B612-13547E0ADA78}"/>
                </a:ext>
              </a:extLst>
            </p:cNvPr>
            <p:cNvSpPr>
              <a:spLocks/>
            </p:cNvSpPr>
            <p:nvPr/>
          </p:nvSpPr>
          <p:spPr bwMode="auto">
            <a:xfrm>
              <a:off x="5275263" y="3221038"/>
              <a:ext cx="819150" cy="904875"/>
            </a:xfrm>
            <a:custGeom>
              <a:avLst/>
              <a:gdLst>
                <a:gd name="T0" fmla="*/ 409 w 440"/>
                <a:gd name="T1" fmla="*/ 398 h 486"/>
                <a:gd name="T2" fmla="*/ 158 w 440"/>
                <a:gd name="T3" fmla="*/ 479 h 486"/>
                <a:gd name="T4" fmla="*/ 110 w 440"/>
                <a:gd name="T5" fmla="*/ 455 h 486"/>
                <a:gd name="T6" fmla="*/ 7 w 440"/>
                <a:gd name="T7" fmla="*/ 136 h 486"/>
                <a:gd name="T8" fmla="*/ 31 w 440"/>
                <a:gd name="T9" fmla="*/ 88 h 486"/>
                <a:gd name="T10" fmla="*/ 283 w 440"/>
                <a:gd name="T11" fmla="*/ 6 h 486"/>
                <a:gd name="T12" fmla="*/ 331 w 440"/>
                <a:gd name="T13" fmla="*/ 31 h 486"/>
                <a:gd name="T14" fmla="*/ 434 w 440"/>
                <a:gd name="T15" fmla="*/ 350 h 486"/>
                <a:gd name="T16" fmla="*/ 409 w 440"/>
                <a:gd name="T17" fmla="*/ 398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0" h="486">
                  <a:moveTo>
                    <a:pt x="409" y="398"/>
                  </a:moveTo>
                  <a:cubicBezTo>
                    <a:pt x="158" y="479"/>
                    <a:pt x="158" y="479"/>
                    <a:pt x="158" y="479"/>
                  </a:cubicBezTo>
                  <a:cubicBezTo>
                    <a:pt x="138" y="486"/>
                    <a:pt x="117" y="475"/>
                    <a:pt x="110" y="455"/>
                  </a:cubicBezTo>
                  <a:cubicBezTo>
                    <a:pt x="7" y="136"/>
                    <a:pt x="7" y="136"/>
                    <a:pt x="7" y="136"/>
                  </a:cubicBezTo>
                  <a:cubicBezTo>
                    <a:pt x="0" y="116"/>
                    <a:pt x="11" y="94"/>
                    <a:pt x="31" y="88"/>
                  </a:cubicBezTo>
                  <a:cubicBezTo>
                    <a:pt x="283" y="6"/>
                    <a:pt x="283" y="6"/>
                    <a:pt x="283" y="6"/>
                  </a:cubicBezTo>
                  <a:cubicBezTo>
                    <a:pt x="303" y="0"/>
                    <a:pt x="324" y="11"/>
                    <a:pt x="331" y="31"/>
                  </a:cubicBezTo>
                  <a:cubicBezTo>
                    <a:pt x="434" y="350"/>
                    <a:pt x="434" y="350"/>
                    <a:pt x="434" y="350"/>
                  </a:cubicBezTo>
                  <a:cubicBezTo>
                    <a:pt x="440" y="370"/>
                    <a:pt x="429" y="391"/>
                    <a:pt x="409" y="398"/>
                  </a:cubicBez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5" name="Freeform 113">
              <a:extLst>
                <a:ext uri="{FF2B5EF4-FFF2-40B4-BE49-F238E27FC236}">
                  <a16:creationId xmlns:a16="http://schemas.microsoft.com/office/drawing/2014/main" id="{A0FFE3C0-78AA-4F0D-87E2-48816509FDAF}"/>
                </a:ext>
              </a:extLst>
            </p:cNvPr>
            <p:cNvSpPr>
              <a:spLocks/>
            </p:cNvSpPr>
            <p:nvPr/>
          </p:nvSpPr>
          <p:spPr bwMode="auto">
            <a:xfrm>
              <a:off x="5370513" y="3324225"/>
              <a:ext cx="487363" cy="263525"/>
            </a:xfrm>
            <a:custGeom>
              <a:avLst/>
              <a:gdLst>
                <a:gd name="T0" fmla="*/ 307 w 307"/>
                <a:gd name="T1" fmla="*/ 74 h 166"/>
                <a:gd name="T2" fmla="*/ 24 w 307"/>
                <a:gd name="T3" fmla="*/ 166 h 166"/>
                <a:gd name="T4" fmla="*/ 0 w 307"/>
                <a:gd name="T5" fmla="*/ 91 h 166"/>
                <a:gd name="T6" fmla="*/ 282 w 307"/>
                <a:gd name="T7" fmla="*/ 0 h 166"/>
                <a:gd name="T8" fmla="*/ 307 w 307"/>
                <a:gd name="T9" fmla="*/ 74 h 166"/>
              </a:gdLst>
              <a:ahLst/>
              <a:cxnLst>
                <a:cxn ang="0">
                  <a:pos x="T0" y="T1"/>
                </a:cxn>
                <a:cxn ang="0">
                  <a:pos x="T2" y="T3"/>
                </a:cxn>
                <a:cxn ang="0">
                  <a:pos x="T4" y="T5"/>
                </a:cxn>
                <a:cxn ang="0">
                  <a:pos x="T6" y="T7"/>
                </a:cxn>
                <a:cxn ang="0">
                  <a:pos x="T8" y="T9"/>
                </a:cxn>
              </a:cxnLst>
              <a:rect l="0" t="0" r="r" b="b"/>
              <a:pathLst>
                <a:path w="307" h="166">
                  <a:moveTo>
                    <a:pt x="307" y="74"/>
                  </a:moveTo>
                  <a:lnTo>
                    <a:pt x="24" y="166"/>
                  </a:lnTo>
                  <a:lnTo>
                    <a:pt x="0" y="91"/>
                  </a:lnTo>
                  <a:lnTo>
                    <a:pt x="282" y="0"/>
                  </a:lnTo>
                  <a:lnTo>
                    <a:pt x="307" y="74"/>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6" name="Freeform 114">
              <a:extLst>
                <a:ext uri="{FF2B5EF4-FFF2-40B4-BE49-F238E27FC236}">
                  <a16:creationId xmlns:a16="http://schemas.microsoft.com/office/drawing/2014/main" id="{A47C2CB2-4783-4248-8352-14F5B020C357}"/>
                </a:ext>
              </a:extLst>
            </p:cNvPr>
            <p:cNvSpPr>
              <a:spLocks/>
            </p:cNvSpPr>
            <p:nvPr/>
          </p:nvSpPr>
          <p:spPr bwMode="auto">
            <a:xfrm>
              <a:off x="5437188" y="3370263"/>
              <a:ext cx="401638" cy="185738"/>
            </a:xfrm>
            <a:custGeom>
              <a:avLst/>
              <a:gdLst>
                <a:gd name="T0" fmla="*/ 253 w 253"/>
                <a:gd name="T1" fmla="*/ 40 h 117"/>
                <a:gd name="T2" fmla="*/ 241 w 253"/>
                <a:gd name="T3" fmla="*/ 0 h 117"/>
                <a:gd name="T4" fmla="*/ 0 w 253"/>
                <a:gd name="T5" fmla="*/ 78 h 117"/>
                <a:gd name="T6" fmla="*/ 13 w 253"/>
                <a:gd name="T7" fmla="*/ 117 h 117"/>
                <a:gd name="T8" fmla="*/ 253 w 253"/>
                <a:gd name="T9" fmla="*/ 40 h 117"/>
              </a:gdLst>
              <a:ahLst/>
              <a:cxnLst>
                <a:cxn ang="0">
                  <a:pos x="T0" y="T1"/>
                </a:cxn>
                <a:cxn ang="0">
                  <a:pos x="T2" y="T3"/>
                </a:cxn>
                <a:cxn ang="0">
                  <a:pos x="T4" y="T5"/>
                </a:cxn>
                <a:cxn ang="0">
                  <a:pos x="T6" y="T7"/>
                </a:cxn>
                <a:cxn ang="0">
                  <a:pos x="T8" y="T9"/>
                </a:cxn>
              </a:cxnLst>
              <a:rect l="0" t="0" r="r" b="b"/>
              <a:pathLst>
                <a:path w="253" h="117">
                  <a:moveTo>
                    <a:pt x="253" y="40"/>
                  </a:moveTo>
                  <a:lnTo>
                    <a:pt x="241" y="0"/>
                  </a:lnTo>
                  <a:lnTo>
                    <a:pt x="0" y="78"/>
                  </a:lnTo>
                  <a:lnTo>
                    <a:pt x="13" y="117"/>
                  </a:lnTo>
                  <a:lnTo>
                    <a:pt x="253" y="4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7" name="Freeform 115">
              <a:extLst>
                <a:ext uri="{FF2B5EF4-FFF2-40B4-BE49-F238E27FC236}">
                  <a16:creationId xmlns:a16="http://schemas.microsoft.com/office/drawing/2014/main" id="{DF05772C-FFAC-4110-89E1-28CCC8DBA0D5}"/>
                </a:ext>
              </a:extLst>
            </p:cNvPr>
            <p:cNvSpPr>
              <a:spLocks/>
            </p:cNvSpPr>
            <p:nvPr/>
          </p:nvSpPr>
          <p:spPr bwMode="auto">
            <a:xfrm>
              <a:off x="5429250" y="3616325"/>
              <a:ext cx="122238" cy="76200"/>
            </a:xfrm>
            <a:custGeom>
              <a:avLst/>
              <a:gdLst>
                <a:gd name="T0" fmla="*/ 77 w 77"/>
                <a:gd name="T1" fmla="*/ 26 h 48"/>
                <a:gd name="T2" fmla="*/ 9 w 77"/>
                <a:gd name="T3" fmla="*/ 48 h 48"/>
                <a:gd name="T4" fmla="*/ 0 w 77"/>
                <a:gd name="T5" fmla="*/ 22 h 48"/>
                <a:gd name="T6" fmla="*/ 68 w 77"/>
                <a:gd name="T7" fmla="*/ 0 h 48"/>
                <a:gd name="T8" fmla="*/ 77 w 77"/>
                <a:gd name="T9" fmla="*/ 26 h 48"/>
              </a:gdLst>
              <a:ahLst/>
              <a:cxnLst>
                <a:cxn ang="0">
                  <a:pos x="T0" y="T1"/>
                </a:cxn>
                <a:cxn ang="0">
                  <a:pos x="T2" y="T3"/>
                </a:cxn>
                <a:cxn ang="0">
                  <a:pos x="T4" y="T5"/>
                </a:cxn>
                <a:cxn ang="0">
                  <a:pos x="T6" y="T7"/>
                </a:cxn>
                <a:cxn ang="0">
                  <a:pos x="T8" y="T9"/>
                </a:cxn>
              </a:cxnLst>
              <a:rect l="0" t="0" r="r" b="b"/>
              <a:pathLst>
                <a:path w="77" h="48">
                  <a:moveTo>
                    <a:pt x="77" y="26"/>
                  </a:moveTo>
                  <a:lnTo>
                    <a:pt x="9" y="48"/>
                  </a:lnTo>
                  <a:lnTo>
                    <a:pt x="0" y="22"/>
                  </a:lnTo>
                  <a:lnTo>
                    <a:pt x="68" y="0"/>
                  </a:lnTo>
                  <a:lnTo>
                    <a:pt x="77" y="26"/>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8" name="Freeform 116">
              <a:extLst>
                <a:ext uri="{FF2B5EF4-FFF2-40B4-BE49-F238E27FC236}">
                  <a16:creationId xmlns:a16="http://schemas.microsoft.com/office/drawing/2014/main" id="{62E7C080-0B1B-44AF-B9B0-54C2C82D4B11}"/>
                </a:ext>
              </a:extLst>
            </p:cNvPr>
            <p:cNvSpPr>
              <a:spLocks/>
            </p:cNvSpPr>
            <p:nvPr/>
          </p:nvSpPr>
          <p:spPr bwMode="auto">
            <a:xfrm>
              <a:off x="5599113" y="3562350"/>
              <a:ext cx="122238" cy="76200"/>
            </a:xfrm>
            <a:custGeom>
              <a:avLst/>
              <a:gdLst>
                <a:gd name="T0" fmla="*/ 77 w 77"/>
                <a:gd name="T1" fmla="*/ 26 h 48"/>
                <a:gd name="T2" fmla="*/ 9 w 77"/>
                <a:gd name="T3" fmla="*/ 48 h 48"/>
                <a:gd name="T4" fmla="*/ 0 w 77"/>
                <a:gd name="T5" fmla="*/ 22 h 48"/>
                <a:gd name="T6" fmla="*/ 69 w 77"/>
                <a:gd name="T7" fmla="*/ 0 h 48"/>
                <a:gd name="T8" fmla="*/ 77 w 77"/>
                <a:gd name="T9" fmla="*/ 26 h 48"/>
              </a:gdLst>
              <a:ahLst/>
              <a:cxnLst>
                <a:cxn ang="0">
                  <a:pos x="T0" y="T1"/>
                </a:cxn>
                <a:cxn ang="0">
                  <a:pos x="T2" y="T3"/>
                </a:cxn>
                <a:cxn ang="0">
                  <a:pos x="T4" y="T5"/>
                </a:cxn>
                <a:cxn ang="0">
                  <a:pos x="T6" y="T7"/>
                </a:cxn>
                <a:cxn ang="0">
                  <a:pos x="T8" y="T9"/>
                </a:cxn>
              </a:cxnLst>
              <a:rect l="0" t="0" r="r" b="b"/>
              <a:pathLst>
                <a:path w="77" h="48">
                  <a:moveTo>
                    <a:pt x="77" y="26"/>
                  </a:moveTo>
                  <a:lnTo>
                    <a:pt x="9" y="48"/>
                  </a:lnTo>
                  <a:lnTo>
                    <a:pt x="0" y="22"/>
                  </a:lnTo>
                  <a:lnTo>
                    <a:pt x="69" y="0"/>
                  </a:lnTo>
                  <a:lnTo>
                    <a:pt x="77" y="26"/>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9" name="Freeform 117">
              <a:extLst>
                <a:ext uri="{FF2B5EF4-FFF2-40B4-BE49-F238E27FC236}">
                  <a16:creationId xmlns:a16="http://schemas.microsoft.com/office/drawing/2014/main" id="{FC4B2B77-4BB8-4EE6-8060-65814891C43C}"/>
                </a:ext>
              </a:extLst>
            </p:cNvPr>
            <p:cNvSpPr>
              <a:spLocks/>
            </p:cNvSpPr>
            <p:nvPr/>
          </p:nvSpPr>
          <p:spPr bwMode="auto">
            <a:xfrm>
              <a:off x="5770563" y="3506788"/>
              <a:ext cx="120650" cy="76200"/>
            </a:xfrm>
            <a:custGeom>
              <a:avLst/>
              <a:gdLst>
                <a:gd name="T0" fmla="*/ 76 w 76"/>
                <a:gd name="T1" fmla="*/ 26 h 48"/>
                <a:gd name="T2" fmla="*/ 8 w 76"/>
                <a:gd name="T3" fmla="*/ 48 h 48"/>
                <a:gd name="T4" fmla="*/ 0 w 76"/>
                <a:gd name="T5" fmla="*/ 22 h 48"/>
                <a:gd name="T6" fmla="*/ 68 w 76"/>
                <a:gd name="T7" fmla="*/ 0 h 48"/>
                <a:gd name="T8" fmla="*/ 76 w 76"/>
                <a:gd name="T9" fmla="*/ 26 h 48"/>
              </a:gdLst>
              <a:ahLst/>
              <a:cxnLst>
                <a:cxn ang="0">
                  <a:pos x="T0" y="T1"/>
                </a:cxn>
                <a:cxn ang="0">
                  <a:pos x="T2" y="T3"/>
                </a:cxn>
                <a:cxn ang="0">
                  <a:pos x="T4" y="T5"/>
                </a:cxn>
                <a:cxn ang="0">
                  <a:pos x="T6" y="T7"/>
                </a:cxn>
                <a:cxn ang="0">
                  <a:pos x="T8" y="T9"/>
                </a:cxn>
              </a:cxnLst>
              <a:rect l="0" t="0" r="r" b="b"/>
              <a:pathLst>
                <a:path w="76" h="48">
                  <a:moveTo>
                    <a:pt x="76" y="26"/>
                  </a:moveTo>
                  <a:lnTo>
                    <a:pt x="8" y="48"/>
                  </a:lnTo>
                  <a:lnTo>
                    <a:pt x="0" y="22"/>
                  </a:lnTo>
                  <a:lnTo>
                    <a:pt x="68" y="0"/>
                  </a:lnTo>
                  <a:lnTo>
                    <a:pt x="76" y="26"/>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0" name="Freeform 118">
              <a:extLst>
                <a:ext uri="{FF2B5EF4-FFF2-40B4-BE49-F238E27FC236}">
                  <a16:creationId xmlns:a16="http://schemas.microsoft.com/office/drawing/2014/main" id="{B661F9DD-27E6-46BA-9C1D-CAEEC22B3D1B}"/>
                </a:ext>
              </a:extLst>
            </p:cNvPr>
            <p:cNvSpPr>
              <a:spLocks/>
            </p:cNvSpPr>
            <p:nvPr/>
          </p:nvSpPr>
          <p:spPr bwMode="auto">
            <a:xfrm>
              <a:off x="5470525" y="3741738"/>
              <a:ext cx="127000" cy="90488"/>
            </a:xfrm>
            <a:custGeom>
              <a:avLst/>
              <a:gdLst>
                <a:gd name="T0" fmla="*/ 80 w 80"/>
                <a:gd name="T1" fmla="*/ 36 h 57"/>
                <a:gd name="T2" fmla="*/ 11 w 80"/>
                <a:gd name="T3" fmla="*/ 57 h 57"/>
                <a:gd name="T4" fmla="*/ 0 w 80"/>
                <a:gd name="T5" fmla="*/ 22 h 57"/>
                <a:gd name="T6" fmla="*/ 68 w 80"/>
                <a:gd name="T7" fmla="*/ 0 h 57"/>
                <a:gd name="T8" fmla="*/ 80 w 80"/>
                <a:gd name="T9" fmla="*/ 36 h 57"/>
              </a:gdLst>
              <a:ahLst/>
              <a:cxnLst>
                <a:cxn ang="0">
                  <a:pos x="T0" y="T1"/>
                </a:cxn>
                <a:cxn ang="0">
                  <a:pos x="T2" y="T3"/>
                </a:cxn>
                <a:cxn ang="0">
                  <a:pos x="T4" y="T5"/>
                </a:cxn>
                <a:cxn ang="0">
                  <a:pos x="T6" y="T7"/>
                </a:cxn>
                <a:cxn ang="0">
                  <a:pos x="T8" y="T9"/>
                </a:cxn>
              </a:cxnLst>
              <a:rect l="0" t="0" r="r" b="b"/>
              <a:pathLst>
                <a:path w="80" h="57">
                  <a:moveTo>
                    <a:pt x="80" y="36"/>
                  </a:moveTo>
                  <a:lnTo>
                    <a:pt x="11" y="57"/>
                  </a:lnTo>
                  <a:lnTo>
                    <a:pt x="0" y="22"/>
                  </a:lnTo>
                  <a:lnTo>
                    <a:pt x="68" y="0"/>
                  </a:lnTo>
                  <a:lnTo>
                    <a:pt x="80" y="36"/>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1" name="Freeform 119">
              <a:extLst>
                <a:ext uri="{FF2B5EF4-FFF2-40B4-BE49-F238E27FC236}">
                  <a16:creationId xmlns:a16="http://schemas.microsoft.com/office/drawing/2014/main" id="{D35D58AF-D955-4308-BF9C-0019AFDDADC9}"/>
                </a:ext>
              </a:extLst>
            </p:cNvPr>
            <p:cNvSpPr>
              <a:spLocks/>
            </p:cNvSpPr>
            <p:nvPr/>
          </p:nvSpPr>
          <p:spPr bwMode="auto">
            <a:xfrm>
              <a:off x="5640388" y="3687763"/>
              <a:ext cx="125413" cy="90488"/>
            </a:xfrm>
            <a:custGeom>
              <a:avLst/>
              <a:gdLst>
                <a:gd name="T0" fmla="*/ 79 w 79"/>
                <a:gd name="T1" fmla="*/ 35 h 57"/>
                <a:gd name="T2" fmla="*/ 12 w 79"/>
                <a:gd name="T3" fmla="*/ 57 h 57"/>
                <a:gd name="T4" fmla="*/ 0 w 79"/>
                <a:gd name="T5" fmla="*/ 22 h 57"/>
                <a:gd name="T6" fmla="*/ 68 w 79"/>
                <a:gd name="T7" fmla="*/ 0 h 57"/>
                <a:gd name="T8" fmla="*/ 79 w 79"/>
                <a:gd name="T9" fmla="*/ 35 h 57"/>
              </a:gdLst>
              <a:ahLst/>
              <a:cxnLst>
                <a:cxn ang="0">
                  <a:pos x="T0" y="T1"/>
                </a:cxn>
                <a:cxn ang="0">
                  <a:pos x="T2" y="T3"/>
                </a:cxn>
                <a:cxn ang="0">
                  <a:pos x="T4" y="T5"/>
                </a:cxn>
                <a:cxn ang="0">
                  <a:pos x="T6" y="T7"/>
                </a:cxn>
                <a:cxn ang="0">
                  <a:pos x="T8" y="T9"/>
                </a:cxn>
              </a:cxnLst>
              <a:rect l="0" t="0" r="r" b="b"/>
              <a:pathLst>
                <a:path w="79" h="57">
                  <a:moveTo>
                    <a:pt x="79" y="35"/>
                  </a:moveTo>
                  <a:lnTo>
                    <a:pt x="12" y="57"/>
                  </a:lnTo>
                  <a:lnTo>
                    <a:pt x="0" y="22"/>
                  </a:lnTo>
                  <a:lnTo>
                    <a:pt x="68" y="0"/>
                  </a:lnTo>
                  <a:lnTo>
                    <a:pt x="79" y="35"/>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2" name="Freeform 120">
              <a:extLst>
                <a:ext uri="{FF2B5EF4-FFF2-40B4-BE49-F238E27FC236}">
                  <a16:creationId xmlns:a16="http://schemas.microsoft.com/office/drawing/2014/main" id="{9D5425EE-9D78-4730-BAD8-F5191F3691B1}"/>
                </a:ext>
              </a:extLst>
            </p:cNvPr>
            <p:cNvSpPr>
              <a:spLocks/>
            </p:cNvSpPr>
            <p:nvPr/>
          </p:nvSpPr>
          <p:spPr bwMode="auto">
            <a:xfrm>
              <a:off x="5808663" y="3630613"/>
              <a:ext cx="128588" cy="92075"/>
            </a:xfrm>
            <a:custGeom>
              <a:avLst/>
              <a:gdLst>
                <a:gd name="T0" fmla="*/ 81 w 81"/>
                <a:gd name="T1" fmla="*/ 36 h 58"/>
                <a:gd name="T2" fmla="*/ 12 w 81"/>
                <a:gd name="T3" fmla="*/ 58 h 58"/>
                <a:gd name="T4" fmla="*/ 0 w 81"/>
                <a:gd name="T5" fmla="*/ 23 h 58"/>
                <a:gd name="T6" fmla="*/ 70 w 81"/>
                <a:gd name="T7" fmla="*/ 0 h 58"/>
                <a:gd name="T8" fmla="*/ 81 w 81"/>
                <a:gd name="T9" fmla="*/ 36 h 58"/>
              </a:gdLst>
              <a:ahLst/>
              <a:cxnLst>
                <a:cxn ang="0">
                  <a:pos x="T0" y="T1"/>
                </a:cxn>
                <a:cxn ang="0">
                  <a:pos x="T2" y="T3"/>
                </a:cxn>
                <a:cxn ang="0">
                  <a:pos x="T4" y="T5"/>
                </a:cxn>
                <a:cxn ang="0">
                  <a:pos x="T6" y="T7"/>
                </a:cxn>
                <a:cxn ang="0">
                  <a:pos x="T8" y="T9"/>
                </a:cxn>
              </a:cxnLst>
              <a:rect l="0" t="0" r="r" b="b"/>
              <a:pathLst>
                <a:path w="81" h="58">
                  <a:moveTo>
                    <a:pt x="81" y="36"/>
                  </a:moveTo>
                  <a:lnTo>
                    <a:pt x="12" y="58"/>
                  </a:lnTo>
                  <a:lnTo>
                    <a:pt x="0" y="23"/>
                  </a:lnTo>
                  <a:lnTo>
                    <a:pt x="70" y="0"/>
                  </a:lnTo>
                  <a:lnTo>
                    <a:pt x="81" y="36"/>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3" name="Freeform 121">
              <a:extLst>
                <a:ext uri="{FF2B5EF4-FFF2-40B4-BE49-F238E27FC236}">
                  <a16:creationId xmlns:a16="http://schemas.microsoft.com/office/drawing/2014/main" id="{0E1B406C-A6A3-4225-B9B4-D0A5F68F88EA}"/>
                </a:ext>
              </a:extLst>
            </p:cNvPr>
            <p:cNvSpPr>
              <a:spLocks/>
            </p:cNvSpPr>
            <p:nvPr/>
          </p:nvSpPr>
          <p:spPr bwMode="auto">
            <a:xfrm>
              <a:off x="5502275" y="3843338"/>
              <a:ext cx="127000" cy="92075"/>
            </a:xfrm>
            <a:custGeom>
              <a:avLst/>
              <a:gdLst>
                <a:gd name="T0" fmla="*/ 80 w 80"/>
                <a:gd name="T1" fmla="*/ 35 h 58"/>
                <a:gd name="T2" fmla="*/ 12 w 80"/>
                <a:gd name="T3" fmla="*/ 58 h 58"/>
                <a:gd name="T4" fmla="*/ 0 w 80"/>
                <a:gd name="T5" fmla="*/ 21 h 58"/>
                <a:gd name="T6" fmla="*/ 69 w 80"/>
                <a:gd name="T7" fmla="*/ 0 h 58"/>
                <a:gd name="T8" fmla="*/ 80 w 80"/>
                <a:gd name="T9" fmla="*/ 35 h 58"/>
              </a:gdLst>
              <a:ahLst/>
              <a:cxnLst>
                <a:cxn ang="0">
                  <a:pos x="T0" y="T1"/>
                </a:cxn>
                <a:cxn ang="0">
                  <a:pos x="T2" y="T3"/>
                </a:cxn>
                <a:cxn ang="0">
                  <a:pos x="T4" y="T5"/>
                </a:cxn>
                <a:cxn ang="0">
                  <a:pos x="T6" y="T7"/>
                </a:cxn>
                <a:cxn ang="0">
                  <a:pos x="T8" y="T9"/>
                </a:cxn>
              </a:cxnLst>
              <a:rect l="0" t="0" r="r" b="b"/>
              <a:pathLst>
                <a:path w="80" h="58">
                  <a:moveTo>
                    <a:pt x="80" y="35"/>
                  </a:moveTo>
                  <a:lnTo>
                    <a:pt x="12" y="58"/>
                  </a:lnTo>
                  <a:lnTo>
                    <a:pt x="0" y="21"/>
                  </a:lnTo>
                  <a:lnTo>
                    <a:pt x="69" y="0"/>
                  </a:lnTo>
                  <a:lnTo>
                    <a:pt x="80" y="35"/>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4" name="Freeform 122">
              <a:extLst>
                <a:ext uri="{FF2B5EF4-FFF2-40B4-BE49-F238E27FC236}">
                  <a16:creationId xmlns:a16="http://schemas.microsoft.com/office/drawing/2014/main" id="{514C01FB-BA54-4A49-9BC7-26DA1032E783}"/>
                </a:ext>
              </a:extLst>
            </p:cNvPr>
            <p:cNvSpPr>
              <a:spLocks/>
            </p:cNvSpPr>
            <p:nvPr/>
          </p:nvSpPr>
          <p:spPr bwMode="auto">
            <a:xfrm>
              <a:off x="5673725" y="3787775"/>
              <a:ext cx="127000" cy="90488"/>
            </a:xfrm>
            <a:custGeom>
              <a:avLst/>
              <a:gdLst>
                <a:gd name="T0" fmla="*/ 80 w 80"/>
                <a:gd name="T1" fmla="*/ 35 h 57"/>
                <a:gd name="T2" fmla="*/ 10 w 80"/>
                <a:gd name="T3" fmla="*/ 57 h 57"/>
                <a:gd name="T4" fmla="*/ 0 w 80"/>
                <a:gd name="T5" fmla="*/ 22 h 57"/>
                <a:gd name="T6" fmla="*/ 68 w 80"/>
                <a:gd name="T7" fmla="*/ 0 h 57"/>
                <a:gd name="T8" fmla="*/ 80 w 80"/>
                <a:gd name="T9" fmla="*/ 35 h 57"/>
              </a:gdLst>
              <a:ahLst/>
              <a:cxnLst>
                <a:cxn ang="0">
                  <a:pos x="T0" y="T1"/>
                </a:cxn>
                <a:cxn ang="0">
                  <a:pos x="T2" y="T3"/>
                </a:cxn>
                <a:cxn ang="0">
                  <a:pos x="T4" y="T5"/>
                </a:cxn>
                <a:cxn ang="0">
                  <a:pos x="T6" y="T7"/>
                </a:cxn>
                <a:cxn ang="0">
                  <a:pos x="T8" y="T9"/>
                </a:cxn>
              </a:cxnLst>
              <a:rect l="0" t="0" r="r" b="b"/>
              <a:pathLst>
                <a:path w="80" h="57">
                  <a:moveTo>
                    <a:pt x="80" y="35"/>
                  </a:moveTo>
                  <a:lnTo>
                    <a:pt x="10" y="57"/>
                  </a:lnTo>
                  <a:lnTo>
                    <a:pt x="0" y="22"/>
                  </a:lnTo>
                  <a:lnTo>
                    <a:pt x="68" y="0"/>
                  </a:lnTo>
                  <a:lnTo>
                    <a:pt x="80" y="35"/>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5" name="Freeform 123">
              <a:extLst>
                <a:ext uri="{FF2B5EF4-FFF2-40B4-BE49-F238E27FC236}">
                  <a16:creationId xmlns:a16="http://schemas.microsoft.com/office/drawing/2014/main" id="{7982AF34-0416-4D7A-9742-DCCF7798BC1E}"/>
                </a:ext>
              </a:extLst>
            </p:cNvPr>
            <p:cNvSpPr>
              <a:spLocks/>
            </p:cNvSpPr>
            <p:nvPr/>
          </p:nvSpPr>
          <p:spPr bwMode="auto">
            <a:xfrm>
              <a:off x="5843588" y="3732213"/>
              <a:ext cx="125413" cy="90488"/>
            </a:xfrm>
            <a:custGeom>
              <a:avLst/>
              <a:gdLst>
                <a:gd name="T0" fmla="*/ 79 w 79"/>
                <a:gd name="T1" fmla="*/ 36 h 57"/>
                <a:gd name="T2" fmla="*/ 11 w 79"/>
                <a:gd name="T3" fmla="*/ 57 h 57"/>
                <a:gd name="T4" fmla="*/ 0 w 79"/>
                <a:gd name="T5" fmla="*/ 22 h 57"/>
                <a:gd name="T6" fmla="*/ 68 w 79"/>
                <a:gd name="T7" fmla="*/ 0 h 57"/>
                <a:gd name="T8" fmla="*/ 79 w 79"/>
                <a:gd name="T9" fmla="*/ 36 h 57"/>
              </a:gdLst>
              <a:ahLst/>
              <a:cxnLst>
                <a:cxn ang="0">
                  <a:pos x="T0" y="T1"/>
                </a:cxn>
                <a:cxn ang="0">
                  <a:pos x="T2" y="T3"/>
                </a:cxn>
                <a:cxn ang="0">
                  <a:pos x="T4" y="T5"/>
                </a:cxn>
                <a:cxn ang="0">
                  <a:pos x="T6" y="T7"/>
                </a:cxn>
                <a:cxn ang="0">
                  <a:pos x="T8" y="T9"/>
                </a:cxn>
              </a:cxnLst>
              <a:rect l="0" t="0" r="r" b="b"/>
              <a:pathLst>
                <a:path w="79" h="57">
                  <a:moveTo>
                    <a:pt x="79" y="36"/>
                  </a:moveTo>
                  <a:lnTo>
                    <a:pt x="11" y="57"/>
                  </a:lnTo>
                  <a:lnTo>
                    <a:pt x="0" y="22"/>
                  </a:lnTo>
                  <a:lnTo>
                    <a:pt x="68" y="0"/>
                  </a:lnTo>
                  <a:lnTo>
                    <a:pt x="79" y="36"/>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6" name="Freeform 124">
              <a:extLst>
                <a:ext uri="{FF2B5EF4-FFF2-40B4-BE49-F238E27FC236}">
                  <a16:creationId xmlns:a16="http://schemas.microsoft.com/office/drawing/2014/main" id="{9EE3B777-F3F1-476F-894E-04C4A3901FB3}"/>
                </a:ext>
              </a:extLst>
            </p:cNvPr>
            <p:cNvSpPr>
              <a:spLocks/>
            </p:cNvSpPr>
            <p:nvPr/>
          </p:nvSpPr>
          <p:spPr bwMode="auto">
            <a:xfrm>
              <a:off x="5535613" y="3943350"/>
              <a:ext cx="127000" cy="92075"/>
            </a:xfrm>
            <a:custGeom>
              <a:avLst/>
              <a:gdLst>
                <a:gd name="T0" fmla="*/ 80 w 80"/>
                <a:gd name="T1" fmla="*/ 36 h 58"/>
                <a:gd name="T2" fmla="*/ 12 w 80"/>
                <a:gd name="T3" fmla="*/ 58 h 58"/>
                <a:gd name="T4" fmla="*/ 0 w 80"/>
                <a:gd name="T5" fmla="*/ 23 h 58"/>
                <a:gd name="T6" fmla="*/ 68 w 80"/>
                <a:gd name="T7" fmla="*/ 0 h 58"/>
                <a:gd name="T8" fmla="*/ 80 w 80"/>
                <a:gd name="T9" fmla="*/ 36 h 58"/>
              </a:gdLst>
              <a:ahLst/>
              <a:cxnLst>
                <a:cxn ang="0">
                  <a:pos x="T0" y="T1"/>
                </a:cxn>
                <a:cxn ang="0">
                  <a:pos x="T2" y="T3"/>
                </a:cxn>
                <a:cxn ang="0">
                  <a:pos x="T4" y="T5"/>
                </a:cxn>
                <a:cxn ang="0">
                  <a:pos x="T6" y="T7"/>
                </a:cxn>
                <a:cxn ang="0">
                  <a:pos x="T8" y="T9"/>
                </a:cxn>
              </a:cxnLst>
              <a:rect l="0" t="0" r="r" b="b"/>
              <a:pathLst>
                <a:path w="80" h="58">
                  <a:moveTo>
                    <a:pt x="80" y="36"/>
                  </a:moveTo>
                  <a:lnTo>
                    <a:pt x="12" y="58"/>
                  </a:lnTo>
                  <a:lnTo>
                    <a:pt x="0" y="23"/>
                  </a:lnTo>
                  <a:lnTo>
                    <a:pt x="68" y="0"/>
                  </a:lnTo>
                  <a:lnTo>
                    <a:pt x="80" y="36"/>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7" name="Freeform 125">
              <a:extLst>
                <a:ext uri="{FF2B5EF4-FFF2-40B4-BE49-F238E27FC236}">
                  <a16:creationId xmlns:a16="http://schemas.microsoft.com/office/drawing/2014/main" id="{D4BF524A-C1D8-4F7A-A8A1-6B95B8BD77CC}"/>
                </a:ext>
              </a:extLst>
            </p:cNvPr>
            <p:cNvSpPr>
              <a:spLocks/>
            </p:cNvSpPr>
            <p:nvPr/>
          </p:nvSpPr>
          <p:spPr bwMode="auto">
            <a:xfrm>
              <a:off x="5705475" y="3887788"/>
              <a:ext cx="127000" cy="92075"/>
            </a:xfrm>
            <a:custGeom>
              <a:avLst/>
              <a:gdLst>
                <a:gd name="T0" fmla="*/ 80 w 80"/>
                <a:gd name="T1" fmla="*/ 35 h 58"/>
                <a:gd name="T2" fmla="*/ 12 w 80"/>
                <a:gd name="T3" fmla="*/ 58 h 58"/>
                <a:gd name="T4" fmla="*/ 0 w 80"/>
                <a:gd name="T5" fmla="*/ 23 h 58"/>
                <a:gd name="T6" fmla="*/ 68 w 80"/>
                <a:gd name="T7" fmla="*/ 0 h 58"/>
                <a:gd name="T8" fmla="*/ 80 w 80"/>
                <a:gd name="T9" fmla="*/ 35 h 58"/>
              </a:gdLst>
              <a:ahLst/>
              <a:cxnLst>
                <a:cxn ang="0">
                  <a:pos x="T0" y="T1"/>
                </a:cxn>
                <a:cxn ang="0">
                  <a:pos x="T2" y="T3"/>
                </a:cxn>
                <a:cxn ang="0">
                  <a:pos x="T4" y="T5"/>
                </a:cxn>
                <a:cxn ang="0">
                  <a:pos x="T6" y="T7"/>
                </a:cxn>
                <a:cxn ang="0">
                  <a:pos x="T8" y="T9"/>
                </a:cxn>
              </a:cxnLst>
              <a:rect l="0" t="0" r="r" b="b"/>
              <a:pathLst>
                <a:path w="80" h="58">
                  <a:moveTo>
                    <a:pt x="80" y="35"/>
                  </a:moveTo>
                  <a:lnTo>
                    <a:pt x="12" y="58"/>
                  </a:lnTo>
                  <a:lnTo>
                    <a:pt x="0" y="23"/>
                  </a:lnTo>
                  <a:lnTo>
                    <a:pt x="68" y="0"/>
                  </a:lnTo>
                  <a:lnTo>
                    <a:pt x="80" y="35"/>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8" name="Freeform 126">
              <a:extLst>
                <a:ext uri="{FF2B5EF4-FFF2-40B4-BE49-F238E27FC236}">
                  <a16:creationId xmlns:a16="http://schemas.microsoft.com/office/drawing/2014/main" id="{AD1F30B4-3ABF-4CBC-A11F-637EBAAB14EF}"/>
                </a:ext>
              </a:extLst>
            </p:cNvPr>
            <p:cNvSpPr>
              <a:spLocks/>
            </p:cNvSpPr>
            <p:nvPr/>
          </p:nvSpPr>
          <p:spPr bwMode="auto">
            <a:xfrm>
              <a:off x="5876925" y="3833813"/>
              <a:ext cx="125413" cy="92075"/>
            </a:xfrm>
            <a:custGeom>
              <a:avLst/>
              <a:gdLst>
                <a:gd name="T0" fmla="*/ 79 w 79"/>
                <a:gd name="T1" fmla="*/ 35 h 58"/>
                <a:gd name="T2" fmla="*/ 10 w 79"/>
                <a:gd name="T3" fmla="*/ 58 h 58"/>
                <a:gd name="T4" fmla="*/ 0 w 79"/>
                <a:gd name="T5" fmla="*/ 21 h 58"/>
                <a:gd name="T6" fmla="*/ 68 w 79"/>
                <a:gd name="T7" fmla="*/ 0 h 58"/>
                <a:gd name="T8" fmla="*/ 79 w 79"/>
                <a:gd name="T9" fmla="*/ 35 h 58"/>
              </a:gdLst>
              <a:ahLst/>
              <a:cxnLst>
                <a:cxn ang="0">
                  <a:pos x="T0" y="T1"/>
                </a:cxn>
                <a:cxn ang="0">
                  <a:pos x="T2" y="T3"/>
                </a:cxn>
                <a:cxn ang="0">
                  <a:pos x="T4" y="T5"/>
                </a:cxn>
                <a:cxn ang="0">
                  <a:pos x="T6" y="T7"/>
                </a:cxn>
                <a:cxn ang="0">
                  <a:pos x="T8" y="T9"/>
                </a:cxn>
              </a:cxnLst>
              <a:rect l="0" t="0" r="r" b="b"/>
              <a:pathLst>
                <a:path w="79" h="58">
                  <a:moveTo>
                    <a:pt x="79" y="35"/>
                  </a:moveTo>
                  <a:lnTo>
                    <a:pt x="10" y="58"/>
                  </a:lnTo>
                  <a:lnTo>
                    <a:pt x="0" y="21"/>
                  </a:lnTo>
                  <a:lnTo>
                    <a:pt x="68" y="0"/>
                  </a:lnTo>
                  <a:lnTo>
                    <a:pt x="79" y="35"/>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9" name="Freeform 127">
              <a:extLst>
                <a:ext uri="{FF2B5EF4-FFF2-40B4-BE49-F238E27FC236}">
                  <a16:creationId xmlns:a16="http://schemas.microsoft.com/office/drawing/2014/main" id="{05C08D35-014D-4B17-B25B-6687AAC2CEB9}"/>
                </a:ext>
              </a:extLst>
            </p:cNvPr>
            <p:cNvSpPr>
              <a:spLocks/>
            </p:cNvSpPr>
            <p:nvPr/>
          </p:nvSpPr>
          <p:spPr bwMode="auto">
            <a:xfrm>
              <a:off x="6218238" y="3122613"/>
              <a:ext cx="549275" cy="496888"/>
            </a:xfrm>
            <a:custGeom>
              <a:avLst/>
              <a:gdLst>
                <a:gd name="T0" fmla="*/ 117 w 346"/>
                <a:gd name="T1" fmla="*/ 0 h 313"/>
                <a:gd name="T2" fmla="*/ 0 w 346"/>
                <a:gd name="T3" fmla="*/ 228 h 313"/>
                <a:gd name="T4" fmla="*/ 167 w 346"/>
                <a:gd name="T5" fmla="*/ 313 h 313"/>
                <a:gd name="T6" fmla="*/ 198 w 346"/>
                <a:gd name="T7" fmla="*/ 251 h 313"/>
                <a:gd name="T8" fmla="*/ 260 w 346"/>
                <a:gd name="T9" fmla="*/ 284 h 313"/>
                <a:gd name="T10" fmla="*/ 346 w 346"/>
                <a:gd name="T11" fmla="*/ 117 h 313"/>
                <a:gd name="T12" fmla="*/ 117 w 346"/>
                <a:gd name="T13" fmla="*/ 0 h 313"/>
              </a:gdLst>
              <a:ahLst/>
              <a:cxnLst>
                <a:cxn ang="0">
                  <a:pos x="T0" y="T1"/>
                </a:cxn>
                <a:cxn ang="0">
                  <a:pos x="T2" y="T3"/>
                </a:cxn>
                <a:cxn ang="0">
                  <a:pos x="T4" y="T5"/>
                </a:cxn>
                <a:cxn ang="0">
                  <a:pos x="T6" y="T7"/>
                </a:cxn>
                <a:cxn ang="0">
                  <a:pos x="T8" y="T9"/>
                </a:cxn>
                <a:cxn ang="0">
                  <a:pos x="T10" y="T11"/>
                </a:cxn>
                <a:cxn ang="0">
                  <a:pos x="T12" y="T13"/>
                </a:cxn>
              </a:cxnLst>
              <a:rect l="0" t="0" r="r" b="b"/>
              <a:pathLst>
                <a:path w="346" h="313">
                  <a:moveTo>
                    <a:pt x="117" y="0"/>
                  </a:moveTo>
                  <a:lnTo>
                    <a:pt x="0" y="228"/>
                  </a:lnTo>
                  <a:lnTo>
                    <a:pt x="167" y="313"/>
                  </a:lnTo>
                  <a:lnTo>
                    <a:pt x="198" y="251"/>
                  </a:lnTo>
                  <a:lnTo>
                    <a:pt x="260" y="284"/>
                  </a:lnTo>
                  <a:lnTo>
                    <a:pt x="346" y="117"/>
                  </a:lnTo>
                  <a:lnTo>
                    <a:pt x="117" y="0"/>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0" name="Freeform 128">
              <a:extLst>
                <a:ext uri="{FF2B5EF4-FFF2-40B4-BE49-F238E27FC236}">
                  <a16:creationId xmlns:a16="http://schemas.microsoft.com/office/drawing/2014/main" id="{AB539A2E-84B6-42B6-9F2E-E2D7350972EE}"/>
                </a:ext>
              </a:extLst>
            </p:cNvPr>
            <p:cNvSpPr>
              <a:spLocks/>
            </p:cNvSpPr>
            <p:nvPr/>
          </p:nvSpPr>
          <p:spPr bwMode="auto">
            <a:xfrm>
              <a:off x="6483350" y="3521075"/>
              <a:ext cx="147638" cy="98425"/>
            </a:xfrm>
            <a:custGeom>
              <a:avLst/>
              <a:gdLst>
                <a:gd name="T0" fmla="*/ 0 w 93"/>
                <a:gd name="T1" fmla="*/ 62 h 62"/>
                <a:gd name="T2" fmla="*/ 93 w 93"/>
                <a:gd name="T3" fmla="*/ 33 h 62"/>
                <a:gd name="T4" fmla="*/ 31 w 93"/>
                <a:gd name="T5" fmla="*/ 0 h 62"/>
                <a:gd name="T6" fmla="*/ 0 w 93"/>
                <a:gd name="T7" fmla="*/ 62 h 62"/>
              </a:gdLst>
              <a:ahLst/>
              <a:cxnLst>
                <a:cxn ang="0">
                  <a:pos x="T0" y="T1"/>
                </a:cxn>
                <a:cxn ang="0">
                  <a:pos x="T2" y="T3"/>
                </a:cxn>
                <a:cxn ang="0">
                  <a:pos x="T4" y="T5"/>
                </a:cxn>
                <a:cxn ang="0">
                  <a:pos x="T6" y="T7"/>
                </a:cxn>
              </a:cxnLst>
              <a:rect l="0" t="0" r="r" b="b"/>
              <a:pathLst>
                <a:path w="93" h="62">
                  <a:moveTo>
                    <a:pt x="0" y="62"/>
                  </a:moveTo>
                  <a:lnTo>
                    <a:pt x="93" y="33"/>
                  </a:lnTo>
                  <a:lnTo>
                    <a:pt x="31" y="0"/>
                  </a:lnTo>
                  <a:lnTo>
                    <a:pt x="0" y="62"/>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1" name="Freeform 129">
              <a:extLst>
                <a:ext uri="{FF2B5EF4-FFF2-40B4-BE49-F238E27FC236}">
                  <a16:creationId xmlns:a16="http://schemas.microsoft.com/office/drawing/2014/main" id="{4C305CDF-F2D9-4065-8076-1AEEE2BD1D60}"/>
                </a:ext>
              </a:extLst>
            </p:cNvPr>
            <p:cNvSpPr>
              <a:spLocks/>
            </p:cNvSpPr>
            <p:nvPr/>
          </p:nvSpPr>
          <p:spPr bwMode="auto">
            <a:xfrm>
              <a:off x="6369050" y="3190875"/>
              <a:ext cx="88900" cy="46038"/>
            </a:xfrm>
            <a:custGeom>
              <a:avLst/>
              <a:gdLst>
                <a:gd name="T0" fmla="*/ 0 w 56"/>
                <a:gd name="T1" fmla="*/ 0 h 29"/>
                <a:gd name="T2" fmla="*/ 56 w 56"/>
                <a:gd name="T3" fmla="*/ 29 h 29"/>
                <a:gd name="T4" fmla="*/ 0 w 56"/>
                <a:gd name="T5" fmla="*/ 0 h 29"/>
              </a:gdLst>
              <a:ahLst/>
              <a:cxnLst>
                <a:cxn ang="0">
                  <a:pos x="T0" y="T1"/>
                </a:cxn>
                <a:cxn ang="0">
                  <a:pos x="T2" y="T3"/>
                </a:cxn>
                <a:cxn ang="0">
                  <a:pos x="T4" y="T5"/>
                </a:cxn>
              </a:cxnLst>
              <a:rect l="0" t="0" r="r" b="b"/>
              <a:pathLst>
                <a:path w="56" h="29">
                  <a:moveTo>
                    <a:pt x="0" y="0"/>
                  </a:moveTo>
                  <a:lnTo>
                    <a:pt x="56" y="2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Line 130">
              <a:extLst>
                <a:ext uri="{FF2B5EF4-FFF2-40B4-BE49-F238E27FC236}">
                  <a16:creationId xmlns:a16="http://schemas.microsoft.com/office/drawing/2014/main" id="{4D1C74B7-EB4C-4D10-9575-88665AF90CCE}"/>
                </a:ext>
              </a:extLst>
            </p:cNvPr>
            <p:cNvSpPr>
              <a:spLocks noChangeShapeType="1"/>
            </p:cNvSpPr>
            <p:nvPr/>
          </p:nvSpPr>
          <p:spPr bwMode="auto">
            <a:xfrm>
              <a:off x="6369050" y="3190875"/>
              <a:ext cx="88900" cy="46038"/>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131">
              <a:extLst>
                <a:ext uri="{FF2B5EF4-FFF2-40B4-BE49-F238E27FC236}">
                  <a16:creationId xmlns:a16="http://schemas.microsoft.com/office/drawing/2014/main" id="{DA50AE63-4788-45A4-AD7C-BC61C657CC0D}"/>
                </a:ext>
              </a:extLst>
            </p:cNvPr>
            <p:cNvSpPr>
              <a:spLocks/>
            </p:cNvSpPr>
            <p:nvPr/>
          </p:nvSpPr>
          <p:spPr bwMode="auto">
            <a:xfrm>
              <a:off x="6529388" y="3273425"/>
              <a:ext cx="203200" cy="104775"/>
            </a:xfrm>
            <a:custGeom>
              <a:avLst/>
              <a:gdLst>
                <a:gd name="T0" fmla="*/ 0 w 128"/>
                <a:gd name="T1" fmla="*/ 0 h 66"/>
                <a:gd name="T2" fmla="*/ 128 w 128"/>
                <a:gd name="T3" fmla="*/ 66 h 66"/>
                <a:gd name="T4" fmla="*/ 0 w 128"/>
                <a:gd name="T5" fmla="*/ 0 h 66"/>
              </a:gdLst>
              <a:ahLst/>
              <a:cxnLst>
                <a:cxn ang="0">
                  <a:pos x="T0" y="T1"/>
                </a:cxn>
                <a:cxn ang="0">
                  <a:pos x="T2" y="T3"/>
                </a:cxn>
                <a:cxn ang="0">
                  <a:pos x="T4" y="T5"/>
                </a:cxn>
              </a:cxnLst>
              <a:rect l="0" t="0" r="r" b="b"/>
              <a:pathLst>
                <a:path w="128" h="66">
                  <a:moveTo>
                    <a:pt x="0" y="0"/>
                  </a:moveTo>
                  <a:lnTo>
                    <a:pt x="128" y="6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Line 132">
              <a:extLst>
                <a:ext uri="{FF2B5EF4-FFF2-40B4-BE49-F238E27FC236}">
                  <a16:creationId xmlns:a16="http://schemas.microsoft.com/office/drawing/2014/main" id="{15EC93B2-72DF-4596-9423-BB4AF1658BB8}"/>
                </a:ext>
              </a:extLst>
            </p:cNvPr>
            <p:cNvSpPr>
              <a:spLocks noChangeShapeType="1"/>
            </p:cNvSpPr>
            <p:nvPr/>
          </p:nvSpPr>
          <p:spPr bwMode="auto">
            <a:xfrm>
              <a:off x="6529388" y="3273425"/>
              <a:ext cx="203200" cy="104775"/>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133">
              <a:extLst>
                <a:ext uri="{FF2B5EF4-FFF2-40B4-BE49-F238E27FC236}">
                  <a16:creationId xmlns:a16="http://schemas.microsoft.com/office/drawing/2014/main" id="{36502151-5C3A-4C91-B238-58C26DDDE033}"/>
                </a:ext>
              </a:extLst>
            </p:cNvPr>
            <p:cNvSpPr>
              <a:spLocks/>
            </p:cNvSpPr>
            <p:nvPr/>
          </p:nvSpPr>
          <p:spPr bwMode="auto">
            <a:xfrm>
              <a:off x="6022975" y="2373313"/>
              <a:ext cx="581025" cy="581025"/>
            </a:xfrm>
            <a:custGeom>
              <a:avLst/>
              <a:gdLst>
                <a:gd name="T0" fmla="*/ 285 w 312"/>
                <a:gd name="T1" fmla="*/ 106 h 312"/>
                <a:gd name="T2" fmla="*/ 206 w 312"/>
                <a:gd name="T3" fmla="*/ 284 h 312"/>
                <a:gd name="T4" fmla="*/ 28 w 312"/>
                <a:gd name="T5" fmla="*/ 206 h 312"/>
                <a:gd name="T6" fmla="*/ 107 w 312"/>
                <a:gd name="T7" fmla="*/ 27 h 312"/>
                <a:gd name="T8" fmla="*/ 285 w 312"/>
                <a:gd name="T9" fmla="*/ 106 h 312"/>
              </a:gdLst>
              <a:ahLst/>
              <a:cxnLst>
                <a:cxn ang="0">
                  <a:pos x="T0" y="T1"/>
                </a:cxn>
                <a:cxn ang="0">
                  <a:pos x="T2" y="T3"/>
                </a:cxn>
                <a:cxn ang="0">
                  <a:pos x="T4" y="T5"/>
                </a:cxn>
                <a:cxn ang="0">
                  <a:pos x="T6" y="T7"/>
                </a:cxn>
                <a:cxn ang="0">
                  <a:pos x="T8" y="T9"/>
                </a:cxn>
              </a:cxnLst>
              <a:rect l="0" t="0" r="r" b="b"/>
              <a:pathLst>
                <a:path w="312" h="312">
                  <a:moveTo>
                    <a:pt x="285" y="106"/>
                  </a:moveTo>
                  <a:cubicBezTo>
                    <a:pt x="312" y="177"/>
                    <a:pt x="277" y="257"/>
                    <a:pt x="206" y="284"/>
                  </a:cubicBezTo>
                  <a:cubicBezTo>
                    <a:pt x="135" y="312"/>
                    <a:pt x="55" y="277"/>
                    <a:pt x="28" y="206"/>
                  </a:cubicBezTo>
                  <a:cubicBezTo>
                    <a:pt x="0" y="135"/>
                    <a:pt x="36" y="55"/>
                    <a:pt x="107" y="27"/>
                  </a:cubicBezTo>
                  <a:cubicBezTo>
                    <a:pt x="177" y="0"/>
                    <a:pt x="257" y="35"/>
                    <a:pt x="285" y="106"/>
                  </a:cubicBez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6" name="Freeform 134">
              <a:extLst>
                <a:ext uri="{FF2B5EF4-FFF2-40B4-BE49-F238E27FC236}">
                  <a16:creationId xmlns:a16="http://schemas.microsoft.com/office/drawing/2014/main" id="{A692C1C0-4008-417B-9B98-7CA330882FED}"/>
                </a:ext>
              </a:extLst>
            </p:cNvPr>
            <p:cNvSpPr>
              <a:spLocks/>
            </p:cNvSpPr>
            <p:nvPr/>
          </p:nvSpPr>
          <p:spPr bwMode="auto">
            <a:xfrm>
              <a:off x="6602413" y="2295525"/>
              <a:ext cx="550863" cy="279400"/>
            </a:xfrm>
            <a:custGeom>
              <a:avLst/>
              <a:gdLst>
                <a:gd name="T0" fmla="*/ 0 w 296"/>
                <a:gd name="T1" fmla="*/ 121 h 150"/>
                <a:gd name="T2" fmla="*/ 235 w 296"/>
                <a:gd name="T3" fmla="*/ 5 h 150"/>
                <a:gd name="T4" fmla="*/ 269 w 296"/>
                <a:gd name="T5" fmla="*/ 5 h 150"/>
                <a:gd name="T6" fmla="*/ 269 w 296"/>
                <a:gd name="T7" fmla="*/ 5 h 150"/>
                <a:gd name="T8" fmla="*/ 288 w 296"/>
                <a:gd name="T9" fmla="*/ 55 h 150"/>
                <a:gd name="T10" fmla="*/ 288 w 296"/>
                <a:gd name="T11" fmla="*/ 55 h 150"/>
                <a:gd name="T12" fmla="*/ 263 w 296"/>
                <a:gd name="T13" fmla="*/ 78 h 150"/>
                <a:gd name="T14" fmla="*/ 11 w 296"/>
                <a:gd name="T15" fmla="*/ 150 h 150"/>
                <a:gd name="T16" fmla="*/ 0 w 296"/>
                <a:gd name="T17" fmla="*/ 12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50">
                  <a:moveTo>
                    <a:pt x="0" y="121"/>
                  </a:moveTo>
                  <a:cubicBezTo>
                    <a:pt x="235" y="5"/>
                    <a:pt x="235" y="5"/>
                    <a:pt x="235" y="5"/>
                  </a:cubicBezTo>
                  <a:cubicBezTo>
                    <a:pt x="246" y="0"/>
                    <a:pt x="258" y="0"/>
                    <a:pt x="269" y="5"/>
                  </a:cubicBezTo>
                  <a:cubicBezTo>
                    <a:pt x="269" y="5"/>
                    <a:pt x="269" y="5"/>
                    <a:pt x="269" y="5"/>
                  </a:cubicBezTo>
                  <a:cubicBezTo>
                    <a:pt x="288" y="14"/>
                    <a:pt x="296" y="36"/>
                    <a:pt x="288" y="55"/>
                  </a:cubicBezTo>
                  <a:cubicBezTo>
                    <a:pt x="288" y="55"/>
                    <a:pt x="288" y="55"/>
                    <a:pt x="288" y="55"/>
                  </a:cubicBezTo>
                  <a:cubicBezTo>
                    <a:pt x="284" y="66"/>
                    <a:pt x="275" y="74"/>
                    <a:pt x="263" y="78"/>
                  </a:cubicBezTo>
                  <a:cubicBezTo>
                    <a:pt x="11" y="150"/>
                    <a:pt x="11" y="150"/>
                    <a:pt x="11" y="150"/>
                  </a:cubicBezTo>
                  <a:lnTo>
                    <a:pt x="0" y="121"/>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7" name="Freeform 135">
              <a:extLst>
                <a:ext uri="{FF2B5EF4-FFF2-40B4-BE49-F238E27FC236}">
                  <a16:creationId xmlns:a16="http://schemas.microsoft.com/office/drawing/2014/main" id="{8817F3BA-2474-4998-84FF-FCB839E41480}"/>
                </a:ext>
              </a:extLst>
            </p:cNvPr>
            <p:cNvSpPr>
              <a:spLocks/>
            </p:cNvSpPr>
            <p:nvPr/>
          </p:nvSpPr>
          <p:spPr bwMode="auto">
            <a:xfrm>
              <a:off x="6530975" y="2505075"/>
              <a:ext cx="98425" cy="111125"/>
            </a:xfrm>
            <a:custGeom>
              <a:avLst/>
              <a:gdLst>
                <a:gd name="T0" fmla="*/ 12 w 53"/>
                <a:gd name="T1" fmla="*/ 36 h 60"/>
                <a:gd name="T2" fmla="*/ 19 w 53"/>
                <a:gd name="T3" fmla="*/ 60 h 60"/>
                <a:gd name="T4" fmla="*/ 53 w 53"/>
                <a:gd name="T5" fmla="*/ 47 h 60"/>
                <a:gd name="T6" fmla="*/ 34 w 53"/>
                <a:gd name="T7" fmla="*/ 0 h 60"/>
                <a:gd name="T8" fmla="*/ 0 w 53"/>
                <a:gd name="T9" fmla="*/ 13 h 60"/>
                <a:gd name="T10" fmla="*/ 12 w 53"/>
                <a:gd name="T11" fmla="*/ 36 h 60"/>
              </a:gdLst>
              <a:ahLst/>
              <a:cxnLst>
                <a:cxn ang="0">
                  <a:pos x="T0" y="T1"/>
                </a:cxn>
                <a:cxn ang="0">
                  <a:pos x="T2" y="T3"/>
                </a:cxn>
                <a:cxn ang="0">
                  <a:pos x="T4" y="T5"/>
                </a:cxn>
                <a:cxn ang="0">
                  <a:pos x="T6" y="T7"/>
                </a:cxn>
                <a:cxn ang="0">
                  <a:pos x="T8" y="T9"/>
                </a:cxn>
                <a:cxn ang="0">
                  <a:pos x="T10" y="T11"/>
                </a:cxn>
              </a:cxnLst>
              <a:rect l="0" t="0" r="r" b="b"/>
              <a:pathLst>
                <a:path w="53" h="60">
                  <a:moveTo>
                    <a:pt x="12" y="36"/>
                  </a:moveTo>
                  <a:cubicBezTo>
                    <a:pt x="15" y="44"/>
                    <a:pt x="17" y="52"/>
                    <a:pt x="19" y="60"/>
                  </a:cubicBezTo>
                  <a:cubicBezTo>
                    <a:pt x="53" y="47"/>
                    <a:pt x="53" y="47"/>
                    <a:pt x="53" y="47"/>
                  </a:cubicBezTo>
                  <a:cubicBezTo>
                    <a:pt x="34" y="0"/>
                    <a:pt x="34" y="0"/>
                    <a:pt x="34" y="0"/>
                  </a:cubicBezTo>
                  <a:cubicBezTo>
                    <a:pt x="0" y="13"/>
                    <a:pt x="0" y="13"/>
                    <a:pt x="0" y="13"/>
                  </a:cubicBezTo>
                  <a:cubicBezTo>
                    <a:pt x="5" y="21"/>
                    <a:pt x="9" y="28"/>
                    <a:pt x="12" y="36"/>
                  </a:cubicBez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8" name="Freeform 136">
              <a:extLst>
                <a:ext uri="{FF2B5EF4-FFF2-40B4-BE49-F238E27FC236}">
                  <a16:creationId xmlns:a16="http://schemas.microsoft.com/office/drawing/2014/main" id="{1649C1B0-4BBB-4A05-9AF1-CF3DF550F9E1}"/>
                </a:ext>
              </a:extLst>
            </p:cNvPr>
            <p:cNvSpPr>
              <a:spLocks/>
            </p:cNvSpPr>
            <p:nvPr/>
          </p:nvSpPr>
          <p:spPr bwMode="auto">
            <a:xfrm>
              <a:off x="6099175" y="2451100"/>
              <a:ext cx="430213" cy="427038"/>
            </a:xfrm>
            <a:custGeom>
              <a:avLst/>
              <a:gdLst>
                <a:gd name="T0" fmla="*/ 210 w 231"/>
                <a:gd name="T1" fmla="*/ 78 h 230"/>
                <a:gd name="T2" fmla="*/ 152 w 231"/>
                <a:gd name="T3" fmla="*/ 210 h 230"/>
                <a:gd name="T4" fmla="*/ 20 w 231"/>
                <a:gd name="T5" fmla="*/ 152 h 230"/>
                <a:gd name="T6" fmla="*/ 78 w 231"/>
                <a:gd name="T7" fmla="*/ 20 h 230"/>
                <a:gd name="T8" fmla="*/ 210 w 231"/>
                <a:gd name="T9" fmla="*/ 78 h 230"/>
              </a:gdLst>
              <a:ahLst/>
              <a:cxnLst>
                <a:cxn ang="0">
                  <a:pos x="T0" y="T1"/>
                </a:cxn>
                <a:cxn ang="0">
                  <a:pos x="T2" y="T3"/>
                </a:cxn>
                <a:cxn ang="0">
                  <a:pos x="T4" y="T5"/>
                </a:cxn>
                <a:cxn ang="0">
                  <a:pos x="T6" y="T7"/>
                </a:cxn>
                <a:cxn ang="0">
                  <a:pos x="T8" y="T9"/>
                </a:cxn>
              </a:cxnLst>
              <a:rect l="0" t="0" r="r" b="b"/>
              <a:pathLst>
                <a:path w="231" h="230">
                  <a:moveTo>
                    <a:pt x="210" y="78"/>
                  </a:moveTo>
                  <a:cubicBezTo>
                    <a:pt x="231" y="131"/>
                    <a:pt x="205" y="190"/>
                    <a:pt x="152" y="210"/>
                  </a:cubicBezTo>
                  <a:cubicBezTo>
                    <a:pt x="100" y="230"/>
                    <a:pt x="41" y="204"/>
                    <a:pt x="20" y="152"/>
                  </a:cubicBezTo>
                  <a:cubicBezTo>
                    <a:pt x="0" y="99"/>
                    <a:pt x="26" y="40"/>
                    <a:pt x="78" y="20"/>
                  </a:cubicBezTo>
                  <a:cubicBezTo>
                    <a:pt x="131" y="0"/>
                    <a:pt x="190" y="26"/>
                    <a:pt x="210" y="78"/>
                  </a:cubicBez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9" name="Freeform 137">
              <a:extLst>
                <a:ext uri="{FF2B5EF4-FFF2-40B4-BE49-F238E27FC236}">
                  <a16:creationId xmlns:a16="http://schemas.microsoft.com/office/drawing/2014/main" id="{96A7A14A-A835-45C7-A9FE-824E73EE3892}"/>
                </a:ext>
              </a:extLst>
            </p:cNvPr>
            <p:cNvSpPr>
              <a:spLocks/>
            </p:cNvSpPr>
            <p:nvPr/>
          </p:nvSpPr>
          <p:spPr bwMode="auto">
            <a:xfrm>
              <a:off x="6162675" y="2465388"/>
              <a:ext cx="331788" cy="336550"/>
            </a:xfrm>
            <a:custGeom>
              <a:avLst/>
              <a:gdLst>
                <a:gd name="T0" fmla="*/ 130 w 178"/>
                <a:gd name="T1" fmla="*/ 162 h 181"/>
                <a:gd name="T2" fmla="*/ 173 w 178"/>
                <a:gd name="T3" fmla="*/ 128 h 181"/>
                <a:gd name="T4" fmla="*/ 169 w 178"/>
                <a:gd name="T5" fmla="*/ 73 h 181"/>
                <a:gd name="T6" fmla="*/ 47 w 178"/>
                <a:gd name="T7" fmla="*/ 19 h 181"/>
                <a:gd name="T8" fmla="*/ 4 w 178"/>
                <a:gd name="T9" fmla="*/ 53 h 181"/>
                <a:gd name="T10" fmla="*/ 8 w 178"/>
                <a:gd name="T11" fmla="*/ 108 h 181"/>
                <a:gd name="T12" fmla="*/ 130 w 178"/>
                <a:gd name="T13" fmla="*/ 162 h 181"/>
              </a:gdLst>
              <a:ahLst/>
              <a:cxnLst>
                <a:cxn ang="0">
                  <a:pos x="T0" y="T1"/>
                </a:cxn>
                <a:cxn ang="0">
                  <a:pos x="T2" y="T3"/>
                </a:cxn>
                <a:cxn ang="0">
                  <a:pos x="T4" y="T5"/>
                </a:cxn>
                <a:cxn ang="0">
                  <a:pos x="T6" y="T7"/>
                </a:cxn>
                <a:cxn ang="0">
                  <a:pos x="T8" y="T9"/>
                </a:cxn>
                <a:cxn ang="0">
                  <a:pos x="T10" y="T11"/>
                </a:cxn>
                <a:cxn ang="0">
                  <a:pos x="T12" y="T13"/>
                </a:cxn>
              </a:cxnLst>
              <a:rect l="0" t="0" r="r" b="b"/>
              <a:pathLst>
                <a:path w="178" h="181">
                  <a:moveTo>
                    <a:pt x="130" y="162"/>
                  </a:moveTo>
                  <a:cubicBezTo>
                    <a:pt x="148" y="155"/>
                    <a:pt x="163" y="143"/>
                    <a:pt x="173" y="128"/>
                  </a:cubicBezTo>
                  <a:cubicBezTo>
                    <a:pt x="178" y="109"/>
                    <a:pt x="176" y="90"/>
                    <a:pt x="169" y="73"/>
                  </a:cubicBezTo>
                  <a:cubicBezTo>
                    <a:pt x="151" y="24"/>
                    <a:pt x="96" y="0"/>
                    <a:pt x="47" y="19"/>
                  </a:cubicBezTo>
                  <a:cubicBezTo>
                    <a:pt x="30" y="26"/>
                    <a:pt x="15" y="37"/>
                    <a:pt x="4" y="53"/>
                  </a:cubicBezTo>
                  <a:cubicBezTo>
                    <a:pt x="0" y="71"/>
                    <a:pt x="1" y="90"/>
                    <a:pt x="8" y="108"/>
                  </a:cubicBezTo>
                  <a:cubicBezTo>
                    <a:pt x="27" y="157"/>
                    <a:pt x="81" y="181"/>
                    <a:pt x="130" y="16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0" name="Freeform 138">
              <a:extLst>
                <a:ext uri="{FF2B5EF4-FFF2-40B4-BE49-F238E27FC236}">
                  <a16:creationId xmlns:a16="http://schemas.microsoft.com/office/drawing/2014/main" id="{9CAC7FC7-EE3D-4088-A05E-E1BC6B1ED8E1}"/>
                </a:ext>
              </a:extLst>
            </p:cNvPr>
            <p:cNvSpPr>
              <a:spLocks/>
            </p:cNvSpPr>
            <p:nvPr/>
          </p:nvSpPr>
          <p:spPr bwMode="auto">
            <a:xfrm>
              <a:off x="7038975" y="2305050"/>
              <a:ext cx="52388" cy="136525"/>
            </a:xfrm>
            <a:custGeom>
              <a:avLst/>
              <a:gdLst>
                <a:gd name="T0" fmla="*/ 33 w 33"/>
                <a:gd name="T1" fmla="*/ 86 h 86"/>
                <a:gd name="T2" fmla="*/ 0 w 33"/>
                <a:gd name="T3" fmla="*/ 0 h 86"/>
                <a:gd name="T4" fmla="*/ 33 w 33"/>
                <a:gd name="T5" fmla="*/ 86 h 86"/>
              </a:gdLst>
              <a:ahLst/>
              <a:cxnLst>
                <a:cxn ang="0">
                  <a:pos x="T0" y="T1"/>
                </a:cxn>
                <a:cxn ang="0">
                  <a:pos x="T2" y="T3"/>
                </a:cxn>
                <a:cxn ang="0">
                  <a:pos x="T4" y="T5"/>
                </a:cxn>
              </a:cxnLst>
              <a:rect l="0" t="0" r="r" b="b"/>
              <a:pathLst>
                <a:path w="33" h="86">
                  <a:moveTo>
                    <a:pt x="33" y="86"/>
                  </a:moveTo>
                  <a:lnTo>
                    <a:pt x="0" y="0"/>
                  </a:lnTo>
                  <a:lnTo>
                    <a:pt x="33" y="86"/>
                  </a:lnTo>
                  <a:close/>
                </a:path>
              </a:pathLst>
            </a:custGeom>
            <a:solidFill>
              <a:srgbClr val="8F95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Line 139">
              <a:extLst>
                <a:ext uri="{FF2B5EF4-FFF2-40B4-BE49-F238E27FC236}">
                  <a16:creationId xmlns:a16="http://schemas.microsoft.com/office/drawing/2014/main" id="{30C46CBE-0DFB-45B0-80A6-88D33CC5BFF8}"/>
                </a:ext>
              </a:extLst>
            </p:cNvPr>
            <p:cNvSpPr>
              <a:spLocks noChangeShapeType="1"/>
            </p:cNvSpPr>
            <p:nvPr/>
          </p:nvSpPr>
          <p:spPr bwMode="auto">
            <a:xfrm flipH="1" flipV="1">
              <a:off x="7038975" y="2305050"/>
              <a:ext cx="52388" cy="136525"/>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140">
              <a:extLst>
                <a:ext uri="{FF2B5EF4-FFF2-40B4-BE49-F238E27FC236}">
                  <a16:creationId xmlns:a16="http://schemas.microsoft.com/office/drawing/2014/main" id="{4A8B6CF9-72DE-4D24-BAFA-281AF9B3AF0B}"/>
                </a:ext>
              </a:extLst>
            </p:cNvPr>
            <p:cNvSpPr>
              <a:spLocks/>
            </p:cNvSpPr>
            <p:nvPr/>
          </p:nvSpPr>
          <p:spPr bwMode="auto">
            <a:xfrm>
              <a:off x="5437188" y="2524125"/>
              <a:ext cx="392113" cy="233363"/>
            </a:xfrm>
            <a:custGeom>
              <a:avLst/>
              <a:gdLst>
                <a:gd name="T0" fmla="*/ 180 w 211"/>
                <a:gd name="T1" fmla="*/ 38 h 125"/>
                <a:gd name="T2" fmla="*/ 55 w 211"/>
                <a:gd name="T3" fmla="*/ 5 h 125"/>
                <a:gd name="T4" fmla="*/ 11 w 211"/>
                <a:gd name="T5" fmla="*/ 31 h 125"/>
                <a:gd name="T6" fmla="*/ 0 w 211"/>
                <a:gd name="T7" fmla="*/ 75 h 125"/>
                <a:gd name="T8" fmla="*/ 194 w 211"/>
                <a:gd name="T9" fmla="*/ 125 h 125"/>
                <a:gd name="T10" fmla="*/ 206 w 211"/>
                <a:gd name="T11" fmla="*/ 82 h 125"/>
                <a:gd name="T12" fmla="*/ 180 w 211"/>
                <a:gd name="T13" fmla="*/ 38 h 125"/>
              </a:gdLst>
              <a:ahLst/>
              <a:cxnLst>
                <a:cxn ang="0">
                  <a:pos x="T0" y="T1"/>
                </a:cxn>
                <a:cxn ang="0">
                  <a:pos x="T2" y="T3"/>
                </a:cxn>
                <a:cxn ang="0">
                  <a:pos x="T4" y="T5"/>
                </a:cxn>
                <a:cxn ang="0">
                  <a:pos x="T6" y="T7"/>
                </a:cxn>
                <a:cxn ang="0">
                  <a:pos x="T8" y="T9"/>
                </a:cxn>
                <a:cxn ang="0">
                  <a:pos x="T10" y="T11"/>
                </a:cxn>
                <a:cxn ang="0">
                  <a:pos x="T12" y="T13"/>
                </a:cxn>
              </a:cxnLst>
              <a:rect l="0" t="0" r="r" b="b"/>
              <a:pathLst>
                <a:path w="211" h="125">
                  <a:moveTo>
                    <a:pt x="180" y="38"/>
                  </a:moveTo>
                  <a:cubicBezTo>
                    <a:pt x="55" y="5"/>
                    <a:pt x="55" y="5"/>
                    <a:pt x="55" y="5"/>
                  </a:cubicBezTo>
                  <a:cubicBezTo>
                    <a:pt x="36" y="0"/>
                    <a:pt x="16" y="12"/>
                    <a:pt x="11" y="31"/>
                  </a:cubicBezTo>
                  <a:cubicBezTo>
                    <a:pt x="0" y="75"/>
                    <a:pt x="0" y="75"/>
                    <a:pt x="0" y="75"/>
                  </a:cubicBezTo>
                  <a:cubicBezTo>
                    <a:pt x="194" y="125"/>
                    <a:pt x="194" y="125"/>
                    <a:pt x="194" y="125"/>
                  </a:cubicBezTo>
                  <a:cubicBezTo>
                    <a:pt x="206" y="82"/>
                    <a:pt x="206" y="82"/>
                    <a:pt x="206" y="82"/>
                  </a:cubicBezTo>
                  <a:cubicBezTo>
                    <a:pt x="211" y="62"/>
                    <a:pt x="199" y="43"/>
                    <a:pt x="180" y="38"/>
                  </a:cubicBez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3" name="Freeform 141">
              <a:extLst>
                <a:ext uri="{FF2B5EF4-FFF2-40B4-BE49-F238E27FC236}">
                  <a16:creationId xmlns:a16="http://schemas.microsoft.com/office/drawing/2014/main" id="{3A4862C1-89BA-4C50-A355-401E2957FA6F}"/>
                </a:ext>
              </a:extLst>
            </p:cNvPr>
            <p:cNvSpPr>
              <a:spLocks/>
            </p:cNvSpPr>
            <p:nvPr/>
          </p:nvSpPr>
          <p:spPr bwMode="auto">
            <a:xfrm>
              <a:off x="5616575" y="2281238"/>
              <a:ext cx="174625" cy="293688"/>
            </a:xfrm>
            <a:custGeom>
              <a:avLst/>
              <a:gdLst>
                <a:gd name="T0" fmla="*/ 82 w 94"/>
                <a:gd name="T1" fmla="*/ 69 h 158"/>
                <a:gd name="T2" fmla="*/ 89 w 94"/>
                <a:gd name="T3" fmla="*/ 56 h 158"/>
                <a:gd name="T4" fmla="*/ 59 w 94"/>
                <a:gd name="T5" fmla="*/ 6 h 158"/>
                <a:gd name="T6" fmla="*/ 10 w 94"/>
                <a:gd name="T7" fmla="*/ 35 h 158"/>
                <a:gd name="T8" fmla="*/ 9 w 94"/>
                <a:gd name="T9" fmla="*/ 39 h 158"/>
                <a:gd name="T10" fmla="*/ 9 w 94"/>
                <a:gd name="T11" fmla="*/ 40 h 158"/>
                <a:gd name="T12" fmla="*/ 0 w 94"/>
                <a:gd name="T13" fmla="*/ 147 h 158"/>
                <a:gd name="T14" fmla="*/ 21 w 94"/>
                <a:gd name="T15" fmla="*/ 152 h 158"/>
                <a:gd name="T16" fmla="*/ 21 w 94"/>
                <a:gd name="T17" fmla="*/ 152 h 158"/>
                <a:gd name="T18" fmla="*/ 42 w 94"/>
                <a:gd name="T19" fmla="*/ 158 h 158"/>
                <a:gd name="T20" fmla="*/ 82 w 94"/>
                <a:gd name="T21" fmla="*/ 6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158">
                  <a:moveTo>
                    <a:pt x="82" y="69"/>
                  </a:moveTo>
                  <a:cubicBezTo>
                    <a:pt x="85" y="65"/>
                    <a:pt x="87" y="61"/>
                    <a:pt x="89" y="56"/>
                  </a:cubicBezTo>
                  <a:cubicBezTo>
                    <a:pt x="94" y="34"/>
                    <a:pt x="81" y="12"/>
                    <a:pt x="59" y="6"/>
                  </a:cubicBezTo>
                  <a:cubicBezTo>
                    <a:pt x="38" y="0"/>
                    <a:pt x="15" y="14"/>
                    <a:pt x="10" y="35"/>
                  </a:cubicBezTo>
                  <a:cubicBezTo>
                    <a:pt x="9" y="36"/>
                    <a:pt x="9" y="38"/>
                    <a:pt x="9" y="39"/>
                  </a:cubicBezTo>
                  <a:cubicBezTo>
                    <a:pt x="9" y="39"/>
                    <a:pt x="9" y="40"/>
                    <a:pt x="9" y="40"/>
                  </a:cubicBezTo>
                  <a:cubicBezTo>
                    <a:pt x="4" y="72"/>
                    <a:pt x="25" y="132"/>
                    <a:pt x="0" y="147"/>
                  </a:cubicBezTo>
                  <a:cubicBezTo>
                    <a:pt x="21" y="152"/>
                    <a:pt x="21" y="152"/>
                    <a:pt x="21" y="152"/>
                  </a:cubicBezTo>
                  <a:cubicBezTo>
                    <a:pt x="21" y="152"/>
                    <a:pt x="21" y="152"/>
                    <a:pt x="21" y="152"/>
                  </a:cubicBezTo>
                  <a:cubicBezTo>
                    <a:pt x="42" y="158"/>
                    <a:pt x="42" y="158"/>
                    <a:pt x="42" y="158"/>
                  </a:cubicBezTo>
                  <a:cubicBezTo>
                    <a:pt x="29" y="135"/>
                    <a:pt x="67" y="98"/>
                    <a:pt x="82" y="69"/>
                  </a:cubicBez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4" name="Freeform 142">
              <a:extLst>
                <a:ext uri="{FF2B5EF4-FFF2-40B4-BE49-F238E27FC236}">
                  <a16:creationId xmlns:a16="http://schemas.microsoft.com/office/drawing/2014/main" id="{3CFBD25D-27FE-4CC6-9931-2545520535E8}"/>
                </a:ext>
              </a:extLst>
            </p:cNvPr>
            <p:cNvSpPr>
              <a:spLocks/>
            </p:cNvSpPr>
            <p:nvPr/>
          </p:nvSpPr>
          <p:spPr bwMode="auto">
            <a:xfrm>
              <a:off x="5446713" y="2670175"/>
              <a:ext cx="331788" cy="122238"/>
            </a:xfrm>
            <a:custGeom>
              <a:avLst/>
              <a:gdLst>
                <a:gd name="T0" fmla="*/ 203 w 209"/>
                <a:gd name="T1" fmla="*/ 77 h 77"/>
                <a:gd name="T2" fmla="*/ 0 w 209"/>
                <a:gd name="T3" fmla="*/ 25 h 77"/>
                <a:gd name="T4" fmla="*/ 7 w 209"/>
                <a:gd name="T5" fmla="*/ 0 h 77"/>
                <a:gd name="T6" fmla="*/ 209 w 209"/>
                <a:gd name="T7" fmla="*/ 52 h 77"/>
                <a:gd name="T8" fmla="*/ 203 w 209"/>
                <a:gd name="T9" fmla="*/ 77 h 77"/>
              </a:gdLst>
              <a:ahLst/>
              <a:cxnLst>
                <a:cxn ang="0">
                  <a:pos x="T0" y="T1"/>
                </a:cxn>
                <a:cxn ang="0">
                  <a:pos x="T2" y="T3"/>
                </a:cxn>
                <a:cxn ang="0">
                  <a:pos x="T4" y="T5"/>
                </a:cxn>
                <a:cxn ang="0">
                  <a:pos x="T6" y="T7"/>
                </a:cxn>
                <a:cxn ang="0">
                  <a:pos x="T8" y="T9"/>
                </a:cxn>
              </a:cxnLst>
              <a:rect l="0" t="0" r="r" b="b"/>
              <a:pathLst>
                <a:path w="209" h="77">
                  <a:moveTo>
                    <a:pt x="203" y="77"/>
                  </a:moveTo>
                  <a:lnTo>
                    <a:pt x="0" y="25"/>
                  </a:lnTo>
                  <a:lnTo>
                    <a:pt x="7" y="0"/>
                  </a:lnTo>
                  <a:lnTo>
                    <a:pt x="209" y="52"/>
                  </a:lnTo>
                  <a:lnTo>
                    <a:pt x="203" y="77"/>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5" name="Line 143">
              <a:extLst>
                <a:ext uri="{FF2B5EF4-FFF2-40B4-BE49-F238E27FC236}">
                  <a16:creationId xmlns:a16="http://schemas.microsoft.com/office/drawing/2014/main" id="{514612F5-A6CB-4FCF-99DE-E74724CFBEDA}"/>
                </a:ext>
              </a:extLst>
            </p:cNvPr>
            <p:cNvSpPr>
              <a:spLocks noChangeShapeType="1"/>
            </p:cNvSpPr>
            <p:nvPr/>
          </p:nvSpPr>
          <p:spPr bwMode="auto">
            <a:xfrm>
              <a:off x="5448300" y="2619375"/>
              <a:ext cx="127000" cy="31750"/>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801" name="副标题 2"/>
          <p:cNvSpPr>
            <a:spLocks noGrp="1"/>
          </p:cNvSpPr>
          <p:nvPr userDrawn="1">
            <p:ph type="subTitle" idx="1" hasCustomPrompt="1"/>
          </p:nvPr>
        </p:nvSpPr>
        <p:spPr>
          <a:xfrm>
            <a:off x="671513" y="2209384"/>
            <a:ext cx="10848976" cy="558799"/>
          </a:xfrm>
        </p:spPr>
        <p:txBody>
          <a:bodyPr anchor="ctr">
            <a:normAutofit/>
          </a:bodyPr>
          <a:lstStyle>
            <a:lvl1pPr marL="0" marR="0" indent="0" algn="ctr" defTabSz="914354"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pPr marL="0" marR="0" lvl="0" indent="0" algn="ctr"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dirty="0"/>
              <a:t>Click to edit Master subtitle style</a:t>
            </a:r>
          </a:p>
        </p:txBody>
      </p:sp>
      <p:sp>
        <p:nvSpPr>
          <p:cNvPr id="12" name="文本占位符 13"/>
          <p:cNvSpPr>
            <a:spLocks noGrp="1"/>
          </p:cNvSpPr>
          <p:nvPr userDrawn="1">
            <p:ph type="body" sz="quarter" idx="10" hasCustomPrompt="1"/>
          </p:nvPr>
        </p:nvSpPr>
        <p:spPr>
          <a:xfrm>
            <a:off x="669925" y="5594644"/>
            <a:ext cx="2045144" cy="248371"/>
          </a:xfrm>
        </p:spPr>
        <p:txBody>
          <a:bodyPr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669925" y="5901898"/>
            <a:ext cx="2045144" cy="248371"/>
          </a:xfrm>
        </p:spPr>
        <p:txBody>
          <a:bodyPr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
        <p:nvSpPr>
          <p:cNvPr id="9802" name="标题 1"/>
          <p:cNvSpPr>
            <a:spLocks noGrp="1"/>
          </p:cNvSpPr>
          <p:nvPr userDrawn="1">
            <p:ph type="ctrTitle" hasCustomPrompt="1"/>
          </p:nvPr>
        </p:nvSpPr>
        <p:spPr>
          <a:xfrm>
            <a:off x="671513" y="1174344"/>
            <a:ext cx="10848976" cy="1010167"/>
          </a:xfrm>
        </p:spPr>
        <p:txBody>
          <a:bodyPr anchor="ctr">
            <a:normAutofit/>
          </a:bodyPr>
          <a:lstStyle>
            <a:lvl1pPr algn="ctr">
              <a:defRPr sz="4000" b="1">
                <a:solidFill>
                  <a:schemeClr val="tx1"/>
                </a:solidFill>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识图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a:extLst>
              <a:ext uri="{FF2B5EF4-FFF2-40B4-BE49-F238E27FC236}">
                <a16:creationId xmlns:a16="http://schemas.microsoft.com/office/drawing/2014/main" id="{46C855E7-2DCA-4970-A954-7CB7F69FADAB}"/>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a:extLst>
              <a:ext uri="{FF2B5EF4-FFF2-40B4-BE49-F238E27FC236}">
                <a16:creationId xmlns:a16="http://schemas.microsoft.com/office/drawing/2014/main" id="{A7F32EC9-ED26-45EE-9DC4-21C3241FF7A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a:extLst>
              <a:ext uri="{FF2B5EF4-FFF2-40B4-BE49-F238E27FC236}">
                <a16:creationId xmlns:a16="http://schemas.microsoft.com/office/drawing/2014/main" id="{36F84124-CE71-4190-B92C-B61E496F7B7E}"/>
              </a:ext>
            </a:extLst>
          </p:cNvPr>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a:extLst>
              <a:ext uri="{FF2B5EF4-FFF2-40B4-BE49-F238E27FC236}">
                <a16:creationId xmlns:a16="http://schemas.microsoft.com/office/drawing/2014/main" id="{39B45288-397E-405A-A715-DCD4FE40DCE2}"/>
              </a:ext>
            </a:extLst>
          </p:cNvPr>
          <p:cNvPicPr>
            <a:picLocks noChangeAspect="1"/>
          </p:cNvPicPr>
          <p:nvPr userDrawn="1"/>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extLst>
      <p:ext uri="{BB962C8B-B14F-4D97-AF65-F5344CB8AC3E}">
        <p14:creationId xmlns:p14="http://schemas.microsoft.com/office/powerpoint/2010/main" val="2840563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20" name="标题 1"/>
          <p:cNvSpPr>
            <a:spLocks noGrp="1"/>
          </p:cNvSpPr>
          <p:nvPr userDrawn="1">
            <p:ph type="title" hasCustomPrompt="1"/>
          </p:nvPr>
        </p:nvSpPr>
        <p:spPr>
          <a:xfrm>
            <a:off x="1174750" y="2070997"/>
            <a:ext cx="4535055" cy="656792"/>
          </a:xfrm>
        </p:spPr>
        <p:txBody>
          <a:bodyPr anchor="ctr">
            <a:normAutofit/>
          </a:bodyPr>
          <a:lstStyle>
            <a:lvl1pPr algn="l">
              <a:defRPr sz="2400" b="1">
                <a:solidFill>
                  <a:schemeClr val="tx1"/>
                </a:solidFill>
              </a:defRPr>
            </a:lvl1pPr>
          </a:lstStyle>
          <a:p>
            <a:r>
              <a:rPr lang="en-US" altLang="zh-CN" dirty="0"/>
              <a:t>Click to edit Master title style</a:t>
            </a:r>
            <a:endParaRPr lang="zh-CN" altLang="en-US" dirty="0"/>
          </a:p>
        </p:txBody>
      </p:sp>
      <p:sp>
        <p:nvSpPr>
          <p:cNvPr id="21" name="文本占位符 2"/>
          <p:cNvSpPr>
            <a:spLocks noGrp="1"/>
          </p:cNvSpPr>
          <p:nvPr userDrawn="1">
            <p:ph type="body" idx="1" hasCustomPrompt="1"/>
          </p:nvPr>
        </p:nvSpPr>
        <p:spPr>
          <a:xfrm>
            <a:off x="1174750" y="2962933"/>
            <a:ext cx="4546600" cy="1015623"/>
          </a:xfrm>
        </p:spPr>
        <p:txBody>
          <a:bodyPr anchor="t">
            <a:normAutofit/>
          </a:bodyPr>
          <a:lstStyle>
            <a:lvl1pPr marL="0" indent="0" algn="l">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a:t>Edit Master text styles</a:t>
            </a:r>
            <a:endParaRPr lang="en-US" altLang="zh-CN" dirty="0"/>
          </a:p>
        </p:txBody>
      </p:sp>
      <p:cxnSp>
        <p:nvCxnSpPr>
          <p:cNvPr id="13" name="直接连接符 12">
            <a:extLst>
              <a:ext uri="{FF2B5EF4-FFF2-40B4-BE49-F238E27FC236}">
                <a16:creationId xmlns:a16="http://schemas.microsoft.com/office/drawing/2014/main" id="{54D42DF5-023E-4D78-882C-AE7CBCE14B70}"/>
              </a:ext>
            </a:extLst>
          </p:cNvPr>
          <p:cNvCxnSpPr>
            <a:cxnSpLocks/>
          </p:cNvCxnSpPr>
          <p:nvPr userDrawn="1"/>
        </p:nvCxnSpPr>
        <p:spPr>
          <a:xfrm>
            <a:off x="6857460" y="462852"/>
            <a:ext cx="5334540" cy="245451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任意多边形: 形状 13">
            <a:extLst>
              <a:ext uri="{FF2B5EF4-FFF2-40B4-BE49-F238E27FC236}">
                <a16:creationId xmlns:a16="http://schemas.microsoft.com/office/drawing/2014/main" id="{89DEE66A-A5FC-4F9F-AC6C-8DF7AF0BE1C7}"/>
              </a:ext>
            </a:extLst>
          </p:cNvPr>
          <p:cNvSpPr/>
          <p:nvPr userDrawn="1"/>
        </p:nvSpPr>
        <p:spPr>
          <a:xfrm>
            <a:off x="6273129" y="1"/>
            <a:ext cx="5918871" cy="2704140"/>
          </a:xfrm>
          <a:custGeom>
            <a:avLst/>
            <a:gdLst>
              <a:gd name="connsiteX0" fmla="*/ 0 w 6570490"/>
              <a:gd name="connsiteY0" fmla="*/ 0 h 2798314"/>
              <a:gd name="connsiteX1" fmla="*/ 6570490 w 6570490"/>
              <a:gd name="connsiteY1" fmla="*/ 0 h 2798314"/>
              <a:gd name="connsiteX2" fmla="*/ 6570490 w 6570490"/>
              <a:gd name="connsiteY2" fmla="*/ 2798314 h 2798314"/>
            </a:gdLst>
            <a:ahLst/>
            <a:cxnLst>
              <a:cxn ang="0">
                <a:pos x="connsiteX0" y="connsiteY0"/>
              </a:cxn>
              <a:cxn ang="0">
                <a:pos x="connsiteX1" y="connsiteY1"/>
              </a:cxn>
              <a:cxn ang="0">
                <a:pos x="connsiteX2" y="connsiteY2"/>
              </a:cxn>
            </a:cxnLst>
            <a:rect l="l" t="t" r="r" b="b"/>
            <a:pathLst>
              <a:path w="6570490" h="2798314">
                <a:moveTo>
                  <a:pt x="0" y="0"/>
                </a:moveTo>
                <a:lnTo>
                  <a:pt x="6570490" y="0"/>
                </a:lnTo>
                <a:lnTo>
                  <a:pt x="6570490" y="2798314"/>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a:extLst>
              <a:ext uri="{FF2B5EF4-FFF2-40B4-BE49-F238E27FC236}">
                <a16:creationId xmlns:a16="http://schemas.microsoft.com/office/drawing/2014/main" id="{73DEF0C5-8FB9-4E6B-BD6E-2F5BCD66D692}"/>
              </a:ext>
            </a:extLst>
          </p:cNvPr>
          <p:cNvCxnSpPr>
            <a:cxnSpLocks/>
          </p:cNvCxnSpPr>
          <p:nvPr userDrawn="1"/>
        </p:nvCxnSpPr>
        <p:spPr>
          <a:xfrm>
            <a:off x="5863771" y="0"/>
            <a:ext cx="771417" cy="35494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090A3ABB-8A52-46A1-AFB5-EED56A41003C}"/>
              </a:ext>
            </a:extLst>
          </p:cNvPr>
          <p:cNvCxnSpPr>
            <a:cxnSpLocks/>
          </p:cNvCxnSpPr>
          <p:nvPr userDrawn="1"/>
        </p:nvCxnSpPr>
        <p:spPr>
          <a:xfrm>
            <a:off x="7837714" y="0"/>
            <a:ext cx="3753817" cy="17272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E5F0E081-B044-487C-8F3C-575D91BBC05C}"/>
              </a:ext>
            </a:extLst>
          </p:cNvPr>
          <p:cNvCxnSpPr>
            <a:cxnSpLocks/>
          </p:cNvCxnSpPr>
          <p:nvPr userDrawn="1"/>
        </p:nvCxnSpPr>
        <p:spPr>
          <a:xfrm>
            <a:off x="10740571" y="1553029"/>
            <a:ext cx="1451429" cy="667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8" name="组合 17">
            <a:extLst>
              <a:ext uri="{FF2B5EF4-FFF2-40B4-BE49-F238E27FC236}">
                <a16:creationId xmlns:a16="http://schemas.microsoft.com/office/drawing/2014/main" id="{844E1F5D-CF46-443F-B5C8-518D6F896429}"/>
              </a:ext>
            </a:extLst>
          </p:cNvPr>
          <p:cNvGrpSpPr/>
          <p:nvPr userDrawn="1"/>
        </p:nvGrpSpPr>
        <p:grpSpPr>
          <a:xfrm flipH="1" flipV="1">
            <a:off x="-2" y="4876799"/>
            <a:ext cx="3323771" cy="1981199"/>
            <a:chOff x="5167085" y="0"/>
            <a:chExt cx="7024915" cy="3018971"/>
          </a:xfrm>
          <a:solidFill>
            <a:schemeClr val="accent6">
              <a:lumMod val="60000"/>
              <a:lumOff val="40000"/>
            </a:schemeClr>
          </a:solidFill>
        </p:grpSpPr>
        <p:cxnSp>
          <p:nvCxnSpPr>
            <p:cNvPr id="19" name="直接连接符 18">
              <a:extLst>
                <a:ext uri="{FF2B5EF4-FFF2-40B4-BE49-F238E27FC236}">
                  <a16:creationId xmlns:a16="http://schemas.microsoft.com/office/drawing/2014/main" id="{C3572018-011F-460F-A04B-E0014BF5139E}"/>
                </a:ext>
              </a:extLst>
            </p:cNvPr>
            <p:cNvCxnSpPr>
              <a:cxnSpLocks/>
            </p:cNvCxnSpPr>
            <p:nvPr/>
          </p:nvCxnSpPr>
          <p:spPr>
            <a:xfrm>
              <a:off x="6270171" y="478971"/>
              <a:ext cx="5921829" cy="2540000"/>
            </a:xfrm>
            <a:prstGeom prst="line">
              <a:avLst/>
            </a:prstGeom>
            <a:grpFill/>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任意多边形: 形状 21">
              <a:extLst>
                <a:ext uri="{FF2B5EF4-FFF2-40B4-BE49-F238E27FC236}">
                  <a16:creationId xmlns:a16="http://schemas.microsoft.com/office/drawing/2014/main" id="{0235374E-4858-4D29-B5C8-002268683302}"/>
                </a:ext>
              </a:extLst>
            </p:cNvPr>
            <p:cNvSpPr/>
            <p:nvPr/>
          </p:nvSpPr>
          <p:spPr>
            <a:xfrm>
              <a:off x="5621510" y="1"/>
              <a:ext cx="6570490" cy="2798314"/>
            </a:xfrm>
            <a:custGeom>
              <a:avLst/>
              <a:gdLst>
                <a:gd name="connsiteX0" fmla="*/ 0 w 6570490"/>
                <a:gd name="connsiteY0" fmla="*/ 0 h 2798314"/>
                <a:gd name="connsiteX1" fmla="*/ 6570490 w 6570490"/>
                <a:gd name="connsiteY1" fmla="*/ 0 h 2798314"/>
                <a:gd name="connsiteX2" fmla="*/ 6570490 w 6570490"/>
                <a:gd name="connsiteY2" fmla="*/ 2798314 h 2798314"/>
              </a:gdLst>
              <a:ahLst/>
              <a:cxnLst>
                <a:cxn ang="0">
                  <a:pos x="connsiteX0" y="connsiteY0"/>
                </a:cxn>
                <a:cxn ang="0">
                  <a:pos x="connsiteX1" y="connsiteY1"/>
                </a:cxn>
                <a:cxn ang="0">
                  <a:pos x="connsiteX2" y="connsiteY2"/>
                </a:cxn>
              </a:cxnLst>
              <a:rect l="l" t="t" r="r" b="b"/>
              <a:pathLst>
                <a:path w="6570490" h="2798314">
                  <a:moveTo>
                    <a:pt x="0" y="0"/>
                  </a:moveTo>
                  <a:lnTo>
                    <a:pt x="6570490" y="0"/>
                  </a:lnTo>
                  <a:lnTo>
                    <a:pt x="6570490" y="279831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a:extLst>
                <a:ext uri="{FF2B5EF4-FFF2-40B4-BE49-F238E27FC236}">
                  <a16:creationId xmlns:a16="http://schemas.microsoft.com/office/drawing/2014/main" id="{7866742C-66D6-4C45-9306-8D53D6A8370B}"/>
                </a:ext>
              </a:extLst>
            </p:cNvPr>
            <p:cNvCxnSpPr>
              <a:cxnSpLocks/>
            </p:cNvCxnSpPr>
            <p:nvPr/>
          </p:nvCxnSpPr>
          <p:spPr>
            <a:xfrm>
              <a:off x="5167085" y="0"/>
              <a:ext cx="856344" cy="367304"/>
            </a:xfrm>
            <a:prstGeom prst="line">
              <a:avLst/>
            </a:prstGeom>
            <a:grpFill/>
            <a:ln w="158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6" name="灯片编号占位符 5"/>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Click to edit Master title style</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13" name="标题 1"/>
          <p:cNvSpPr>
            <a:spLocks noGrp="1"/>
          </p:cNvSpPr>
          <p:nvPr userDrawn="1">
            <p:ph type="ctrTitle" hasCustomPrompt="1"/>
          </p:nvPr>
        </p:nvSpPr>
        <p:spPr>
          <a:xfrm>
            <a:off x="1289049" y="1130300"/>
            <a:ext cx="4127502" cy="1458321"/>
          </a:xfrm>
        </p:spPr>
        <p:txBody>
          <a:bodyPr anchor="ctr">
            <a:normAutofit/>
          </a:bodyPr>
          <a:lstStyle>
            <a:lvl1pPr marL="0" indent="0" algn="l">
              <a:buFont typeface="Arial" panose="020B0604020202020204" pitchFamily="34" charset="0"/>
              <a:buNone/>
              <a:defRPr sz="3200">
                <a:solidFill>
                  <a:schemeClr val="tx1"/>
                </a:solidFill>
              </a:defRPr>
            </a:lvl1pPr>
          </a:lstStyle>
          <a:p>
            <a:r>
              <a:rPr lang="en-US" altLang="zh-CN"/>
              <a:t>Conclusion</a:t>
            </a:r>
            <a:endParaRPr lang="zh-CN" altLang="en-US" dirty="0"/>
          </a:p>
        </p:txBody>
      </p:sp>
      <p:sp>
        <p:nvSpPr>
          <p:cNvPr id="14" name="文本占位符 62"/>
          <p:cNvSpPr>
            <a:spLocks noGrp="1"/>
          </p:cNvSpPr>
          <p:nvPr userDrawn="1">
            <p:ph type="body" sz="quarter" idx="17" hasCustomPrompt="1"/>
          </p:nvPr>
        </p:nvSpPr>
        <p:spPr>
          <a:xfrm>
            <a:off x="6775449" y="1404362"/>
            <a:ext cx="3511551"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userDrawn="1">
            <p:ph type="body" sz="quarter" idx="18" hasCustomPrompt="1"/>
          </p:nvPr>
        </p:nvSpPr>
        <p:spPr>
          <a:xfrm>
            <a:off x="6775449" y="1719996"/>
            <a:ext cx="3511551"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Date</a:t>
            </a:r>
            <a:endParaRPr lang="zh-CN" altLang="en-US" dirty="0"/>
          </a:p>
        </p:txBody>
      </p:sp>
      <p:grpSp>
        <p:nvGrpSpPr>
          <p:cNvPr id="24" name="组合 23">
            <a:extLst>
              <a:ext uri="{FF2B5EF4-FFF2-40B4-BE49-F238E27FC236}">
                <a16:creationId xmlns:a16="http://schemas.microsoft.com/office/drawing/2014/main" id="{729CA6C0-09E8-42FA-A1BC-899894F47397}"/>
              </a:ext>
            </a:extLst>
          </p:cNvPr>
          <p:cNvGrpSpPr/>
          <p:nvPr userDrawn="1"/>
        </p:nvGrpSpPr>
        <p:grpSpPr>
          <a:xfrm rot="10800000">
            <a:off x="910771" y="2574749"/>
            <a:ext cx="8324850" cy="3923113"/>
            <a:chOff x="5275263" y="2190750"/>
            <a:chExt cx="6599238" cy="3109913"/>
          </a:xfrm>
        </p:grpSpPr>
        <p:sp>
          <p:nvSpPr>
            <p:cNvPr id="25" name="Freeform 5">
              <a:extLst>
                <a:ext uri="{FF2B5EF4-FFF2-40B4-BE49-F238E27FC236}">
                  <a16:creationId xmlns:a16="http://schemas.microsoft.com/office/drawing/2014/main" id="{E2481625-8A7D-47B4-A452-AA6B1D86748F}"/>
                </a:ext>
              </a:extLst>
            </p:cNvPr>
            <p:cNvSpPr>
              <a:spLocks/>
            </p:cNvSpPr>
            <p:nvPr/>
          </p:nvSpPr>
          <p:spPr bwMode="auto">
            <a:xfrm>
              <a:off x="8628063" y="4195763"/>
              <a:ext cx="890588" cy="977900"/>
            </a:xfrm>
            <a:custGeom>
              <a:avLst/>
              <a:gdLst>
                <a:gd name="T0" fmla="*/ 244 w 479"/>
                <a:gd name="T1" fmla="*/ 12 h 525"/>
                <a:gd name="T2" fmla="*/ 33 w 479"/>
                <a:gd name="T3" fmla="*/ 121 h 525"/>
                <a:gd name="T4" fmla="*/ 12 w 479"/>
                <a:gd name="T5" fmla="*/ 186 h 525"/>
                <a:gd name="T6" fmla="*/ 15 w 479"/>
                <a:gd name="T7" fmla="*/ 191 h 525"/>
                <a:gd name="T8" fmla="*/ 32 w 479"/>
                <a:gd name="T9" fmla="*/ 225 h 525"/>
                <a:gd name="T10" fmla="*/ 150 w 479"/>
                <a:gd name="T11" fmla="*/ 453 h 525"/>
                <a:gd name="T12" fmla="*/ 167 w 479"/>
                <a:gd name="T13" fmla="*/ 487 h 525"/>
                <a:gd name="T14" fmla="*/ 170 w 479"/>
                <a:gd name="T15" fmla="*/ 492 h 525"/>
                <a:gd name="T16" fmla="*/ 235 w 479"/>
                <a:gd name="T17" fmla="*/ 513 h 525"/>
                <a:gd name="T18" fmla="*/ 446 w 479"/>
                <a:gd name="T19" fmla="*/ 404 h 525"/>
                <a:gd name="T20" fmla="*/ 467 w 479"/>
                <a:gd name="T21" fmla="*/ 339 h 525"/>
                <a:gd name="T22" fmla="*/ 464 w 479"/>
                <a:gd name="T23" fmla="*/ 334 h 525"/>
                <a:gd name="T24" fmla="*/ 447 w 479"/>
                <a:gd name="T25" fmla="*/ 300 h 525"/>
                <a:gd name="T26" fmla="*/ 329 w 479"/>
                <a:gd name="T27" fmla="*/ 72 h 525"/>
                <a:gd name="T28" fmla="*/ 312 w 479"/>
                <a:gd name="T29" fmla="*/ 38 h 525"/>
                <a:gd name="T30" fmla="*/ 309 w 479"/>
                <a:gd name="T31" fmla="*/ 33 h 525"/>
                <a:gd name="T32" fmla="*/ 244 w 479"/>
                <a:gd name="T33" fmla="*/ 12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9" h="525">
                  <a:moveTo>
                    <a:pt x="244" y="12"/>
                  </a:moveTo>
                  <a:cubicBezTo>
                    <a:pt x="33" y="121"/>
                    <a:pt x="33" y="121"/>
                    <a:pt x="33" y="121"/>
                  </a:cubicBezTo>
                  <a:cubicBezTo>
                    <a:pt x="9" y="133"/>
                    <a:pt x="0" y="162"/>
                    <a:pt x="12" y="186"/>
                  </a:cubicBezTo>
                  <a:cubicBezTo>
                    <a:pt x="15" y="191"/>
                    <a:pt x="15" y="191"/>
                    <a:pt x="15" y="191"/>
                  </a:cubicBezTo>
                  <a:cubicBezTo>
                    <a:pt x="32" y="225"/>
                    <a:pt x="32" y="225"/>
                    <a:pt x="32" y="225"/>
                  </a:cubicBezTo>
                  <a:cubicBezTo>
                    <a:pt x="150" y="453"/>
                    <a:pt x="150" y="453"/>
                    <a:pt x="150" y="453"/>
                  </a:cubicBezTo>
                  <a:cubicBezTo>
                    <a:pt x="167" y="487"/>
                    <a:pt x="167" y="487"/>
                    <a:pt x="167" y="487"/>
                  </a:cubicBezTo>
                  <a:cubicBezTo>
                    <a:pt x="170" y="492"/>
                    <a:pt x="170" y="492"/>
                    <a:pt x="170" y="492"/>
                  </a:cubicBezTo>
                  <a:cubicBezTo>
                    <a:pt x="182" y="516"/>
                    <a:pt x="211" y="525"/>
                    <a:pt x="235" y="513"/>
                  </a:cubicBezTo>
                  <a:cubicBezTo>
                    <a:pt x="446" y="404"/>
                    <a:pt x="446" y="404"/>
                    <a:pt x="446" y="404"/>
                  </a:cubicBezTo>
                  <a:cubicBezTo>
                    <a:pt x="470" y="392"/>
                    <a:pt x="479" y="363"/>
                    <a:pt x="467" y="339"/>
                  </a:cubicBezTo>
                  <a:cubicBezTo>
                    <a:pt x="464" y="334"/>
                    <a:pt x="464" y="334"/>
                    <a:pt x="464" y="334"/>
                  </a:cubicBezTo>
                  <a:cubicBezTo>
                    <a:pt x="447" y="300"/>
                    <a:pt x="447" y="300"/>
                    <a:pt x="447" y="300"/>
                  </a:cubicBezTo>
                  <a:cubicBezTo>
                    <a:pt x="329" y="72"/>
                    <a:pt x="329" y="72"/>
                    <a:pt x="329" y="72"/>
                  </a:cubicBezTo>
                  <a:cubicBezTo>
                    <a:pt x="312" y="38"/>
                    <a:pt x="312" y="38"/>
                    <a:pt x="312" y="38"/>
                  </a:cubicBezTo>
                  <a:cubicBezTo>
                    <a:pt x="309" y="33"/>
                    <a:pt x="309" y="33"/>
                    <a:pt x="309" y="33"/>
                  </a:cubicBezTo>
                  <a:cubicBezTo>
                    <a:pt x="297" y="10"/>
                    <a:pt x="268" y="0"/>
                    <a:pt x="24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6">
              <a:extLst>
                <a:ext uri="{FF2B5EF4-FFF2-40B4-BE49-F238E27FC236}">
                  <a16:creationId xmlns:a16="http://schemas.microsoft.com/office/drawing/2014/main" id="{272CD95E-8681-487A-863D-2F25E84EE4F6}"/>
                </a:ext>
              </a:extLst>
            </p:cNvPr>
            <p:cNvSpPr>
              <a:spLocks/>
            </p:cNvSpPr>
            <p:nvPr/>
          </p:nvSpPr>
          <p:spPr bwMode="auto">
            <a:xfrm>
              <a:off x="8596313" y="4133850"/>
              <a:ext cx="922338" cy="1039813"/>
            </a:xfrm>
            <a:custGeom>
              <a:avLst/>
              <a:gdLst>
                <a:gd name="T0" fmla="*/ 244 w 496"/>
                <a:gd name="T1" fmla="*/ 12 h 558"/>
                <a:gd name="T2" fmla="*/ 33 w 496"/>
                <a:gd name="T3" fmla="*/ 121 h 558"/>
                <a:gd name="T4" fmla="*/ 12 w 496"/>
                <a:gd name="T5" fmla="*/ 186 h 558"/>
                <a:gd name="T6" fmla="*/ 187 w 496"/>
                <a:gd name="T7" fmla="*/ 525 h 558"/>
                <a:gd name="T8" fmla="*/ 252 w 496"/>
                <a:gd name="T9" fmla="*/ 546 h 558"/>
                <a:gd name="T10" fmla="*/ 463 w 496"/>
                <a:gd name="T11" fmla="*/ 437 h 558"/>
                <a:gd name="T12" fmla="*/ 484 w 496"/>
                <a:gd name="T13" fmla="*/ 372 h 558"/>
                <a:gd name="T14" fmla="*/ 309 w 496"/>
                <a:gd name="T15" fmla="*/ 33 h 558"/>
                <a:gd name="T16" fmla="*/ 244 w 496"/>
                <a:gd name="T17" fmla="*/ 12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6" h="558">
                  <a:moveTo>
                    <a:pt x="244" y="12"/>
                  </a:moveTo>
                  <a:cubicBezTo>
                    <a:pt x="33" y="121"/>
                    <a:pt x="33" y="121"/>
                    <a:pt x="33" y="121"/>
                  </a:cubicBezTo>
                  <a:cubicBezTo>
                    <a:pt x="9" y="133"/>
                    <a:pt x="0" y="162"/>
                    <a:pt x="12" y="186"/>
                  </a:cubicBezTo>
                  <a:cubicBezTo>
                    <a:pt x="187" y="525"/>
                    <a:pt x="187" y="525"/>
                    <a:pt x="187" y="525"/>
                  </a:cubicBezTo>
                  <a:cubicBezTo>
                    <a:pt x="199" y="549"/>
                    <a:pt x="228" y="558"/>
                    <a:pt x="252" y="546"/>
                  </a:cubicBezTo>
                  <a:cubicBezTo>
                    <a:pt x="463" y="437"/>
                    <a:pt x="463" y="437"/>
                    <a:pt x="463" y="437"/>
                  </a:cubicBezTo>
                  <a:cubicBezTo>
                    <a:pt x="487" y="425"/>
                    <a:pt x="496" y="396"/>
                    <a:pt x="484" y="372"/>
                  </a:cubicBezTo>
                  <a:cubicBezTo>
                    <a:pt x="309" y="33"/>
                    <a:pt x="309" y="33"/>
                    <a:pt x="309" y="33"/>
                  </a:cubicBezTo>
                  <a:cubicBezTo>
                    <a:pt x="297" y="9"/>
                    <a:pt x="268" y="0"/>
                    <a:pt x="244" y="12"/>
                  </a:cubicBezTo>
                  <a:close/>
                </a:path>
              </a:pathLst>
            </a:custGeom>
            <a:noFill/>
            <a:ln w="22225" cap="rnd">
              <a:solidFill>
                <a:srgbClr val="33333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7">
              <a:extLst>
                <a:ext uri="{FF2B5EF4-FFF2-40B4-BE49-F238E27FC236}">
                  <a16:creationId xmlns:a16="http://schemas.microsoft.com/office/drawing/2014/main" id="{CA652704-AEDB-494F-9603-BFB9F0D83B01}"/>
                </a:ext>
              </a:extLst>
            </p:cNvPr>
            <p:cNvSpPr>
              <a:spLocks/>
            </p:cNvSpPr>
            <p:nvPr/>
          </p:nvSpPr>
          <p:spPr bwMode="auto">
            <a:xfrm>
              <a:off x="8655050" y="4265613"/>
              <a:ext cx="804863" cy="773113"/>
            </a:xfrm>
            <a:custGeom>
              <a:avLst/>
              <a:gdLst>
                <a:gd name="T0" fmla="*/ 507 w 507"/>
                <a:gd name="T1" fmla="*/ 308 h 487"/>
                <a:gd name="T2" fmla="*/ 159 w 507"/>
                <a:gd name="T3" fmla="*/ 487 h 487"/>
                <a:gd name="T4" fmla="*/ 0 w 507"/>
                <a:gd name="T5" fmla="*/ 180 h 487"/>
                <a:gd name="T6" fmla="*/ 348 w 507"/>
                <a:gd name="T7" fmla="*/ 0 h 487"/>
                <a:gd name="T8" fmla="*/ 507 w 507"/>
                <a:gd name="T9" fmla="*/ 308 h 487"/>
              </a:gdLst>
              <a:ahLst/>
              <a:cxnLst>
                <a:cxn ang="0">
                  <a:pos x="T0" y="T1"/>
                </a:cxn>
                <a:cxn ang="0">
                  <a:pos x="T2" y="T3"/>
                </a:cxn>
                <a:cxn ang="0">
                  <a:pos x="T4" y="T5"/>
                </a:cxn>
                <a:cxn ang="0">
                  <a:pos x="T6" y="T7"/>
                </a:cxn>
                <a:cxn ang="0">
                  <a:pos x="T8" y="T9"/>
                </a:cxn>
              </a:cxnLst>
              <a:rect l="0" t="0" r="r" b="b"/>
              <a:pathLst>
                <a:path w="507" h="487">
                  <a:moveTo>
                    <a:pt x="507" y="308"/>
                  </a:moveTo>
                  <a:lnTo>
                    <a:pt x="159" y="487"/>
                  </a:lnTo>
                  <a:lnTo>
                    <a:pt x="0" y="180"/>
                  </a:lnTo>
                  <a:lnTo>
                    <a:pt x="348" y="0"/>
                  </a:lnTo>
                  <a:lnTo>
                    <a:pt x="507" y="308"/>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8">
              <a:extLst>
                <a:ext uri="{FF2B5EF4-FFF2-40B4-BE49-F238E27FC236}">
                  <a16:creationId xmlns:a16="http://schemas.microsoft.com/office/drawing/2014/main" id="{02EE72E3-3FD1-43B9-AFE8-8F18F33D24B3}"/>
                </a:ext>
              </a:extLst>
            </p:cNvPr>
            <p:cNvSpPr>
              <a:spLocks/>
            </p:cNvSpPr>
            <p:nvPr/>
          </p:nvSpPr>
          <p:spPr bwMode="auto">
            <a:xfrm>
              <a:off x="9169400" y="4929188"/>
              <a:ext cx="84138" cy="85725"/>
            </a:xfrm>
            <a:custGeom>
              <a:avLst/>
              <a:gdLst>
                <a:gd name="T0" fmla="*/ 5 w 45"/>
                <a:gd name="T1" fmla="*/ 32 h 46"/>
                <a:gd name="T2" fmla="*/ 14 w 45"/>
                <a:gd name="T3" fmla="*/ 5 h 46"/>
                <a:gd name="T4" fmla="*/ 40 w 45"/>
                <a:gd name="T5" fmla="*/ 14 h 46"/>
                <a:gd name="T6" fmla="*/ 32 w 45"/>
                <a:gd name="T7" fmla="*/ 41 h 46"/>
                <a:gd name="T8" fmla="*/ 5 w 45"/>
                <a:gd name="T9" fmla="*/ 32 h 46"/>
              </a:gdLst>
              <a:ahLst/>
              <a:cxnLst>
                <a:cxn ang="0">
                  <a:pos x="T0" y="T1"/>
                </a:cxn>
                <a:cxn ang="0">
                  <a:pos x="T2" y="T3"/>
                </a:cxn>
                <a:cxn ang="0">
                  <a:pos x="T4" y="T5"/>
                </a:cxn>
                <a:cxn ang="0">
                  <a:pos x="T6" y="T7"/>
                </a:cxn>
                <a:cxn ang="0">
                  <a:pos x="T8" y="T9"/>
                </a:cxn>
              </a:cxnLst>
              <a:rect l="0" t="0" r="r" b="b"/>
              <a:pathLst>
                <a:path w="45" h="46">
                  <a:moveTo>
                    <a:pt x="5" y="32"/>
                  </a:moveTo>
                  <a:cubicBezTo>
                    <a:pt x="0" y="22"/>
                    <a:pt x="4" y="10"/>
                    <a:pt x="14" y="5"/>
                  </a:cubicBezTo>
                  <a:cubicBezTo>
                    <a:pt x="23" y="0"/>
                    <a:pt x="35" y="4"/>
                    <a:pt x="40" y="14"/>
                  </a:cubicBezTo>
                  <a:cubicBezTo>
                    <a:pt x="45" y="24"/>
                    <a:pt x="42" y="36"/>
                    <a:pt x="32" y="41"/>
                  </a:cubicBezTo>
                  <a:cubicBezTo>
                    <a:pt x="22" y="46"/>
                    <a:pt x="10" y="42"/>
                    <a:pt x="5" y="32"/>
                  </a:cubicBez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9">
              <a:extLst>
                <a:ext uri="{FF2B5EF4-FFF2-40B4-BE49-F238E27FC236}">
                  <a16:creationId xmlns:a16="http://schemas.microsoft.com/office/drawing/2014/main" id="{7EDBA5BE-DACC-4696-A953-B9EE57EE8363}"/>
                </a:ext>
              </a:extLst>
            </p:cNvPr>
            <p:cNvSpPr>
              <a:spLocks/>
            </p:cNvSpPr>
            <p:nvPr/>
          </p:nvSpPr>
          <p:spPr bwMode="auto">
            <a:xfrm>
              <a:off x="9012238" y="4225925"/>
              <a:ext cx="52388" cy="49213"/>
            </a:xfrm>
            <a:custGeom>
              <a:avLst/>
              <a:gdLst>
                <a:gd name="T0" fmla="*/ 3 w 28"/>
                <a:gd name="T1" fmla="*/ 19 h 27"/>
                <a:gd name="T2" fmla="*/ 9 w 28"/>
                <a:gd name="T3" fmla="*/ 3 h 27"/>
                <a:gd name="T4" fmla="*/ 25 w 28"/>
                <a:gd name="T5" fmla="*/ 8 h 27"/>
                <a:gd name="T6" fmla="*/ 19 w 28"/>
                <a:gd name="T7" fmla="*/ 24 h 27"/>
                <a:gd name="T8" fmla="*/ 3 w 28"/>
                <a:gd name="T9" fmla="*/ 19 h 27"/>
              </a:gdLst>
              <a:ahLst/>
              <a:cxnLst>
                <a:cxn ang="0">
                  <a:pos x="T0" y="T1"/>
                </a:cxn>
                <a:cxn ang="0">
                  <a:pos x="T2" y="T3"/>
                </a:cxn>
                <a:cxn ang="0">
                  <a:pos x="T4" y="T5"/>
                </a:cxn>
                <a:cxn ang="0">
                  <a:pos x="T6" y="T7"/>
                </a:cxn>
                <a:cxn ang="0">
                  <a:pos x="T8" y="T9"/>
                </a:cxn>
              </a:cxnLst>
              <a:rect l="0" t="0" r="r" b="b"/>
              <a:pathLst>
                <a:path w="28" h="27">
                  <a:moveTo>
                    <a:pt x="3" y="19"/>
                  </a:moveTo>
                  <a:cubicBezTo>
                    <a:pt x="0" y="13"/>
                    <a:pt x="3" y="6"/>
                    <a:pt x="9" y="3"/>
                  </a:cubicBezTo>
                  <a:cubicBezTo>
                    <a:pt x="14" y="0"/>
                    <a:pt x="22" y="2"/>
                    <a:pt x="25" y="8"/>
                  </a:cubicBezTo>
                  <a:cubicBezTo>
                    <a:pt x="28" y="14"/>
                    <a:pt x="25" y="21"/>
                    <a:pt x="19" y="24"/>
                  </a:cubicBezTo>
                  <a:cubicBezTo>
                    <a:pt x="14" y="27"/>
                    <a:pt x="6" y="25"/>
                    <a:pt x="3" y="19"/>
                  </a:cubicBezTo>
                  <a:close/>
                </a:path>
              </a:pathLst>
            </a:custGeom>
            <a:solidFill>
              <a:srgbClr val="3333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0">
              <a:extLst>
                <a:ext uri="{FF2B5EF4-FFF2-40B4-BE49-F238E27FC236}">
                  <a16:creationId xmlns:a16="http://schemas.microsoft.com/office/drawing/2014/main" id="{6FCE73DF-D04B-451E-8E9D-AA6E0F9E12C4}"/>
                </a:ext>
              </a:extLst>
            </p:cNvPr>
            <p:cNvSpPr>
              <a:spLocks/>
            </p:cNvSpPr>
            <p:nvPr/>
          </p:nvSpPr>
          <p:spPr bwMode="auto">
            <a:xfrm>
              <a:off x="8770938" y="4259263"/>
              <a:ext cx="223838" cy="144463"/>
            </a:xfrm>
            <a:custGeom>
              <a:avLst/>
              <a:gdLst>
                <a:gd name="T0" fmla="*/ 110 w 120"/>
                <a:gd name="T1" fmla="*/ 30 h 78"/>
                <a:gd name="T2" fmla="*/ 23 w 120"/>
                <a:gd name="T3" fmla="*/ 75 h 78"/>
                <a:gd name="T4" fmla="*/ 3 w 120"/>
                <a:gd name="T5" fmla="*/ 68 h 78"/>
                <a:gd name="T6" fmla="*/ 3 w 120"/>
                <a:gd name="T7" fmla="*/ 68 h 78"/>
                <a:gd name="T8" fmla="*/ 10 w 120"/>
                <a:gd name="T9" fmla="*/ 48 h 78"/>
                <a:gd name="T10" fmla="*/ 96 w 120"/>
                <a:gd name="T11" fmla="*/ 4 h 78"/>
                <a:gd name="T12" fmla="*/ 116 w 120"/>
                <a:gd name="T13" fmla="*/ 10 h 78"/>
                <a:gd name="T14" fmla="*/ 116 w 120"/>
                <a:gd name="T15" fmla="*/ 10 h 78"/>
                <a:gd name="T16" fmla="*/ 110 w 120"/>
                <a:gd name="T17" fmla="*/ 3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78">
                  <a:moveTo>
                    <a:pt x="110" y="30"/>
                  </a:moveTo>
                  <a:cubicBezTo>
                    <a:pt x="23" y="75"/>
                    <a:pt x="23" y="75"/>
                    <a:pt x="23" y="75"/>
                  </a:cubicBezTo>
                  <a:cubicBezTo>
                    <a:pt x="16" y="78"/>
                    <a:pt x="7" y="75"/>
                    <a:pt x="3" y="68"/>
                  </a:cubicBezTo>
                  <a:cubicBezTo>
                    <a:pt x="3" y="68"/>
                    <a:pt x="3" y="68"/>
                    <a:pt x="3" y="68"/>
                  </a:cubicBezTo>
                  <a:cubicBezTo>
                    <a:pt x="0" y="61"/>
                    <a:pt x="2" y="52"/>
                    <a:pt x="10" y="48"/>
                  </a:cubicBezTo>
                  <a:cubicBezTo>
                    <a:pt x="96" y="4"/>
                    <a:pt x="96" y="4"/>
                    <a:pt x="96" y="4"/>
                  </a:cubicBezTo>
                  <a:cubicBezTo>
                    <a:pt x="104" y="0"/>
                    <a:pt x="112" y="3"/>
                    <a:pt x="116" y="10"/>
                  </a:cubicBezTo>
                  <a:cubicBezTo>
                    <a:pt x="116" y="10"/>
                    <a:pt x="116" y="10"/>
                    <a:pt x="116" y="10"/>
                  </a:cubicBezTo>
                  <a:cubicBezTo>
                    <a:pt x="120" y="17"/>
                    <a:pt x="117" y="26"/>
                    <a:pt x="110" y="30"/>
                  </a:cubicBezTo>
                  <a:close/>
                </a:path>
              </a:pathLst>
            </a:custGeom>
            <a:solidFill>
              <a:srgbClr val="3333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11">
              <a:extLst>
                <a:ext uri="{FF2B5EF4-FFF2-40B4-BE49-F238E27FC236}">
                  <a16:creationId xmlns:a16="http://schemas.microsoft.com/office/drawing/2014/main" id="{7A96E7B2-450B-474A-8E56-3EF3ACB4FA9F}"/>
                </a:ext>
              </a:extLst>
            </p:cNvPr>
            <p:cNvSpPr>
              <a:spLocks noChangeArrowheads="1"/>
            </p:cNvSpPr>
            <p:nvPr/>
          </p:nvSpPr>
          <p:spPr bwMode="auto">
            <a:xfrm rot="19920000">
              <a:off x="8897938" y="4468813"/>
              <a:ext cx="3651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0" i="0" u="none" strike="noStrike" cap="none" normalizeH="0" baseline="0">
                  <a:ln>
                    <a:noFill/>
                  </a:ln>
                  <a:solidFill>
                    <a:srgbClr val="8F959E"/>
                  </a:solidFill>
                  <a:effectLst/>
                  <a:latin typeface="Times New Roman" panose="02020603050405020304" pitchFamily="18" charset="0"/>
                </a:rPr>
                <a:t>A+</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2" name="Freeform 12">
              <a:extLst>
                <a:ext uri="{FF2B5EF4-FFF2-40B4-BE49-F238E27FC236}">
                  <a16:creationId xmlns:a16="http://schemas.microsoft.com/office/drawing/2014/main" id="{BFE8F837-01CD-4C4C-82F7-268C50F9C701}"/>
                </a:ext>
              </a:extLst>
            </p:cNvPr>
            <p:cNvSpPr>
              <a:spLocks/>
            </p:cNvSpPr>
            <p:nvPr/>
          </p:nvSpPr>
          <p:spPr bwMode="auto">
            <a:xfrm>
              <a:off x="9217025" y="4270375"/>
              <a:ext cx="63500" cy="76200"/>
            </a:xfrm>
            <a:custGeom>
              <a:avLst/>
              <a:gdLst>
                <a:gd name="T0" fmla="*/ 40 w 40"/>
                <a:gd name="T1" fmla="*/ 39 h 48"/>
                <a:gd name="T2" fmla="*/ 20 w 40"/>
                <a:gd name="T3" fmla="*/ 48 h 48"/>
                <a:gd name="T4" fmla="*/ 0 w 40"/>
                <a:gd name="T5" fmla="*/ 10 h 48"/>
                <a:gd name="T6" fmla="*/ 20 w 40"/>
                <a:gd name="T7" fmla="*/ 0 h 48"/>
                <a:gd name="T8" fmla="*/ 40 w 40"/>
                <a:gd name="T9" fmla="*/ 39 h 48"/>
              </a:gdLst>
              <a:ahLst/>
              <a:cxnLst>
                <a:cxn ang="0">
                  <a:pos x="T0" y="T1"/>
                </a:cxn>
                <a:cxn ang="0">
                  <a:pos x="T2" y="T3"/>
                </a:cxn>
                <a:cxn ang="0">
                  <a:pos x="T4" y="T5"/>
                </a:cxn>
                <a:cxn ang="0">
                  <a:pos x="T6" y="T7"/>
                </a:cxn>
                <a:cxn ang="0">
                  <a:pos x="T8" y="T9"/>
                </a:cxn>
              </a:cxnLst>
              <a:rect l="0" t="0" r="r" b="b"/>
              <a:pathLst>
                <a:path w="40" h="48">
                  <a:moveTo>
                    <a:pt x="40" y="39"/>
                  </a:moveTo>
                  <a:lnTo>
                    <a:pt x="20" y="48"/>
                  </a:lnTo>
                  <a:lnTo>
                    <a:pt x="0" y="10"/>
                  </a:lnTo>
                  <a:lnTo>
                    <a:pt x="20" y="0"/>
                  </a:lnTo>
                  <a:lnTo>
                    <a:pt x="40" y="39"/>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13">
              <a:extLst>
                <a:ext uri="{FF2B5EF4-FFF2-40B4-BE49-F238E27FC236}">
                  <a16:creationId xmlns:a16="http://schemas.microsoft.com/office/drawing/2014/main" id="{11C3BA71-CBF5-47D0-9890-A6D3395B14E7}"/>
                </a:ext>
              </a:extLst>
            </p:cNvPr>
            <p:cNvSpPr>
              <a:spLocks/>
            </p:cNvSpPr>
            <p:nvPr/>
          </p:nvSpPr>
          <p:spPr bwMode="auto">
            <a:xfrm>
              <a:off x="9267825" y="4368800"/>
              <a:ext cx="63500" cy="76200"/>
            </a:xfrm>
            <a:custGeom>
              <a:avLst/>
              <a:gdLst>
                <a:gd name="T0" fmla="*/ 40 w 40"/>
                <a:gd name="T1" fmla="*/ 38 h 48"/>
                <a:gd name="T2" fmla="*/ 20 w 40"/>
                <a:gd name="T3" fmla="*/ 48 h 48"/>
                <a:gd name="T4" fmla="*/ 0 w 40"/>
                <a:gd name="T5" fmla="*/ 9 h 48"/>
                <a:gd name="T6" fmla="*/ 20 w 40"/>
                <a:gd name="T7" fmla="*/ 0 h 48"/>
                <a:gd name="T8" fmla="*/ 40 w 40"/>
                <a:gd name="T9" fmla="*/ 38 h 48"/>
              </a:gdLst>
              <a:ahLst/>
              <a:cxnLst>
                <a:cxn ang="0">
                  <a:pos x="T0" y="T1"/>
                </a:cxn>
                <a:cxn ang="0">
                  <a:pos x="T2" y="T3"/>
                </a:cxn>
                <a:cxn ang="0">
                  <a:pos x="T4" y="T5"/>
                </a:cxn>
                <a:cxn ang="0">
                  <a:pos x="T6" y="T7"/>
                </a:cxn>
                <a:cxn ang="0">
                  <a:pos x="T8" y="T9"/>
                </a:cxn>
              </a:cxnLst>
              <a:rect l="0" t="0" r="r" b="b"/>
              <a:pathLst>
                <a:path w="40" h="48">
                  <a:moveTo>
                    <a:pt x="40" y="38"/>
                  </a:moveTo>
                  <a:lnTo>
                    <a:pt x="20" y="48"/>
                  </a:lnTo>
                  <a:lnTo>
                    <a:pt x="0" y="9"/>
                  </a:lnTo>
                  <a:lnTo>
                    <a:pt x="20" y="0"/>
                  </a:lnTo>
                  <a:lnTo>
                    <a:pt x="40" y="38"/>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14">
              <a:extLst>
                <a:ext uri="{FF2B5EF4-FFF2-40B4-BE49-F238E27FC236}">
                  <a16:creationId xmlns:a16="http://schemas.microsoft.com/office/drawing/2014/main" id="{001108F3-58D0-4A85-B1D9-275D02281CBB}"/>
                </a:ext>
              </a:extLst>
            </p:cNvPr>
            <p:cNvSpPr>
              <a:spLocks/>
            </p:cNvSpPr>
            <p:nvPr/>
          </p:nvSpPr>
          <p:spPr bwMode="auto">
            <a:xfrm>
              <a:off x="8805863" y="4905375"/>
              <a:ext cx="61913" cy="76200"/>
            </a:xfrm>
            <a:custGeom>
              <a:avLst/>
              <a:gdLst>
                <a:gd name="T0" fmla="*/ 39 w 39"/>
                <a:gd name="T1" fmla="*/ 37 h 48"/>
                <a:gd name="T2" fmla="*/ 20 w 39"/>
                <a:gd name="T3" fmla="*/ 48 h 48"/>
                <a:gd name="T4" fmla="*/ 0 w 39"/>
                <a:gd name="T5" fmla="*/ 9 h 48"/>
                <a:gd name="T6" fmla="*/ 20 w 39"/>
                <a:gd name="T7" fmla="*/ 0 h 48"/>
                <a:gd name="T8" fmla="*/ 39 w 39"/>
                <a:gd name="T9" fmla="*/ 37 h 48"/>
              </a:gdLst>
              <a:ahLst/>
              <a:cxnLst>
                <a:cxn ang="0">
                  <a:pos x="T0" y="T1"/>
                </a:cxn>
                <a:cxn ang="0">
                  <a:pos x="T2" y="T3"/>
                </a:cxn>
                <a:cxn ang="0">
                  <a:pos x="T4" y="T5"/>
                </a:cxn>
                <a:cxn ang="0">
                  <a:pos x="T6" y="T7"/>
                </a:cxn>
                <a:cxn ang="0">
                  <a:pos x="T8" y="T9"/>
                </a:cxn>
              </a:cxnLst>
              <a:rect l="0" t="0" r="r" b="b"/>
              <a:pathLst>
                <a:path w="39" h="48">
                  <a:moveTo>
                    <a:pt x="39" y="37"/>
                  </a:moveTo>
                  <a:lnTo>
                    <a:pt x="20" y="48"/>
                  </a:lnTo>
                  <a:lnTo>
                    <a:pt x="0" y="9"/>
                  </a:lnTo>
                  <a:lnTo>
                    <a:pt x="20" y="0"/>
                  </a:lnTo>
                  <a:lnTo>
                    <a:pt x="39" y="37"/>
                  </a:lnTo>
                  <a:close/>
                </a:path>
              </a:pathLst>
            </a:custGeom>
            <a:solidFill>
              <a:srgbClr val="8F959E"/>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15">
              <a:extLst>
                <a:ext uri="{FF2B5EF4-FFF2-40B4-BE49-F238E27FC236}">
                  <a16:creationId xmlns:a16="http://schemas.microsoft.com/office/drawing/2014/main" id="{FD0348F4-F0C7-45A3-AB30-D3DD7B56C1C8}"/>
                </a:ext>
              </a:extLst>
            </p:cNvPr>
            <p:cNvSpPr>
              <a:spLocks/>
            </p:cNvSpPr>
            <p:nvPr/>
          </p:nvSpPr>
          <p:spPr bwMode="auto">
            <a:xfrm>
              <a:off x="7207250" y="4945063"/>
              <a:ext cx="341313" cy="274638"/>
            </a:xfrm>
            <a:custGeom>
              <a:avLst/>
              <a:gdLst>
                <a:gd name="T0" fmla="*/ 90 w 184"/>
                <a:gd name="T1" fmla="*/ 143 h 148"/>
                <a:gd name="T2" fmla="*/ 54 w 184"/>
                <a:gd name="T3" fmla="*/ 137 h 148"/>
                <a:gd name="T4" fmla="*/ 6 w 184"/>
                <a:gd name="T5" fmla="*/ 68 h 148"/>
                <a:gd name="T6" fmla="*/ 10 w 184"/>
                <a:gd name="T7" fmla="*/ 44 h 148"/>
                <a:gd name="T8" fmla="*/ 38 w 184"/>
                <a:gd name="T9" fmla="*/ 12 h 148"/>
                <a:gd name="T10" fmla="*/ 53 w 184"/>
                <a:gd name="T11" fmla="*/ 8 h 148"/>
                <a:gd name="T12" fmla="*/ 132 w 184"/>
                <a:gd name="T13" fmla="*/ 14 h 148"/>
                <a:gd name="T14" fmla="*/ 155 w 184"/>
                <a:gd name="T15" fmla="*/ 25 h 148"/>
                <a:gd name="T16" fmla="*/ 175 w 184"/>
                <a:gd name="T17" fmla="*/ 77 h 148"/>
                <a:gd name="T18" fmla="*/ 164 w 184"/>
                <a:gd name="T19" fmla="*/ 102 h 148"/>
                <a:gd name="T20" fmla="*/ 90 w 184"/>
                <a:gd name="T21" fmla="*/ 14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148">
                  <a:moveTo>
                    <a:pt x="90" y="143"/>
                  </a:moveTo>
                  <a:cubicBezTo>
                    <a:pt x="54" y="137"/>
                    <a:pt x="54" y="137"/>
                    <a:pt x="54" y="137"/>
                  </a:cubicBezTo>
                  <a:cubicBezTo>
                    <a:pt x="22" y="131"/>
                    <a:pt x="0" y="100"/>
                    <a:pt x="6" y="68"/>
                  </a:cubicBezTo>
                  <a:cubicBezTo>
                    <a:pt x="10" y="44"/>
                    <a:pt x="10" y="44"/>
                    <a:pt x="10" y="44"/>
                  </a:cubicBezTo>
                  <a:cubicBezTo>
                    <a:pt x="12" y="29"/>
                    <a:pt x="23" y="17"/>
                    <a:pt x="38" y="12"/>
                  </a:cubicBezTo>
                  <a:cubicBezTo>
                    <a:pt x="53" y="8"/>
                    <a:pt x="53" y="8"/>
                    <a:pt x="53" y="8"/>
                  </a:cubicBezTo>
                  <a:cubicBezTo>
                    <a:pt x="79" y="0"/>
                    <a:pt x="107" y="3"/>
                    <a:pt x="132" y="14"/>
                  </a:cubicBezTo>
                  <a:cubicBezTo>
                    <a:pt x="155" y="25"/>
                    <a:pt x="155" y="25"/>
                    <a:pt x="155" y="25"/>
                  </a:cubicBezTo>
                  <a:cubicBezTo>
                    <a:pt x="175" y="34"/>
                    <a:pt x="184" y="57"/>
                    <a:pt x="175" y="77"/>
                  </a:cubicBezTo>
                  <a:cubicBezTo>
                    <a:pt x="164" y="102"/>
                    <a:pt x="164" y="102"/>
                    <a:pt x="164" y="102"/>
                  </a:cubicBezTo>
                  <a:cubicBezTo>
                    <a:pt x="152" y="132"/>
                    <a:pt x="121" y="148"/>
                    <a:pt x="90" y="143"/>
                  </a:cubicBez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Line 16">
              <a:extLst>
                <a:ext uri="{FF2B5EF4-FFF2-40B4-BE49-F238E27FC236}">
                  <a16:creationId xmlns:a16="http://schemas.microsoft.com/office/drawing/2014/main" id="{727C6B7A-5C18-4932-A2A5-2533404D21E1}"/>
                </a:ext>
              </a:extLst>
            </p:cNvPr>
            <p:cNvSpPr>
              <a:spLocks noChangeShapeType="1"/>
            </p:cNvSpPr>
            <p:nvPr/>
          </p:nvSpPr>
          <p:spPr bwMode="auto">
            <a:xfrm flipH="1" flipV="1">
              <a:off x="7164388" y="5014913"/>
              <a:ext cx="60325" cy="11113"/>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17">
              <a:extLst>
                <a:ext uri="{FF2B5EF4-FFF2-40B4-BE49-F238E27FC236}">
                  <a16:creationId xmlns:a16="http://schemas.microsoft.com/office/drawing/2014/main" id="{23FDEE57-1891-4733-B23B-6BC7920B75B8}"/>
                </a:ext>
              </a:extLst>
            </p:cNvPr>
            <p:cNvSpPr>
              <a:spLocks/>
            </p:cNvSpPr>
            <p:nvPr/>
          </p:nvSpPr>
          <p:spPr bwMode="auto">
            <a:xfrm>
              <a:off x="7651750" y="5021263"/>
              <a:ext cx="317500" cy="279400"/>
            </a:xfrm>
            <a:custGeom>
              <a:avLst/>
              <a:gdLst>
                <a:gd name="T0" fmla="*/ 60 w 171"/>
                <a:gd name="T1" fmla="*/ 138 h 150"/>
                <a:gd name="T2" fmla="*/ 96 w 171"/>
                <a:gd name="T3" fmla="*/ 144 h 150"/>
                <a:gd name="T4" fmla="*/ 165 w 171"/>
                <a:gd name="T5" fmla="*/ 95 h 150"/>
                <a:gd name="T6" fmla="*/ 169 w 171"/>
                <a:gd name="T7" fmla="*/ 71 h 150"/>
                <a:gd name="T8" fmla="*/ 153 w 171"/>
                <a:gd name="T9" fmla="*/ 32 h 150"/>
                <a:gd name="T10" fmla="*/ 140 w 171"/>
                <a:gd name="T11" fmla="*/ 23 h 150"/>
                <a:gd name="T12" fmla="*/ 63 w 171"/>
                <a:gd name="T13" fmla="*/ 2 h 150"/>
                <a:gd name="T14" fmla="*/ 38 w 171"/>
                <a:gd name="T15" fmla="*/ 5 h 150"/>
                <a:gd name="T16" fmla="*/ 2 w 171"/>
                <a:gd name="T17" fmla="*/ 47 h 150"/>
                <a:gd name="T18" fmla="*/ 4 w 171"/>
                <a:gd name="T19" fmla="*/ 75 h 150"/>
                <a:gd name="T20" fmla="*/ 60 w 171"/>
                <a:gd name="T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1" h="150">
                  <a:moveTo>
                    <a:pt x="60" y="138"/>
                  </a:moveTo>
                  <a:cubicBezTo>
                    <a:pt x="96" y="144"/>
                    <a:pt x="96" y="144"/>
                    <a:pt x="96" y="144"/>
                  </a:cubicBezTo>
                  <a:cubicBezTo>
                    <a:pt x="128" y="150"/>
                    <a:pt x="159" y="128"/>
                    <a:pt x="165" y="95"/>
                  </a:cubicBezTo>
                  <a:cubicBezTo>
                    <a:pt x="169" y="71"/>
                    <a:pt x="169" y="71"/>
                    <a:pt x="169" y="71"/>
                  </a:cubicBezTo>
                  <a:cubicBezTo>
                    <a:pt x="171" y="56"/>
                    <a:pt x="165" y="41"/>
                    <a:pt x="153" y="32"/>
                  </a:cubicBezTo>
                  <a:cubicBezTo>
                    <a:pt x="140" y="23"/>
                    <a:pt x="140" y="23"/>
                    <a:pt x="140" y="23"/>
                  </a:cubicBezTo>
                  <a:cubicBezTo>
                    <a:pt x="118" y="7"/>
                    <a:pt x="90" y="0"/>
                    <a:pt x="63" y="2"/>
                  </a:cubicBezTo>
                  <a:cubicBezTo>
                    <a:pt x="38" y="5"/>
                    <a:pt x="38" y="5"/>
                    <a:pt x="38" y="5"/>
                  </a:cubicBezTo>
                  <a:cubicBezTo>
                    <a:pt x="16" y="7"/>
                    <a:pt x="0" y="26"/>
                    <a:pt x="2" y="47"/>
                  </a:cubicBezTo>
                  <a:cubicBezTo>
                    <a:pt x="4" y="75"/>
                    <a:pt x="4" y="75"/>
                    <a:pt x="4" y="75"/>
                  </a:cubicBezTo>
                  <a:cubicBezTo>
                    <a:pt x="6" y="107"/>
                    <a:pt x="29" y="133"/>
                    <a:pt x="60" y="138"/>
                  </a:cubicBez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Line 18">
              <a:extLst>
                <a:ext uri="{FF2B5EF4-FFF2-40B4-BE49-F238E27FC236}">
                  <a16:creationId xmlns:a16="http://schemas.microsoft.com/office/drawing/2014/main" id="{7CD9EE2E-1216-4208-B51F-8B65C7F0ABAE}"/>
                </a:ext>
              </a:extLst>
            </p:cNvPr>
            <p:cNvSpPr>
              <a:spLocks noChangeShapeType="1"/>
            </p:cNvSpPr>
            <p:nvPr/>
          </p:nvSpPr>
          <p:spPr bwMode="auto">
            <a:xfrm>
              <a:off x="7966075" y="5153025"/>
              <a:ext cx="60325" cy="11113"/>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9">
              <a:extLst>
                <a:ext uri="{FF2B5EF4-FFF2-40B4-BE49-F238E27FC236}">
                  <a16:creationId xmlns:a16="http://schemas.microsoft.com/office/drawing/2014/main" id="{7AC57C60-65EB-476A-8A7E-B4B5BA1368AB}"/>
                </a:ext>
              </a:extLst>
            </p:cNvPr>
            <p:cNvSpPr>
              <a:spLocks/>
            </p:cNvSpPr>
            <p:nvPr/>
          </p:nvSpPr>
          <p:spPr bwMode="auto">
            <a:xfrm>
              <a:off x="7535863" y="4991100"/>
              <a:ext cx="123825" cy="69850"/>
            </a:xfrm>
            <a:custGeom>
              <a:avLst/>
              <a:gdLst>
                <a:gd name="T0" fmla="*/ 0 w 67"/>
                <a:gd name="T1" fmla="*/ 26 h 38"/>
                <a:gd name="T2" fmla="*/ 67 w 67"/>
                <a:gd name="T3" fmla="*/ 38 h 38"/>
              </a:gdLst>
              <a:ahLst/>
              <a:cxnLst>
                <a:cxn ang="0">
                  <a:pos x="T0" y="T1"/>
                </a:cxn>
                <a:cxn ang="0">
                  <a:pos x="T2" y="T3"/>
                </a:cxn>
              </a:cxnLst>
              <a:rect l="0" t="0" r="r" b="b"/>
              <a:pathLst>
                <a:path w="67" h="38">
                  <a:moveTo>
                    <a:pt x="0" y="26"/>
                  </a:moveTo>
                  <a:cubicBezTo>
                    <a:pt x="0" y="26"/>
                    <a:pt x="40" y="0"/>
                    <a:pt x="67" y="38"/>
                  </a:cubicBezTo>
                </a:path>
              </a:pathLst>
            </a:custGeom>
            <a:noFill/>
            <a:ln w="22225" cap="rnd">
              <a:solidFill>
                <a:srgbClr val="33333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0">
              <a:extLst>
                <a:ext uri="{FF2B5EF4-FFF2-40B4-BE49-F238E27FC236}">
                  <a16:creationId xmlns:a16="http://schemas.microsoft.com/office/drawing/2014/main" id="{74D58796-F21E-4B92-B64D-AA3079859611}"/>
                </a:ext>
              </a:extLst>
            </p:cNvPr>
            <p:cNvSpPr>
              <a:spLocks/>
            </p:cNvSpPr>
            <p:nvPr/>
          </p:nvSpPr>
          <p:spPr bwMode="auto">
            <a:xfrm>
              <a:off x="7666038" y="5035550"/>
              <a:ext cx="220663" cy="84138"/>
            </a:xfrm>
            <a:custGeom>
              <a:avLst/>
              <a:gdLst>
                <a:gd name="T0" fmla="*/ 1 w 119"/>
                <a:gd name="T1" fmla="*/ 39 h 45"/>
                <a:gd name="T2" fmla="*/ 1 w 119"/>
                <a:gd name="T3" fmla="*/ 44 h 45"/>
                <a:gd name="T4" fmla="*/ 119 w 119"/>
                <a:gd name="T5" fmla="*/ 15 h 45"/>
                <a:gd name="T6" fmla="*/ 84 w 119"/>
                <a:gd name="T7" fmla="*/ 2 h 45"/>
                <a:gd name="T8" fmla="*/ 56 w 119"/>
                <a:gd name="T9" fmla="*/ 1 h 45"/>
                <a:gd name="T10" fmla="*/ 30 w 119"/>
                <a:gd name="T11" fmla="*/ 4 h 45"/>
                <a:gd name="T12" fmla="*/ 1 w 119"/>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119" h="45">
                  <a:moveTo>
                    <a:pt x="1" y="39"/>
                  </a:moveTo>
                  <a:cubicBezTo>
                    <a:pt x="1" y="44"/>
                    <a:pt x="1" y="44"/>
                    <a:pt x="1" y="44"/>
                  </a:cubicBezTo>
                  <a:cubicBezTo>
                    <a:pt x="48" y="45"/>
                    <a:pt x="91" y="34"/>
                    <a:pt x="119" y="15"/>
                  </a:cubicBezTo>
                  <a:cubicBezTo>
                    <a:pt x="108" y="9"/>
                    <a:pt x="96" y="5"/>
                    <a:pt x="84" y="2"/>
                  </a:cubicBezTo>
                  <a:cubicBezTo>
                    <a:pt x="75" y="1"/>
                    <a:pt x="65" y="0"/>
                    <a:pt x="56" y="1"/>
                  </a:cubicBezTo>
                  <a:cubicBezTo>
                    <a:pt x="30" y="4"/>
                    <a:pt x="30" y="4"/>
                    <a:pt x="30" y="4"/>
                  </a:cubicBezTo>
                  <a:cubicBezTo>
                    <a:pt x="13" y="6"/>
                    <a:pt x="0" y="21"/>
                    <a:pt x="1"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1">
              <a:extLst>
                <a:ext uri="{FF2B5EF4-FFF2-40B4-BE49-F238E27FC236}">
                  <a16:creationId xmlns:a16="http://schemas.microsoft.com/office/drawing/2014/main" id="{1FD2F031-F225-4B36-84C2-BF5A34A172F9}"/>
                </a:ext>
              </a:extLst>
            </p:cNvPr>
            <p:cNvSpPr>
              <a:spLocks/>
            </p:cNvSpPr>
            <p:nvPr/>
          </p:nvSpPr>
          <p:spPr bwMode="auto">
            <a:xfrm>
              <a:off x="7321550" y="4959350"/>
              <a:ext cx="212725" cy="131763"/>
            </a:xfrm>
            <a:custGeom>
              <a:avLst/>
              <a:gdLst>
                <a:gd name="T0" fmla="*/ 105 w 114"/>
                <a:gd name="T1" fmla="*/ 71 h 71"/>
                <a:gd name="T2" fmla="*/ 107 w 114"/>
                <a:gd name="T3" fmla="*/ 66 h 71"/>
                <a:gd name="T4" fmla="*/ 90 w 114"/>
                <a:gd name="T5" fmla="*/ 23 h 71"/>
                <a:gd name="T6" fmla="*/ 90 w 114"/>
                <a:gd name="T7" fmla="*/ 23 h 71"/>
                <a:gd name="T8" fmla="*/ 67 w 114"/>
                <a:gd name="T9" fmla="*/ 13 h 71"/>
                <a:gd name="T10" fmla="*/ 0 w 114"/>
                <a:gd name="T11" fmla="*/ 5 h 71"/>
                <a:gd name="T12" fmla="*/ 105 w 114"/>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114" h="71">
                  <a:moveTo>
                    <a:pt x="105" y="71"/>
                  </a:moveTo>
                  <a:cubicBezTo>
                    <a:pt x="107" y="66"/>
                    <a:pt x="107" y="66"/>
                    <a:pt x="107" y="66"/>
                  </a:cubicBezTo>
                  <a:cubicBezTo>
                    <a:pt x="114" y="50"/>
                    <a:pt x="107" y="31"/>
                    <a:pt x="90" y="23"/>
                  </a:cubicBezTo>
                  <a:cubicBezTo>
                    <a:pt x="90" y="23"/>
                    <a:pt x="90" y="23"/>
                    <a:pt x="90" y="23"/>
                  </a:cubicBezTo>
                  <a:cubicBezTo>
                    <a:pt x="67" y="13"/>
                    <a:pt x="67" y="13"/>
                    <a:pt x="67" y="13"/>
                  </a:cubicBezTo>
                  <a:cubicBezTo>
                    <a:pt x="46" y="3"/>
                    <a:pt x="23" y="0"/>
                    <a:pt x="0" y="5"/>
                  </a:cubicBezTo>
                  <a:cubicBezTo>
                    <a:pt x="21" y="33"/>
                    <a:pt x="59" y="57"/>
                    <a:pt x="105" y="7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Oval 22">
              <a:extLst>
                <a:ext uri="{FF2B5EF4-FFF2-40B4-BE49-F238E27FC236}">
                  <a16:creationId xmlns:a16="http://schemas.microsoft.com/office/drawing/2014/main" id="{396B9889-26D8-490E-84BD-1F7B78E7AB13}"/>
                </a:ext>
              </a:extLst>
            </p:cNvPr>
            <p:cNvSpPr>
              <a:spLocks noChangeArrowheads="1"/>
            </p:cNvSpPr>
            <p:nvPr/>
          </p:nvSpPr>
          <p:spPr bwMode="auto">
            <a:xfrm>
              <a:off x="6424613" y="3767138"/>
              <a:ext cx="758825" cy="758825"/>
            </a:xfrm>
            <a:prstGeom prst="ellipse">
              <a:avLst/>
            </a:pr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23">
              <a:extLst>
                <a:ext uri="{FF2B5EF4-FFF2-40B4-BE49-F238E27FC236}">
                  <a16:creationId xmlns:a16="http://schemas.microsoft.com/office/drawing/2014/main" id="{9B59BF37-141F-4ADB-B2E9-756B7C46E50B}"/>
                </a:ext>
              </a:extLst>
            </p:cNvPr>
            <p:cNvSpPr>
              <a:spLocks/>
            </p:cNvSpPr>
            <p:nvPr/>
          </p:nvSpPr>
          <p:spPr bwMode="auto">
            <a:xfrm>
              <a:off x="6530975" y="3871913"/>
              <a:ext cx="717550" cy="549275"/>
            </a:xfrm>
            <a:custGeom>
              <a:avLst/>
              <a:gdLst>
                <a:gd name="T0" fmla="*/ 365 w 386"/>
                <a:gd name="T1" fmla="*/ 126 h 295"/>
                <a:gd name="T2" fmla="*/ 293 w 386"/>
                <a:gd name="T3" fmla="*/ 126 h 295"/>
                <a:gd name="T4" fmla="*/ 147 w 386"/>
                <a:gd name="T5" fmla="*/ 0 h 295"/>
                <a:gd name="T6" fmla="*/ 0 w 386"/>
                <a:gd name="T7" fmla="*/ 148 h 295"/>
                <a:gd name="T8" fmla="*/ 147 w 386"/>
                <a:gd name="T9" fmla="*/ 295 h 295"/>
                <a:gd name="T10" fmla="*/ 293 w 386"/>
                <a:gd name="T11" fmla="*/ 169 h 295"/>
                <a:gd name="T12" fmla="*/ 365 w 386"/>
                <a:gd name="T13" fmla="*/ 169 h 295"/>
                <a:gd name="T14" fmla="*/ 386 w 386"/>
                <a:gd name="T15" fmla="*/ 148 h 295"/>
                <a:gd name="T16" fmla="*/ 365 w 386"/>
                <a:gd name="T17" fmla="*/ 12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6" h="295">
                  <a:moveTo>
                    <a:pt x="365" y="126"/>
                  </a:moveTo>
                  <a:cubicBezTo>
                    <a:pt x="293" y="126"/>
                    <a:pt x="293" y="126"/>
                    <a:pt x="293" y="126"/>
                  </a:cubicBezTo>
                  <a:cubicBezTo>
                    <a:pt x="283" y="55"/>
                    <a:pt x="221" y="0"/>
                    <a:pt x="147" y="0"/>
                  </a:cubicBezTo>
                  <a:cubicBezTo>
                    <a:pt x="66" y="0"/>
                    <a:pt x="0" y="66"/>
                    <a:pt x="0" y="148"/>
                  </a:cubicBezTo>
                  <a:cubicBezTo>
                    <a:pt x="0" y="229"/>
                    <a:pt x="66" y="295"/>
                    <a:pt x="147" y="295"/>
                  </a:cubicBezTo>
                  <a:cubicBezTo>
                    <a:pt x="221" y="295"/>
                    <a:pt x="283" y="240"/>
                    <a:pt x="293" y="169"/>
                  </a:cubicBezTo>
                  <a:cubicBezTo>
                    <a:pt x="365" y="169"/>
                    <a:pt x="365" y="169"/>
                    <a:pt x="365" y="169"/>
                  </a:cubicBezTo>
                  <a:cubicBezTo>
                    <a:pt x="377" y="169"/>
                    <a:pt x="386" y="159"/>
                    <a:pt x="386" y="148"/>
                  </a:cubicBezTo>
                  <a:cubicBezTo>
                    <a:pt x="386" y="136"/>
                    <a:pt x="377" y="126"/>
                    <a:pt x="365" y="126"/>
                  </a:cubicBez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6" name="Oval 24">
              <a:extLst>
                <a:ext uri="{FF2B5EF4-FFF2-40B4-BE49-F238E27FC236}">
                  <a16:creationId xmlns:a16="http://schemas.microsoft.com/office/drawing/2014/main" id="{0858E423-D641-40B7-A477-C4A28FCC41C1}"/>
                </a:ext>
              </a:extLst>
            </p:cNvPr>
            <p:cNvSpPr>
              <a:spLocks noChangeArrowheads="1"/>
            </p:cNvSpPr>
            <p:nvPr/>
          </p:nvSpPr>
          <p:spPr bwMode="auto">
            <a:xfrm>
              <a:off x="6586538" y="3929063"/>
              <a:ext cx="436563" cy="433388"/>
            </a:xfrm>
            <a:prstGeom prst="ellipse">
              <a:avLst/>
            </a:pr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25">
              <a:extLst>
                <a:ext uri="{FF2B5EF4-FFF2-40B4-BE49-F238E27FC236}">
                  <a16:creationId xmlns:a16="http://schemas.microsoft.com/office/drawing/2014/main" id="{DFC58891-B298-43A6-9414-45A7AF8E75BD}"/>
                </a:ext>
              </a:extLst>
            </p:cNvPr>
            <p:cNvSpPr>
              <a:spLocks/>
            </p:cNvSpPr>
            <p:nvPr/>
          </p:nvSpPr>
          <p:spPr bwMode="auto">
            <a:xfrm>
              <a:off x="6599238" y="3941763"/>
              <a:ext cx="344488" cy="342900"/>
            </a:xfrm>
            <a:custGeom>
              <a:avLst/>
              <a:gdLst>
                <a:gd name="T0" fmla="*/ 185 w 185"/>
                <a:gd name="T1" fmla="*/ 29 h 184"/>
                <a:gd name="T2" fmla="*/ 110 w 185"/>
                <a:gd name="T3" fmla="*/ 0 h 184"/>
                <a:gd name="T4" fmla="*/ 0 w 185"/>
                <a:gd name="T5" fmla="*/ 110 h 184"/>
                <a:gd name="T6" fmla="*/ 29 w 185"/>
                <a:gd name="T7" fmla="*/ 184 h 184"/>
                <a:gd name="T8" fmla="*/ 24 w 185"/>
                <a:gd name="T9" fmla="*/ 147 h 184"/>
                <a:gd name="T10" fmla="*/ 148 w 185"/>
                <a:gd name="T11" fmla="*/ 23 h 184"/>
                <a:gd name="T12" fmla="*/ 185 w 185"/>
                <a:gd name="T13" fmla="*/ 29 h 184"/>
              </a:gdLst>
              <a:ahLst/>
              <a:cxnLst>
                <a:cxn ang="0">
                  <a:pos x="T0" y="T1"/>
                </a:cxn>
                <a:cxn ang="0">
                  <a:pos x="T2" y="T3"/>
                </a:cxn>
                <a:cxn ang="0">
                  <a:pos x="T4" y="T5"/>
                </a:cxn>
                <a:cxn ang="0">
                  <a:pos x="T6" y="T7"/>
                </a:cxn>
                <a:cxn ang="0">
                  <a:pos x="T8" y="T9"/>
                </a:cxn>
                <a:cxn ang="0">
                  <a:pos x="T10" y="T11"/>
                </a:cxn>
                <a:cxn ang="0">
                  <a:pos x="T12" y="T13"/>
                </a:cxn>
              </a:cxnLst>
              <a:rect l="0" t="0" r="r" b="b"/>
              <a:pathLst>
                <a:path w="185" h="184">
                  <a:moveTo>
                    <a:pt x="185" y="29"/>
                  </a:moveTo>
                  <a:cubicBezTo>
                    <a:pt x="165" y="10"/>
                    <a:pt x="138" y="0"/>
                    <a:pt x="110" y="0"/>
                  </a:cubicBezTo>
                  <a:cubicBezTo>
                    <a:pt x="50" y="0"/>
                    <a:pt x="0" y="49"/>
                    <a:pt x="0" y="110"/>
                  </a:cubicBezTo>
                  <a:cubicBezTo>
                    <a:pt x="0" y="138"/>
                    <a:pt x="11" y="164"/>
                    <a:pt x="29" y="184"/>
                  </a:cubicBezTo>
                  <a:cubicBezTo>
                    <a:pt x="26" y="172"/>
                    <a:pt x="24" y="160"/>
                    <a:pt x="24" y="147"/>
                  </a:cubicBezTo>
                  <a:cubicBezTo>
                    <a:pt x="24" y="79"/>
                    <a:pt x="79" y="23"/>
                    <a:pt x="148" y="23"/>
                  </a:cubicBezTo>
                  <a:cubicBezTo>
                    <a:pt x="160" y="23"/>
                    <a:pt x="173" y="25"/>
                    <a:pt x="185"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26">
              <a:extLst>
                <a:ext uri="{FF2B5EF4-FFF2-40B4-BE49-F238E27FC236}">
                  <a16:creationId xmlns:a16="http://schemas.microsoft.com/office/drawing/2014/main" id="{F26BB9E5-DDCC-41F0-ACF2-041AFE5F967C}"/>
                </a:ext>
              </a:extLst>
            </p:cNvPr>
            <p:cNvSpPr>
              <a:spLocks/>
            </p:cNvSpPr>
            <p:nvPr/>
          </p:nvSpPr>
          <p:spPr bwMode="auto">
            <a:xfrm>
              <a:off x="8605838" y="2489200"/>
              <a:ext cx="2268538" cy="1836738"/>
            </a:xfrm>
            <a:custGeom>
              <a:avLst/>
              <a:gdLst>
                <a:gd name="T0" fmla="*/ 932 w 1220"/>
                <a:gd name="T1" fmla="*/ 975 h 986"/>
                <a:gd name="T2" fmla="*/ 41 w 1220"/>
                <a:gd name="T3" fmla="*/ 627 h 986"/>
                <a:gd name="T4" fmla="*/ 11 w 1220"/>
                <a:gd name="T5" fmla="*/ 557 h 986"/>
                <a:gd name="T6" fmla="*/ 228 w 1220"/>
                <a:gd name="T7" fmla="*/ 0 h 986"/>
                <a:gd name="T8" fmla="*/ 1220 w 1220"/>
                <a:gd name="T9" fmla="*/ 388 h 986"/>
                <a:gd name="T10" fmla="*/ 1002 w 1220"/>
                <a:gd name="T11" fmla="*/ 944 h 986"/>
                <a:gd name="T12" fmla="*/ 932 w 1220"/>
                <a:gd name="T13" fmla="*/ 975 h 986"/>
              </a:gdLst>
              <a:ahLst/>
              <a:cxnLst>
                <a:cxn ang="0">
                  <a:pos x="T0" y="T1"/>
                </a:cxn>
                <a:cxn ang="0">
                  <a:pos x="T2" y="T3"/>
                </a:cxn>
                <a:cxn ang="0">
                  <a:pos x="T4" y="T5"/>
                </a:cxn>
                <a:cxn ang="0">
                  <a:pos x="T6" y="T7"/>
                </a:cxn>
                <a:cxn ang="0">
                  <a:pos x="T8" y="T9"/>
                </a:cxn>
                <a:cxn ang="0">
                  <a:pos x="T10" y="T11"/>
                </a:cxn>
                <a:cxn ang="0">
                  <a:pos x="T12" y="T13"/>
                </a:cxn>
              </a:cxnLst>
              <a:rect l="0" t="0" r="r" b="b"/>
              <a:pathLst>
                <a:path w="1220" h="986">
                  <a:moveTo>
                    <a:pt x="932" y="975"/>
                  </a:moveTo>
                  <a:cubicBezTo>
                    <a:pt x="41" y="627"/>
                    <a:pt x="41" y="627"/>
                    <a:pt x="41" y="627"/>
                  </a:cubicBezTo>
                  <a:cubicBezTo>
                    <a:pt x="13" y="616"/>
                    <a:pt x="0" y="585"/>
                    <a:pt x="11" y="557"/>
                  </a:cubicBezTo>
                  <a:cubicBezTo>
                    <a:pt x="228" y="0"/>
                    <a:pt x="228" y="0"/>
                    <a:pt x="228" y="0"/>
                  </a:cubicBezTo>
                  <a:cubicBezTo>
                    <a:pt x="1220" y="388"/>
                    <a:pt x="1220" y="388"/>
                    <a:pt x="1220" y="388"/>
                  </a:cubicBezTo>
                  <a:cubicBezTo>
                    <a:pt x="1002" y="944"/>
                    <a:pt x="1002" y="944"/>
                    <a:pt x="1002" y="944"/>
                  </a:cubicBezTo>
                  <a:cubicBezTo>
                    <a:pt x="991" y="972"/>
                    <a:pt x="960" y="986"/>
                    <a:pt x="932" y="975"/>
                  </a:cubicBez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27">
              <a:extLst>
                <a:ext uri="{FF2B5EF4-FFF2-40B4-BE49-F238E27FC236}">
                  <a16:creationId xmlns:a16="http://schemas.microsoft.com/office/drawing/2014/main" id="{6F46A1BB-BBBB-4838-954B-1E7E3AE26DDF}"/>
                </a:ext>
              </a:extLst>
            </p:cNvPr>
            <p:cNvSpPr>
              <a:spLocks/>
            </p:cNvSpPr>
            <p:nvPr/>
          </p:nvSpPr>
          <p:spPr bwMode="auto">
            <a:xfrm>
              <a:off x="9017000" y="2273300"/>
              <a:ext cx="2014538" cy="938213"/>
            </a:xfrm>
            <a:custGeom>
              <a:avLst/>
              <a:gdLst>
                <a:gd name="T0" fmla="*/ 1170 w 1269"/>
                <a:gd name="T1" fmla="*/ 591 h 591"/>
                <a:gd name="T2" fmla="*/ 8 w 1269"/>
                <a:gd name="T3" fmla="*/ 136 h 591"/>
                <a:gd name="T4" fmla="*/ 0 w 1269"/>
                <a:gd name="T5" fmla="*/ 0 h 591"/>
                <a:gd name="T6" fmla="*/ 1269 w 1269"/>
                <a:gd name="T7" fmla="*/ 498 h 591"/>
                <a:gd name="T8" fmla="*/ 1170 w 1269"/>
                <a:gd name="T9" fmla="*/ 591 h 591"/>
              </a:gdLst>
              <a:ahLst/>
              <a:cxnLst>
                <a:cxn ang="0">
                  <a:pos x="T0" y="T1"/>
                </a:cxn>
                <a:cxn ang="0">
                  <a:pos x="T2" y="T3"/>
                </a:cxn>
                <a:cxn ang="0">
                  <a:pos x="T4" y="T5"/>
                </a:cxn>
                <a:cxn ang="0">
                  <a:pos x="T6" y="T7"/>
                </a:cxn>
                <a:cxn ang="0">
                  <a:pos x="T8" y="T9"/>
                </a:cxn>
              </a:cxnLst>
              <a:rect l="0" t="0" r="r" b="b"/>
              <a:pathLst>
                <a:path w="1269" h="591">
                  <a:moveTo>
                    <a:pt x="1170" y="591"/>
                  </a:moveTo>
                  <a:lnTo>
                    <a:pt x="8" y="136"/>
                  </a:lnTo>
                  <a:lnTo>
                    <a:pt x="0" y="0"/>
                  </a:lnTo>
                  <a:lnTo>
                    <a:pt x="1269" y="498"/>
                  </a:lnTo>
                  <a:lnTo>
                    <a:pt x="1170" y="591"/>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28">
              <a:extLst>
                <a:ext uri="{FF2B5EF4-FFF2-40B4-BE49-F238E27FC236}">
                  <a16:creationId xmlns:a16="http://schemas.microsoft.com/office/drawing/2014/main" id="{BFE61A03-6434-4FA8-8924-4EDE38A377D9}"/>
                </a:ext>
              </a:extLst>
            </p:cNvPr>
            <p:cNvSpPr>
              <a:spLocks/>
            </p:cNvSpPr>
            <p:nvPr/>
          </p:nvSpPr>
          <p:spPr bwMode="auto">
            <a:xfrm>
              <a:off x="9017000" y="2190750"/>
              <a:ext cx="2035175" cy="873125"/>
            </a:xfrm>
            <a:custGeom>
              <a:avLst/>
              <a:gdLst>
                <a:gd name="T0" fmla="*/ 1050 w 1094"/>
                <a:gd name="T1" fmla="*/ 392 h 468"/>
                <a:gd name="T2" fmla="*/ 75 w 1094"/>
                <a:gd name="T3" fmla="*/ 12 h 468"/>
                <a:gd name="T4" fmla="*/ 0 w 1094"/>
                <a:gd name="T5" fmla="*/ 44 h 468"/>
                <a:gd name="T6" fmla="*/ 0 w 1094"/>
                <a:gd name="T7" fmla="*/ 44 h 468"/>
                <a:gd name="T8" fmla="*/ 1083 w 1094"/>
                <a:gd name="T9" fmla="*/ 468 h 468"/>
                <a:gd name="T10" fmla="*/ 1083 w 1094"/>
                <a:gd name="T11" fmla="*/ 468 h 468"/>
                <a:gd name="T12" fmla="*/ 1050 w 1094"/>
                <a:gd name="T13" fmla="*/ 392 h 468"/>
              </a:gdLst>
              <a:ahLst/>
              <a:cxnLst>
                <a:cxn ang="0">
                  <a:pos x="T0" y="T1"/>
                </a:cxn>
                <a:cxn ang="0">
                  <a:pos x="T2" y="T3"/>
                </a:cxn>
                <a:cxn ang="0">
                  <a:pos x="T4" y="T5"/>
                </a:cxn>
                <a:cxn ang="0">
                  <a:pos x="T6" y="T7"/>
                </a:cxn>
                <a:cxn ang="0">
                  <a:pos x="T8" y="T9"/>
                </a:cxn>
                <a:cxn ang="0">
                  <a:pos x="T10" y="T11"/>
                </a:cxn>
                <a:cxn ang="0">
                  <a:pos x="T12" y="T13"/>
                </a:cxn>
              </a:cxnLst>
              <a:rect l="0" t="0" r="r" b="b"/>
              <a:pathLst>
                <a:path w="1094" h="468">
                  <a:moveTo>
                    <a:pt x="1050" y="392"/>
                  </a:moveTo>
                  <a:cubicBezTo>
                    <a:pt x="75" y="12"/>
                    <a:pt x="75" y="12"/>
                    <a:pt x="75" y="12"/>
                  </a:cubicBezTo>
                  <a:cubicBezTo>
                    <a:pt x="45" y="0"/>
                    <a:pt x="11" y="15"/>
                    <a:pt x="0" y="44"/>
                  </a:cubicBezTo>
                  <a:cubicBezTo>
                    <a:pt x="0" y="44"/>
                    <a:pt x="0" y="44"/>
                    <a:pt x="0" y="44"/>
                  </a:cubicBezTo>
                  <a:cubicBezTo>
                    <a:pt x="1083" y="468"/>
                    <a:pt x="1083" y="468"/>
                    <a:pt x="1083" y="468"/>
                  </a:cubicBezTo>
                  <a:cubicBezTo>
                    <a:pt x="1083" y="468"/>
                    <a:pt x="1083" y="468"/>
                    <a:pt x="1083" y="468"/>
                  </a:cubicBezTo>
                  <a:cubicBezTo>
                    <a:pt x="1094" y="438"/>
                    <a:pt x="1080" y="404"/>
                    <a:pt x="1050" y="392"/>
                  </a:cubicBez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29">
              <a:extLst>
                <a:ext uri="{FF2B5EF4-FFF2-40B4-BE49-F238E27FC236}">
                  <a16:creationId xmlns:a16="http://schemas.microsoft.com/office/drawing/2014/main" id="{49C90144-DE4A-4711-B74A-90A33C210539}"/>
                </a:ext>
              </a:extLst>
            </p:cNvPr>
            <p:cNvSpPr>
              <a:spLocks/>
            </p:cNvSpPr>
            <p:nvPr/>
          </p:nvSpPr>
          <p:spPr bwMode="auto">
            <a:xfrm>
              <a:off x="9093200" y="2379663"/>
              <a:ext cx="1809750" cy="750888"/>
            </a:xfrm>
            <a:custGeom>
              <a:avLst/>
              <a:gdLst>
                <a:gd name="T0" fmla="*/ 2 w 1140"/>
                <a:gd name="T1" fmla="*/ 39 h 473"/>
                <a:gd name="T2" fmla="*/ 0 w 1140"/>
                <a:gd name="T3" fmla="*/ 0 h 473"/>
                <a:gd name="T4" fmla="*/ 1140 w 1140"/>
                <a:gd name="T5" fmla="*/ 446 h 473"/>
                <a:gd name="T6" fmla="*/ 1112 w 1140"/>
                <a:gd name="T7" fmla="*/ 473 h 473"/>
                <a:gd name="T8" fmla="*/ 2 w 1140"/>
                <a:gd name="T9" fmla="*/ 39 h 473"/>
              </a:gdLst>
              <a:ahLst/>
              <a:cxnLst>
                <a:cxn ang="0">
                  <a:pos x="T0" y="T1"/>
                </a:cxn>
                <a:cxn ang="0">
                  <a:pos x="T2" y="T3"/>
                </a:cxn>
                <a:cxn ang="0">
                  <a:pos x="T4" y="T5"/>
                </a:cxn>
                <a:cxn ang="0">
                  <a:pos x="T6" y="T7"/>
                </a:cxn>
                <a:cxn ang="0">
                  <a:pos x="T8" y="T9"/>
                </a:cxn>
              </a:cxnLst>
              <a:rect l="0" t="0" r="r" b="b"/>
              <a:pathLst>
                <a:path w="1140" h="473">
                  <a:moveTo>
                    <a:pt x="2" y="39"/>
                  </a:moveTo>
                  <a:lnTo>
                    <a:pt x="0" y="0"/>
                  </a:lnTo>
                  <a:lnTo>
                    <a:pt x="1140" y="446"/>
                  </a:lnTo>
                  <a:lnTo>
                    <a:pt x="1112" y="473"/>
                  </a:lnTo>
                  <a:lnTo>
                    <a:pt x="2" y="39"/>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30">
              <a:extLst>
                <a:ext uri="{FF2B5EF4-FFF2-40B4-BE49-F238E27FC236}">
                  <a16:creationId xmlns:a16="http://schemas.microsoft.com/office/drawing/2014/main" id="{4AC1AAAE-4D1D-4CCC-A74D-190427239A61}"/>
                </a:ext>
              </a:extLst>
            </p:cNvPr>
            <p:cNvSpPr>
              <a:spLocks/>
            </p:cNvSpPr>
            <p:nvPr/>
          </p:nvSpPr>
          <p:spPr bwMode="auto">
            <a:xfrm>
              <a:off x="9093200" y="2379663"/>
              <a:ext cx="1809750" cy="750888"/>
            </a:xfrm>
            <a:custGeom>
              <a:avLst/>
              <a:gdLst>
                <a:gd name="T0" fmla="*/ 2 w 1140"/>
                <a:gd name="T1" fmla="*/ 39 h 473"/>
                <a:gd name="T2" fmla="*/ 0 w 1140"/>
                <a:gd name="T3" fmla="*/ 0 h 473"/>
                <a:gd name="T4" fmla="*/ 1140 w 1140"/>
                <a:gd name="T5" fmla="*/ 446 h 473"/>
                <a:gd name="T6" fmla="*/ 1112 w 1140"/>
                <a:gd name="T7" fmla="*/ 473 h 473"/>
                <a:gd name="T8" fmla="*/ 2 w 1140"/>
                <a:gd name="T9" fmla="*/ 39 h 473"/>
              </a:gdLst>
              <a:ahLst/>
              <a:cxnLst>
                <a:cxn ang="0">
                  <a:pos x="T0" y="T1"/>
                </a:cxn>
                <a:cxn ang="0">
                  <a:pos x="T2" y="T3"/>
                </a:cxn>
                <a:cxn ang="0">
                  <a:pos x="T4" y="T5"/>
                </a:cxn>
                <a:cxn ang="0">
                  <a:pos x="T6" y="T7"/>
                </a:cxn>
                <a:cxn ang="0">
                  <a:pos x="T8" y="T9"/>
                </a:cxn>
              </a:cxnLst>
              <a:rect l="0" t="0" r="r" b="b"/>
              <a:pathLst>
                <a:path w="1140" h="473">
                  <a:moveTo>
                    <a:pt x="2" y="39"/>
                  </a:moveTo>
                  <a:lnTo>
                    <a:pt x="0" y="0"/>
                  </a:lnTo>
                  <a:lnTo>
                    <a:pt x="1140" y="446"/>
                  </a:lnTo>
                  <a:lnTo>
                    <a:pt x="1112" y="473"/>
                  </a:lnTo>
                  <a:lnTo>
                    <a:pt x="2" y="39"/>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31">
              <a:extLst>
                <a:ext uri="{FF2B5EF4-FFF2-40B4-BE49-F238E27FC236}">
                  <a16:creationId xmlns:a16="http://schemas.microsoft.com/office/drawing/2014/main" id="{BF114CAE-1221-4AF8-B53C-8E6C8AD8993D}"/>
                </a:ext>
              </a:extLst>
            </p:cNvPr>
            <p:cNvSpPr>
              <a:spLocks/>
            </p:cNvSpPr>
            <p:nvPr/>
          </p:nvSpPr>
          <p:spPr bwMode="auto">
            <a:xfrm>
              <a:off x="9307513" y="3581400"/>
              <a:ext cx="560388" cy="407988"/>
            </a:xfrm>
            <a:custGeom>
              <a:avLst/>
              <a:gdLst>
                <a:gd name="T0" fmla="*/ 353 w 353"/>
                <a:gd name="T1" fmla="*/ 116 h 257"/>
                <a:gd name="T2" fmla="*/ 55 w 353"/>
                <a:gd name="T3" fmla="*/ 0 h 257"/>
                <a:gd name="T4" fmla="*/ 0 w 353"/>
                <a:gd name="T5" fmla="*/ 139 h 257"/>
                <a:gd name="T6" fmla="*/ 298 w 353"/>
                <a:gd name="T7" fmla="*/ 257 h 257"/>
                <a:gd name="T8" fmla="*/ 353 w 353"/>
                <a:gd name="T9" fmla="*/ 116 h 257"/>
              </a:gdLst>
              <a:ahLst/>
              <a:cxnLst>
                <a:cxn ang="0">
                  <a:pos x="T0" y="T1"/>
                </a:cxn>
                <a:cxn ang="0">
                  <a:pos x="T2" y="T3"/>
                </a:cxn>
                <a:cxn ang="0">
                  <a:pos x="T4" y="T5"/>
                </a:cxn>
                <a:cxn ang="0">
                  <a:pos x="T6" y="T7"/>
                </a:cxn>
                <a:cxn ang="0">
                  <a:pos x="T8" y="T9"/>
                </a:cxn>
              </a:cxnLst>
              <a:rect l="0" t="0" r="r" b="b"/>
              <a:pathLst>
                <a:path w="353" h="257">
                  <a:moveTo>
                    <a:pt x="353" y="116"/>
                  </a:moveTo>
                  <a:lnTo>
                    <a:pt x="55" y="0"/>
                  </a:lnTo>
                  <a:lnTo>
                    <a:pt x="0" y="139"/>
                  </a:lnTo>
                  <a:lnTo>
                    <a:pt x="298" y="257"/>
                  </a:lnTo>
                  <a:lnTo>
                    <a:pt x="353" y="116"/>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32">
              <a:extLst>
                <a:ext uri="{FF2B5EF4-FFF2-40B4-BE49-F238E27FC236}">
                  <a16:creationId xmlns:a16="http://schemas.microsoft.com/office/drawing/2014/main" id="{5EFCD5F7-4E6D-4BD9-B78A-DD709B002095}"/>
                </a:ext>
              </a:extLst>
            </p:cNvPr>
            <p:cNvSpPr>
              <a:spLocks/>
            </p:cNvSpPr>
            <p:nvPr/>
          </p:nvSpPr>
          <p:spPr bwMode="auto">
            <a:xfrm>
              <a:off x="9334500" y="3733800"/>
              <a:ext cx="153988" cy="61913"/>
            </a:xfrm>
            <a:custGeom>
              <a:avLst/>
              <a:gdLst>
                <a:gd name="T0" fmla="*/ 0 w 97"/>
                <a:gd name="T1" fmla="*/ 0 h 39"/>
                <a:gd name="T2" fmla="*/ 97 w 97"/>
                <a:gd name="T3" fmla="*/ 39 h 39"/>
                <a:gd name="T4" fmla="*/ 0 w 97"/>
                <a:gd name="T5" fmla="*/ 0 h 39"/>
              </a:gdLst>
              <a:ahLst/>
              <a:cxnLst>
                <a:cxn ang="0">
                  <a:pos x="T0" y="T1"/>
                </a:cxn>
                <a:cxn ang="0">
                  <a:pos x="T2" y="T3"/>
                </a:cxn>
                <a:cxn ang="0">
                  <a:pos x="T4" y="T5"/>
                </a:cxn>
              </a:cxnLst>
              <a:rect l="0" t="0" r="r" b="b"/>
              <a:pathLst>
                <a:path w="97" h="39">
                  <a:moveTo>
                    <a:pt x="0" y="0"/>
                  </a:moveTo>
                  <a:lnTo>
                    <a:pt x="97" y="3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Line 33">
              <a:extLst>
                <a:ext uri="{FF2B5EF4-FFF2-40B4-BE49-F238E27FC236}">
                  <a16:creationId xmlns:a16="http://schemas.microsoft.com/office/drawing/2014/main" id="{66B6EDCC-89F0-4C82-BA53-850F4ADF5057}"/>
                </a:ext>
              </a:extLst>
            </p:cNvPr>
            <p:cNvSpPr>
              <a:spLocks noChangeShapeType="1"/>
            </p:cNvSpPr>
            <p:nvPr/>
          </p:nvSpPr>
          <p:spPr bwMode="auto">
            <a:xfrm>
              <a:off x="9334500" y="3733800"/>
              <a:ext cx="153988" cy="61913"/>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34">
              <a:extLst>
                <a:ext uri="{FF2B5EF4-FFF2-40B4-BE49-F238E27FC236}">
                  <a16:creationId xmlns:a16="http://schemas.microsoft.com/office/drawing/2014/main" id="{F6B73756-C969-4882-A180-77A9199B660E}"/>
                </a:ext>
              </a:extLst>
            </p:cNvPr>
            <p:cNvSpPr>
              <a:spLocks/>
            </p:cNvSpPr>
            <p:nvPr/>
          </p:nvSpPr>
          <p:spPr bwMode="auto">
            <a:xfrm>
              <a:off x="9653588" y="3859213"/>
              <a:ext cx="153988" cy="58738"/>
            </a:xfrm>
            <a:custGeom>
              <a:avLst/>
              <a:gdLst>
                <a:gd name="T0" fmla="*/ 0 w 97"/>
                <a:gd name="T1" fmla="*/ 0 h 37"/>
                <a:gd name="T2" fmla="*/ 97 w 97"/>
                <a:gd name="T3" fmla="*/ 37 h 37"/>
                <a:gd name="T4" fmla="*/ 0 w 97"/>
                <a:gd name="T5" fmla="*/ 0 h 37"/>
              </a:gdLst>
              <a:ahLst/>
              <a:cxnLst>
                <a:cxn ang="0">
                  <a:pos x="T0" y="T1"/>
                </a:cxn>
                <a:cxn ang="0">
                  <a:pos x="T2" y="T3"/>
                </a:cxn>
                <a:cxn ang="0">
                  <a:pos x="T4" y="T5"/>
                </a:cxn>
              </a:cxnLst>
              <a:rect l="0" t="0" r="r" b="b"/>
              <a:pathLst>
                <a:path w="97" h="37">
                  <a:moveTo>
                    <a:pt x="0" y="0"/>
                  </a:moveTo>
                  <a:lnTo>
                    <a:pt x="97" y="3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Line 35">
              <a:extLst>
                <a:ext uri="{FF2B5EF4-FFF2-40B4-BE49-F238E27FC236}">
                  <a16:creationId xmlns:a16="http://schemas.microsoft.com/office/drawing/2014/main" id="{C553B3A6-A111-4792-ACA6-5FDBFCBF4BC7}"/>
                </a:ext>
              </a:extLst>
            </p:cNvPr>
            <p:cNvSpPr>
              <a:spLocks noChangeShapeType="1"/>
            </p:cNvSpPr>
            <p:nvPr/>
          </p:nvSpPr>
          <p:spPr bwMode="auto">
            <a:xfrm>
              <a:off x="9653588" y="3859213"/>
              <a:ext cx="153988" cy="58738"/>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36">
              <a:extLst>
                <a:ext uri="{FF2B5EF4-FFF2-40B4-BE49-F238E27FC236}">
                  <a16:creationId xmlns:a16="http://schemas.microsoft.com/office/drawing/2014/main" id="{DA20D245-B55A-427F-98DE-040814BD23E0}"/>
                </a:ext>
              </a:extLst>
            </p:cNvPr>
            <p:cNvSpPr>
              <a:spLocks/>
            </p:cNvSpPr>
            <p:nvPr/>
          </p:nvSpPr>
          <p:spPr bwMode="auto">
            <a:xfrm>
              <a:off x="8890000" y="3206750"/>
              <a:ext cx="130175" cy="128588"/>
            </a:xfrm>
            <a:custGeom>
              <a:avLst/>
              <a:gdLst>
                <a:gd name="T0" fmla="*/ 82 w 82"/>
                <a:gd name="T1" fmla="*/ 22 h 81"/>
                <a:gd name="T2" fmla="*/ 24 w 82"/>
                <a:gd name="T3" fmla="*/ 0 h 81"/>
                <a:gd name="T4" fmla="*/ 0 w 82"/>
                <a:gd name="T5" fmla="*/ 59 h 81"/>
                <a:gd name="T6" fmla="*/ 59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4" y="0"/>
                  </a:lnTo>
                  <a:lnTo>
                    <a:pt x="0" y="59"/>
                  </a:lnTo>
                  <a:lnTo>
                    <a:pt x="59" y="81"/>
                  </a:lnTo>
                  <a:lnTo>
                    <a:pt x="82"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9" name="Freeform 37">
              <a:extLst>
                <a:ext uri="{FF2B5EF4-FFF2-40B4-BE49-F238E27FC236}">
                  <a16:creationId xmlns:a16="http://schemas.microsoft.com/office/drawing/2014/main" id="{986CAF49-EAB5-4447-B251-DE4729D72E22}"/>
                </a:ext>
              </a:extLst>
            </p:cNvPr>
            <p:cNvSpPr>
              <a:spLocks/>
            </p:cNvSpPr>
            <p:nvPr/>
          </p:nvSpPr>
          <p:spPr bwMode="auto">
            <a:xfrm>
              <a:off x="9048750" y="3268663"/>
              <a:ext cx="128588" cy="128588"/>
            </a:xfrm>
            <a:custGeom>
              <a:avLst/>
              <a:gdLst>
                <a:gd name="T0" fmla="*/ 81 w 81"/>
                <a:gd name="T1" fmla="*/ 23 h 81"/>
                <a:gd name="T2" fmla="*/ 23 w 81"/>
                <a:gd name="T3" fmla="*/ 0 h 81"/>
                <a:gd name="T4" fmla="*/ 0 w 81"/>
                <a:gd name="T5" fmla="*/ 58 h 81"/>
                <a:gd name="T6" fmla="*/ 58 w 81"/>
                <a:gd name="T7" fmla="*/ 81 h 81"/>
                <a:gd name="T8" fmla="*/ 81 w 81"/>
                <a:gd name="T9" fmla="*/ 23 h 81"/>
              </a:gdLst>
              <a:ahLst/>
              <a:cxnLst>
                <a:cxn ang="0">
                  <a:pos x="T0" y="T1"/>
                </a:cxn>
                <a:cxn ang="0">
                  <a:pos x="T2" y="T3"/>
                </a:cxn>
                <a:cxn ang="0">
                  <a:pos x="T4" y="T5"/>
                </a:cxn>
                <a:cxn ang="0">
                  <a:pos x="T6" y="T7"/>
                </a:cxn>
                <a:cxn ang="0">
                  <a:pos x="T8" y="T9"/>
                </a:cxn>
              </a:cxnLst>
              <a:rect l="0" t="0" r="r" b="b"/>
              <a:pathLst>
                <a:path w="81" h="81">
                  <a:moveTo>
                    <a:pt x="81" y="23"/>
                  </a:moveTo>
                  <a:lnTo>
                    <a:pt x="23" y="0"/>
                  </a:lnTo>
                  <a:lnTo>
                    <a:pt x="0" y="58"/>
                  </a:lnTo>
                  <a:lnTo>
                    <a:pt x="58" y="81"/>
                  </a:lnTo>
                  <a:lnTo>
                    <a:pt x="81"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0" name="Freeform 38">
              <a:extLst>
                <a:ext uri="{FF2B5EF4-FFF2-40B4-BE49-F238E27FC236}">
                  <a16:creationId xmlns:a16="http://schemas.microsoft.com/office/drawing/2014/main" id="{1B8B3A70-E7EB-4CBF-BA52-ABFB70EBF531}"/>
                </a:ext>
              </a:extLst>
            </p:cNvPr>
            <p:cNvSpPr>
              <a:spLocks/>
            </p:cNvSpPr>
            <p:nvPr/>
          </p:nvSpPr>
          <p:spPr bwMode="auto">
            <a:xfrm>
              <a:off x="9205913" y="3328988"/>
              <a:ext cx="758825" cy="376238"/>
            </a:xfrm>
            <a:custGeom>
              <a:avLst/>
              <a:gdLst>
                <a:gd name="T0" fmla="*/ 420 w 478"/>
                <a:gd name="T1" fmla="*/ 156 h 237"/>
                <a:gd name="T2" fmla="*/ 23 w 478"/>
                <a:gd name="T3" fmla="*/ 0 h 237"/>
                <a:gd name="T4" fmla="*/ 0 w 478"/>
                <a:gd name="T5" fmla="*/ 59 h 237"/>
                <a:gd name="T6" fmla="*/ 398 w 478"/>
                <a:gd name="T7" fmla="*/ 215 h 237"/>
                <a:gd name="T8" fmla="*/ 456 w 478"/>
                <a:gd name="T9" fmla="*/ 237 h 237"/>
                <a:gd name="T10" fmla="*/ 478 w 478"/>
                <a:gd name="T11" fmla="*/ 179 h 237"/>
                <a:gd name="T12" fmla="*/ 420 w 478"/>
                <a:gd name="T13" fmla="*/ 156 h 237"/>
              </a:gdLst>
              <a:ahLst/>
              <a:cxnLst>
                <a:cxn ang="0">
                  <a:pos x="T0" y="T1"/>
                </a:cxn>
                <a:cxn ang="0">
                  <a:pos x="T2" y="T3"/>
                </a:cxn>
                <a:cxn ang="0">
                  <a:pos x="T4" y="T5"/>
                </a:cxn>
                <a:cxn ang="0">
                  <a:pos x="T6" y="T7"/>
                </a:cxn>
                <a:cxn ang="0">
                  <a:pos x="T8" y="T9"/>
                </a:cxn>
                <a:cxn ang="0">
                  <a:pos x="T10" y="T11"/>
                </a:cxn>
                <a:cxn ang="0">
                  <a:pos x="T12" y="T13"/>
                </a:cxn>
              </a:cxnLst>
              <a:rect l="0" t="0" r="r" b="b"/>
              <a:pathLst>
                <a:path w="478" h="237">
                  <a:moveTo>
                    <a:pt x="420" y="156"/>
                  </a:moveTo>
                  <a:lnTo>
                    <a:pt x="23" y="0"/>
                  </a:lnTo>
                  <a:lnTo>
                    <a:pt x="0" y="59"/>
                  </a:lnTo>
                  <a:lnTo>
                    <a:pt x="398" y="215"/>
                  </a:lnTo>
                  <a:lnTo>
                    <a:pt x="456" y="237"/>
                  </a:lnTo>
                  <a:lnTo>
                    <a:pt x="478" y="179"/>
                  </a:lnTo>
                  <a:lnTo>
                    <a:pt x="420" y="156"/>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1" name="Freeform 39">
              <a:extLst>
                <a:ext uri="{FF2B5EF4-FFF2-40B4-BE49-F238E27FC236}">
                  <a16:creationId xmlns:a16="http://schemas.microsoft.com/office/drawing/2014/main" id="{1AACA002-5C18-463F-85FD-DA449C94B09E}"/>
                </a:ext>
              </a:extLst>
            </p:cNvPr>
            <p:cNvSpPr>
              <a:spLocks/>
            </p:cNvSpPr>
            <p:nvPr/>
          </p:nvSpPr>
          <p:spPr bwMode="auto">
            <a:xfrm>
              <a:off x="9994900" y="3638550"/>
              <a:ext cx="128588" cy="128588"/>
            </a:xfrm>
            <a:custGeom>
              <a:avLst/>
              <a:gdLst>
                <a:gd name="T0" fmla="*/ 81 w 81"/>
                <a:gd name="T1" fmla="*/ 22 h 81"/>
                <a:gd name="T2" fmla="*/ 22 w 81"/>
                <a:gd name="T3" fmla="*/ 0 h 81"/>
                <a:gd name="T4" fmla="*/ 0 w 81"/>
                <a:gd name="T5" fmla="*/ 59 h 81"/>
                <a:gd name="T6" fmla="*/ 59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2" y="0"/>
                  </a:lnTo>
                  <a:lnTo>
                    <a:pt x="0" y="59"/>
                  </a:lnTo>
                  <a:lnTo>
                    <a:pt x="59" y="81"/>
                  </a:lnTo>
                  <a:lnTo>
                    <a:pt x="81"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2" name="Freeform 40">
              <a:extLst>
                <a:ext uri="{FF2B5EF4-FFF2-40B4-BE49-F238E27FC236}">
                  <a16:creationId xmlns:a16="http://schemas.microsoft.com/office/drawing/2014/main" id="{F5695C71-DF2A-4EBA-AF99-4CF8B1121602}"/>
                </a:ext>
              </a:extLst>
            </p:cNvPr>
            <p:cNvSpPr>
              <a:spLocks/>
            </p:cNvSpPr>
            <p:nvPr/>
          </p:nvSpPr>
          <p:spPr bwMode="auto">
            <a:xfrm>
              <a:off x="10153650" y="3700463"/>
              <a:ext cx="128588" cy="128588"/>
            </a:xfrm>
            <a:custGeom>
              <a:avLst/>
              <a:gdLst>
                <a:gd name="T0" fmla="*/ 81 w 81"/>
                <a:gd name="T1" fmla="*/ 22 h 81"/>
                <a:gd name="T2" fmla="*/ 22 w 81"/>
                <a:gd name="T3" fmla="*/ 0 h 81"/>
                <a:gd name="T4" fmla="*/ 0 w 81"/>
                <a:gd name="T5" fmla="*/ 58 h 81"/>
                <a:gd name="T6" fmla="*/ 57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2" y="0"/>
                  </a:lnTo>
                  <a:lnTo>
                    <a:pt x="0" y="58"/>
                  </a:lnTo>
                  <a:lnTo>
                    <a:pt x="57" y="81"/>
                  </a:lnTo>
                  <a:lnTo>
                    <a:pt x="81"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41">
              <a:extLst>
                <a:ext uri="{FF2B5EF4-FFF2-40B4-BE49-F238E27FC236}">
                  <a16:creationId xmlns:a16="http://schemas.microsoft.com/office/drawing/2014/main" id="{05A161FF-B0B5-4663-8035-C1AA42D55338}"/>
                </a:ext>
              </a:extLst>
            </p:cNvPr>
            <p:cNvSpPr>
              <a:spLocks/>
            </p:cNvSpPr>
            <p:nvPr/>
          </p:nvSpPr>
          <p:spPr bwMode="auto">
            <a:xfrm>
              <a:off x="8945563" y="3065463"/>
              <a:ext cx="287338" cy="188913"/>
            </a:xfrm>
            <a:custGeom>
              <a:avLst/>
              <a:gdLst>
                <a:gd name="T0" fmla="*/ 122 w 181"/>
                <a:gd name="T1" fmla="*/ 38 h 119"/>
                <a:gd name="T2" fmla="*/ 24 w 181"/>
                <a:gd name="T3" fmla="*/ 0 h 119"/>
                <a:gd name="T4" fmla="*/ 0 w 181"/>
                <a:gd name="T5" fmla="*/ 57 h 119"/>
                <a:gd name="T6" fmla="*/ 100 w 181"/>
                <a:gd name="T7" fmla="*/ 97 h 119"/>
                <a:gd name="T8" fmla="*/ 158 w 181"/>
                <a:gd name="T9" fmla="*/ 119 h 119"/>
                <a:gd name="T10" fmla="*/ 181 w 181"/>
                <a:gd name="T11" fmla="*/ 61 h 119"/>
                <a:gd name="T12" fmla="*/ 122 w 181"/>
                <a:gd name="T13" fmla="*/ 38 h 119"/>
              </a:gdLst>
              <a:ahLst/>
              <a:cxnLst>
                <a:cxn ang="0">
                  <a:pos x="T0" y="T1"/>
                </a:cxn>
                <a:cxn ang="0">
                  <a:pos x="T2" y="T3"/>
                </a:cxn>
                <a:cxn ang="0">
                  <a:pos x="T4" y="T5"/>
                </a:cxn>
                <a:cxn ang="0">
                  <a:pos x="T6" y="T7"/>
                </a:cxn>
                <a:cxn ang="0">
                  <a:pos x="T8" y="T9"/>
                </a:cxn>
                <a:cxn ang="0">
                  <a:pos x="T10" y="T11"/>
                </a:cxn>
                <a:cxn ang="0">
                  <a:pos x="T12" y="T13"/>
                </a:cxn>
              </a:cxnLst>
              <a:rect l="0" t="0" r="r" b="b"/>
              <a:pathLst>
                <a:path w="181" h="119">
                  <a:moveTo>
                    <a:pt x="122" y="38"/>
                  </a:moveTo>
                  <a:lnTo>
                    <a:pt x="24" y="0"/>
                  </a:lnTo>
                  <a:lnTo>
                    <a:pt x="0" y="57"/>
                  </a:lnTo>
                  <a:lnTo>
                    <a:pt x="100" y="97"/>
                  </a:lnTo>
                  <a:lnTo>
                    <a:pt x="158" y="119"/>
                  </a:lnTo>
                  <a:lnTo>
                    <a:pt x="181" y="61"/>
                  </a:lnTo>
                  <a:lnTo>
                    <a:pt x="122" y="38"/>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42">
              <a:extLst>
                <a:ext uri="{FF2B5EF4-FFF2-40B4-BE49-F238E27FC236}">
                  <a16:creationId xmlns:a16="http://schemas.microsoft.com/office/drawing/2014/main" id="{4FA06FA5-4573-473E-9362-35F872CBBC56}"/>
                </a:ext>
              </a:extLst>
            </p:cNvPr>
            <p:cNvSpPr>
              <a:spLocks/>
            </p:cNvSpPr>
            <p:nvPr/>
          </p:nvSpPr>
          <p:spPr bwMode="auto">
            <a:xfrm>
              <a:off x="9261475" y="3187700"/>
              <a:ext cx="128588" cy="128588"/>
            </a:xfrm>
            <a:custGeom>
              <a:avLst/>
              <a:gdLst>
                <a:gd name="T0" fmla="*/ 81 w 81"/>
                <a:gd name="T1" fmla="*/ 22 h 81"/>
                <a:gd name="T2" fmla="*/ 23 w 81"/>
                <a:gd name="T3" fmla="*/ 0 h 81"/>
                <a:gd name="T4" fmla="*/ 0 w 81"/>
                <a:gd name="T5" fmla="*/ 59 h 81"/>
                <a:gd name="T6" fmla="*/ 59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3" y="0"/>
                  </a:lnTo>
                  <a:lnTo>
                    <a:pt x="0" y="59"/>
                  </a:lnTo>
                  <a:lnTo>
                    <a:pt x="59" y="81"/>
                  </a:lnTo>
                  <a:lnTo>
                    <a:pt x="81"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5" name="Freeform 43">
              <a:extLst>
                <a:ext uri="{FF2B5EF4-FFF2-40B4-BE49-F238E27FC236}">
                  <a16:creationId xmlns:a16="http://schemas.microsoft.com/office/drawing/2014/main" id="{8C52B4C3-F73D-4D22-934A-1607B951F88A}"/>
                </a:ext>
              </a:extLst>
            </p:cNvPr>
            <p:cNvSpPr>
              <a:spLocks/>
            </p:cNvSpPr>
            <p:nvPr/>
          </p:nvSpPr>
          <p:spPr bwMode="auto">
            <a:xfrm>
              <a:off x="9418638" y="3249613"/>
              <a:ext cx="130175" cy="128588"/>
            </a:xfrm>
            <a:custGeom>
              <a:avLst/>
              <a:gdLst>
                <a:gd name="T0" fmla="*/ 82 w 82"/>
                <a:gd name="T1" fmla="*/ 22 h 81"/>
                <a:gd name="T2" fmla="*/ 23 w 82"/>
                <a:gd name="T3" fmla="*/ 0 h 81"/>
                <a:gd name="T4" fmla="*/ 0 w 82"/>
                <a:gd name="T5" fmla="*/ 59 h 81"/>
                <a:gd name="T6" fmla="*/ 58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3" y="0"/>
                  </a:lnTo>
                  <a:lnTo>
                    <a:pt x="0" y="59"/>
                  </a:lnTo>
                  <a:lnTo>
                    <a:pt x="58" y="81"/>
                  </a:lnTo>
                  <a:lnTo>
                    <a:pt x="82"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6" name="Freeform 44">
              <a:extLst>
                <a:ext uri="{FF2B5EF4-FFF2-40B4-BE49-F238E27FC236}">
                  <a16:creationId xmlns:a16="http://schemas.microsoft.com/office/drawing/2014/main" id="{1B412EF9-16E1-4644-95EC-E38327A53CFB}"/>
                </a:ext>
              </a:extLst>
            </p:cNvPr>
            <p:cNvSpPr>
              <a:spLocks/>
            </p:cNvSpPr>
            <p:nvPr/>
          </p:nvSpPr>
          <p:spPr bwMode="auto">
            <a:xfrm>
              <a:off x="9577388" y="3311525"/>
              <a:ext cx="130175" cy="128588"/>
            </a:xfrm>
            <a:custGeom>
              <a:avLst/>
              <a:gdLst>
                <a:gd name="T0" fmla="*/ 82 w 82"/>
                <a:gd name="T1" fmla="*/ 23 h 81"/>
                <a:gd name="T2" fmla="*/ 23 w 82"/>
                <a:gd name="T3" fmla="*/ 0 h 81"/>
                <a:gd name="T4" fmla="*/ 0 w 82"/>
                <a:gd name="T5" fmla="*/ 58 h 81"/>
                <a:gd name="T6" fmla="*/ 58 w 82"/>
                <a:gd name="T7" fmla="*/ 81 h 81"/>
                <a:gd name="T8" fmla="*/ 82 w 82"/>
                <a:gd name="T9" fmla="*/ 23 h 81"/>
              </a:gdLst>
              <a:ahLst/>
              <a:cxnLst>
                <a:cxn ang="0">
                  <a:pos x="T0" y="T1"/>
                </a:cxn>
                <a:cxn ang="0">
                  <a:pos x="T2" y="T3"/>
                </a:cxn>
                <a:cxn ang="0">
                  <a:pos x="T4" y="T5"/>
                </a:cxn>
                <a:cxn ang="0">
                  <a:pos x="T6" y="T7"/>
                </a:cxn>
                <a:cxn ang="0">
                  <a:pos x="T8" y="T9"/>
                </a:cxn>
              </a:cxnLst>
              <a:rect l="0" t="0" r="r" b="b"/>
              <a:pathLst>
                <a:path w="82" h="81">
                  <a:moveTo>
                    <a:pt x="82" y="23"/>
                  </a:moveTo>
                  <a:lnTo>
                    <a:pt x="23" y="0"/>
                  </a:lnTo>
                  <a:lnTo>
                    <a:pt x="0" y="58"/>
                  </a:lnTo>
                  <a:lnTo>
                    <a:pt x="58" y="81"/>
                  </a:lnTo>
                  <a:lnTo>
                    <a:pt x="82"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7" name="Freeform 45">
              <a:extLst>
                <a:ext uri="{FF2B5EF4-FFF2-40B4-BE49-F238E27FC236}">
                  <a16:creationId xmlns:a16="http://schemas.microsoft.com/office/drawing/2014/main" id="{29D76242-2BBF-420C-AEA5-F1D3860BAAD9}"/>
                </a:ext>
              </a:extLst>
            </p:cNvPr>
            <p:cNvSpPr>
              <a:spLocks/>
            </p:cNvSpPr>
            <p:nvPr/>
          </p:nvSpPr>
          <p:spPr bwMode="auto">
            <a:xfrm>
              <a:off x="10050463" y="3495675"/>
              <a:ext cx="128588" cy="130175"/>
            </a:xfrm>
            <a:custGeom>
              <a:avLst/>
              <a:gdLst>
                <a:gd name="T0" fmla="*/ 81 w 81"/>
                <a:gd name="T1" fmla="*/ 23 h 82"/>
                <a:gd name="T2" fmla="*/ 23 w 81"/>
                <a:gd name="T3" fmla="*/ 0 h 82"/>
                <a:gd name="T4" fmla="*/ 0 w 81"/>
                <a:gd name="T5" fmla="*/ 58 h 82"/>
                <a:gd name="T6" fmla="*/ 58 w 81"/>
                <a:gd name="T7" fmla="*/ 82 h 82"/>
                <a:gd name="T8" fmla="*/ 81 w 81"/>
                <a:gd name="T9" fmla="*/ 23 h 82"/>
              </a:gdLst>
              <a:ahLst/>
              <a:cxnLst>
                <a:cxn ang="0">
                  <a:pos x="T0" y="T1"/>
                </a:cxn>
                <a:cxn ang="0">
                  <a:pos x="T2" y="T3"/>
                </a:cxn>
                <a:cxn ang="0">
                  <a:pos x="T4" y="T5"/>
                </a:cxn>
                <a:cxn ang="0">
                  <a:pos x="T6" y="T7"/>
                </a:cxn>
                <a:cxn ang="0">
                  <a:pos x="T8" y="T9"/>
                </a:cxn>
              </a:cxnLst>
              <a:rect l="0" t="0" r="r" b="b"/>
              <a:pathLst>
                <a:path w="81" h="82">
                  <a:moveTo>
                    <a:pt x="81" y="23"/>
                  </a:moveTo>
                  <a:lnTo>
                    <a:pt x="23" y="0"/>
                  </a:lnTo>
                  <a:lnTo>
                    <a:pt x="0" y="58"/>
                  </a:lnTo>
                  <a:lnTo>
                    <a:pt x="58" y="82"/>
                  </a:lnTo>
                  <a:lnTo>
                    <a:pt x="81"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8" name="Freeform 46">
              <a:extLst>
                <a:ext uri="{FF2B5EF4-FFF2-40B4-BE49-F238E27FC236}">
                  <a16:creationId xmlns:a16="http://schemas.microsoft.com/office/drawing/2014/main" id="{2C5157C0-CD8F-4C08-BA93-503A3CC67A57}"/>
                </a:ext>
              </a:extLst>
            </p:cNvPr>
            <p:cNvSpPr>
              <a:spLocks/>
            </p:cNvSpPr>
            <p:nvPr/>
          </p:nvSpPr>
          <p:spPr bwMode="auto">
            <a:xfrm>
              <a:off x="10207625" y="3559175"/>
              <a:ext cx="130175" cy="128588"/>
            </a:xfrm>
            <a:custGeom>
              <a:avLst/>
              <a:gdLst>
                <a:gd name="T0" fmla="*/ 82 w 82"/>
                <a:gd name="T1" fmla="*/ 22 h 81"/>
                <a:gd name="T2" fmla="*/ 23 w 82"/>
                <a:gd name="T3" fmla="*/ 0 h 81"/>
                <a:gd name="T4" fmla="*/ 0 w 82"/>
                <a:gd name="T5" fmla="*/ 57 h 81"/>
                <a:gd name="T6" fmla="*/ 58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3" y="0"/>
                  </a:lnTo>
                  <a:lnTo>
                    <a:pt x="0" y="57"/>
                  </a:lnTo>
                  <a:lnTo>
                    <a:pt x="58" y="81"/>
                  </a:lnTo>
                  <a:lnTo>
                    <a:pt x="82"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47">
              <a:extLst>
                <a:ext uri="{FF2B5EF4-FFF2-40B4-BE49-F238E27FC236}">
                  <a16:creationId xmlns:a16="http://schemas.microsoft.com/office/drawing/2014/main" id="{7763D8EC-A3BC-4597-87E1-039C5EED69EC}"/>
                </a:ext>
              </a:extLst>
            </p:cNvPr>
            <p:cNvSpPr>
              <a:spLocks/>
            </p:cNvSpPr>
            <p:nvPr/>
          </p:nvSpPr>
          <p:spPr bwMode="auto">
            <a:xfrm>
              <a:off x="10309225" y="3619500"/>
              <a:ext cx="185738" cy="269875"/>
            </a:xfrm>
            <a:custGeom>
              <a:avLst/>
              <a:gdLst>
                <a:gd name="T0" fmla="*/ 59 w 117"/>
                <a:gd name="T1" fmla="*/ 0 h 170"/>
                <a:gd name="T2" fmla="*/ 35 w 117"/>
                <a:gd name="T3" fmla="*/ 59 h 170"/>
                <a:gd name="T4" fmla="*/ 0 w 117"/>
                <a:gd name="T5" fmla="*/ 148 h 170"/>
                <a:gd name="T6" fmla="*/ 59 w 117"/>
                <a:gd name="T7" fmla="*/ 170 h 170"/>
                <a:gd name="T8" fmla="*/ 94 w 117"/>
                <a:gd name="T9" fmla="*/ 81 h 170"/>
                <a:gd name="T10" fmla="*/ 117 w 117"/>
                <a:gd name="T11" fmla="*/ 23 h 170"/>
                <a:gd name="T12" fmla="*/ 59 w 117"/>
                <a:gd name="T13" fmla="*/ 0 h 170"/>
              </a:gdLst>
              <a:ahLst/>
              <a:cxnLst>
                <a:cxn ang="0">
                  <a:pos x="T0" y="T1"/>
                </a:cxn>
                <a:cxn ang="0">
                  <a:pos x="T2" y="T3"/>
                </a:cxn>
                <a:cxn ang="0">
                  <a:pos x="T4" y="T5"/>
                </a:cxn>
                <a:cxn ang="0">
                  <a:pos x="T6" y="T7"/>
                </a:cxn>
                <a:cxn ang="0">
                  <a:pos x="T8" y="T9"/>
                </a:cxn>
                <a:cxn ang="0">
                  <a:pos x="T10" y="T11"/>
                </a:cxn>
                <a:cxn ang="0">
                  <a:pos x="T12" y="T13"/>
                </a:cxn>
              </a:cxnLst>
              <a:rect l="0" t="0" r="r" b="b"/>
              <a:pathLst>
                <a:path w="117" h="170">
                  <a:moveTo>
                    <a:pt x="59" y="0"/>
                  </a:moveTo>
                  <a:lnTo>
                    <a:pt x="35" y="59"/>
                  </a:lnTo>
                  <a:lnTo>
                    <a:pt x="0" y="148"/>
                  </a:lnTo>
                  <a:lnTo>
                    <a:pt x="59" y="170"/>
                  </a:lnTo>
                  <a:lnTo>
                    <a:pt x="94" y="81"/>
                  </a:lnTo>
                  <a:lnTo>
                    <a:pt x="117" y="23"/>
                  </a:lnTo>
                  <a:lnTo>
                    <a:pt x="59" y="0"/>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0" name="Freeform 48">
              <a:extLst>
                <a:ext uri="{FF2B5EF4-FFF2-40B4-BE49-F238E27FC236}">
                  <a16:creationId xmlns:a16="http://schemas.microsoft.com/office/drawing/2014/main" id="{A98007A2-C43F-4403-9311-E08261FA4462}"/>
                </a:ext>
              </a:extLst>
            </p:cNvPr>
            <p:cNvSpPr>
              <a:spLocks/>
            </p:cNvSpPr>
            <p:nvPr/>
          </p:nvSpPr>
          <p:spPr bwMode="auto">
            <a:xfrm>
              <a:off x="9001125" y="2921000"/>
              <a:ext cx="128588" cy="128588"/>
            </a:xfrm>
            <a:custGeom>
              <a:avLst/>
              <a:gdLst>
                <a:gd name="T0" fmla="*/ 81 w 81"/>
                <a:gd name="T1" fmla="*/ 24 h 81"/>
                <a:gd name="T2" fmla="*/ 23 w 81"/>
                <a:gd name="T3" fmla="*/ 0 h 81"/>
                <a:gd name="T4" fmla="*/ 0 w 81"/>
                <a:gd name="T5" fmla="*/ 59 h 81"/>
                <a:gd name="T6" fmla="*/ 59 w 81"/>
                <a:gd name="T7" fmla="*/ 81 h 81"/>
                <a:gd name="T8" fmla="*/ 81 w 81"/>
                <a:gd name="T9" fmla="*/ 24 h 81"/>
              </a:gdLst>
              <a:ahLst/>
              <a:cxnLst>
                <a:cxn ang="0">
                  <a:pos x="T0" y="T1"/>
                </a:cxn>
                <a:cxn ang="0">
                  <a:pos x="T2" y="T3"/>
                </a:cxn>
                <a:cxn ang="0">
                  <a:pos x="T4" y="T5"/>
                </a:cxn>
                <a:cxn ang="0">
                  <a:pos x="T6" y="T7"/>
                </a:cxn>
                <a:cxn ang="0">
                  <a:pos x="T8" y="T9"/>
                </a:cxn>
              </a:cxnLst>
              <a:rect l="0" t="0" r="r" b="b"/>
              <a:pathLst>
                <a:path w="81" h="81">
                  <a:moveTo>
                    <a:pt x="81" y="24"/>
                  </a:moveTo>
                  <a:lnTo>
                    <a:pt x="23" y="0"/>
                  </a:lnTo>
                  <a:lnTo>
                    <a:pt x="0" y="59"/>
                  </a:lnTo>
                  <a:lnTo>
                    <a:pt x="59" y="81"/>
                  </a:lnTo>
                  <a:lnTo>
                    <a:pt x="81" y="24"/>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1" name="Freeform 49">
              <a:extLst>
                <a:ext uri="{FF2B5EF4-FFF2-40B4-BE49-F238E27FC236}">
                  <a16:creationId xmlns:a16="http://schemas.microsoft.com/office/drawing/2014/main" id="{9687C750-88A4-425B-AF0A-71FB1CB0B581}"/>
                </a:ext>
              </a:extLst>
            </p:cNvPr>
            <p:cNvSpPr>
              <a:spLocks/>
            </p:cNvSpPr>
            <p:nvPr/>
          </p:nvSpPr>
          <p:spPr bwMode="auto">
            <a:xfrm>
              <a:off x="9159875" y="2982913"/>
              <a:ext cx="128588" cy="130175"/>
            </a:xfrm>
            <a:custGeom>
              <a:avLst/>
              <a:gdLst>
                <a:gd name="T0" fmla="*/ 81 w 81"/>
                <a:gd name="T1" fmla="*/ 24 h 82"/>
                <a:gd name="T2" fmla="*/ 22 w 81"/>
                <a:gd name="T3" fmla="*/ 0 h 82"/>
                <a:gd name="T4" fmla="*/ 0 w 81"/>
                <a:gd name="T5" fmla="*/ 59 h 82"/>
                <a:gd name="T6" fmla="*/ 59 w 81"/>
                <a:gd name="T7" fmla="*/ 82 h 82"/>
                <a:gd name="T8" fmla="*/ 81 w 81"/>
                <a:gd name="T9" fmla="*/ 24 h 82"/>
              </a:gdLst>
              <a:ahLst/>
              <a:cxnLst>
                <a:cxn ang="0">
                  <a:pos x="T0" y="T1"/>
                </a:cxn>
                <a:cxn ang="0">
                  <a:pos x="T2" y="T3"/>
                </a:cxn>
                <a:cxn ang="0">
                  <a:pos x="T4" y="T5"/>
                </a:cxn>
                <a:cxn ang="0">
                  <a:pos x="T6" y="T7"/>
                </a:cxn>
                <a:cxn ang="0">
                  <a:pos x="T8" y="T9"/>
                </a:cxn>
              </a:cxnLst>
              <a:rect l="0" t="0" r="r" b="b"/>
              <a:pathLst>
                <a:path w="81" h="82">
                  <a:moveTo>
                    <a:pt x="81" y="24"/>
                  </a:moveTo>
                  <a:lnTo>
                    <a:pt x="22" y="0"/>
                  </a:lnTo>
                  <a:lnTo>
                    <a:pt x="0" y="59"/>
                  </a:lnTo>
                  <a:lnTo>
                    <a:pt x="59" y="82"/>
                  </a:lnTo>
                  <a:lnTo>
                    <a:pt x="81" y="24"/>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2" name="Freeform 50">
              <a:extLst>
                <a:ext uri="{FF2B5EF4-FFF2-40B4-BE49-F238E27FC236}">
                  <a16:creationId xmlns:a16="http://schemas.microsoft.com/office/drawing/2014/main" id="{B3499572-035C-4E6E-AA54-C0B7B9858F86}"/>
                </a:ext>
              </a:extLst>
            </p:cNvPr>
            <p:cNvSpPr>
              <a:spLocks/>
            </p:cNvSpPr>
            <p:nvPr/>
          </p:nvSpPr>
          <p:spPr bwMode="auto">
            <a:xfrm>
              <a:off x="9318625" y="3044825"/>
              <a:ext cx="127000" cy="130175"/>
            </a:xfrm>
            <a:custGeom>
              <a:avLst/>
              <a:gdLst>
                <a:gd name="T0" fmla="*/ 80 w 80"/>
                <a:gd name="T1" fmla="*/ 23 h 82"/>
                <a:gd name="T2" fmla="*/ 22 w 80"/>
                <a:gd name="T3" fmla="*/ 0 h 82"/>
                <a:gd name="T4" fmla="*/ 0 w 80"/>
                <a:gd name="T5" fmla="*/ 58 h 82"/>
                <a:gd name="T6" fmla="*/ 57 w 80"/>
                <a:gd name="T7" fmla="*/ 82 h 82"/>
                <a:gd name="T8" fmla="*/ 80 w 80"/>
                <a:gd name="T9" fmla="*/ 23 h 82"/>
              </a:gdLst>
              <a:ahLst/>
              <a:cxnLst>
                <a:cxn ang="0">
                  <a:pos x="T0" y="T1"/>
                </a:cxn>
                <a:cxn ang="0">
                  <a:pos x="T2" y="T3"/>
                </a:cxn>
                <a:cxn ang="0">
                  <a:pos x="T4" y="T5"/>
                </a:cxn>
                <a:cxn ang="0">
                  <a:pos x="T6" y="T7"/>
                </a:cxn>
                <a:cxn ang="0">
                  <a:pos x="T8" y="T9"/>
                </a:cxn>
              </a:cxnLst>
              <a:rect l="0" t="0" r="r" b="b"/>
              <a:pathLst>
                <a:path w="80" h="82">
                  <a:moveTo>
                    <a:pt x="80" y="23"/>
                  </a:moveTo>
                  <a:lnTo>
                    <a:pt x="22" y="0"/>
                  </a:lnTo>
                  <a:lnTo>
                    <a:pt x="0" y="58"/>
                  </a:lnTo>
                  <a:lnTo>
                    <a:pt x="57" y="82"/>
                  </a:lnTo>
                  <a:lnTo>
                    <a:pt x="80"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3" name="Freeform 51">
              <a:extLst>
                <a:ext uri="{FF2B5EF4-FFF2-40B4-BE49-F238E27FC236}">
                  <a16:creationId xmlns:a16="http://schemas.microsoft.com/office/drawing/2014/main" id="{F07A7F18-5739-4776-BE5B-E1C2744F5918}"/>
                </a:ext>
              </a:extLst>
            </p:cNvPr>
            <p:cNvSpPr>
              <a:spLocks/>
            </p:cNvSpPr>
            <p:nvPr/>
          </p:nvSpPr>
          <p:spPr bwMode="auto">
            <a:xfrm>
              <a:off x="9474200" y="3106738"/>
              <a:ext cx="130175" cy="130175"/>
            </a:xfrm>
            <a:custGeom>
              <a:avLst/>
              <a:gdLst>
                <a:gd name="T0" fmla="*/ 82 w 82"/>
                <a:gd name="T1" fmla="*/ 23 h 82"/>
                <a:gd name="T2" fmla="*/ 23 w 82"/>
                <a:gd name="T3" fmla="*/ 0 h 82"/>
                <a:gd name="T4" fmla="*/ 0 w 82"/>
                <a:gd name="T5" fmla="*/ 58 h 82"/>
                <a:gd name="T6" fmla="*/ 59 w 82"/>
                <a:gd name="T7" fmla="*/ 82 h 82"/>
                <a:gd name="T8" fmla="*/ 82 w 82"/>
                <a:gd name="T9" fmla="*/ 23 h 82"/>
              </a:gdLst>
              <a:ahLst/>
              <a:cxnLst>
                <a:cxn ang="0">
                  <a:pos x="T0" y="T1"/>
                </a:cxn>
                <a:cxn ang="0">
                  <a:pos x="T2" y="T3"/>
                </a:cxn>
                <a:cxn ang="0">
                  <a:pos x="T4" y="T5"/>
                </a:cxn>
                <a:cxn ang="0">
                  <a:pos x="T6" y="T7"/>
                </a:cxn>
                <a:cxn ang="0">
                  <a:pos x="T8" y="T9"/>
                </a:cxn>
              </a:cxnLst>
              <a:rect l="0" t="0" r="r" b="b"/>
              <a:pathLst>
                <a:path w="82" h="82">
                  <a:moveTo>
                    <a:pt x="82" y="23"/>
                  </a:moveTo>
                  <a:lnTo>
                    <a:pt x="23" y="0"/>
                  </a:lnTo>
                  <a:lnTo>
                    <a:pt x="0" y="58"/>
                  </a:lnTo>
                  <a:lnTo>
                    <a:pt x="59" y="82"/>
                  </a:lnTo>
                  <a:lnTo>
                    <a:pt x="82"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4" name="Freeform 52">
              <a:extLst>
                <a:ext uri="{FF2B5EF4-FFF2-40B4-BE49-F238E27FC236}">
                  <a16:creationId xmlns:a16="http://schemas.microsoft.com/office/drawing/2014/main" id="{21274C8B-EA7C-4079-B7DE-DDB059A90758}"/>
                </a:ext>
              </a:extLst>
            </p:cNvPr>
            <p:cNvSpPr>
              <a:spLocks/>
            </p:cNvSpPr>
            <p:nvPr/>
          </p:nvSpPr>
          <p:spPr bwMode="auto">
            <a:xfrm>
              <a:off x="9632950" y="3168650"/>
              <a:ext cx="128588" cy="128588"/>
            </a:xfrm>
            <a:custGeom>
              <a:avLst/>
              <a:gdLst>
                <a:gd name="T0" fmla="*/ 81 w 81"/>
                <a:gd name="T1" fmla="*/ 23 h 81"/>
                <a:gd name="T2" fmla="*/ 23 w 81"/>
                <a:gd name="T3" fmla="*/ 0 h 81"/>
                <a:gd name="T4" fmla="*/ 0 w 81"/>
                <a:gd name="T5" fmla="*/ 58 h 81"/>
                <a:gd name="T6" fmla="*/ 58 w 81"/>
                <a:gd name="T7" fmla="*/ 81 h 81"/>
                <a:gd name="T8" fmla="*/ 81 w 81"/>
                <a:gd name="T9" fmla="*/ 23 h 81"/>
              </a:gdLst>
              <a:ahLst/>
              <a:cxnLst>
                <a:cxn ang="0">
                  <a:pos x="T0" y="T1"/>
                </a:cxn>
                <a:cxn ang="0">
                  <a:pos x="T2" y="T3"/>
                </a:cxn>
                <a:cxn ang="0">
                  <a:pos x="T4" y="T5"/>
                </a:cxn>
                <a:cxn ang="0">
                  <a:pos x="T6" y="T7"/>
                </a:cxn>
                <a:cxn ang="0">
                  <a:pos x="T8" y="T9"/>
                </a:cxn>
              </a:cxnLst>
              <a:rect l="0" t="0" r="r" b="b"/>
              <a:pathLst>
                <a:path w="81" h="81">
                  <a:moveTo>
                    <a:pt x="81" y="23"/>
                  </a:moveTo>
                  <a:lnTo>
                    <a:pt x="23" y="0"/>
                  </a:lnTo>
                  <a:lnTo>
                    <a:pt x="0" y="58"/>
                  </a:lnTo>
                  <a:lnTo>
                    <a:pt x="58" y="81"/>
                  </a:lnTo>
                  <a:lnTo>
                    <a:pt x="81"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5" name="Freeform 53">
              <a:extLst>
                <a:ext uri="{FF2B5EF4-FFF2-40B4-BE49-F238E27FC236}">
                  <a16:creationId xmlns:a16="http://schemas.microsoft.com/office/drawing/2014/main" id="{1DF6BD19-6739-46D4-9481-E699FE3EA4D8}"/>
                </a:ext>
              </a:extLst>
            </p:cNvPr>
            <p:cNvSpPr>
              <a:spLocks/>
            </p:cNvSpPr>
            <p:nvPr/>
          </p:nvSpPr>
          <p:spPr bwMode="auto">
            <a:xfrm>
              <a:off x="9790113" y="3230563"/>
              <a:ext cx="128588" cy="128588"/>
            </a:xfrm>
            <a:custGeom>
              <a:avLst/>
              <a:gdLst>
                <a:gd name="T0" fmla="*/ 81 w 81"/>
                <a:gd name="T1" fmla="*/ 22 h 81"/>
                <a:gd name="T2" fmla="*/ 23 w 81"/>
                <a:gd name="T3" fmla="*/ 0 h 81"/>
                <a:gd name="T4" fmla="*/ 0 w 81"/>
                <a:gd name="T5" fmla="*/ 59 h 81"/>
                <a:gd name="T6" fmla="*/ 59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3" y="0"/>
                  </a:lnTo>
                  <a:lnTo>
                    <a:pt x="0" y="59"/>
                  </a:lnTo>
                  <a:lnTo>
                    <a:pt x="59" y="81"/>
                  </a:lnTo>
                  <a:lnTo>
                    <a:pt x="81"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6" name="Freeform 54">
              <a:extLst>
                <a:ext uri="{FF2B5EF4-FFF2-40B4-BE49-F238E27FC236}">
                  <a16:creationId xmlns:a16="http://schemas.microsoft.com/office/drawing/2014/main" id="{231A7E81-3248-4CB2-BC15-AD02B4737460}"/>
                </a:ext>
              </a:extLst>
            </p:cNvPr>
            <p:cNvSpPr>
              <a:spLocks/>
            </p:cNvSpPr>
            <p:nvPr/>
          </p:nvSpPr>
          <p:spPr bwMode="auto">
            <a:xfrm>
              <a:off x="9734550" y="3292475"/>
              <a:ext cx="342900" cy="271463"/>
            </a:xfrm>
            <a:custGeom>
              <a:avLst/>
              <a:gdLst>
                <a:gd name="T0" fmla="*/ 157 w 216"/>
                <a:gd name="T1" fmla="*/ 0 h 171"/>
                <a:gd name="T2" fmla="*/ 122 w 216"/>
                <a:gd name="T3" fmla="*/ 89 h 171"/>
                <a:gd name="T4" fmla="*/ 81 w 216"/>
                <a:gd name="T5" fmla="*/ 74 h 171"/>
                <a:gd name="T6" fmla="*/ 24 w 216"/>
                <a:gd name="T7" fmla="*/ 50 h 171"/>
                <a:gd name="T8" fmla="*/ 0 w 216"/>
                <a:gd name="T9" fmla="*/ 109 h 171"/>
                <a:gd name="T10" fmla="*/ 59 w 216"/>
                <a:gd name="T11" fmla="*/ 132 h 171"/>
                <a:gd name="T12" fmla="*/ 100 w 216"/>
                <a:gd name="T13" fmla="*/ 148 h 171"/>
                <a:gd name="T14" fmla="*/ 158 w 216"/>
                <a:gd name="T15" fmla="*/ 171 h 171"/>
                <a:gd name="T16" fmla="*/ 181 w 216"/>
                <a:gd name="T17" fmla="*/ 112 h 171"/>
                <a:gd name="T18" fmla="*/ 216 w 216"/>
                <a:gd name="T19" fmla="*/ 22 h 171"/>
                <a:gd name="T20" fmla="*/ 157 w 216"/>
                <a:gd name="T21"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171">
                  <a:moveTo>
                    <a:pt x="157" y="0"/>
                  </a:moveTo>
                  <a:lnTo>
                    <a:pt x="122" y="89"/>
                  </a:lnTo>
                  <a:lnTo>
                    <a:pt x="81" y="74"/>
                  </a:lnTo>
                  <a:lnTo>
                    <a:pt x="24" y="50"/>
                  </a:lnTo>
                  <a:lnTo>
                    <a:pt x="0" y="109"/>
                  </a:lnTo>
                  <a:lnTo>
                    <a:pt x="59" y="132"/>
                  </a:lnTo>
                  <a:lnTo>
                    <a:pt x="100" y="148"/>
                  </a:lnTo>
                  <a:lnTo>
                    <a:pt x="158" y="171"/>
                  </a:lnTo>
                  <a:lnTo>
                    <a:pt x="181" y="112"/>
                  </a:lnTo>
                  <a:lnTo>
                    <a:pt x="216" y="22"/>
                  </a:lnTo>
                  <a:lnTo>
                    <a:pt x="157" y="0"/>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7" name="Freeform 55">
              <a:extLst>
                <a:ext uri="{FF2B5EF4-FFF2-40B4-BE49-F238E27FC236}">
                  <a16:creationId xmlns:a16="http://schemas.microsoft.com/office/drawing/2014/main" id="{5BDF6131-89D1-4BEA-9B7B-4D2818B87258}"/>
                </a:ext>
              </a:extLst>
            </p:cNvPr>
            <p:cNvSpPr>
              <a:spLocks/>
            </p:cNvSpPr>
            <p:nvPr/>
          </p:nvSpPr>
          <p:spPr bwMode="auto">
            <a:xfrm>
              <a:off x="10104438" y="3354388"/>
              <a:ext cx="130175" cy="128588"/>
            </a:xfrm>
            <a:custGeom>
              <a:avLst/>
              <a:gdLst>
                <a:gd name="T0" fmla="*/ 82 w 82"/>
                <a:gd name="T1" fmla="*/ 22 h 81"/>
                <a:gd name="T2" fmla="*/ 24 w 82"/>
                <a:gd name="T3" fmla="*/ 0 h 81"/>
                <a:gd name="T4" fmla="*/ 0 w 82"/>
                <a:gd name="T5" fmla="*/ 58 h 81"/>
                <a:gd name="T6" fmla="*/ 59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4" y="0"/>
                  </a:lnTo>
                  <a:lnTo>
                    <a:pt x="0" y="58"/>
                  </a:lnTo>
                  <a:lnTo>
                    <a:pt x="59" y="81"/>
                  </a:lnTo>
                  <a:lnTo>
                    <a:pt x="82"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8" name="Freeform 56">
              <a:extLst>
                <a:ext uri="{FF2B5EF4-FFF2-40B4-BE49-F238E27FC236}">
                  <a16:creationId xmlns:a16="http://schemas.microsoft.com/office/drawing/2014/main" id="{DA735BCF-2AD5-46C4-AC02-811D9111A175}"/>
                </a:ext>
              </a:extLst>
            </p:cNvPr>
            <p:cNvSpPr>
              <a:spLocks/>
            </p:cNvSpPr>
            <p:nvPr/>
          </p:nvSpPr>
          <p:spPr bwMode="auto">
            <a:xfrm>
              <a:off x="10263188" y="3414713"/>
              <a:ext cx="130175" cy="128588"/>
            </a:xfrm>
            <a:custGeom>
              <a:avLst/>
              <a:gdLst>
                <a:gd name="T0" fmla="*/ 82 w 82"/>
                <a:gd name="T1" fmla="*/ 24 h 81"/>
                <a:gd name="T2" fmla="*/ 23 w 82"/>
                <a:gd name="T3" fmla="*/ 0 h 81"/>
                <a:gd name="T4" fmla="*/ 0 w 82"/>
                <a:gd name="T5" fmla="*/ 59 h 81"/>
                <a:gd name="T6" fmla="*/ 59 w 82"/>
                <a:gd name="T7" fmla="*/ 81 h 81"/>
                <a:gd name="T8" fmla="*/ 82 w 82"/>
                <a:gd name="T9" fmla="*/ 24 h 81"/>
              </a:gdLst>
              <a:ahLst/>
              <a:cxnLst>
                <a:cxn ang="0">
                  <a:pos x="T0" y="T1"/>
                </a:cxn>
                <a:cxn ang="0">
                  <a:pos x="T2" y="T3"/>
                </a:cxn>
                <a:cxn ang="0">
                  <a:pos x="T4" y="T5"/>
                </a:cxn>
                <a:cxn ang="0">
                  <a:pos x="T6" y="T7"/>
                </a:cxn>
                <a:cxn ang="0">
                  <a:pos x="T8" y="T9"/>
                </a:cxn>
              </a:cxnLst>
              <a:rect l="0" t="0" r="r" b="b"/>
              <a:pathLst>
                <a:path w="82" h="81">
                  <a:moveTo>
                    <a:pt x="82" y="24"/>
                  </a:moveTo>
                  <a:lnTo>
                    <a:pt x="23" y="0"/>
                  </a:lnTo>
                  <a:lnTo>
                    <a:pt x="0" y="59"/>
                  </a:lnTo>
                  <a:lnTo>
                    <a:pt x="59" y="81"/>
                  </a:lnTo>
                  <a:lnTo>
                    <a:pt x="82" y="24"/>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9" name="Freeform 57">
              <a:extLst>
                <a:ext uri="{FF2B5EF4-FFF2-40B4-BE49-F238E27FC236}">
                  <a16:creationId xmlns:a16="http://schemas.microsoft.com/office/drawing/2014/main" id="{147422B6-21AD-426B-ADEC-B1571B97E86E}"/>
                </a:ext>
              </a:extLst>
            </p:cNvPr>
            <p:cNvSpPr>
              <a:spLocks/>
            </p:cNvSpPr>
            <p:nvPr/>
          </p:nvSpPr>
          <p:spPr bwMode="auto">
            <a:xfrm>
              <a:off x="10421938" y="3476625"/>
              <a:ext cx="127000" cy="130175"/>
            </a:xfrm>
            <a:custGeom>
              <a:avLst/>
              <a:gdLst>
                <a:gd name="T0" fmla="*/ 80 w 80"/>
                <a:gd name="T1" fmla="*/ 23 h 82"/>
                <a:gd name="T2" fmla="*/ 23 w 80"/>
                <a:gd name="T3" fmla="*/ 0 h 82"/>
                <a:gd name="T4" fmla="*/ 0 w 80"/>
                <a:gd name="T5" fmla="*/ 59 h 82"/>
                <a:gd name="T6" fmla="*/ 58 w 80"/>
                <a:gd name="T7" fmla="*/ 82 h 82"/>
                <a:gd name="T8" fmla="*/ 80 w 80"/>
                <a:gd name="T9" fmla="*/ 23 h 82"/>
              </a:gdLst>
              <a:ahLst/>
              <a:cxnLst>
                <a:cxn ang="0">
                  <a:pos x="T0" y="T1"/>
                </a:cxn>
                <a:cxn ang="0">
                  <a:pos x="T2" y="T3"/>
                </a:cxn>
                <a:cxn ang="0">
                  <a:pos x="T4" y="T5"/>
                </a:cxn>
                <a:cxn ang="0">
                  <a:pos x="T6" y="T7"/>
                </a:cxn>
                <a:cxn ang="0">
                  <a:pos x="T8" y="T9"/>
                </a:cxn>
              </a:cxnLst>
              <a:rect l="0" t="0" r="r" b="b"/>
              <a:pathLst>
                <a:path w="80" h="82">
                  <a:moveTo>
                    <a:pt x="80" y="23"/>
                  </a:moveTo>
                  <a:lnTo>
                    <a:pt x="23" y="0"/>
                  </a:lnTo>
                  <a:lnTo>
                    <a:pt x="0" y="59"/>
                  </a:lnTo>
                  <a:lnTo>
                    <a:pt x="58" y="82"/>
                  </a:lnTo>
                  <a:lnTo>
                    <a:pt x="80"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0" name="Freeform 58">
              <a:extLst>
                <a:ext uri="{FF2B5EF4-FFF2-40B4-BE49-F238E27FC236}">
                  <a16:creationId xmlns:a16="http://schemas.microsoft.com/office/drawing/2014/main" id="{3AA23F7F-2643-4103-AF4F-F735A70A65FE}"/>
                </a:ext>
              </a:extLst>
            </p:cNvPr>
            <p:cNvSpPr>
              <a:spLocks/>
            </p:cNvSpPr>
            <p:nvPr/>
          </p:nvSpPr>
          <p:spPr bwMode="auto">
            <a:xfrm>
              <a:off x="9058275" y="2779713"/>
              <a:ext cx="285750" cy="190500"/>
            </a:xfrm>
            <a:custGeom>
              <a:avLst/>
              <a:gdLst>
                <a:gd name="T0" fmla="*/ 121 w 180"/>
                <a:gd name="T1" fmla="*/ 39 h 120"/>
                <a:gd name="T2" fmla="*/ 22 w 180"/>
                <a:gd name="T3" fmla="*/ 0 h 120"/>
                <a:gd name="T4" fmla="*/ 0 w 180"/>
                <a:gd name="T5" fmla="*/ 58 h 120"/>
                <a:gd name="T6" fmla="*/ 99 w 180"/>
                <a:gd name="T7" fmla="*/ 98 h 120"/>
                <a:gd name="T8" fmla="*/ 158 w 180"/>
                <a:gd name="T9" fmla="*/ 120 h 120"/>
                <a:gd name="T10" fmla="*/ 180 w 180"/>
                <a:gd name="T11" fmla="*/ 61 h 120"/>
                <a:gd name="T12" fmla="*/ 121 w 180"/>
                <a:gd name="T13" fmla="*/ 39 h 120"/>
              </a:gdLst>
              <a:ahLst/>
              <a:cxnLst>
                <a:cxn ang="0">
                  <a:pos x="T0" y="T1"/>
                </a:cxn>
                <a:cxn ang="0">
                  <a:pos x="T2" y="T3"/>
                </a:cxn>
                <a:cxn ang="0">
                  <a:pos x="T4" y="T5"/>
                </a:cxn>
                <a:cxn ang="0">
                  <a:pos x="T6" y="T7"/>
                </a:cxn>
                <a:cxn ang="0">
                  <a:pos x="T8" y="T9"/>
                </a:cxn>
                <a:cxn ang="0">
                  <a:pos x="T10" y="T11"/>
                </a:cxn>
                <a:cxn ang="0">
                  <a:pos x="T12" y="T13"/>
                </a:cxn>
              </a:cxnLst>
              <a:rect l="0" t="0" r="r" b="b"/>
              <a:pathLst>
                <a:path w="180" h="120">
                  <a:moveTo>
                    <a:pt x="121" y="39"/>
                  </a:moveTo>
                  <a:lnTo>
                    <a:pt x="22" y="0"/>
                  </a:lnTo>
                  <a:lnTo>
                    <a:pt x="0" y="58"/>
                  </a:lnTo>
                  <a:lnTo>
                    <a:pt x="99" y="98"/>
                  </a:lnTo>
                  <a:lnTo>
                    <a:pt x="158" y="120"/>
                  </a:lnTo>
                  <a:lnTo>
                    <a:pt x="180" y="61"/>
                  </a:lnTo>
                  <a:lnTo>
                    <a:pt x="121" y="39"/>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1" name="Freeform 59">
              <a:extLst>
                <a:ext uri="{FF2B5EF4-FFF2-40B4-BE49-F238E27FC236}">
                  <a16:creationId xmlns:a16="http://schemas.microsoft.com/office/drawing/2014/main" id="{4A1B2FD9-C808-4D28-9DAE-32AC609688F2}"/>
                </a:ext>
              </a:extLst>
            </p:cNvPr>
            <p:cNvSpPr>
              <a:spLocks/>
            </p:cNvSpPr>
            <p:nvPr/>
          </p:nvSpPr>
          <p:spPr bwMode="auto">
            <a:xfrm>
              <a:off x="9372600" y="2903538"/>
              <a:ext cx="130175" cy="128588"/>
            </a:xfrm>
            <a:custGeom>
              <a:avLst/>
              <a:gdLst>
                <a:gd name="T0" fmla="*/ 82 w 82"/>
                <a:gd name="T1" fmla="*/ 22 h 81"/>
                <a:gd name="T2" fmla="*/ 23 w 82"/>
                <a:gd name="T3" fmla="*/ 0 h 81"/>
                <a:gd name="T4" fmla="*/ 0 w 82"/>
                <a:gd name="T5" fmla="*/ 58 h 81"/>
                <a:gd name="T6" fmla="*/ 58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3" y="0"/>
                  </a:lnTo>
                  <a:lnTo>
                    <a:pt x="0" y="58"/>
                  </a:lnTo>
                  <a:lnTo>
                    <a:pt x="58" y="81"/>
                  </a:lnTo>
                  <a:lnTo>
                    <a:pt x="82"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2" name="Freeform 60">
              <a:extLst>
                <a:ext uri="{FF2B5EF4-FFF2-40B4-BE49-F238E27FC236}">
                  <a16:creationId xmlns:a16="http://schemas.microsoft.com/office/drawing/2014/main" id="{0B05AB9A-0B90-4EE7-9CEF-AC2DBB0AD72C}"/>
                </a:ext>
              </a:extLst>
            </p:cNvPr>
            <p:cNvSpPr>
              <a:spLocks/>
            </p:cNvSpPr>
            <p:nvPr/>
          </p:nvSpPr>
          <p:spPr bwMode="auto">
            <a:xfrm>
              <a:off x="9529763" y="2963863"/>
              <a:ext cx="130175" cy="128588"/>
            </a:xfrm>
            <a:custGeom>
              <a:avLst/>
              <a:gdLst>
                <a:gd name="T0" fmla="*/ 82 w 82"/>
                <a:gd name="T1" fmla="*/ 23 h 81"/>
                <a:gd name="T2" fmla="*/ 24 w 82"/>
                <a:gd name="T3" fmla="*/ 0 h 81"/>
                <a:gd name="T4" fmla="*/ 0 w 82"/>
                <a:gd name="T5" fmla="*/ 59 h 81"/>
                <a:gd name="T6" fmla="*/ 59 w 82"/>
                <a:gd name="T7" fmla="*/ 81 h 81"/>
                <a:gd name="T8" fmla="*/ 82 w 82"/>
                <a:gd name="T9" fmla="*/ 23 h 81"/>
              </a:gdLst>
              <a:ahLst/>
              <a:cxnLst>
                <a:cxn ang="0">
                  <a:pos x="T0" y="T1"/>
                </a:cxn>
                <a:cxn ang="0">
                  <a:pos x="T2" y="T3"/>
                </a:cxn>
                <a:cxn ang="0">
                  <a:pos x="T4" y="T5"/>
                </a:cxn>
                <a:cxn ang="0">
                  <a:pos x="T6" y="T7"/>
                </a:cxn>
                <a:cxn ang="0">
                  <a:pos x="T8" y="T9"/>
                </a:cxn>
              </a:cxnLst>
              <a:rect l="0" t="0" r="r" b="b"/>
              <a:pathLst>
                <a:path w="82" h="81">
                  <a:moveTo>
                    <a:pt x="82" y="23"/>
                  </a:moveTo>
                  <a:lnTo>
                    <a:pt x="24" y="0"/>
                  </a:lnTo>
                  <a:lnTo>
                    <a:pt x="0" y="59"/>
                  </a:lnTo>
                  <a:lnTo>
                    <a:pt x="59" y="81"/>
                  </a:lnTo>
                  <a:lnTo>
                    <a:pt x="82"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3" name="Freeform 61">
              <a:extLst>
                <a:ext uri="{FF2B5EF4-FFF2-40B4-BE49-F238E27FC236}">
                  <a16:creationId xmlns:a16="http://schemas.microsoft.com/office/drawing/2014/main" id="{0EE3458A-2EDD-48FF-A713-0667235BEED7}"/>
                </a:ext>
              </a:extLst>
            </p:cNvPr>
            <p:cNvSpPr>
              <a:spLocks/>
            </p:cNvSpPr>
            <p:nvPr/>
          </p:nvSpPr>
          <p:spPr bwMode="auto">
            <a:xfrm>
              <a:off x="9688513" y="3025775"/>
              <a:ext cx="128588" cy="128588"/>
            </a:xfrm>
            <a:custGeom>
              <a:avLst/>
              <a:gdLst>
                <a:gd name="T0" fmla="*/ 81 w 81"/>
                <a:gd name="T1" fmla="*/ 24 h 81"/>
                <a:gd name="T2" fmla="*/ 22 w 81"/>
                <a:gd name="T3" fmla="*/ 0 h 81"/>
                <a:gd name="T4" fmla="*/ 0 w 81"/>
                <a:gd name="T5" fmla="*/ 59 h 81"/>
                <a:gd name="T6" fmla="*/ 58 w 81"/>
                <a:gd name="T7" fmla="*/ 81 h 81"/>
                <a:gd name="T8" fmla="*/ 81 w 81"/>
                <a:gd name="T9" fmla="*/ 24 h 81"/>
              </a:gdLst>
              <a:ahLst/>
              <a:cxnLst>
                <a:cxn ang="0">
                  <a:pos x="T0" y="T1"/>
                </a:cxn>
                <a:cxn ang="0">
                  <a:pos x="T2" y="T3"/>
                </a:cxn>
                <a:cxn ang="0">
                  <a:pos x="T4" y="T5"/>
                </a:cxn>
                <a:cxn ang="0">
                  <a:pos x="T6" y="T7"/>
                </a:cxn>
                <a:cxn ang="0">
                  <a:pos x="T8" y="T9"/>
                </a:cxn>
              </a:cxnLst>
              <a:rect l="0" t="0" r="r" b="b"/>
              <a:pathLst>
                <a:path w="81" h="81">
                  <a:moveTo>
                    <a:pt x="81" y="24"/>
                  </a:moveTo>
                  <a:lnTo>
                    <a:pt x="22" y="0"/>
                  </a:lnTo>
                  <a:lnTo>
                    <a:pt x="0" y="59"/>
                  </a:lnTo>
                  <a:lnTo>
                    <a:pt x="58" y="81"/>
                  </a:lnTo>
                  <a:lnTo>
                    <a:pt x="81" y="24"/>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4" name="Freeform 62">
              <a:extLst>
                <a:ext uri="{FF2B5EF4-FFF2-40B4-BE49-F238E27FC236}">
                  <a16:creationId xmlns:a16="http://schemas.microsoft.com/office/drawing/2014/main" id="{0B7E63E2-F99C-4AE8-8606-5F57BDEE025E}"/>
                </a:ext>
              </a:extLst>
            </p:cNvPr>
            <p:cNvSpPr>
              <a:spLocks/>
            </p:cNvSpPr>
            <p:nvPr/>
          </p:nvSpPr>
          <p:spPr bwMode="auto">
            <a:xfrm>
              <a:off x="9845675" y="3087688"/>
              <a:ext cx="128588" cy="130175"/>
            </a:xfrm>
            <a:custGeom>
              <a:avLst/>
              <a:gdLst>
                <a:gd name="T0" fmla="*/ 81 w 81"/>
                <a:gd name="T1" fmla="*/ 23 h 82"/>
                <a:gd name="T2" fmla="*/ 23 w 81"/>
                <a:gd name="T3" fmla="*/ 0 h 82"/>
                <a:gd name="T4" fmla="*/ 0 w 81"/>
                <a:gd name="T5" fmla="*/ 58 h 82"/>
                <a:gd name="T6" fmla="*/ 59 w 81"/>
                <a:gd name="T7" fmla="*/ 82 h 82"/>
                <a:gd name="T8" fmla="*/ 81 w 81"/>
                <a:gd name="T9" fmla="*/ 23 h 82"/>
              </a:gdLst>
              <a:ahLst/>
              <a:cxnLst>
                <a:cxn ang="0">
                  <a:pos x="T0" y="T1"/>
                </a:cxn>
                <a:cxn ang="0">
                  <a:pos x="T2" y="T3"/>
                </a:cxn>
                <a:cxn ang="0">
                  <a:pos x="T4" y="T5"/>
                </a:cxn>
                <a:cxn ang="0">
                  <a:pos x="T6" y="T7"/>
                </a:cxn>
                <a:cxn ang="0">
                  <a:pos x="T8" y="T9"/>
                </a:cxn>
              </a:cxnLst>
              <a:rect l="0" t="0" r="r" b="b"/>
              <a:pathLst>
                <a:path w="81" h="82">
                  <a:moveTo>
                    <a:pt x="81" y="23"/>
                  </a:moveTo>
                  <a:lnTo>
                    <a:pt x="23" y="0"/>
                  </a:lnTo>
                  <a:lnTo>
                    <a:pt x="0" y="58"/>
                  </a:lnTo>
                  <a:lnTo>
                    <a:pt x="59" y="82"/>
                  </a:lnTo>
                  <a:lnTo>
                    <a:pt x="81"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5" name="Freeform 63">
              <a:extLst>
                <a:ext uri="{FF2B5EF4-FFF2-40B4-BE49-F238E27FC236}">
                  <a16:creationId xmlns:a16="http://schemas.microsoft.com/office/drawing/2014/main" id="{B9555E85-EC7C-4676-AAAA-0EDD752358D9}"/>
                </a:ext>
              </a:extLst>
            </p:cNvPr>
            <p:cNvSpPr>
              <a:spLocks/>
            </p:cNvSpPr>
            <p:nvPr/>
          </p:nvSpPr>
          <p:spPr bwMode="auto">
            <a:xfrm>
              <a:off x="10004425" y="3149600"/>
              <a:ext cx="128588" cy="130175"/>
            </a:xfrm>
            <a:custGeom>
              <a:avLst/>
              <a:gdLst>
                <a:gd name="T0" fmla="*/ 81 w 81"/>
                <a:gd name="T1" fmla="*/ 23 h 82"/>
                <a:gd name="T2" fmla="*/ 22 w 81"/>
                <a:gd name="T3" fmla="*/ 0 h 82"/>
                <a:gd name="T4" fmla="*/ 0 w 81"/>
                <a:gd name="T5" fmla="*/ 58 h 82"/>
                <a:gd name="T6" fmla="*/ 57 w 81"/>
                <a:gd name="T7" fmla="*/ 82 h 82"/>
                <a:gd name="T8" fmla="*/ 81 w 81"/>
                <a:gd name="T9" fmla="*/ 23 h 82"/>
              </a:gdLst>
              <a:ahLst/>
              <a:cxnLst>
                <a:cxn ang="0">
                  <a:pos x="T0" y="T1"/>
                </a:cxn>
                <a:cxn ang="0">
                  <a:pos x="T2" y="T3"/>
                </a:cxn>
                <a:cxn ang="0">
                  <a:pos x="T4" y="T5"/>
                </a:cxn>
                <a:cxn ang="0">
                  <a:pos x="T6" y="T7"/>
                </a:cxn>
                <a:cxn ang="0">
                  <a:pos x="T8" y="T9"/>
                </a:cxn>
              </a:cxnLst>
              <a:rect l="0" t="0" r="r" b="b"/>
              <a:pathLst>
                <a:path w="81" h="82">
                  <a:moveTo>
                    <a:pt x="81" y="23"/>
                  </a:moveTo>
                  <a:lnTo>
                    <a:pt x="22" y="0"/>
                  </a:lnTo>
                  <a:lnTo>
                    <a:pt x="0" y="58"/>
                  </a:lnTo>
                  <a:lnTo>
                    <a:pt x="57" y="82"/>
                  </a:lnTo>
                  <a:lnTo>
                    <a:pt x="81"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6" name="Freeform 64">
              <a:extLst>
                <a:ext uri="{FF2B5EF4-FFF2-40B4-BE49-F238E27FC236}">
                  <a16:creationId xmlns:a16="http://schemas.microsoft.com/office/drawing/2014/main" id="{895C64B5-066D-4437-8002-8142B32CD392}"/>
                </a:ext>
              </a:extLst>
            </p:cNvPr>
            <p:cNvSpPr>
              <a:spLocks/>
            </p:cNvSpPr>
            <p:nvPr/>
          </p:nvSpPr>
          <p:spPr bwMode="auto">
            <a:xfrm>
              <a:off x="10160000" y="3209925"/>
              <a:ext cx="131763" cy="130175"/>
            </a:xfrm>
            <a:custGeom>
              <a:avLst/>
              <a:gdLst>
                <a:gd name="T0" fmla="*/ 83 w 83"/>
                <a:gd name="T1" fmla="*/ 24 h 82"/>
                <a:gd name="T2" fmla="*/ 24 w 83"/>
                <a:gd name="T3" fmla="*/ 0 h 82"/>
                <a:gd name="T4" fmla="*/ 0 w 83"/>
                <a:gd name="T5" fmla="*/ 59 h 82"/>
                <a:gd name="T6" fmla="*/ 59 w 83"/>
                <a:gd name="T7" fmla="*/ 82 h 82"/>
                <a:gd name="T8" fmla="*/ 83 w 83"/>
                <a:gd name="T9" fmla="*/ 24 h 82"/>
              </a:gdLst>
              <a:ahLst/>
              <a:cxnLst>
                <a:cxn ang="0">
                  <a:pos x="T0" y="T1"/>
                </a:cxn>
                <a:cxn ang="0">
                  <a:pos x="T2" y="T3"/>
                </a:cxn>
                <a:cxn ang="0">
                  <a:pos x="T4" y="T5"/>
                </a:cxn>
                <a:cxn ang="0">
                  <a:pos x="T6" y="T7"/>
                </a:cxn>
                <a:cxn ang="0">
                  <a:pos x="T8" y="T9"/>
                </a:cxn>
              </a:cxnLst>
              <a:rect l="0" t="0" r="r" b="b"/>
              <a:pathLst>
                <a:path w="83" h="82">
                  <a:moveTo>
                    <a:pt x="83" y="24"/>
                  </a:moveTo>
                  <a:lnTo>
                    <a:pt x="24" y="0"/>
                  </a:lnTo>
                  <a:lnTo>
                    <a:pt x="0" y="59"/>
                  </a:lnTo>
                  <a:lnTo>
                    <a:pt x="59" y="82"/>
                  </a:lnTo>
                  <a:lnTo>
                    <a:pt x="83" y="24"/>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7" name="Freeform 65">
              <a:extLst>
                <a:ext uri="{FF2B5EF4-FFF2-40B4-BE49-F238E27FC236}">
                  <a16:creationId xmlns:a16="http://schemas.microsoft.com/office/drawing/2014/main" id="{04CDAD7C-7358-4552-BFEC-9E98C3DFCB82}"/>
                </a:ext>
              </a:extLst>
            </p:cNvPr>
            <p:cNvSpPr>
              <a:spLocks/>
            </p:cNvSpPr>
            <p:nvPr/>
          </p:nvSpPr>
          <p:spPr bwMode="auto">
            <a:xfrm>
              <a:off x="10318750" y="3273425"/>
              <a:ext cx="128588" cy="128588"/>
            </a:xfrm>
            <a:custGeom>
              <a:avLst/>
              <a:gdLst>
                <a:gd name="T0" fmla="*/ 81 w 81"/>
                <a:gd name="T1" fmla="*/ 22 h 81"/>
                <a:gd name="T2" fmla="*/ 24 w 81"/>
                <a:gd name="T3" fmla="*/ 0 h 81"/>
                <a:gd name="T4" fmla="*/ 0 w 81"/>
                <a:gd name="T5" fmla="*/ 58 h 81"/>
                <a:gd name="T6" fmla="*/ 59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4" y="0"/>
                  </a:lnTo>
                  <a:lnTo>
                    <a:pt x="0" y="58"/>
                  </a:lnTo>
                  <a:lnTo>
                    <a:pt x="59" y="81"/>
                  </a:lnTo>
                  <a:lnTo>
                    <a:pt x="81"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8" name="Freeform 66">
              <a:extLst>
                <a:ext uri="{FF2B5EF4-FFF2-40B4-BE49-F238E27FC236}">
                  <a16:creationId xmlns:a16="http://schemas.microsoft.com/office/drawing/2014/main" id="{B7DE3934-63E6-4F1E-A728-E7D887FFDC21}"/>
                </a:ext>
              </a:extLst>
            </p:cNvPr>
            <p:cNvSpPr>
              <a:spLocks/>
            </p:cNvSpPr>
            <p:nvPr/>
          </p:nvSpPr>
          <p:spPr bwMode="auto">
            <a:xfrm>
              <a:off x="10477500" y="3335338"/>
              <a:ext cx="128588" cy="128588"/>
            </a:xfrm>
            <a:custGeom>
              <a:avLst/>
              <a:gdLst>
                <a:gd name="T0" fmla="*/ 81 w 81"/>
                <a:gd name="T1" fmla="*/ 22 h 81"/>
                <a:gd name="T2" fmla="*/ 22 w 81"/>
                <a:gd name="T3" fmla="*/ 0 h 81"/>
                <a:gd name="T4" fmla="*/ 0 w 81"/>
                <a:gd name="T5" fmla="*/ 59 h 81"/>
                <a:gd name="T6" fmla="*/ 58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2" y="0"/>
                  </a:lnTo>
                  <a:lnTo>
                    <a:pt x="0" y="59"/>
                  </a:lnTo>
                  <a:lnTo>
                    <a:pt x="58" y="81"/>
                  </a:lnTo>
                  <a:lnTo>
                    <a:pt x="81"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9" name="Freeform 67">
              <a:extLst>
                <a:ext uri="{FF2B5EF4-FFF2-40B4-BE49-F238E27FC236}">
                  <a16:creationId xmlns:a16="http://schemas.microsoft.com/office/drawing/2014/main" id="{BF2949F4-0CAD-4388-9E25-66E85629056B}"/>
                </a:ext>
              </a:extLst>
            </p:cNvPr>
            <p:cNvSpPr>
              <a:spLocks/>
            </p:cNvSpPr>
            <p:nvPr/>
          </p:nvSpPr>
          <p:spPr bwMode="auto">
            <a:xfrm>
              <a:off x="9113838" y="2636838"/>
              <a:ext cx="128588" cy="128588"/>
            </a:xfrm>
            <a:custGeom>
              <a:avLst/>
              <a:gdLst>
                <a:gd name="T0" fmla="*/ 81 w 81"/>
                <a:gd name="T1" fmla="*/ 23 h 81"/>
                <a:gd name="T2" fmla="*/ 22 w 81"/>
                <a:gd name="T3" fmla="*/ 0 h 81"/>
                <a:gd name="T4" fmla="*/ 0 w 81"/>
                <a:gd name="T5" fmla="*/ 59 h 81"/>
                <a:gd name="T6" fmla="*/ 58 w 81"/>
                <a:gd name="T7" fmla="*/ 81 h 81"/>
                <a:gd name="T8" fmla="*/ 81 w 81"/>
                <a:gd name="T9" fmla="*/ 23 h 81"/>
              </a:gdLst>
              <a:ahLst/>
              <a:cxnLst>
                <a:cxn ang="0">
                  <a:pos x="T0" y="T1"/>
                </a:cxn>
                <a:cxn ang="0">
                  <a:pos x="T2" y="T3"/>
                </a:cxn>
                <a:cxn ang="0">
                  <a:pos x="T4" y="T5"/>
                </a:cxn>
                <a:cxn ang="0">
                  <a:pos x="T6" y="T7"/>
                </a:cxn>
                <a:cxn ang="0">
                  <a:pos x="T8" y="T9"/>
                </a:cxn>
              </a:cxnLst>
              <a:rect l="0" t="0" r="r" b="b"/>
              <a:pathLst>
                <a:path w="81" h="81">
                  <a:moveTo>
                    <a:pt x="81" y="23"/>
                  </a:moveTo>
                  <a:lnTo>
                    <a:pt x="22" y="0"/>
                  </a:lnTo>
                  <a:lnTo>
                    <a:pt x="0" y="59"/>
                  </a:lnTo>
                  <a:lnTo>
                    <a:pt x="58" y="81"/>
                  </a:lnTo>
                  <a:lnTo>
                    <a:pt x="81"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0" name="Freeform 68">
              <a:extLst>
                <a:ext uri="{FF2B5EF4-FFF2-40B4-BE49-F238E27FC236}">
                  <a16:creationId xmlns:a16="http://schemas.microsoft.com/office/drawing/2014/main" id="{CF25388F-6060-4431-87FD-7B07443181AE}"/>
                </a:ext>
              </a:extLst>
            </p:cNvPr>
            <p:cNvSpPr>
              <a:spLocks/>
            </p:cNvSpPr>
            <p:nvPr/>
          </p:nvSpPr>
          <p:spPr bwMode="auto">
            <a:xfrm>
              <a:off x="9271000" y="2698750"/>
              <a:ext cx="128588" cy="130175"/>
            </a:xfrm>
            <a:custGeom>
              <a:avLst/>
              <a:gdLst>
                <a:gd name="T0" fmla="*/ 81 w 81"/>
                <a:gd name="T1" fmla="*/ 23 h 82"/>
                <a:gd name="T2" fmla="*/ 23 w 81"/>
                <a:gd name="T3" fmla="*/ 0 h 82"/>
                <a:gd name="T4" fmla="*/ 0 w 81"/>
                <a:gd name="T5" fmla="*/ 58 h 82"/>
                <a:gd name="T6" fmla="*/ 58 w 81"/>
                <a:gd name="T7" fmla="*/ 82 h 82"/>
                <a:gd name="T8" fmla="*/ 81 w 81"/>
                <a:gd name="T9" fmla="*/ 23 h 82"/>
              </a:gdLst>
              <a:ahLst/>
              <a:cxnLst>
                <a:cxn ang="0">
                  <a:pos x="T0" y="T1"/>
                </a:cxn>
                <a:cxn ang="0">
                  <a:pos x="T2" y="T3"/>
                </a:cxn>
                <a:cxn ang="0">
                  <a:pos x="T4" y="T5"/>
                </a:cxn>
                <a:cxn ang="0">
                  <a:pos x="T6" y="T7"/>
                </a:cxn>
                <a:cxn ang="0">
                  <a:pos x="T8" y="T9"/>
                </a:cxn>
              </a:cxnLst>
              <a:rect l="0" t="0" r="r" b="b"/>
              <a:pathLst>
                <a:path w="81" h="82">
                  <a:moveTo>
                    <a:pt x="81" y="23"/>
                  </a:moveTo>
                  <a:lnTo>
                    <a:pt x="23" y="0"/>
                  </a:lnTo>
                  <a:lnTo>
                    <a:pt x="0" y="58"/>
                  </a:lnTo>
                  <a:lnTo>
                    <a:pt x="58" y="82"/>
                  </a:lnTo>
                  <a:lnTo>
                    <a:pt x="81"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1" name="Freeform 69">
              <a:extLst>
                <a:ext uri="{FF2B5EF4-FFF2-40B4-BE49-F238E27FC236}">
                  <a16:creationId xmlns:a16="http://schemas.microsoft.com/office/drawing/2014/main" id="{CD53422F-D16B-4597-8D18-8A7BCFE02D8B}"/>
                </a:ext>
              </a:extLst>
            </p:cNvPr>
            <p:cNvSpPr>
              <a:spLocks/>
            </p:cNvSpPr>
            <p:nvPr/>
          </p:nvSpPr>
          <p:spPr bwMode="auto">
            <a:xfrm>
              <a:off x="9428163" y="2759075"/>
              <a:ext cx="130175" cy="130175"/>
            </a:xfrm>
            <a:custGeom>
              <a:avLst/>
              <a:gdLst>
                <a:gd name="T0" fmla="*/ 82 w 82"/>
                <a:gd name="T1" fmla="*/ 24 h 82"/>
                <a:gd name="T2" fmla="*/ 23 w 82"/>
                <a:gd name="T3" fmla="*/ 0 h 82"/>
                <a:gd name="T4" fmla="*/ 0 w 82"/>
                <a:gd name="T5" fmla="*/ 59 h 82"/>
                <a:gd name="T6" fmla="*/ 58 w 82"/>
                <a:gd name="T7" fmla="*/ 82 h 82"/>
                <a:gd name="T8" fmla="*/ 82 w 82"/>
                <a:gd name="T9" fmla="*/ 24 h 82"/>
              </a:gdLst>
              <a:ahLst/>
              <a:cxnLst>
                <a:cxn ang="0">
                  <a:pos x="T0" y="T1"/>
                </a:cxn>
                <a:cxn ang="0">
                  <a:pos x="T2" y="T3"/>
                </a:cxn>
                <a:cxn ang="0">
                  <a:pos x="T4" y="T5"/>
                </a:cxn>
                <a:cxn ang="0">
                  <a:pos x="T6" y="T7"/>
                </a:cxn>
                <a:cxn ang="0">
                  <a:pos x="T8" y="T9"/>
                </a:cxn>
              </a:cxnLst>
              <a:rect l="0" t="0" r="r" b="b"/>
              <a:pathLst>
                <a:path w="82" h="82">
                  <a:moveTo>
                    <a:pt x="82" y="24"/>
                  </a:moveTo>
                  <a:lnTo>
                    <a:pt x="23" y="0"/>
                  </a:lnTo>
                  <a:lnTo>
                    <a:pt x="0" y="59"/>
                  </a:lnTo>
                  <a:lnTo>
                    <a:pt x="58" y="82"/>
                  </a:lnTo>
                  <a:lnTo>
                    <a:pt x="82" y="24"/>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2" name="Freeform 70">
              <a:extLst>
                <a:ext uri="{FF2B5EF4-FFF2-40B4-BE49-F238E27FC236}">
                  <a16:creationId xmlns:a16="http://schemas.microsoft.com/office/drawing/2014/main" id="{521F38CA-F35A-4465-97FB-DE552C905F2A}"/>
                </a:ext>
              </a:extLst>
            </p:cNvPr>
            <p:cNvSpPr>
              <a:spLocks/>
            </p:cNvSpPr>
            <p:nvPr/>
          </p:nvSpPr>
          <p:spPr bwMode="auto">
            <a:xfrm>
              <a:off x="9585325" y="2820988"/>
              <a:ext cx="128588" cy="130175"/>
            </a:xfrm>
            <a:custGeom>
              <a:avLst/>
              <a:gdLst>
                <a:gd name="T0" fmla="*/ 81 w 81"/>
                <a:gd name="T1" fmla="*/ 23 h 82"/>
                <a:gd name="T2" fmla="*/ 24 w 81"/>
                <a:gd name="T3" fmla="*/ 0 h 82"/>
                <a:gd name="T4" fmla="*/ 0 w 81"/>
                <a:gd name="T5" fmla="*/ 59 h 82"/>
                <a:gd name="T6" fmla="*/ 59 w 81"/>
                <a:gd name="T7" fmla="*/ 82 h 82"/>
                <a:gd name="T8" fmla="*/ 81 w 81"/>
                <a:gd name="T9" fmla="*/ 23 h 82"/>
              </a:gdLst>
              <a:ahLst/>
              <a:cxnLst>
                <a:cxn ang="0">
                  <a:pos x="T0" y="T1"/>
                </a:cxn>
                <a:cxn ang="0">
                  <a:pos x="T2" y="T3"/>
                </a:cxn>
                <a:cxn ang="0">
                  <a:pos x="T4" y="T5"/>
                </a:cxn>
                <a:cxn ang="0">
                  <a:pos x="T6" y="T7"/>
                </a:cxn>
                <a:cxn ang="0">
                  <a:pos x="T8" y="T9"/>
                </a:cxn>
              </a:cxnLst>
              <a:rect l="0" t="0" r="r" b="b"/>
              <a:pathLst>
                <a:path w="81" h="82">
                  <a:moveTo>
                    <a:pt x="81" y="23"/>
                  </a:moveTo>
                  <a:lnTo>
                    <a:pt x="24" y="0"/>
                  </a:lnTo>
                  <a:lnTo>
                    <a:pt x="0" y="59"/>
                  </a:lnTo>
                  <a:lnTo>
                    <a:pt x="59" y="82"/>
                  </a:lnTo>
                  <a:lnTo>
                    <a:pt x="81"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3" name="Freeform 71">
              <a:extLst>
                <a:ext uri="{FF2B5EF4-FFF2-40B4-BE49-F238E27FC236}">
                  <a16:creationId xmlns:a16="http://schemas.microsoft.com/office/drawing/2014/main" id="{64376752-100F-450B-8B4A-4C08F2F65A16}"/>
                </a:ext>
              </a:extLst>
            </p:cNvPr>
            <p:cNvSpPr>
              <a:spLocks/>
            </p:cNvSpPr>
            <p:nvPr/>
          </p:nvSpPr>
          <p:spPr bwMode="auto">
            <a:xfrm>
              <a:off x="9744075" y="2884488"/>
              <a:ext cx="128588" cy="128588"/>
            </a:xfrm>
            <a:custGeom>
              <a:avLst/>
              <a:gdLst>
                <a:gd name="T0" fmla="*/ 81 w 81"/>
                <a:gd name="T1" fmla="*/ 22 h 81"/>
                <a:gd name="T2" fmla="*/ 22 w 81"/>
                <a:gd name="T3" fmla="*/ 0 h 81"/>
                <a:gd name="T4" fmla="*/ 0 w 81"/>
                <a:gd name="T5" fmla="*/ 57 h 81"/>
                <a:gd name="T6" fmla="*/ 59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2" y="0"/>
                  </a:lnTo>
                  <a:lnTo>
                    <a:pt x="0" y="57"/>
                  </a:lnTo>
                  <a:lnTo>
                    <a:pt x="59" y="81"/>
                  </a:lnTo>
                  <a:lnTo>
                    <a:pt x="81"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4" name="Freeform 72">
              <a:extLst>
                <a:ext uri="{FF2B5EF4-FFF2-40B4-BE49-F238E27FC236}">
                  <a16:creationId xmlns:a16="http://schemas.microsoft.com/office/drawing/2014/main" id="{747E9EDD-1004-4660-B28D-D6BA7D59C72A}"/>
                </a:ext>
              </a:extLst>
            </p:cNvPr>
            <p:cNvSpPr>
              <a:spLocks/>
            </p:cNvSpPr>
            <p:nvPr/>
          </p:nvSpPr>
          <p:spPr bwMode="auto">
            <a:xfrm>
              <a:off x="9902825" y="2946400"/>
              <a:ext cx="127000" cy="128588"/>
            </a:xfrm>
            <a:custGeom>
              <a:avLst/>
              <a:gdLst>
                <a:gd name="T0" fmla="*/ 80 w 80"/>
                <a:gd name="T1" fmla="*/ 22 h 81"/>
                <a:gd name="T2" fmla="*/ 22 w 80"/>
                <a:gd name="T3" fmla="*/ 0 h 81"/>
                <a:gd name="T4" fmla="*/ 0 w 80"/>
                <a:gd name="T5" fmla="*/ 58 h 81"/>
                <a:gd name="T6" fmla="*/ 58 w 80"/>
                <a:gd name="T7" fmla="*/ 81 h 81"/>
                <a:gd name="T8" fmla="*/ 80 w 80"/>
                <a:gd name="T9" fmla="*/ 22 h 81"/>
              </a:gdLst>
              <a:ahLst/>
              <a:cxnLst>
                <a:cxn ang="0">
                  <a:pos x="T0" y="T1"/>
                </a:cxn>
                <a:cxn ang="0">
                  <a:pos x="T2" y="T3"/>
                </a:cxn>
                <a:cxn ang="0">
                  <a:pos x="T4" y="T5"/>
                </a:cxn>
                <a:cxn ang="0">
                  <a:pos x="T6" y="T7"/>
                </a:cxn>
                <a:cxn ang="0">
                  <a:pos x="T8" y="T9"/>
                </a:cxn>
              </a:cxnLst>
              <a:rect l="0" t="0" r="r" b="b"/>
              <a:pathLst>
                <a:path w="80" h="81">
                  <a:moveTo>
                    <a:pt x="80" y="22"/>
                  </a:moveTo>
                  <a:lnTo>
                    <a:pt x="22" y="0"/>
                  </a:lnTo>
                  <a:lnTo>
                    <a:pt x="0" y="58"/>
                  </a:lnTo>
                  <a:lnTo>
                    <a:pt x="58" y="81"/>
                  </a:lnTo>
                  <a:lnTo>
                    <a:pt x="80"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5" name="Freeform 73">
              <a:extLst>
                <a:ext uri="{FF2B5EF4-FFF2-40B4-BE49-F238E27FC236}">
                  <a16:creationId xmlns:a16="http://schemas.microsoft.com/office/drawing/2014/main" id="{39FFC6BC-A594-463D-8430-984313674CBD}"/>
                </a:ext>
              </a:extLst>
            </p:cNvPr>
            <p:cNvSpPr>
              <a:spLocks/>
            </p:cNvSpPr>
            <p:nvPr/>
          </p:nvSpPr>
          <p:spPr bwMode="auto">
            <a:xfrm>
              <a:off x="10058400" y="3006725"/>
              <a:ext cx="130175" cy="128588"/>
            </a:xfrm>
            <a:custGeom>
              <a:avLst/>
              <a:gdLst>
                <a:gd name="T0" fmla="*/ 82 w 82"/>
                <a:gd name="T1" fmla="*/ 23 h 81"/>
                <a:gd name="T2" fmla="*/ 23 w 82"/>
                <a:gd name="T3" fmla="*/ 0 h 81"/>
                <a:gd name="T4" fmla="*/ 0 w 82"/>
                <a:gd name="T5" fmla="*/ 59 h 81"/>
                <a:gd name="T6" fmla="*/ 59 w 82"/>
                <a:gd name="T7" fmla="*/ 81 h 81"/>
                <a:gd name="T8" fmla="*/ 82 w 82"/>
                <a:gd name="T9" fmla="*/ 23 h 81"/>
              </a:gdLst>
              <a:ahLst/>
              <a:cxnLst>
                <a:cxn ang="0">
                  <a:pos x="T0" y="T1"/>
                </a:cxn>
                <a:cxn ang="0">
                  <a:pos x="T2" y="T3"/>
                </a:cxn>
                <a:cxn ang="0">
                  <a:pos x="T4" y="T5"/>
                </a:cxn>
                <a:cxn ang="0">
                  <a:pos x="T6" y="T7"/>
                </a:cxn>
                <a:cxn ang="0">
                  <a:pos x="T8" y="T9"/>
                </a:cxn>
              </a:cxnLst>
              <a:rect l="0" t="0" r="r" b="b"/>
              <a:pathLst>
                <a:path w="82" h="81">
                  <a:moveTo>
                    <a:pt x="82" y="23"/>
                  </a:moveTo>
                  <a:lnTo>
                    <a:pt x="23" y="0"/>
                  </a:lnTo>
                  <a:lnTo>
                    <a:pt x="0" y="59"/>
                  </a:lnTo>
                  <a:lnTo>
                    <a:pt x="59" y="81"/>
                  </a:lnTo>
                  <a:lnTo>
                    <a:pt x="82"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6" name="Freeform 74">
              <a:extLst>
                <a:ext uri="{FF2B5EF4-FFF2-40B4-BE49-F238E27FC236}">
                  <a16:creationId xmlns:a16="http://schemas.microsoft.com/office/drawing/2014/main" id="{FBAC836B-0EC0-4B83-89A1-872EFFEDA345}"/>
                </a:ext>
              </a:extLst>
            </p:cNvPr>
            <p:cNvSpPr>
              <a:spLocks/>
            </p:cNvSpPr>
            <p:nvPr/>
          </p:nvSpPr>
          <p:spPr bwMode="auto">
            <a:xfrm>
              <a:off x="10217150" y="3068638"/>
              <a:ext cx="130175" cy="128588"/>
            </a:xfrm>
            <a:custGeom>
              <a:avLst/>
              <a:gdLst>
                <a:gd name="T0" fmla="*/ 82 w 82"/>
                <a:gd name="T1" fmla="*/ 22 h 81"/>
                <a:gd name="T2" fmla="*/ 23 w 82"/>
                <a:gd name="T3" fmla="*/ 0 h 81"/>
                <a:gd name="T4" fmla="*/ 0 w 82"/>
                <a:gd name="T5" fmla="*/ 59 h 81"/>
                <a:gd name="T6" fmla="*/ 58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3" y="0"/>
                  </a:lnTo>
                  <a:lnTo>
                    <a:pt x="0" y="59"/>
                  </a:lnTo>
                  <a:lnTo>
                    <a:pt x="58" y="81"/>
                  </a:lnTo>
                  <a:lnTo>
                    <a:pt x="82"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7" name="Freeform 75">
              <a:extLst>
                <a:ext uri="{FF2B5EF4-FFF2-40B4-BE49-F238E27FC236}">
                  <a16:creationId xmlns:a16="http://schemas.microsoft.com/office/drawing/2014/main" id="{B0714DC7-F82F-45BE-8BC2-B3906B9181CB}"/>
                </a:ext>
              </a:extLst>
            </p:cNvPr>
            <p:cNvSpPr>
              <a:spLocks/>
            </p:cNvSpPr>
            <p:nvPr/>
          </p:nvSpPr>
          <p:spPr bwMode="auto">
            <a:xfrm>
              <a:off x="10374313" y="3130550"/>
              <a:ext cx="128588" cy="128588"/>
            </a:xfrm>
            <a:custGeom>
              <a:avLst/>
              <a:gdLst>
                <a:gd name="T0" fmla="*/ 81 w 81"/>
                <a:gd name="T1" fmla="*/ 23 h 81"/>
                <a:gd name="T2" fmla="*/ 24 w 81"/>
                <a:gd name="T3" fmla="*/ 0 h 81"/>
                <a:gd name="T4" fmla="*/ 0 w 81"/>
                <a:gd name="T5" fmla="*/ 58 h 81"/>
                <a:gd name="T6" fmla="*/ 59 w 81"/>
                <a:gd name="T7" fmla="*/ 81 h 81"/>
                <a:gd name="T8" fmla="*/ 81 w 81"/>
                <a:gd name="T9" fmla="*/ 23 h 81"/>
              </a:gdLst>
              <a:ahLst/>
              <a:cxnLst>
                <a:cxn ang="0">
                  <a:pos x="T0" y="T1"/>
                </a:cxn>
                <a:cxn ang="0">
                  <a:pos x="T2" y="T3"/>
                </a:cxn>
                <a:cxn ang="0">
                  <a:pos x="T4" y="T5"/>
                </a:cxn>
                <a:cxn ang="0">
                  <a:pos x="T6" y="T7"/>
                </a:cxn>
                <a:cxn ang="0">
                  <a:pos x="T8" y="T9"/>
                </a:cxn>
              </a:cxnLst>
              <a:rect l="0" t="0" r="r" b="b"/>
              <a:pathLst>
                <a:path w="81" h="81">
                  <a:moveTo>
                    <a:pt x="81" y="23"/>
                  </a:moveTo>
                  <a:lnTo>
                    <a:pt x="24" y="0"/>
                  </a:lnTo>
                  <a:lnTo>
                    <a:pt x="0" y="58"/>
                  </a:lnTo>
                  <a:lnTo>
                    <a:pt x="59" y="81"/>
                  </a:lnTo>
                  <a:lnTo>
                    <a:pt x="81"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8" name="Freeform 76">
              <a:extLst>
                <a:ext uri="{FF2B5EF4-FFF2-40B4-BE49-F238E27FC236}">
                  <a16:creationId xmlns:a16="http://schemas.microsoft.com/office/drawing/2014/main" id="{A8A81251-FB01-4665-85A9-E994D3DC13CD}"/>
                </a:ext>
              </a:extLst>
            </p:cNvPr>
            <p:cNvSpPr>
              <a:spLocks/>
            </p:cNvSpPr>
            <p:nvPr/>
          </p:nvSpPr>
          <p:spPr bwMode="auto">
            <a:xfrm>
              <a:off x="10533063" y="3190875"/>
              <a:ext cx="128588" cy="131763"/>
            </a:xfrm>
            <a:custGeom>
              <a:avLst/>
              <a:gdLst>
                <a:gd name="T0" fmla="*/ 81 w 81"/>
                <a:gd name="T1" fmla="*/ 24 h 83"/>
                <a:gd name="T2" fmla="*/ 22 w 81"/>
                <a:gd name="T3" fmla="*/ 0 h 83"/>
                <a:gd name="T4" fmla="*/ 0 w 81"/>
                <a:gd name="T5" fmla="*/ 59 h 83"/>
                <a:gd name="T6" fmla="*/ 58 w 81"/>
                <a:gd name="T7" fmla="*/ 83 h 83"/>
                <a:gd name="T8" fmla="*/ 81 w 81"/>
                <a:gd name="T9" fmla="*/ 24 h 83"/>
              </a:gdLst>
              <a:ahLst/>
              <a:cxnLst>
                <a:cxn ang="0">
                  <a:pos x="T0" y="T1"/>
                </a:cxn>
                <a:cxn ang="0">
                  <a:pos x="T2" y="T3"/>
                </a:cxn>
                <a:cxn ang="0">
                  <a:pos x="T4" y="T5"/>
                </a:cxn>
                <a:cxn ang="0">
                  <a:pos x="T6" y="T7"/>
                </a:cxn>
                <a:cxn ang="0">
                  <a:pos x="T8" y="T9"/>
                </a:cxn>
              </a:cxnLst>
              <a:rect l="0" t="0" r="r" b="b"/>
              <a:pathLst>
                <a:path w="81" h="83">
                  <a:moveTo>
                    <a:pt x="81" y="24"/>
                  </a:moveTo>
                  <a:lnTo>
                    <a:pt x="22" y="0"/>
                  </a:lnTo>
                  <a:lnTo>
                    <a:pt x="0" y="59"/>
                  </a:lnTo>
                  <a:lnTo>
                    <a:pt x="58" y="83"/>
                  </a:lnTo>
                  <a:lnTo>
                    <a:pt x="81" y="24"/>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9" name="Freeform 77">
              <a:extLst>
                <a:ext uri="{FF2B5EF4-FFF2-40B4-BE49-F238E27FC236}">
                  <a16:creationId xmlns:a16="http://schemas.microsoft.com/office/drawing/2014/main" id="{504F646C-7346-4112-AB9A-D106DB6C5A83}"/>
                </a:ext>
              </a:extLst>
            </p:cNvPr>
            <p:cNvSpPr>
              <a:spLocks/>
            </p:cNvSpPr>
            <p:nvPr/>
          </p:nvSpPr>
          <p:spPr bwMode="auto">
            <a:xfrm>
              <a:off x="7364413" y="2389188"/>
              <a:ext cx="641350" cy="223838"/>
            </a:xfrm>
            <a:custGeom>
              <a:avLst/>
              <a:gdLst>
                <a:gd name="T0" fmla="*/ 20 w 345"/>
                <a:gd name="T1" fmla="*/ 106 h 120"/>
                <a:gd name="T2" fmla="*/ 0 w 345"/>
                <a:gd name="T3" fmla="*/ 120 h 120"/>
                <a:gd name="T4" fmla="*/ 345 w 345"/>
                <a:gd name="T5" fmla="*/ 4 h 120"/>
                <a:gd name="T6" fmla="*/ 330 w 345"/>
                <a:gd name="T7" fmla="*/ 2 h 120"/>
                <a:gd name="T8" fmla="*/ 20 w 345"/>
                <a:gd name="T9" fmla="*/ 106 h 120"/>
              </a:gdLst>
              <a:ahLst/>
              <a:cxnLst>
                <a:cxn ang="0">
                  <a:pos x="T0" y="T1"/>
                </a:cxn>
                <a:cxn ang="0">
                  <a:pos x="T2" y="T3"/>
                </a:cxn>
                <a:cxn ang="0">
                  <a:pos x="T4" y="T5"/>
                </a:cxn>
                <a:cxn ang="0">
                  <a:pos x="T6" y="T7"/>
                </a:cxn>
                <a:cxn ang="0">
                  <a:pos x="T8" y="T9"/>
                </a:cxn>
              </a:cxnLst>
              <a:rect l="0" t="0" r="r" b="b"/>
              <a:pathLst>
                <a:path w="345" h="120">
                  <a:moveTo>
                    <a:pt x="20" y="106"/>
                  </a:moveTo>
                  <a:cubicBezTo>
                    <a:pt x="0" y="120"/>
                    <a:pt x="0" y="120"/>
                    <a:pt x="0" y="120"/>
                  </a:cubicBezTo>
                  <a:cubicBezTo>
                    <a:pt x="345" y="4"/>
                    <a:pt x="345" y="4"/>
                    <a:pt x="345" y="4"/>
                  </a:cubicBezTo>
                  <a:cubicBezTo>
                    <a:pt x="340" y="1"/>
                    <a:pt x="335" y="0"/>
                    <a:pt x="330" y="2"/>
                  </a:cubicBezTo>
                  <a:lnTo>
                    <a:pt x="20" y="106"/>
                  </a:lnTo>
                  <a:close/>
                </a:path>
              </a:pathLst>
            </a:custGeom>
            <a:solidFill>
              <a:srgbClr val="8F95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78">
              <a:extLst>
                <a:ext uri="{FF2B5EF4-FFF2-40B4-BE49-F238E27FC236}">
                  <a16:creationId xmlns:a16="http://schemas.microsoft.com/office/drawing/2014/main" id="{360D1686-7130-442F-9AB4-8771CDAF3002}"/>
                </a:ext>
              </a:extLst>
            </p:cNvPr>
            <p:cNvSpPr>
              <a:spLocks/>
            </p:cNvSpPr>
            <p:nvPr/>
          </p:nvSpPr>
          <p:spPr bwMode="auto">
            <a:xfrm>
              <a:off x="7396163" y="2400300"/>
              <a:ext cx="544513" cy="260350"/>
            </a:xfrm>
            <a:custGeom>
              <a:avLst/>
              <a:gdLst>
                <a:gd name="T0" fmla="*/ 326 w 343"/>
                <a:gd name="T1" fmla="*/ 0 h 164"/>
                <a:gd name="T2" fmla="*/ 0 w 343"/>
                <a:gd name="T3" fmla="*/ 110 h 164"/>
                <a:gd name="T4" fmla="*/ 18 w 343"/>
                <a:gd name="T5" fmla="*/ 164 h 164"/>
                <a:gd name="T6" fmla="*/ 343 w 343"/>
                <a:gd name="T7" fmla="*/ 55 h 164"/>
                <a:gd name="T8" fmla="*/ 326 w 343"/>
                <a:gd name="T9" fmla="*/ 0 h 164"/>
              </a:gdLst>
              <a:ahLst/>
              <a:cxnLst>
                <a:cxn ang="0">
                  <a:pos x="T0" y="T1"/>
                </a:cxn>
                <a:cxn ang="0">
                  <a:pos x="T2" y="T3"/>
                </a:cxn>
                <a:cxn ang="0">
                  <a:pos x="T4" y="T5"/>
                </a:cxn>
                <a:cxn ang="0">
                  <a:pos x="T6" y="T7"/>
                </a:cxn>
                <a:cxn ang="0">
                  <a:pos x="T8" y="T9"/>
                </a:cxn>
              </a:cxnLst>
              <a:rect l="0" t="0" r="r" b="b"/>
              <a:pathLst>
                <a:path w="343" h="164">
                  <a:moveTo>
                    <a:pt x="326" y="0"/>
                  </a:moveTo>
                  <a:lnTo>
                    <a:pt x="0" y="110"/>
                  </a:lnTo>
                  <a:lnTo>
                    <a:pt x="18" y="164"/>
                  </a:lnTo>
                  <a:lnTo>
                    <a:pt x="343" y="55"/>
                  </a:lnTo>
                  <a:lnTo>
                    <a:pt x="326" y="0"/>
                  </a:lnTo>
                  <a:close/>
                </a:path>
              </a:pathLst>
            </a:custGeom>
            <a:noFill/>
            <a:ln w="22225" cap="rnd">
              <a:solidFill>
                <a:srgbClr val="33333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79">
              <a:extLst>
                <a:ext uri="{FF2B5EF4-FFF2-40B4-BE49-F238E27FC236}">
                  <a16:creationId xmlns:a16="http://schemas.microsoft.com/office/drawing/2014/main" id="{73190643-82B9-433E-ABDD-26D0994E9B06}"/>
                </a:ext>
              </a:extLst>
            </p:cNvPr>
            <p:cNvSpPr>
              <a:spLocks/>
            </p:cNvSpPr>
            <p:nvPr/>
          </p:nvSpPr>
          <p:spPr bwMode="auto">
            <a:xfrm>
              <a:off x="7913688" y="2371725"/>
              <a:ext cx="127000" cy="115888"/>
            </a:xfrm>
            <a:custGeom>
              <a:avLst/>
              <a:gdLst>
                <a:gd name="T0" fmla="*/ 32 w 68"/>
                <a:gd name="T1" fmla="*/ 4 h 62"/>
                <a:gd name="T2" fmla="*/ 0 w 68"/>
                <a:gd name="T3" fmla="*/ 15 h 62"/>
                <a:gd name="T4" fmla="*/ 15 w 68"/>
                <a:gd name="T5" fmla="*/ 62 h 62"/>
                <a:gd name="T6" fmla="*/ 48 w 68"/>
                <a:gd name="T7" fmla="*/ 51 h 62"/>
                <a:gd name="T8" fmla="*/ 63 w 68"/>
                <a:gd name="T9" fmla="*/ 20 h 62"/>
                <a:gd name="T10" fmla="*/ 63 w 68"/>
                <a:gd name="T11" fmla="*/ 20 h 62"/>
                <a:gd name="T12" fmla="*/ 32 w 68"/>
                <a:gd name="T13" fmla="*/ 4 h 62"/>
              </a:gdLst>
              <a:ahLst/>
              <a:cxnLst>
                <a:cxn ang="0">
                  <a:pos x="T0" y="T1"/>
                </a:cxn>
                <a:cxn ang="0">
                  <a:pos x="T2" y="T3"/>
                </a:cxn>
                <a:cxn ang="0">
                  <a:pos x="T4" y="T5"/>
                </a:cxn>
                <a:cxn ang="0">
                  <a:pos x="T6" y="T7"/>
                </a:cxn>
                <a:cxn ang="0">
                  <a:pos x="T8" y="T9"/>
                </a:cxn>
                <a:cxn ang="0">
                  <a:pos x="T10" y="T11"/>
                </a:cxn>
                <a:cxn ang="0">
                  <a:pos x="T12" y="T13"/>
                </a:cxn>
              </a:cxnLst>
              <a:rect l="0" t="0" r="r" b="b"/>
              <a:pathLst>
                <a:path w="68" h="62">
                  <a:moveTo>
                    <a:pt x="32" y="4"/>
                  </a:moveTo>
                  <a:cubicBezTo>
                    <a:pt x="0" y="15"/>
                    <a:pt x="0" y="15"/>
                    <a:pt x="0" y="15"/>
                  </a:cubicBezTo>
                  <a:cubicBezTo>
                    <a:pt x="15" y="62"/>
                    <a:pt x="15" y="62"/>
                    <a:pt x="15" y="62"/>
                  </a:cubicBezTo>
                  <a:cubicBezTo>
                    <a:pt x="48" y="51"/>
                    <a:pt x="48" y="51"/>
                    <a:pt x="48" y="51"/>
                  </a:cubicBezTo>
                  <a:cubicBezTo>
                    <a:pt x="61" y="47"/>
                    <a:pt x="68" y="33"/>
                    <a:pt x="63" y="20"/>
                  </a:cubicBezTo>
                  <a:cubicBezTo>
                    <a:pt x="63" y="20"/>
                    <a:pt x="63" y="20"/>
                    <a:pt x="63" y="20"/>
                  </a:cubicBezTo>
                  <a:cubicBezTo>
                    <a:pt x="59" y="7"/>
                    <a:pt x="45" y="0"/>
                    <a:pt x="32" y="4"/>
                  </a:cubicBez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2" name="Freeform 80">
              <a:extLst>
                <a:ext uri="{FF2B5EF4-FFF2-40B4-BE49-F238E27FC236}">
                  <a16:creationId xmlns:a16="http://schemas.microsoft.com/office/drawing/2014/main" id="{2CE6DB77-24B3-4A8B-B6EA-86BCBCCD52AC}"/>
                </a:ext>
              </a:extLst>
            </p:cNvPr>
            <p:cNvSpPr>
              <a:spLocks/>
            </p:cNvSpPr>
            <p:nvPr/>
          </p:nvSpPr>
          <p:spPr bwMode="auto">
            <a:xfrm>
              <a:off x="7256463" y="2574925"/>
              <a:ext cx="168275" cy="93663"/>
            </a:xfrm>
            <a:custGeom>
              <a:avLst/>
              <a:gdLst>
                <a:gd name="T0" fmla="*/ 0 w 106"/>
                <a:gd name="T1" fmla="*/ 59 h 59"/>
                <a:gd name="T2" fmla="*/ 106 w 106"/>
                <a:gd name="T3" fmla="*/ 54 h 59"/>
                <a:gd name="T4" fmla="*/ 88 w 106"/>
                <a:gd name="T5" fmla="*/ 0 h 59"/>
                <a:gd name="T6" fmla="*/ 0 w 106"/>
                <a:gd name="T7" fmla="*/ 59 h 59"/>
              </a:gdLst>
              <a:ahLst/>
              <a:cxnLst>
                <a:cxn ang="0">
                  <a:pos x="T0" y="T1"/>
                </a:cxn>
                <a:cxn ang="0">
                  <a:pos x="T2" y="T3"/>
                </a:cxn>
                <a:cxn ang="0">
                  <a:pos x="T4" y="T5"/>
                </a:cxn>
                <a:cxn ang="0">
                  <a:pos x="T6" y="T7"/>
                </a:cxn>
              </a:cxnLst>
              <a:rect l="0" t="0" r="r" b="b"/>
              <a:pathLst>
                <a:path w="106" h="59">
                  <a:moveTo>
                    <a:pt x="0" y="59"/>
                  </a:moveTo>
                  <a:lnTo>
                    <a:pt x="106" y="54"/>
                  </a:lnTo>
                  <a:lnTo>
                    <a:pt x="88" y="0"/>
                  </a:lnTo>
                  <a:lnTo>
                    <a:pt x="0" y="59"/>
                  </a:lnTo>
                  <a:close/>
                </a:path>
              </a:pathLst>
            </a:custGeom>
            <a:noFill/>
            <a:ln w="22225" cap="rnd">
              <a:solidFill>
                <a:srgbClr val="33333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Line 81">
              <a:extLst>
                <a:ext uri="{FF2B5EF4-FFF2-40B4-BE49-F238E27FC236}">
                  <a16:creationId xmlns:a16="http://schemas.microsoft.com/office/drawing/2014/main" id="{386EFDCD-D434-427E-9552-00260393C545}"/>
                </a:ext>
              </a:extLst>
            </p:cNvPr>
            <p:cNvSpPr>
              <a:spLocks noChangeShapeType="1"/>
            </p:cNvSpPr>
            <p:nvPr/>
          </p:nvSpPr>
          <p:spPr bwMode="auto">
            <a:xfrm>
              <a:off x="7337425" y="2614613"/>
              <a:ext cx="15875" cy="49213"/>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82">
              <a:extLst>
                <a:ext uri="{FF2B5EF4-FFF2-40B4-BE49-F238E27FC236}">
                  <a16:creationId xmlns:a16="http://schemas.microsoft.com/office/drawing/2014/main" id="{CA6B00BA-4E5E-4E6C-B2C2-199524A07BD6}"/>
                </a:ext>
              </a:extLst>
            </p:cNvPr>
            <p:cNvSpPr>
              <a:spLocks/>
            </p:cNvSpPr>
            <p:nvPr/>
          </p:nvSpPr>
          <p:spPr bwMode="auto">
            <a:xfrm>
              <a:off x="6905625" y="2573338"/>
              <a:ext cx="1460500" cy="1100138"/>
            </a:xfrm>
            <a:custGeom>
              <a:avLst/>
              <a:gdLst>
                <a:gd name="T0" fmla="*/ 920 w 920"/>
                <a:gd name="T1" fmla="*/ 433 h 693"/>
                <a:gd name="T2" fmla="*/ 144 w 920"/>
                <a:gd name="T3" fmla="*/ 693 h 693"/>
                <a:gd name="T4" fmla="*/ 0 w 920"/>
                <a:gd name="T5" fmla="*/ 260 h 693"/>
                <a:gd name="T6" fmla="*/ 774 w 920"/>
                <a:gd name="T7" fmla="*/ 0 h 693"/>
                <a:gd name="T8" fmla="*/ 920 w 920"/>
                <a:gd name="T9" fmla="*/ 433 h 693"/>
              </a:gdLst>
              <a:ahLst/>
              <a:cxnLst>
                <a:cxn ang="0">
                  <a:pos x="T0" y="T1"/>
                </a:cxn>
                <a:cxn ang="0">
                  <a:pos x="T2" y="T3"/>
                </a:cxn>
                <a:cxn ang="0">
                  <a:pos x="T4" y="T5"/>
                </a:cxn>
                <a:cxn ang="0">
                  <a:pos x="T6" y="T7"/>
                </a:cxn>
                <a:cxn ang="0">
                  <a:pos x="T8" y="T9"/>
                </a:cxn>
              </a:cxnLst>
              <a:rect l="0" t="0" r="r" b="b"/>
              <a:pathLst>
                <a:path w="920" h="693">
                  <a:moveTo>
                    <a:pt x="920" y="433"/>
                  </a:moveTo>
                  <a:lnTo>
                    <a:pt x="144" y="693"/>
                  </a:lnTo>
                  <a:lnTo>
                    <a:pt x="0" y="260"/>
                  </a:lnTo>
                  <a:lnTo>
                    <a:pt x="774" y="0"/>
                  </a:lnTo>
                  <a:lnTo>
                    <a:pt x="920" y="433"/>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83">
              <a:extLst>
                <a:ext uri="{FF2B5EF4-FFF2-40B4-BE49-F238E27FC236}">
                  <a16:creationId xmlns:a16="http://schemas.microsoft.com/office/drawing/2014/main" id="{A2A24EB7-88F9-491D-AF86-5C91D2EBFA5F}"/>
                </a:ext>
              </a:extLst>
            </p:cNvPr>
            <p:cNvSpPr>
              <a:spLocks/>
            </p:cNvSpPr>
            <p:nvPr/>
          </p:nvSpPr>
          <p:spPr bwMode="auto">
            <a:xfrm>
              <a:off x="7034213" y="2679700"/>
              <a:ext cx="1314450" cy="949325"/>
            </a:xfrm>
            <a:custGeom>
              <a:avLst/>
              <a:gdLst>
                <a:gd name="T0" fmla="*/ 828 w 828"/>
                <a:gd name="T1" fmla="*/ 360 h 598"/>
                <a:gd name="T2" fmla="*/ 707 w 828"/>
                <a:gd name="T3" fmla="*/ 0 h 598"/>
                <a:gd name="T4" fmla="*/ 0 w 828"/>
                <a:gd name="T5" fmla="*/ 237 h 598"/>
                <a:gd name="T6" fmla="*/ 120 w 828"/>
                <a:gd name="T7" fmla="*/ 598 h 598"/>
                <a:gd name="T8" fmla="*/ 828 w 828"/>
                <a:gd name="T9" fmla="*/ 360 h 598"/>
              </a:gdLst>
              <a:ahLst/>
              <a:cxnLst>
                <a:cxn ang="0">
                  <a:pos x="T0" y="T1"/>
                </a:cxn>
                <a:cxn ang="0">
                  <a:pos x="T2" y="T3"/>
                </a:cxn>
                <a:cxn ang="0">
                  <a:pos x="T4" y="T5"/>
                </a:cxn>
                <a:cxn ang="0">
                  <a:pos x="T6" y="T7"/>
                </a:cxn>
                <a:cxn ang="0">
                  <a:pos x="T8" y="T9"/>
                </a:cxn>
              </a:cxnLst>
              <a:rect l="0" t="0" r="r" b="b"/>
              <a:pathLst>
                <a:path w="828" h="598">
                  <a:moveTo>
                    <a:pt x="828" y="360"/>
                  </a:moveTo>
                  <a:lnTo>
                    <a:pt x="707" y="0"/>
                  </a:lnTo>
                  <a:lnTo>
                    <a:pt x="0" y="237"/>
                  </a:lnTo>
                  <a:lnTo>
                    <a:pt x="120" y="598"/>
                  </a:lnTo>
                  <a:lnTo>
                    <a:pt x="828" y="36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 name="Line 84">
              <a:extLst>
                <a:ext uri="{FF2B5EF4-FFF2-40B4-BE49-F238E27FC236}">
                  <a16:creationId xmlns:a16="http://schemas.microsoft.com/office/drawing/2014/main" id="{8B165968-3F40-42D2-8143-2AF93DE5DA66}"/>
                </a:ext>
              </a:extLst>
            </p:cNvPr>
            <p:cNvSpPr>
              <a:spLocks noChangeShapeType="1"/>
            </p:cNvSpPr>
            <p:nvPr/>
          </p:nvSpPr>
          <p:spPr bwMode="auto">
            <a:xfrm>
              <a:off x="7112000" y="2917825"/>
              <a:ext cx="228600" cy="687388"/>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Line 85">
              <a:extLst>
                <a:ext uri="{FF2B5EF4-FFF2-40B4-BE49-F238E27FC236}">
                  <a16:creationId xmlns:a16="http://schemas.microsoft.com/office/drawing/2014/main" id="{16B19AA9-FAE5-4136-8633-DBACEA17C0F6}"/>
                </a:ext>
              </a:extLst>
            </p:cNvPr>
            <p:cNvSpPr>
              <a:spLocks noChangeShapeType="1"/>
            </p:cNvSpPr>
            <p:nvPr/>
          </p:nvSpPr>
          <p:spPr bwMode="auto">
            <a:xfrm>
              <a:off x="8031163" y="2608263"/>
              <a:ext cx="230188" cy="687388"/>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Line 86">
              <a:extLst>
                <a:ext uri="{FF2B5EF4-FFF2-40B4-BE49-F238E27FC236}">
                  <a16:creationId xmlns:a16="http://schemas.microsoft.com/office/drawing/2014/main" id="{F830763B-57A6-4E5D-9D67-A51570E524EC}"/>
                </a:ext>
              </a:extLst>
            </p:cNvPr>
            <p:cNvSpPr>
              <a:spLocks noChangeShapeType="1"/>
            </p:cNvSpPr>
            <p:nvPr/>
          </p:nvSpPr>
          <p:spPr bwMode="auto">
            <a:xfrm flipV="1">
              <a:off x="7135813" y="2681288"/>
              <a:ext cx="919163" cy="309563"/>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Line 87">
              <a:extLst>
                <a:ext uri="{FF2B5EF4-FFF2-40B4-BE49-F238E27FC236}">
                  <a16:creationId xmlns:a16="http://schemas.microsoft.com/office/drawing/2014/main" id="{58D6A9D0-063C-4C77-A3AB-ACEB2B524AE7}"/>
                </a:ext>
              </a:extLst>
            </p:cNvPr>
            <p:cNvSpPr>
              <a:spLocks noChangeShapeType="1"/>
            </p:cNvSpPr>
            <p:nvPr/>
          </p:nvSpPr>
          <p:spPr bwMode="auto">
            <a:xfrm flipV="1">
              <a:off x="7316788" y="3222625"/>
              <a:ext cx="920750" cy="309563"/>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Line 88">
              <a:extLst>
                <a:ext uri="{FF2B5EF4-FFF2-40B4-BE49-F238E27FC236}">
                  <a16:creationId xmlns:a16="http://schemas.microsoft.com/office/drawing/2014/main" id="{462F4C8A-7803-4D15-A3DA-956F7F09F3A6}"/>
                </a:ext>
              </a:extLst>
            </p:cNvPr>
            <p:cNvSpPr>
              <a:spLocks noChangeShapeType="1"/>
            </p:cNvSpPr>
            <p:nvPr/>
          </p:nvSpPr>
          <p:spPr bwMode="auto">
            <a:xfrm flipH="1">
              <a:off x="7278688" y="3370263"/>
              <a:ext cx="147638" cy="49213"/>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Line 89">
              <a:extLst>
                <a:ext uri="{FF2B5EF4-FFF2-40B4-BE49-F238E27FC236}">
                  <a16:creationId xmlns:a16="http://schemas.microsoft.com/office/drawing/2014/main" id="{30EBA3AE-4B10-48E7-9042-5B1129E717C7}"/>
                </a:ext>
              </a:extLst>
            </p:cNvPr>
            <p:cNvSpPr>
              <a:spLocks noChangeShapeType="1"/>
            </p:cNvSpPr>
            <p:nvPr/>
          </p:nvSpPr>
          <p:spPr bwMode="auto">
            <a:xfrm flipH="1">
              <a:off x="7243763" y="3263900"/>
              <a:ext cx="147638" cy="50800"/>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Line 90">
              <a:extLst>
                <a:ext uri="{FF2B5EF4-FFF2-40B4-BE49-F238E27FC236}">
                  <a16:creationId xmlns:a16="http://schemas.microsoft.com/office/drawing/2014/main" id="{F636274B-1972-418A-9E50-D33164B614F0}"/>
                </a:ext>
              </a:extLst>
            </p:cNvPr>
            <p:cNvSpPr>
              <a:spLocks noChangeShapeType="1"/>
            </p:cNvSpPr>
            <p:nvPr/>
          </p:nvSpPr>
          <p:spPr bwMode="auto">
            <a:xfrm flipH="1">
              <a:off x="7208838" y="3157538"/>
              <a:ext cx="146050" cy="50800"/>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Line 91">
              <a:extLst>
                <a:ext uri="{FF2B5EF4-FFF2-40B4-BE49-F238E27FC236}">
                  <a16:creationId xmlns:a16="http://schemas.microsoft.com/office/drawing/2014/main" id="{EA678495-F694-4CE9-B48B-E237990EA5D3}"/>
                </a:ext>
              </a:extLst>
            </p:cNvPr>
            <p:cNvSpPr>
              <a:spLocks noChangeShapeType="1"/>
            </p:cNvSpPr>
            <p:nvPr/>
          </p:nvSpPr>
          <p:spPr bwMode="auto">
            <a:xfrm flipH="1">
              <a:off x="7172325" y="3054350"/>
              <a:ext cx="147638" cy="47625"/>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92">
              <a:extLst>
                <a:ext uri="{FF2B5EF4-FFF2-40B4-BE49-F238E27FC236}">
                  <a16:creationId xmlns:a16="http://schemas.microsoft.com/office/drawing/2014/main" id="{81A1AECB-1F60-4C06-8C7F-0C0C3499A343}"/>
                </a:ext>
              </a:extLst>
            </p:cNvPr>
            <p:cNvSpPr>
              <a:spLocks/>
            </p:cNvSpPr>
            <p:nvPr/>
          </p:nvSpPr>
          <p:spPr bwMode="auto">
            <a:xfrm>
              <a:off x="7062788" y="3232150"/>
              <a:ext cx="125413" cy="125413"/>
            </a:xfrm>
            <a:custGeom>
              <a:avLst/>
              <a:gdLst>
                <a:gd name="T0" fmla="*/ 5 w 67"/>
                <a:gd name="T1" fmla="*/ 43 h 67"/>
                <a:gd name="T2" fmla="*/ 24 w 67"/>
                <a:gd name="T3" fmla="*/ 5 h 67"/>
                <a:gd name="T4" fmla="*/ 61 w 67"/>
                <a:gd name="T5" fmla="*/ 24 h 67"/>
                <a:gd name="T6" fmla="*/ 43 w 67"/>
                <a:gd name="T7" fmla="*/ 62 h 67"/>
                <a:gd name="T8" fmla="*/ 5 w 67"/>
                <a:gd name="T9" fmla="*/ 43 h 67"/>
              </a:gdLst>
              <a:ahLst/>
              <a:cxnLst>
                <a:cxn ang="0">
                  <a:pos x="T0" y="T1"/>
                </a:cxn>
                <a:cxn ang="0">
                  <a:pos x="T2" y="T3"/>
                </a:cxn>
                <a:cxn ang="0">
                  <a:pos x="T4" y="T5"/>
                </a:cxn>
                <a:cxn ang="0">
                  <a:pos x="T6" y="T7"/>
                </a:cxn>
                <a:cxn ang="0">
                  <a:pos x="T8" y="T9"/>
                </a:cxn>
              </a:cxnLst>
              <a:rect l="0" t="0" r="r" b="b"/>
              <a:pathLst>
                <a:path w="67" h="67">
                  <a:moveTo>
                    <a:pt x="5" y="43"/>
                  </a:moveTo>
                  <a:cubicBezTo>
                    <a:pt x="0" y="27"/>
                    <a:pt x="8" y="11"/>
                    <a:pt x="24" y="5"/>
                  </a:cubicBezTo>
                  <a:cubicBezTo>
                    <a:pt x="39" y="0"/>
                    <a:pt x="56" y="8"/>
                    <a:pt x="61" y="24"/>
                  </a:cubicBezTo>
                  <a:cubicBezTo>
                    <a:pt x="67" y="40"/>
                    <a:pt x="58" y="57"/>
                    <a:pt x="43" y="62"/>
                  </a:cubicBezTo>
                  <a:cubicBezTo>
                    <a:pt x="27" y="67"/>
                    <a:pt x="10" y="59"/>
                    <a:pt x="5" y="43"/>
                  </a:cubicBezTo>
                  <a:close/>
                </a:path>
              </a:pathLst>
            </a:custGeom>
            <a:noFill/>
            <a:ln w="22225" cap="rnd">
              <a:solidFill>
                <a:srgbClr val="33333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93">
              <a:extLst>
                <a:ext uri="{FF2B5EF4-FFF2-40B4-BE49-F238E27FC236}">
                  <a16:creationId xmlns:a16="http://schemas.microsoft.com/office/drawing/2014/main" id="{B147D5F2-C1BA-4D4B-BB6D-3DC5CE77D91F}"/>
                </a:ext>
              </a:extLst>
            </p:cNvPr>
            <p:cNvSpPr>
              <a:spLocks/>
            </p:cNvSpPr>
            <p:nvPr/>
          </p:nvSpPr>
          <p:spPr bwMode="auto">
            <a:xfrm>
              <a:off x="8228013" y="2827338"/>
              <a:ext cx="109538" cy="158750"/>
            </a:xfrm>
            <a:custGeom>
              <a:avLst/>
              <a:gdLst>
                <a:gd name="T0" fmla="*/ 69 w 69"/>
                <a:gd name="T1" fmla="*/ 86 h 100"/>
                <a:gd name="T2" fmla="*/ 29 w 69"/>
                <a:gd name="T3" fmla="*/ 100 h 100"/>
                <a:gd name="T4" fmla="*/ 0 w 69"/>
                <a:gd name="T5" fmla="*/ 14 h 100"/>
                <a:gd name="T6" fmla="*/ 40 w 69"/>
                <a:gd name="T7" fmla="*/ 0 h 100"/>
                <a:gd name="T8" fmla="*/ 69 w 69"/>
                <a:gd name="T9" fmla="*/ 86 h 100"/>
              </a:gdLst>
              <a:ahLst/>
              <a:cxnLst>
                <a:cxn ang="0">
                  <a:pos x="T0" y="T1"/>
                </a:cxn>
                <a:cxn ang="0">
                  <a:pos x="T2" y="T3"/>
                </a:cxn>
                <a:cxn ang="0">
                  <a:pos x="T4" y="T5"/>
                </a:cxn>
                <a:cxn ang="0">
                  <a:pos x="T6" y="T7"/>
                </a:cxn>
                <a:cxn ang="0">
                  <a:pos x="T8" y="T9"/>
                </a:cxn>
              </a:cxnLst>
              <a:rect l="0" t="0" r="r" b="b"/>
              <a:pathLst>
                <a:path w="69" h="100">
                  <a:moveTo>
                    <a:pt x="69" y="86"/>
                  </a:moveTo>
                  <a:lnTo>
                    <a:pt x="29" y="100"/>
                  </a:lnTo>
                  <a:lnTo>
                    <a:pt x="0" y="14"/>
                  </a:lnTo>
                  <a:lnTo>
                    <a:pt x="40" y="0"/>
                  </a:lnTo>
                  <a:lnTo>
                    <a:pt x="69" y="86"/>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6" name="Freeform 94">
              <a:extLst>
                <a:ext uri="{FF2B5EF4-FFF2-40B4-BE49-F238E27FC236}">
                  <a16:creationId xmlns:a16="http://schemas.microsoft.com/office/drawing/2014/main" id="{CF5A7456-676C-45F5-9DD9-CFEE50F388FC}"/>
                </a:ext>
              </a:extLst>
            </p:cNvPr>
            <p:cNvSpPr>
              <a:spLocks/>
            </p:cNvSpPr>
            <p:nvPr/>
          </p:nvSpPr>
          <p:spPr bwMode="auto">
            <a:xfrm>
              <a:off x="7469188" y="3703638"/>
              <a:ext cx="963613" cy="1171575"/>
            </a:xfrm>
            <a:custGeom>
              <a:avLst/>
              <a:gdLst>
                <a:gd name="T0" fmla="*/ 461 w 607"/>
                <a:gd name="T1" fmla="*/ 738 h 738"/>
                <a:gd name="T2" fmla="*/ 0 w 607"/>
                <a:gd name="T3" fmla="*/ 633 h 738"/>
                <a:gd name="T4" fmla="*/ 145 w 607"/>
                <a:gd name="T5" fmla="*/ 0 h 738"/>
                <a:gd name="T6" fmla="*/ 607 w 607"/>
                <a:gd name="T7" fmla="*/ 106 h 738"/>
                <a:gd name="T8" fmla="*/ 461 w 607"/>
                <a:gd name="T9" fmla="*/ 738 h 738"/>
              </a:gdLst>
              <a:ahLst/>
              <a:cxnLst>
                <a:cxn ang="0">
                  <a:pos x="T0" y="T1"/>
                </a:cxn>
                <a:cxn ang="0">
                  <a:pos x="T2" y="T3"/>
                </a:cxn>
                <a:cxn ang="0">
                  <a:pos x="T4" y="T5"/>
                </a:cxn>
                <a:cxn ang="0">
                  <a:pos x="T6" y="T7"/>
                </a:cxn>
                <a:cxn ang="0">
                  <a:pos x="T8" y="T9"/>
                </a:cxn>
              </a:cxnLst>
              <a:rect l="0" t="0" r="r" b="b"/>
              <a:pathLst>
                <a:path w="607" h="738">
                  <a:moveTo>
                    <a:pt x="461" y="738"/>
                  </a:moveTo>
                  <a:lnTo>
                    <a:pt x="0" y="633"/>
                  </a:lnTo>
                  <a:lnTo>
                    <a:pt x="145" y="0"/>
                  </a:lnTo>
                  <a:lnTo>
                    <a:pt x="607" y="106"/>
                  </a:lnTo>
                  <a:lnTo>
                    <a:pt x="461" y="738"/>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7" name="Freeform 95">
              <a:extLst>
                <a:ext uri="{FF2B5EF4-FFF2-40B4-BE49-F238E27FC236}">
                  <a16:creationId xmlns:a16="http://schemas.microsoft.com/office/drawing/2014/main" id="{8BBD7771-0E86-46EB-8B5A-3521A0BE60CE}"/>
                </a:ext>
              </a:extLst>
            </p:cNvPr>
            <p:cNvSpPr>
              <a:spLocks/>
            </p:cNvSpPr>
            <p:nvPr/>
          </p:nvSpPr>
          <p:spPr bwMode="auto">
            <a:xfrm>
              <a:off x="7781925" y="3913188"/>
              <a:ext cx="190500" cy="190500"/>
            </a:xfrm>
            <a:custGeom>
              <a:avLst/>
              <a:gdLst>
                <a:gd name="T0" fmla="*/ 98 w 120"/>
                <a:gd name="T1" fmla="*/ 120 h 120"/>
                <a:gd name="T2" fmla="*/ 0 w 120"/>
                <a:gd name="T3" fmla="*/ 98 h 120"/>
                <a:gd name="T4" fmla="*/ 22 w 120"/>
                <a:gd name="T5" fmla="*/ 0 h 120"/>
                <a:gd name="T6" fmla="*/ 120 w 120"/>
                <a:gd name="T7" fmla="*/ 22 h 120"/>
                <a:gd name="T8" fmla="*/ 98 w 120"/>
                <a:gd name="T9" fmla="*/ 120 h 120"/>
              </a:gdLst>
              <a:ahLst/>
              <a:cxnLst>
                <a:cxn ang="0">
                  <a:pos x="T0" y="T1"/>
                </a:cxn>
                <a:cxn ang="0">
                  <a:pos x="T2" y="T3"/>
                </a:cxn>
                <a:cxn ang="0">
                  <a:pos x="T4" y="T5"/>
                </a:cxn>
                <a:cxn ang="0">
                  <a:pos x="T6" y="T7"/>
                </a:cxn>
                <a:cxn ang="0">
                  <a:pos x="T8" y="T9"/>
                </a:cxn>
              </a:cxnLst>
              <a:rect l="0" t="0" r="r" b="b"/>
              <a:pathLst>
                <a:path w="120" h="120">
                  <a:moveTo>
                    <a:pt x="98" y="120"/>
                  </a:moveTo>
                  <a:lnTo>
                    <a:pt x="0" y="98"/>
                  </a:lnTo>
                  <a:lnTo>
                    <a:pt x="22" y="0"/>
                  </a:lnTo>
                  <a:lnTo>
                    <a:pt x="120" y="22"/>
                  </a:lnTo>
                  <a:lnTo>
                    <a:pt x="98" y="120"/>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8" name="Line 96">
              <a:extLst>
                <a:ext uri="{FF2B5EF4-FFF2-40B4-BE49-F238E27FC236}">
                  <a16:creationId xmlns:a16="http://schemas.microsoft.com/office/drawing/2014/main" id="{17D2C3F8-5539-4261-AC51-B84969DAA81C}"/>
                </a:ext>
              </a:extLst>
            </p:cNvPr>
            <p:cNvSpPr>
              <a:spLocks noChangeShapeType="1"/>
            </p:cNvSpPr>
            <p:nvPr/>
          </p:nvSpPr>
          <p:spPr bwMode="auto">
            <a:xfrm>
              <a:off x="7753350" y="4197350"/>
              <a:ext cx="414338" cy="95250"/>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Line 97">
              <a:extLst>
                <a:ext uri="{FF2B5EF4-FFF2-40B4-BE49-F238E27FC236}">
                  <a16:creationId xmlns:a16="http://schemas.microsoft.com/office/drawing/2014/main" id="{CD0CDE2B-94B4-4656-82D9-2704AE36585A}"/>
                </a:ext>
              </a:extLst>
            </p:cNvPr>
            <p:cNvSpPr>
              <a:spLocks noChangeShapeType="1"/>
            </p:cNvSpPr>
            <p:nvPr/>
          </p:nvSpPr>
          <p:spPr bwMode="auto">
            <a:xfrm>
              <a:off x="7731125" y="4291013"/>
              <a:ext cx="417513" cy="95250"/>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Line 98">
              <a:extLst>
                <a:ext uri="{FF2B5EF4-FFF2-40B4-BE49-F238E27FC236}">
                  <a16:creationId xmlns:a16="http://schemas.microsoft.com/office/drawing/2014/main" id="{E9940CB9-3152-4EB5-8B67-312A0D2B53B2}"/>
                </a:ext>
              </a:extLst>
            </p:cNvPr>
            <p:cNvSpPr>
              <a:spLocks noChangeShapeType="1"/>
            </p:cNvSpPr>
            <p:nvPr/>
          </p:nvSpPr>
          <p:spPr bwMode="auto">
            <a:xfrm>
              <a:off x="7710488" y="4383088"/>
              <a:ext cx="414338" cy="96838"/>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Line 99">
              <a:extLst>
                <a:ext uri="{FF2B5EF4-FFF2-40B4-BE49-F238E27FC236}">
                  <a16:creationId xmlns:a16="http://schemas.microsoft.com/office/drawing/2014/main" id="{94F3DB44-BBEE-4C61-A511-7109195BF3D3}"/>
                </a:ext>
              </a:extLst>
            </p:cNvPr>
            <p:cNvSpPr>
              <a:spLocks noChangeShapeType="1"/>
            </p:cNvSpPr>
            <p:nvPr/>
          </p:nvSpPr>
          <p:spPr bwMode="auto">
            <a:xfrm>
              <a:off x="7688263" y="4478338"/>
              <a:ext cx="417513" cy="95250"/>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Line 100">
              <a:extLst>
                <a:ext uri="{FF2B5EF4-FFF2-40B4-BE49-F238E27FC236}">
                  <a16:creationId xmlns:a16="http://schemas.microsoft.com/office/drawing/2014/main" id="{4589519A-9F1A-4791-997E-B983F5A24878}"/>
                </a:ext>
              </a:extLst>
            </p:cNvPr>
            <p:cNvSpPr>
              <a:spLocks noChangeShapeType="1"/>
            </p:cNvSpPr>
            <p:nvPr/>
          </p:nvSpPr>
          <p:spPr bwMode="auto">
            <a:xfrm>
              <a:off x="7667625" y="4572000"/>
              <a:ext cx="414338" cy="95250"/>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01">
              <a:extLst>
                <a:ext uri="{FF2B5EF4-FFF2-40B4-BE49-F238E27FC236}">
                  <a16:creationId xmlns:a16="http://schemas.microsoft.com/office/drawing/2014/main" id="{58E09A6A-64AE-458B-9F22-C0A5C966756B}"/>
                </a:ext>
              </a:extLst>
            </p:cNvPr>
            <p:cNvSpPr>
              <a:spLocks/>
            </p:cNvSpPr>
            <p:nvPr/>
          </p:nvSpPr>
          <p:spPr bwMode="auto">
            <a:xfrm>
              <a:off x="10609263" y="3883025"/>
              <a:ext cx="1265238" cy="1344613"/>
            </a:xfrm>
            <a:custGeom>
              <a:avLst/>
              <a:gdLst>
                <a:gd name="T0" fmla="*/ 494 w 797"/>
                <a:gd name="T1" fmla="*/ 847 h 847"/>
                <a:gd name="T2" fmla="*/ 0 w 797"/>
                <a:gd name="T3" fmla="*/ 597 h 847"/>
                <a:gd name="T4" fmla="*/ 302 w 797"/>
                <a:gd name="T5" fmla="*/ 0 h 847"/>
                <a:gd name="T6" fmla="*/ 797 w 797"/>
                <a:gd name="T7" fmla="*/ 250 h 847"/>
                <a:gd name="T8" fmla="*/ 494 w 797"/>
                <a:gd name="T9" fmla="*/ 847 h 847"/>
              </a:gdLst>
              <a:ahLst/>
              <a:cxnLst>
                <a:cxn ang="0">
                  <a:pos x="T0" y="T1"/>
                </a:cxn>
                <a:cxn ang="0">
                  <a:pos x="T2" y="T3"/>
                </a:cxn>
                <a:cxn ang="0">
                  <a:pos x="T4" y="T5"/>
                </a:cxn>
                <a:cxn ang="0">
                  <a:pos x="T6" y="T7"/>
                </a:cxn>
                <a:cxn ang="0">
                  <a:pos x="T8" y="T9"/>
                </a:cxn>
              </a:cxnLst>
              <a:rect l="0" t="0" r="r" b="b"/>
              <a:pathLst>
                <a:path w="797" h="847">
                  <a:moveTo>
                    <a:pt x="494" y="847"/>
                  </a:moveTo>
                  <a:lnTo>
                    <a:pt x="0" y="597"/>
                  </a:lnTo>
                  <a:lnTo>
                    <a:pt x="302" y="0"/>
                  </a:lnTo>
                  <a:lnTo>
                    <a:pt x="797" y="250"/>
                  </a:lnTo>
                  <a:lnTo>
                    <a:pt x="494" y="847"/>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4" name="Freeform 102">
              <a:extLst>
                <a:ext uri="{FF2B5EF4-FFF2-40B4-BE49-F238E27FC236}">
                  <a16:creationId xmlns:a16="http://schemas.microsoft.com/office/drawing/2014/main" id="{C2E6C98F-4490-4D6C-B3DA-EFF738D67E10}"/>
                </a:ext>
              </a:extLst>
            </p:cNvPr>
            <p:cNvSpPr>
              <a:spLocks/>
            </p:cNvSpPr>
            <p:nvPr/>
          </p:nvSpPr>
          <p:spPr bwMode="auto">
            <a:xfrm>
              <a:off x="10529888" y="3803650"/>
              <a:ext cx="1311275" cy="1443038"/>
            </a:xfrm>
            <a:custGeom>
              <a:avLst/>
              <a:gdLst>
                <a:gd name="T0" fmla="*/ 493 w 826"/>
                <a:gd name="T1" fmla="*/ 909 h 909"/>
                <a:gd name="T2" fmla="*/ 0 w 826"/>
                <a:gd name="T3" fmla="*/ 659 h 909"/>
                <a:gd name="T4" fmla="*/ 331 w 826"/>
                <a:gd name="T5" fmla="*/ 0 h 909"/>
                <a:gd name="T6" fmla="*/ 826 w 826"/>
                <a:gd name="T7" fmla="*/ 252 h 909"/>
                <a:gd name="T8" fmla="*/ 493 w 826"/>
                <a:gd name="T9" fmla="*/ 909 h 909"/>
              </a:gdLst>
              <a:ahLst/>
              <a:cxnLst>
                <a:cxn ang="0">
                  <a:pos x="T0" y="T1"/>
                </a:cxn>
                <a:cxn ang="0">
                  <a:pos x="T2" y="T3"/>
                </a:cxn>
                <a:cxn ang="0">
                  <a:pos x="T4" y="T5"/>
                </a:cxn>
                <a:cxn ang="0">
                  <a:pos x="T6" y="T7"/>
                </a:cxn>
                <a:cxn ang="0">
                  <a:pos x="T8" y="T9"/>
                </a:cxn>
              </a:cxnLst>
              <a:rect l="0" t="0" r="r" b="b"/>
              <a:pathLst>
                <a:path w="826" h="909">
                  <a:moveTo>
                    <a:pt x="493" y="909"/>
                  </a:moveTo>
                  <a:lnTo>
                    <a:pt x="0" y="659"/>
                  </a:lnTo>
                  <a:lnTo>
                    <a:pt x="331" y="0"/>
                  </a:lnTo>
                  <a:lnTo>
                    <a:pt x="826" y="252"/>
                  </a:lnTo>
                  <a:lnTo>
                    <a:pt x="493" y="909"/>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5" name="Freeform 103">
              <a:extLst>
                <a:ext uri="{FF2B5EF4-FFF2-40B4-BE49-F238E27FC236}">
                  <a16:creationId xmlns:a16="http://schemas.microsoft.com/office/drawing/2014/main" id="{2DE9C7DD-83DA-4FF9-9A2B-44CFE88B899F}"/>
                </a:ext>
              </a:extLst>
            </p:cNvPr>
            <p:cNvSpPr>
              <a:spLocks/>
            </p:cNvSpPr>
            <p:nvPr/>
          </p:nvSpPr>
          <p:spPr bwMode="auto">
            <a:xfrm>
              <a:off x="10547350" y="3822700"/>
              <a:ext cx="1195388" cy="1365250"/>
            </a:xfrm>
            <a:custGeom>
              <a:avLst/>
              <a:gdLst>
                <a:gd name="T0" fmla="*/ 428 w 753"/>
                <a:gd name="T1" fmla="*/ 860 h 860"/>
                <a:gd name="T2" fmla="*/ 753 w 753"/>
                <a:gd name="T3" fmla="*/ 217 h 860"/>
                <a:gd name="T4" fmla="*/ 325 w 753"/>
                <a:gd name="T5" fmla="*/ 0 h 860"/>
                <a:gd name="T6" fmla="*/ 0 w 753"/>
                <a:gd name="T7" fmla="*/ 643 h 860"/>
                <a:gd name="T8" fmla="*/ 428 w 753"/>
                <a:gd name="T9" fmla="*/ 860 h 860"/>
              </a:gdLst>
              <a:ahLst/>
              <a:cxnLst>
                <a:cxn ang="0">
                  <a:pos x="T0" y="T1"/>
                </a:cxn>
                <a:cxn ang="0">
                  <a:pos x="T2" y="T3"/>
                </a:cxn>
                <a:cxn ang="0">
                  <a:pos x="T4" y="T5"/>
                </a:cxn>
                <a:cxn ang="0">
                  <a:pos x="T6" y="T7"/>
                </a:cxn>
                <a:cxn ang="0">
                  <a:pos x="T8" y="T9"/>
                </a:cxn>
              </a:cxnLst>
              <a:rect l="0" t="0" r="r" b="b"/>
              <a:pathLst>
                <a:path w="753" h="860">
                  <a:moveTo>
                    <a:pt x="428" y="860"/>
                  </a:moveTo>
                  <a:lnTo>
                    <a:pt x="753" y="217"/>
                  </a:lnTo>
                  <a:lnTo>
                    <a:pt x="325" y="0"/>
                  </a:lnTo>
                  <a:lnTo>
                    <a:pt x="0" y="643"/>
                  </a:lnTo>
                  <a:lnTo>
                    <a:pt x="428" y="86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6" name="Freeform 104">
              <a:extLst>
                <a:ext uri="{FF2B5EF4-FFF2-40B4-BE49-F238E27FC236}">
                  <a16:creationId xmlns:a16="http://schemas.microsoft.com/office/drawing/2014/main" id="{8131B656-F37F-406E-B260-9FCE4DE3337E}"/>
                </a:ext>
              </a:extLst>
            </p:cNvPr>
            <p:cNvSpPr>
              <a:spLocks/>
            </p:cNvSpPr>
            <p:nvPr/>
          </p:nvSpPr>
          <p:spPr bwMode="auto">
            <a:xfrm>
              <a:off x="11137900" y="4403725"/>
              <a:ext cx="493713" cy="385763"/>
            </a:xfrm>
            <a:custGeom>
              <a:avLst/>
              <a:gdLst>
                <a:gd name="T0" fmla="*/ 254 w 311"/>
                <a:gd name="T1" fmla="*/ 243 h 243"/>
                <a:gd name="T2" fmla="*/ 0 w 311"/>
                <a:gd name="T3" fmla="*/ 114 h 243"/>
                <a:gd name="T4" fmla="*/ 57 w 311"/>
                <a:gd name="T5" fmla="*/ 0 h 243"/>
                <a:gd name="T6" fmla="*/ 311 w 311"/>
                <a:gd name="T7" fmla="*/ 129 h 243"/>
                <a:gd name="T8" fmla="*/ 254 w 311"/>
                <a:gd name="T9" fmla="*/ 243 h 243"/>
              </a:gdLst>
              <a:ahLst/>
              <a:cxnLst>
                <a:cxn ang="0">
                  <a:pos x="T0" y="T1"/>
                </a:cxn>
                <a:cxn ang="0">
                  <a:pos x="T2" y="T3"/>
                </a:cxn>
                <a:cxn ang="0">
                  <a:pos x="T4" y="T5"/>
                </a:cxn>
                <a:cxn ang="0">
                  <a:pos x="T6" y="T7"/>
                </a:cxn>
                <a:cxn ang="0">
                  <a:pos x="T8" y="T9"/>
                </a:cxn>
              </a:cxnLst>
              <a:rect l="0" t="0" r="r" b="b"/>
              <a:pathLst>
                <a:path w="311" h="243">
                  <a:moveTo>
                    <a:pt x="254" y="243"/>
                  </a:moveTo>
                  <a:lnTo>
                    <a:pt x="0" y="114"/>
                  </a:lnTo>
                  <a:lnTo>
                    <a:pt x="57" y="0"/>
                  </a:lnTo>
                  <a:lnTo>
                    <a:pt x="311" y="129"/>
                  </a:lnTo>
                  <a:lnTo>
                    <a:pt x="254" y="243"/>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7" name="Freeform 105">
              <a:extLst>
                <a:ext uri="{FF2B5EF4-FFF2-40B4-BE49-F238E27FC236}">
                  <a16:creationId xmlns:a16="http://schemas.microsoft.com/office/drawing/2014/main" id="{1CD1F251-8D78-4E11-92E0-ABFBBFFC0A6E}"/>
                </a:ext>
              </a:extLst>
            </p:cNvPr>
            <p:cNvSpPr>
              <a:spLocks/>
            </p:cNvSpPr>
            <p:nvPr/>
          </p:nvSpPr>
          <p:spPr bwMode="auto">
            <a:xfrm>
              <a:off x="11564938" y="4075113"/>
              <a:ext cx="215900" cy="231775"/>
            </a:xfrm>
            <a:custGeom>
              <a:avLst/>
              <a:gdLst>
                <a:gd name="T0" fmla="*/ 83 w 136"/>
                <a:gd name="T1" fmla="*/ 146 h 146"/>
                <a:gd name="T2" fmla="*/ 52 w 136"/>
                <a:gd name="T3" fmla="*/ 106 h 146"/>
                <a:gd name="T4" fmla="*/ 0 w 136"/>
                <a:gd name="T5" fmla="*/ 104 h 146"/>
                <a:gd name="T6" fmla="*/ 53 w 136"/>
                <a:gd name="T7" fmla="*/ 0 h 146"/>
                <a:gd name="T8" fmla="*/ 136 w 136"/>
                <a:gd name="T9" fmla="*/ 42 h 146"/>
                <a:gd name="T10" fmla="*/ 83 w 136"/>
                <a:gd name="T11" fmla="*/ 146 h 146"/>
              </a:gdLst>
              <a:ahLst/>
              <a:cxnLst>
                <a:cxn ang="0">
                  <a:pos x="T0" y="T1"/>
                </a:cxn>
                <a:cxn ang="0">
                  <a:pos x="T2" y="T3"/>
                </a:cxn>
                <a:cxn ang="0">
                  <a:pos x="T4" y="T5"/>
                </a:cxn>
                <a:cxn ang="0">
                  <a:pos x="T6" y="T7"/>
                </a:cxn>
                <a:cxn ang="0">
                  <a:pos x="T8" y="T9"/>
                </a:cxn>
                <a:cxn ang="0">
                  <a:pos x="T10" y="T11"/>
                </a:cxn>
              </a:cxnLst>
              <a:rect l="0" t="0" r="r" b="b"/>
              <a:pathLst>
                <a:path w="136" h="146">
                  <a:moveTo>
                    <a:pt x="83" y="146"/>
                  </a:moveTo>
                  <a:lnTo>
                    <a:pt x="52" y="106"/>
                  </a:lnTo>
                  <a:lnTo>
                    <a:pt x="0" y="104"/>
                  </a:lnTo>
                  <a:lnTo>
                    <a:pt x="53" y="0"/>
                  </a:lnTo>
                  <a:lnTo>
                    <a:pt x="136" y="42"/>
                  </a:lnTo>
                  <a:lnTo>
                    <a:pt x="83" y="146"/>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8" name="Freeform 106">
              <a:extLst>
                <a:ext uri="{FF2B5EF4-FFF2-40B4-BE49-F238E27FC236}">
                  <a16:creationId xmlns:a16="http://schemas.microsoft.com/office/drawing/2014/main" id="{E03795D3-D9E7-498C-AC17-BD1418CD3C1E}"/>
                </a:ext>
              </a:extLst>
            </p:cNvPr>
            <p:cNvSpPr>
              <a:spLocks/>
            </p:cNvSpPr>
            <p:nvPr/>
          </p:nvSpPr>
          <p:spPr bwMode="auto">
            <a:xfrm>
              <a:off x="10529888" y="3803650"/>
              <a:ext cx="633413" cy="1100138"/>
            </a:xfrm>
            <a:custGeom>
              <a:avLst/>
              <a:gdLst>
                <a:gd name="T0" fmla="*/ 66 w 399"/>
                <a:gd name="T1" fmla="*/ 693 h 693"/>
                <a:gd name="T2" fmla="*/ 0 w 399"/>
                <a:gd name="T3" fmla="*/ 659 h 693"/>
                <a:gd name="T4" fmla="*/ 331 w 399"/>
                <a:gd name="T5" fmla="*/ 0 h 693"/>
                <a:gd name="T6" fmla="*/ 399 w 399"/>
                <a:gd name="T7" fmla="*/ 36 h 693"/>
                <a:gd name="T8" fmla="*/ 66 w 399"/>
                <a:gd name="T9" fmla="*/ 693 h 693"/>
              </a:gdLst>
              <a:ahLst/>
              <a:cxnLst>
                <a:cxn ang="0">
                  <a:pos x="T0" y="T1"/>
                </a:cxn>
                <a:cxn ang="0">
                  <a:pos x="T2" y="T3"/>
                </a:cxn>
                <a:cxn ang="0">
                  <a:pos x="T4" y="T5"/>
                </a:cxn>
                <a:cxn ang="0">
                  <a:pos x="T6" y="T7"/>
                </a:cxn>
                <a:cxn ang="0">
                  <a:pos x="T8" y="T9"/>
                </a:cxn>
              </a:cxnLst>
              <a:rect l="0" t="0" r="r" b="b"/>
              <a:pathLst>
                <a:path w="399" h="693">
                  <a:moveTo>
                    <a:pt x="66" y="693"/>
                  </a:moveTo>
                  <a:lnTo>
                    <a:pt x="0" y="659"/>
                  </a:lnTo>
                  <a:lnTo>
                    <a:pt x="331" y="0"/>
                  </a:lnTo>
                  <a:lnTo>
                    <a:pt x="399" y="36"/>
                  </a:lnTo>
                  <a:lnTo>
                    <a:pt x="66" y="69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9" name="Freeform 107">
              <a:extLst>
                <a:ext uri="{FF2B5EF4-FFF2-40B4-BE49-F238E27FC236}">
                  <a16:creationId xmlns:a16="http://schemas.microsoft.com/office/drawing/2014/main" id="{8A8F1A49-2DDA-40FB-89D5-56C598C136BE}"/>
                </a:ext>
              </a:extLst>
            </p:cNvPr>
            <p:cNvSpPr>
              <a:spLocks/>
            </p:cNvSpPr>
            <p:nvPr/>
          </p:nvSpPr>
          <p:spPr bwMode="auto">
            <a:xfrm>
              <a:off x="9744075" y="4465638"/>
              <a:ext cx="292100" cy="587375"/>
            </a:xfrm>
            <a:custGeom>
              <a:avLst/>
              <a:gdLst>
                <a:gd name="T0" fmla="*/ 62 w 184"/>
                <a:gd name="T1" fmla="*/ 370 h 370"/>
                <a:gd name="T2" fmla="*/ 0 w 184"/>
                <a:gd name="T3" fmla="*/ 348 h 370"/>
                <a:gd name="T4" fmla="*/ 122 w 184"/>
                <a:gd name="T5" fmla="*/ 0 h 370"/>
                <a:gd name="T6" fmla="*/ 184 w 184"/>
                <a:gd name="T7" fmla="*/ 21 h 370"/>
                <a:gd name="T8" fmla="*/ 62 w 184"/>
                <a:gd name="T9" fmla="*/ 370 h 370"/>
              </a:gdLst>
              <a:ahLst/>
              <a:cxnLst>
                <a:cxn ang="0">
                  <a:pos x="T0" y="T1"/>
                </a:cxn>
                <a:cxn ang="0">
                  <a:pos x="T2" y="T3"/>
                </a:cxn>
                <a:cxn ang="0">
                  <a:pos x="T4" y="T5"/>
                </a:cxn>
                <a:cxn ang="0">
                  <a:pos x="T6" y="T7"/>
                </a:cxn>
                <a:cxn ang="0">
                  <a:pos x="T8" y="T9"/>
                </a:cxn>
              </a:cxnLst>
              <a:rect l="0" t="0" r="r" b="b"/>
              <a:pathLst>
                <a:path w="184" h="370">
                  <a:moveTo>
                    <a:pt x="62" y="370"/>
                  </a:moveTo>
                  <a:lnTo>
                    <a:pt x="0" y="348"/>
                  </a:lnTo>
                  <a:lnTo>
                    <a:pt x="122" y="0"/>
                  </a:lnTo>
                  <a:lnTo>
                    <a:pt x="184" y="21"/>
                  </a:lnTo>
                  <a:lnTo>
                    <a:pt x="62" y="370"/>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0" name="Freeform 108">
              <a:extLst>
                <a:ext uri="{FF2B5EF4-FFF2-40B4-BE49-F238E27FC236}">
                  <a16:creationId xmlns:a16="http://schemas.microsoft.com/office/drawing/2014/main" id="{C8E875A1-92D5-4756-A24C-1B9C84AC693B}"/>
                </a:ext>
              </a:extLst>
            </p:cNvPr>
            <p:cNvSpPr>
              <a:spLocks/>
            </p:cNvSpPr>
            <p:nvPr/>
          </p:nvSpPr>
          <p:spPr bwMode="auto">
            <a:xfrm>
              <a:off x="9958388" y="4365625"/>
              <a:ext cx="95250" cy="128588"/>
            </a:xfrm>
            <a:custGeom>
              <a:avLst/>
              <a:gdLst>
                <a:gd name="T0" fmla="*/ 37 w 51"/>
                <a:gd name="T1" fmla="*/ 3 h 69"/>
                <a:gd name="T2" fmla="*/ 37 w 51"/>
                <a:gd name="T3" fmla="*/ 3 h 69"/>
                <a:gd name="T4" fmla="*/ 15 w 51"/>
                <a:gd name="T5" fmla="*/ 13 h 69"/>
                <a:gd name="T6" fmla="*/ 0 w 51"/>
                <a:gd name="T7" fmla="*/ 57 h 69"/>
                <a:gd name="T8" fmla="*/ 32 w 51"/>
                <a:gd name="T9" fmla="*/ 69 h 69"/>
                <a:gd name="T10" fmla="*/ 47 w 51"/>
                <a:gd name="T11" fmla="*/ 24 h 69"/>
                <a:gd name="T12" fmla="*/ 37 w 51"/>
                <a:gd name="T13" fmla="*/ 3 h 69"/>
              </a:gdLst>
              <a:ahLst/>
              <a:cxnLst>
                <a:cxn ang="0">
                  <a:pos x="T0" y="T1"/>
                </a:cxn>
                <a:cxn ang="0">
                  <a:pos x="T2" y="T3"/>
                </a:cxn>
                <a:cxn ang="0">
                  <a:pos x="T4" y="T5"/>
                </a:cxn>
                <a:cxn ang="0">
                  <a:pos x="T6" y="T7"/>
                </a:cxn>
                <a:cxn ang="0">
                  <a:pos x="T8" y="T9"/>
                </a:cxn>
                <a:cxn ang="0">
                  <a:pos x="T10" y="T11"/>
                </a:cxn>
                <a:cxn ang="0">
                  <a:pos x="T12" y="T13"/>
                </a:cxn>
              </a:cxnLst>
              <a:rect l="0" t="0" r="r" b="b"/>
              <a:pathLst>
                <a:path w="51" h="69">
                  <a:moveTo>
                    <a:pt x="37" y="3"/>
                  </a:moveTo>
                  <a:cubicBezTo>
                    <a:pt x="37" y="3"/>
                    <a:pt x="37" y="3"/>
                    <a:pt x="37" y="3"/>
                  </a:cubicBezTo>
                  <a:cubicBezTo>
                    <a:pt x="28" y="0"/>
                    <a:pt x="18" y="4"/>
                    <a:pt x="15" y="13"/>
                  </a:cubicBezTo>
                  <a:cubicBezTo>
                    <a:pt x="0" y="57"/>
                    <a:pt x="0" y="57"/>
                    <a:pt x="0" y="57"/>
                  </a:cubicBezTo>
                  <a:cubicBezTo>
                    <a:pt x="32" y="69"/>
                    <a:pt x="32" y="69"/>
                    <a:pt x="32" y="69"/>
                  </a:cubicBezTo>
                  <a:cubicBezTo>
                    <a:pt x="47" y="24"/>
                    <a:pt x="47" y="24"/>
                    <a:pt x="47" y="24"/>
                  </a:cubicBezTo>
                  <a:cubicBezTo>
                    <a:pt x="51" y="16"/>
                    <a:pt x="46" y="6"/>
                    <a:pt x="37" y="3"/>
                  </a:cubicBez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1" name="Freeform 109">
              <a:extLst>
                <a:ext uri="{FF2B5EF4-FFF2-40B4-BE49-F238E27FC236}">
                  <a16:creationId xmlns:a16="http://schemas.microsoft.com/office/drawing/2014/main" id="{4B9E7FD5-3B12-4E16-B2D1-0FE9B2F4400A}"/>
                </a:ext>
              </a:extLst>
            </p:cNvPr>
            <p:cNvSpPr>
              <a:spLocks/>
            </p:cNvSpPr>
            <p:nvPr/>
          </p:nvSpPr>
          <p:spPr bwMode="auto">
            <a:xfrm>
              <a:off x="9744075" y="5018088"/>
              <a:ext cx="98425" cy="106363"/>
            </a:xfrm>
            <a:custGeom>
              <a:avLst/>
              <a:gdLst>
                <a:gd name="T0" fmla="*/ 0 w 53"/>
                <a:gd name="T1" fmla="*/ 0 h 57"/>
                <a:gd name="T2" fmla="*/ 4 w 53"/>
                <a:gd name="T3" fmla="*/ 43 h 57"/>
                <a:gd name="T4" fmla="*/ 23 w 53"/>
                <a:gd name="T5" fmla="*/ 50 h 57"/>
                <a:gd name="T6" fmla="*/ 53 w 53"/>
                <a:gd name="T7" fmla="*/ 18 h 57"/>
                <a:gd name="T8" fmla="*/ 0 w 53"/>
                <a:gd name="T9" fmla="*/ 0 h 57"/>
              </a:gdLst>
              <a:ahLst/>
              <a:cxnLst>
                <a:cxn ang="0">
                  <a:pos x="T0" y="T1"/>
                </a:cxn>
                <a:cxn ang="0">
                  <a:pos x="T2" y="T3"/>
                </a:cxn>
                <a:cxn ang="0">
                  <a:pos x="T4" y="T5"/>
                </a:cxn>
                <a:cxn ang="0">
                  <a:pos x="T6" y="T7"/>
                </a:cxn>
                <a:cxn ang="0">
                  <a:pos x="T8" y="T9"/>
                </a:cxn>
              </a:cxnLst>
              <a:rect l="0" t="0" r="r" b="b"/>
              <a:pathLst>
                <a:path w="53" h="57">
                  <a:moveTo>
                    <a:pt x="0" y="0"/>
                  </a:moveTo>
                  <a:cubicBezTo>
                    <a:pt x="4" y="43"/>
                    <a:pt x="4" y="43"/>
                    <a:pt x="4" y="43"/>
                  </a:cubicBezTo>
                  <a:cubicBezTo>
                    <a:pt x="5" y="53"/>
                    <a:pt x="16" y="57"/>
                    <a:pt x="23" y="50"/>
                  </a:cubicBezTo>
                  <a:cubicBezTo>
                    <a:pt x="53" y="18"/>
                    <a:pt x="53" y="18"/>
                    <a:pt x="53" y="18"/>
                  </a:cubicBezTo>
                  <a:lnTo>
                    <a:pt x="0" y="0"/>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2" name="Freeform 110">
              <a:extLst>
                <a:ext uri="{FF2B5EF4-FFF2-40B4-BE49-F238E27FC236}">
                  <a16:creationId xmlns:a16="http://schemas.microsoft.com/office/drawing/2014/main" id="{244FF842-C629-4F5C-969F-F13698E0A1C8}"/>
                </a:ext>
              </a:extLst>
            </p:cNvPr>
            <p:cNvSpPr>
              <a:spLocks/>
            </p:cNvSpPr>
            <p:nvPr/>
          </p:nvSpPr>
          <p:spPr bwMode="auto">
            <a:xfrm>
              <a:off x="9744075" y="4886325"/>
              <a:ext cx="144463" cy="166688"/>
            </a:xfrm>
            <a:custGeom>
              <a:avLst/>
              <a:gdLst>
                <a:gd name="T0" fmla="*/ 91 w 91"/>
                <a:gd name="T1" fmla="*/ 21 h 105"/>
                <a:gd name="T2" fmla="*/ 29 w 91"/>
                <a:gd name="T3" fmla="*/ 0 h 105"/>
                <a:gd name="T4" fmla="*/ 0 w 91"/>
                <a:gd name="T5" fmla="*/ 83 h 105"/>
                <a:gd name="T6" fmla="*/ 62 w 91"/>
                <a:gd name="T7" fmla="*/ 105 h 105"/>
                <a:gd name="T8" fmla="*/ 91 w 91"/>
                <a:gd name="T9" fmla="*/ 21 h 105"/>
              </a:gdLst>
              <a:ahLst/>
              <a:cxnLst>
                <a:cxn ang="0">
                  <a:pos x="T0" y="T1"/>
                </a:cxn>
                <a:cxn ang="0">
                  <a:pos x="T2" y="T3"/>
                </a:cxn>
                <a:cxn ang="0">
                  <a:pos x="T4" y="T5"/>
                </a:cxn>
                <a:cxn ang="0">
                  <a:pos x="T6" y="T7"/>
                </a:cxn>
                <a:cxn ang="0">
                  <a:pos x="T8" y="T9"/>
                </a:cxn>
              </a:cxnLst>
              <a:rect l="0" t="0" r="r" b="b"/>
              <a:pathLst>
                <a:path w="91" h="105">
                  <a:moveTo>
                    <a:pt x="91" y="21"/>
                  </a:moveTo>
                  <a:lnTo>
                    <a:pt x="29" y="0"/>
                  </a:lnTo>
                  <a:lnTo>
                    <a:pt x="0" y="83"/>
                  </a:lnTo>
                  <a:lnTo>
                    <a:pt x="62" y="105"/>
                  </a:lnTo>
                  <a:lnTo>
                    <a:pt x="91" y="21"/>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3" name="Freeform 111">
              <a:extLst>
                <a:ext uri="{FF2B5EF4-FFF2-40B4-BE49-F238E27FC236}">
                  <a16:creationId xmlns:a16="http://schemas.microsoft.com/office/drawing/2014/main" id="{CF2579C5-2886-47C6-AEC8-CD8C4C385BB7}"/>
                </a:ext>
              </a:extLst>
            </p:cNvPr>
            <p:cNvSpPr>
              <a:spLocks/>
            </p:cNvSpPr>
            <p:nvPr/>
          </p:nvSpPr>
          <p:spPr bwMode="auto">
            <a:xfrm>
              <a:off x="9918700" y="4518025"/>
              <a:ext cx="149225" cy="293688"/>
            </a:xfrm>
            <a:custGeom>
              <a:avLst/>
              <a:gdLst>
                <a:gd name="T0" fmla="*/ 0 w 94"/>
                <a:gd name="T1" fmla="*/ 0 h 185"/>
                <a:gd name="T2" fmla="*/ 94 w 94"/>
                <a:gd name="T3" fmla="*/ 33 h 185"/>
                <a:gd name="T4" fmla="*/ 40 w 94"/>
                <a:gd name="T5" fmla="*/ 185 h 185"/>
              </a:gdLst>
              <a:ahLst/>
              <a:cxnLst>
                <a:cxn ang="0">
                  <a:pos x="T0" y="T1"/>
                </a:cxn>
                <a:cxn ang="0">
                  <a:pos x="T2" y="T3"/>
                </a:cxn>
                <a:cxn ang="0">
                  <a:pos x="T4" y="T5"/>
                </a:cxn>
              </a:cxnLst>
              <a:rect l="0" t="0" r="r" b="b"/>
              <a:pathLst>
                <a:path w="94" h="185">
                  <a:moveTo>
                    <a:pt x="0" y="0"/>
                  </a:moveTo>
                  <a:lnTo>
                    <a:pt x="94" y="33"/>
                  </a:lnTo>
                  <a:lnTo>
                    <a:pt x="40" y="185"/>
                  </a:lnTo>
                </a:path>
              </a:pathLst>
            </a:custGeom>
            <a:noFill/>
            <a:ln w="22225" cap="rnd">
              <a:solidFill>
                <a:srgbClr val="33333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112">
              <a:extLst>
                <a:ext uri="{FF2B5EF4-FFF2-40B4-BE49-F238E27FC236}">
                  <a16:creationId xmlns:a16="http://schemas.microsoft.com/office/drawing/2014/main" id="{CFE8EC87-4A9F-4C6C-8D26-AD4A7006123F}"/>
                </a:ext>
              </a:extLst>
            </p:cNvPr>
            <p:cNvSpPr>
              <a:spLocks/>
            </p:cNvSpPr>
            <p:nvPr/>
          </p:nvSpPr>
          <p:spPr bwMode="auto">
            <a:xfrm>
              <a:off x="5275263" y="3221038"/>
              <a:ext cx="819150" cy="904875"/>
            </a:xfrm>
            <a:custGeom>
              <a:avLst/>
              <a:gdLst>
                <a:gd name="T0" fmla="*/ 409 w 440"/>
                <a:gd name="T1" fmla="*/ 398 h 486"/>
                <a:gd name="T2" fmla="*/ 158 w 440"/>
                <a:gd name="T3" fmla="*/ 479 h 486"/>
                <a:gd name="T4" fmla="*/ 110 w 440"/>
                <a:gd name="T5" fmla="*/ 455 h 486"/>
                <a:gd name="T6" fmla="*/ 7 w 440"/>
                <a:gd name="T7" fmla="*/ 136 h 486"/>
                <a:gd name="T8" fmla="*/ 31 w 440"/>
                <a:gd name="T9" fmla="*/ 88 h 486"/>
                <a:gd name="T10" fmla="*/ 283 w 440"/>
                <a:gd name="T11" fmla="*/ 6 h 486"/>
                <a:gd name="T12" fmla="*/ 331 w 440"/>
                <a:gd name="T13" fmla="*/ 31 h 486"/>
                <a:gd name="T14" fmla="*/ 434 w 440"/>
                <a:gd name="T15" fmla="*/ 350 h 486"/>
                <a:gd name="T16" fmla="*/ 409 w 440"/>
                <a:gd name="T17" fmla="*/ 398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0" h="486">
                  <a:moveTo>
                    <a:pt x="409" y="398"/>
                  </a:moveTo>
                  <a:cubicBezTo>
                    <a:pt x="158" y="479"/>
                    <a:pt x="158" y="479"/>
                    <a:pt x="158" y="479"/>
                  </a:cubicBezTo>
                  <a:cubicBezTo>
                    <a:pt x="138" y="486"/>
                    <a:pt x="117" y="475"/>
                    <a:pt x="110" y="455"/>
                  </a:cubicBezTo>
                  <a:cubicBezTo>
                    <a:pt x="7" y="136"/>
                    <a:pt x="7" y="136"/>
                    <a:pt x="7" y="136"/>
                  </a:cubicBezTo>
                  <a:cubicBezTo>
                    <a:pt x="0" y="116"/>
                    <a:pt x="11" y="94"/>
                    <a:pt x="31" y="88"/>
                  </a:cubicBezTo>
                  <a:cubicBezTo>
                    <a:pt x="283" y="6"/>
                    <a:pt x="283" y="6"/>
                    <a:pt x="283" y="6"/>
                  </a:cubicBezTo>
                  <a:cubicBezTo>
                    <a:pt x="303" y="0"/>
                    <a:pt x="324" y="11"/>
                    <a:pt x="331" y="31"/>
                  </a:cubicBezTo>
                  <a:cubicBezTo>
                    <a:pt x="434" y="350"/>
                    <a:pt x="434" y="350"/>
                    <a:pt x="434" y="350"/>
                  </a:cubicBezTo>
                  <a:cubicBezTo>
                    <a:pt x="440" y="370"/>
                    <a:pt x="429" y="391"/>
                    <a:pt x="409" y="398"/>
                  </a:cubicBez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5" name="Freeform 113">
              <a:extLst>
                <a:ext uri="{FF2B5EF4-FFF2-40B4-BE49-F238E27FC236}">
                  <a16:creationId xmlns:a16="http://schemas.microsoft.com/office/drawing/2014/main" id="{80FE7A27-C813-46DD-A09A-E11D01F326F3}"/>
                </a:ext>
              </a:extLst>
            </p:cNvPr>
            <p:cNvSpPr>
              <a:spLocks/>
            </p:cNvSpPr>
            <p:nvPr/>
          </p:nvSpPr>
          <p:spPr bwMode="auto">
            <a:xfrm>
              <a:off x="5370513" y="3324225"/>
              <a:ext cx="487363" cy="263525"/>
            </a:xfrm>
            <a:custGeom>
              <a:avLst/>
              <a:gdLst>
                <a:gd name="T0" fmla="*/ 307 w 307"/>
                <a:gd name="T1" fmla="*/ 74 h 166"/>
                <a:gd name="T2" fmla="*/ 24 w 307"/>
                <a:gd name="T3" fmla="*/ 166 h 166"/>
                <a:gd name="T4" fmla="*/ 0 w 307"/>
                <a:gd name="T5" fmla="*/ 91 h 166"/>
                <a:gd name="T6" fmla="*/ 282 w 307"/>
                <a:gd name="T7" fmla="*/ 0 h 166"/>
                <a:gd name="T8" fmla="*/ 307 w 307"/>
                <a:gd name="T9" fmla="*/ 74 h 166"/>
              </a:gdLst>
              <a:ahLst/>
              <a:cxnLst>
                <a:cxn ang="0">
                  <a:pos x="T0" y="T1"/>
                </a:cxn>
                <a:cxn ang="0">
                  <a:pos x="T2" y="T3"/>
                </a:cxn>
                <a:cxn ang="0">
                  <a:pos x="T4" y="T5"/>
                </a:cxn>
                <a:cxn ang="0">
                  <a:pos x="T6" y="T7"/>
                </a:cxn>
                <a:cxn ang="0">
                  <a:pos x="T8" y="T9"/>
                </a:cxn>
              </a:cxnLst>
              <a:rect l="0" t="0" r="r" b="b"/>
              <a:pathLst>
                <a:path w="307" h="166">
                  <a:moveTo>
                    <a:pt x="307" y="74"/>
                  </a:moveTo>
                  <a:lnTo>
                    <a:pt x="24" y="166"/>
                  </a:lnTo>
                  <a:lnTo>
                    <a:pt x="0" y="91"/>
                  </a:lnTo>
                  <a:lnTo>
                    <a:pt x="282" y="0"/>
                  </a:lnTo>
                  <a:lnTo>
                    <a:pt x="307" y="74"/>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6" name="Freeform 114">
              <a:extLst>
                <a:ext uri="{FF2B5EF4-FFF2-40B4-BE49-F238E27FC236}">
                  <a16:creationId xmlns:a16="http://schemas.microsoft.com/office/drawing/2014/main" id="{B1B57B56-C1DF-468A-8B2F-15CC91DDF996}"/>
                </a:ext>
              </a:extLst>
            </p:cNvPr>
            <p:cNvSpPr>
              <a:spLocks/>
            </p:cNvSpPr>
            <p:nvPr/>
          </p:nvSpPr>
          <p:spPr bwMode="auto">
            <a:xfrm>
              <a:off x="5437188" y="3370263"/>
              <a:ext cx="401638" cy="185738"/>
            </a:xfrm>
            <a:custGeom>
              <a:avLst/>
              <a:gdLst>
                <a:gd name="T0" fmla="*/ 253 w 253"/>
                <a:gd name="T1" fmla="*/ 40 h 117"/>
                <a:gd name="T2" fmla="*/ 241 w 253"/>
                <a:gd name="T3" fmla="*/ 0 h 117"/>
                <a:gd name="T4" fmla="*/ 0 w 253"/>
                <a:gd name="T5" fmla="*/ 78 h 117"/>
                <a:gd name="T6" fmla="*/ 13 w 253"/>
                <a:gd name="T7" fmla="*/ 117 h 117"/>
                <a:gd name="T8" fmla="*/ 253 w 253"/>
                <a:gd name="T9" fmla="*/ 40 h 117"/>
              </a:gdLst>
              <a:ahLst/>
              <a:cxnLst>
                <a:cxn ang="0">
                  <a:pos x="T0" y="T1"/>
                </a:cxn>
                <a:cxn ang="0">
                  <a:pos x="T2" y="T3"/>
                </a:cxn>
                <a:cxn ang="0">
                  <a:pos x="T4" y="T5"/>
                </a:cxn>
                <a:cxn ang="0">
                  <a:pos x="T6" y="T7"/>
                </a:cxn>
                <a:cxn ang="0">
                  <a:pos x="T8" y="T9"/>
                </a:cxn>
              </a:cxnLst>
              <a:rect l="0" t="0" r="r" b="b"/>
              <a:pathLst>
                <a:path w="253" h="117">
                  <a:moveTo>
                    <a:pt x="253" y="40"/>
                  </a:moveTo>
                  <a:lnTo>
                    <a:pt x="241" y="0"/>
                  </a:lnTo>
                  <a:lnTo>
                    <a:pt x="0" y="78"/>
                  </a:lnTo>
                  <a:lnTo>
                    <a:pt x="13" y="117"/>
                  </a:lnTo>
                  <a:lnTo>
                    <a:pt x="253" y="4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7" name="Freeform 115">
              <a:extLst>
                <a:ext uri="{FF2B5EF4-FFF2-40B4-BE49-F238E27FC236}">
                  <a16:creationId xmlns:a16="http://schemas.microsoft.com/office/drawing/2014/main" id="{A20C68B1-885C-4807-B399-C737F39086BD}"/>
                </a:ext>
              </a:extLst>
            </p:cNvPr>
            <p:cNvSpPr>
              <a:spLocks/>
            </p:cNvSpPr>
            <p:nvPr/>
          </p:nvSpPr>
          <p:spPr bwMode="auto">
            <a:xfrm>
              <a:off x="5429250" y="3616325"/>
              <a:ext cx="122238" cy="76200"/>
            </a:xfrm>
            <a:custGeom>
              <a:avLst/>
              <a:gdLst>
                <a:gd name="T0" fmla="*/ 77 w 77"/>
                <a:gd name="T1" fmla="*/ 26 h 48"/>
                <a:gd name="T2" fmla="*/ 9 w 77"/>
                <a:gd name="T3" fmla="*/ 48 h 48"/>
                <a:gd name="T4" fmla="*/ 0 w 77"/>
                <a:gd name="T5" fmla="*/ 22 h 48"/>
                <a:gd name="T6" fmla="*/ 68 w 77"/>
                <a:gd name="T7" fmla="*/ 0 h 48"/>
                <a:gd name="T8" fmla="*/ 77 w 77"/>
                <a:gd name="T9" fmla="*/ 26 h 48"/>
              </a:gdLst>
              <a:ahLst/>
              <a:cxnLst>
                <a:cxn ang="0">
                  <a:pos x="T0" y="T1"/>
                </a:cxn>
                <a:cxn ang="0">
                  <a:pos x="T2" y="T3"/>
                </a:cxn>
                <a:cxn ang="0">
                  <a:pos x="T4" y="T5"/>
                </a:cxn>
                <a:cxn ang="0">
                  <a:pos x="T6" y="T7"/>
                </a:cxn>
                <a:cxn ang="0">
                  <a:pos x="T8" y="T9"/>
                </a:cxn>
              </a:cxnLst>
              <a:rect l="0" t="0" r="r" b="b"/>
              <a:pathLst>
                <a:path w="77" h="48">
                  <a:moveTo>
                    <a:pt x="77" y="26"/>
                  </a:moveTo>
                  <a:lnTo>
                    <a:pt x="9" y="48"/>
                  </a:lnTo>
                  <a:lnTo>
                    <a:pt x="0" y="22"/>
                  </a:lnTo>
                  <a:lnTo>
                    <a:pt x="68" y="0"/>
                  </a:lnTo>
                  <a:lnTo>
                    <a:pt x="77" y="26"/>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8" name="Freeform 116">
              <a:extLst>
                <a:ext uri="{FF2B5EF4-FFF2-40B4-BE49-F238E27FC236}">
                  <a16:creationId xmlns:a16="http://schemas.microsoft.com/office/drawing/2014/main" id="{4171DCD3-95DA-42C0-B629-440A4F783CAD}"/>
                </a:ext>
              </a:extLst>
            </p:cNvPr>
            <p:cNvSpPr>
              <a:spLocks/>
            </p:cNvSpPr>
            <p:nvPr/>
          </p:nvSpPr>
          <p:spPr bwMode="auto">
            <a:xfrm>
              <a:off x="5599113" y="3562350"/>
              <a:ext cx="122238" cy="76200"/>
            </a:xfrm>
            <a:custGeom>
              <a:avLst/>
              <a:gdLst>
                <a:gd name="T0" fmla="*/ 77 w 77"/>
                <a:gd name="T1" fmla="*/ 26 h 48"/>
                <a:gd name="T2" fmla="*/ 9 w 77"/>
                <a:gd name="T3" fmla="*/ 48 h 48"/>
                <a:gd name="T4" fmla="*/ 0 w 77"/>
                <a:gd name="T5" fmla="*/ 22 h 48"/>
                <a:gd name="T6" fmla="*/ 69 w 77"/>
                <a:gd name="T7" fmla="*/ 0 h 48"/>
                <a:gd name="T8" fmla="*/ 77 w 77"/>
                <a:gd name="T9" fmla="*/ 26 h 48"/>
              </a:gdLst>
              <a:ahLst/>
              <a:cxnLst>
                <a:cxn ang="0">
                  <a:pos x="T0" y="T1"/>
                </a:cxn>
                <a:cxn ang="0">
                  <a:pos x="T2" y="T3"/>
                </a:cxn>
                <a:cxn ang="0">
                  <a:pos x="T4" y="T5"/>
                </a:cxn>
                <a:cxn ang="0">
                  <a:pos x="T6" y="T7"/>
                </a:cxn>
                <a:cxn ang="0">
                  <a:pos x="T8" y="T9"/>
                </a:cxn>
              </a:cxnLst>
              <a:rect l="0" t="0" r="r" b="b"/>
              <a:pathLst>
                <a:path w="77" h="48">
                  <a:moveTo>
                    <a:pt x="77" y="26"/>
                  </a:moveTo>
                  <a:lnTo>
                    <a:pt x="9" y="48"/>
                  </a:lnTo>
                  <a:lnTo>
                    <a:pt x="0" y="22"/>
                  </a:lnTo>
                  <a:lnTo>
                    <a:pt x="69" y="0"/>
                  </a:lnTo>
                  <a:lnTo>
                    <a:pt x="77" y="26"/>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9" name="Freeform 117">
              <a:extLst>
                <a:ext uri="{FF2B5EF4-FFF2-40B4-BE49-F238E27FC236}">
                  <a16:creationId xmlns:a16="http://schemas.microsoft.com/office/drawing/2014/main" id="{41137CB0-FA14-49CE-AED7-DD23B8C073DA}"/>
                </a:ext>
              </a:extLst>
            </p:cNvPr>
            <p:cNvSpPr>
              <a:spLocks/>
            </p:cNvSpPr>
            <p:nvPr/>
          </p:nvSpPr>
          <p:spPr bwMode="auto">
            <a:xfrm>
              <a:off x="5770563" y="3506788"/>
              <a:ext cx="120650" cy="76200"/>
            </a:xfrm>
            <a:custGeom>
              <a:avLst/>
              <a:gdLst>
                <a:gd name="T0" fmla="*/ 76 w 76"/>
                <a:gd name="T1" fmla="*/ 26 h 48"/>
                <a:gd name="T2" fmla="*/ 8 w 76"/>
                <a:gd name="T3" fmla="*/ 48 h 48"/>
                <a:gd name="T4" fmla="*/ 0 w 76"/>
                <a:gd name="T5" fmla="*/ 22 h 48"/>
                <a:gd name="T6" fmla="*/ 68 w 76"/>
                <a:gd name="T7" fmla="*/ 0 h 48"/>
                <a:gd name="T8" fmla="*/ 76 w 76"/>
                <a:gd name="T9" fmla="*/ 26 h 48"/>
              </a:gdLst>
              <a:ahLst/>
              <a:cxnLst>
                <a:cxn ang="0">
                  <a:pos x="T0" y="T1"/>
                </a:cxn>
                <a:cxn ang="0">
                  <a:pos x="T2" y="T3"/>
                </a:cxn>
                <a:cxn ang="0">
                  <a:pos x="T4" y="T5"/>
                </a:cxn>
                <a:cxn ang="0">
                  <a:pos x="T6" y="T7"/>
                </a:cxn>
                <a:cxn ang="0">
                  <a:pos x="T8" y="T9"/>
                </a:cxn>
              </a:cxnLst>
              <a:rect l="0" t="0" r="r" b="b"/>
              <a:pathLst>
                <a:path w="76" h="48">
                  <a:moveTo>
                    <a:pt x="76" y="26"/>
                  </a:moveTo>
                  <a:lnTo>
                    <a:pt x="8" y="48"/>
                  </a:lnTo>
                  <a:lnTo>
                    <a:pt x="0" y="22"/>
                  </a:lnTo>
                  <a:lnTo>
                    <a:pt x="68" y="0"/>
                  </a:lnTo>
                  <a:lnTo>
                    <a:pt x="76" y="26"/>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0" name="Freeform 118">
              <a:extLst>
                <a:ext uri="{FF2B5EF4-FFF2-40B4-BE49-F238E27FC236}">
                  <a16:creationId xmlns:a16="http://schemas.microsoft.com/office/drawing/2014/main" id="{75A607C0-57D4-448E-B384-5AC0E7305B6B}"/>
                </a:ext>
              </a:extLst>
            </p:cNvPr>
            <p:cNvSpPr>
              <a:spLocks/>
            </p:cNvSpPr>
            <p:nvPr/>
          </p:nvSpPr>
          <p:spPr bwMode="auto">
            <a:xfrm>
              <a:off x="5470525" y="3741738"/>
              <a:ext cx="127000" cy="90488"/>
            </a:xfrm>
            <a:custGeom>
              <a:avLst/>
              <a:gdLst>
                <a:gd name="T0" fmla="*/ 80 w 80"/>
                <a:gd name="T1" fmla="*/ 36 h 57"/>
                <a:gd name="T2" fmla="*/ 11 w 80"/>
                <a:gd name="T3" fmla="*/ 57 h 57"/>
                <a:gd name="T4" fmla="*/ 0 w 80"/>
                <a:gd name="T5" fmla="*/ 22 h 57"/>
                <a:gd name="T6" fmla="*/ 68 w 80"/>
                <a:gd name="T7" fmla="*/ 0 h 57"/>
                <a:gd name="T8" fmla="*/ 80 w 80"/>
                <a:gd name="T9" fmla="*/ 36 h 57"/>
              </a:gdLst>
              <a:ahLst/>
              <a:cxnLst>
                <a:cxn ang="0">
                  <a:pos x="T0" y="T1"/>
                </a:cxn>
                <a:cxn ang="0">
                  <a:pos x="T2" y="T3"/>
                </a:cxn>
                <a:cxn ang="0">
                  <a:pos x="T4" y="T5"/>
                </a:cxn>
                <a:cxn ang="0">
                  <a:pos x="T6" y="T7"/>
                </a:cxn>
                <a:cxn ang="0">
                  <a:pos x="T8" y="T9"/>
                </a:cxn>
              </a:cxnLst>
              <a:rect l="0" t="0" r="r" b="b"/>
              <a:pathLst>
                <a:path w="80" h="57">
                  <a:moveTo>
                    <a:pt x="80" y="36"/>
                  </a:moveTo>
                  <a:lnTo>
                    <a:pt x="11" y="57"/>
                  </a:lnTo>
                  <a:lnTo>
                    <a:pt x="0" y="22"/>
                  </a:lnTo>
                  <a:lnTo>
                    <a:pt x="68" y="0"/>
                  </a:lnTo>
                  <a:lnTo>
                    <a:pt x="80" y="36"/>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1" name="Freeform 119">
              <a:extLst>
                <a:ext uri="{FF2B5EF4-FFF2-40B4-BE49-F238E27FC236}">
                  <a16:creationId xmlns:a16="http://schemas.microsoft.com/office/drawing/2014/main" id="{6F000E87-EB8B-4A1C-AF6C-28588B62CE48}"/>
                </a:ext>
              </a:extLst>
            </p:cNvPr>
            <p:cNvSpPr>
              <a:spLocks/>
            </p:cNvSpPr>
            <p:nvPr/>
          </p:nvSpPr>
          <p:spPr bwMode="auto">
            <a:xfrm>
              <a:off x="5640388" y="3687763"/>
              <a:ext cx="125413" cy="90488"/>
            </a:xfrm>
            <a:custGeom>
              <a:avLst/>
              <a:gdLst>
                <a:gd name="T0" fmla="*/ 79 w 79"/>
                <a:gd name="T1" fmla="*/ 35 h 57"/>
                <a:gd name="T2" fmla="*/ 12 w 79"/>
                <a:gd name="T3" fmla="*/ 57 h 57"/>
                <a:gd name="T4" fmla="*/ 0 w 79"/>
                <a:gd name="T5" fmla="*/ 22 h 57"/>
                <a:gd name="T6" fmla="*/ 68 w 79"/>
                <a:gd name="T7" fmla="*/ 0 h 57"/>
                <a:gd name="T8" fmla="*/ 79 w 79"/>
                <a:gd name="T9" fmla="*/ 35 h 57"/>
              </a:gdLst>
              <a:ahLst/>
              <a:cxnLst>
                <a:cxn ang="0">
                  <a:pos x="T0" y="T1"/>
                </a:cxn>
                <a:cxn ang="0">
                  <a:pos x="T2" y="T3"/>
                </a:cxn>
                <a:cxn ang="0">
                  <a:pos x="T4" y="T5"/>
                </a:cxn>
                <a:cxn ang="0">
                  <a:pos x="T6" y="T7"/>
                </a:cxn>
                <a:cxn ang="0">
                  <a:pos x="T8" y="T9"/>
                </a:cxn>
              </a:cxnLst>
              <a:rect l="0" t="0" r="r" b="b"/>
              <a:pathLst>
                <a:path w="79" h="57">
                  <a:moveTo>
                    <a:pt x="79" y="35"/>
                  </a:moveTo>
                  <a:lnTo>
                    <a:pt x="12" y="57"/>
                  </a:lnTo>
                  <a:lnTo>
                    <a:pt x="0" y="22"/>
                  </a:lnTo>
                  <a:lnTo>
                    <a:pt x="68" y="0"/>
                  </a:lnTo>
                  <a:lnTo>
                    <a:pt x="79" y="35"/>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2" name="Freeform 120">
              <a:extLst>
                <a:ext uri="{FF2B5EF4-FFF2-40B4-BE49-F238E27FC236}">
                  <a16:creationId xmlns:a16="http://schemas.microsoft.com/office/drawing/2014/main" id="{67646DD1-2C09-4F0D-A7F3-029E79D507C5}"/>
                </a:ext>
              </a:extLst>
            </p:cNvPr>
            <p:cNvSpPr>
              <a:spLocks/>
            </p:cNvSpPr>
            <p:nvPr/>
          </p:nvSpPr>
          <p:spPr bwMode="auto">
            <a:xfrm>
              <a:off x="5808663" y="3630613"/>
              <a:ext cx="128588" cy="92075"/>
            </a:xfrm>
            <a:custGeom>
              <a:avLst/>
              <a:gdLst>
                <a:gd name="T0" fmla="*/ 81 w 81"/>
                <a:gd name="T1" fmla="*/ 36 h 58"/>
                <a:gd name="T2" fmla="*/ 12 w 81"/>
                <a:gd name="T3" fmla="*/ 58 h 58"/>
                <a:gd name="T4" fmla="*/ 0 w 81"/>
                <a:gd name="T5" fmla="*/ 23 h 58"/>
                <a:gd name="T6" fmla="*/ 70 w 81"/>
                <a:gd name="T7" fmla="*/ 0 h 58"/>
                <a:gd name="T8" fmla="*/ 81 w 81"/>
                <a:gd name="T9" fmla="*/ 36 h 58"/>
              </a:gdLst>
              <a:ahLst/>
              <a:cxnLst>
                <a:cxn ang="0">
                  <a:pos x="T0" y="T1"/>
                </a:cxn>
                <a:cxn ang="0">
                  <a:pos x="T2" y="T3"/>
                </a:cxn>
                <a:cxn ang="0">
                  <a:pos x="T4" y="T5"/>
                </a:cxn>
                <a:cxn ang="0">
                  <a:pos x="T6" y="T7"/>
                </a:cxn>
                <a:cxn ang="0">
                  <a:pos x="T8" y="T9"/>
                </a:cxn>
              </a:cxnLst>
              <a:rect l="0" t="0" r="r" b="b"/>
              <a:pathLst>
                <a:path w="81" h="58">
                  <a:moveTo>
                    <a:pt x="81" y="36"/>
                  </a:moveTo>
                  <a:lnTo>
                    <a:pt x="12" y="58"/>
                  </a:lnTo>
                  <a:lnTo>
                    <a:pt x="0" y="23"/>
                  </a:lnTo>
                  <a:lnTo>
                    <a:pt x="70" y="0"/>
                  </a:lnTo>
                  <a:lnTo>
                    <a:pt x="81" y="36"/>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3" name="Freeform 121">
              <a:extLst>
                <a:ext uri="{FF2B5EF4-FFF2-40B4-BE49-F238E27FC236}">
                  <a16:creationId xmlns:a16="http://schemas.microsoft.com/office/drawing/2014/main" id="{8071C3E6-8248-4302-AEDA-7978C559CD29}"/>
                </a:ext>
              </a:extLst>
            </p:cNvPr>
            <p:cNvSpPr>
              <a:spLocks/>
            </p:cNvSpPr>
            <p:nvPr/>
          </p:nvSpPr>
          <p:spPr bwMode="auto">
            <a:xfrm>
              <a:off x="5502275" y="3843338"/>
              <a:ext cx="127000" cy="92075"/>
            </a:xfrm>
            <a:custGeom>
              <a:avLst/>
              <a:gdLst>
                <a:gd name="T0" fmla="*/ 80 w 80"/>
                <a:gd name="T1" fmla="*/ 35 h 58"/>
                <a:gd name="T2" fmla="*/ 12 w 80"/>
                <a:gd name="T3" fmla="*/ 58 h 58"/>
                <a:gd name="T4" fmla="*/ 0 w 80"/>
                <a:gd name="T5" fmla="*/ 21 h 58"/>
                <a:gd name="T6" fmla="*/ 69 w 80"/>
                <a:gd name="T7" fmla="*/ 0 h 58"/>
                <a:gd name="T8" fmla="*/ 80 w 80"/>
                <a:gd name="T9" fmla="*/ 35 h 58"/>
              </a:gdLst>
              <a:ahLst/>
              <a:cxnLst>
                <a:cxn ang="0">
                  <a:pos x="T0" y="T1"/>
                </a:cxn>
                <a:cxn ang="0">
                  <a:pos x="T2" y="T3"/>
                </a:cxn>
                <a:cxn ang="0">
                  <a:pos x="T4" y="T5"/>
                </a:cxn>
                <a:cxn ang="0">
                  <a:pos x="T6" y="T7"/>
                </a:cxn>
                <a:cxn ang="0">
                  <a:pos x="T8" y="T9"/>
                </a:cxn>
              </a:cxnLst>
              <a:rect l="0" t="0" r="r" b="b"/>
              <a:pathLst>
                <a:path w="80" h="58">
                  <a:moveTo>
                    <a:pt x="80" y="35"/>
                  </a:moveTo>
                  <a:lnTo>
                    <a:pt x="12" y="58"/>
                  </a:lnTo>
                  <a:lnTo>
                    <a:pt x="0" y="21"/>
                  </a:lnTo>
                  <a:lnTo>
                    <a:pt x="69" y="0"/>
                  </a:lnTo>
                  <a:lnTo>
                    <a:pt x="80" y="35"/>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4" name="Freeform 122">
              <a:extLst>
                <a:ext uri="{FF2B5EF4-FFF2-40B4-BE49-F238E27FC236}">
                  <a16:creationId xmlns:a16="http://schemas.microsoft.com/office/drawing/2014/main" id="{4D3C9563-B300-46D8-8A64-54B2246A36F9}"/>
                </a:ext>
              </a:extLst>
            </p:cNvPr>
            <p:cNvSpPr>
              <a:spLocks/>
            </p:cNvSpPr>
            <p:nvPr/>
          </p:nvSpPr>
          <p:spPr bwMode="auto">
            <a:xfrm>
              <a:off x="5673725" y="3787775"/>
              <a:ext cx="127000" cy="90488"/>
            </a:xfrm>
            <a:custGeom>
              <a:avLst/>
              <a:gdLst>
                <a:gd name="T0" fmla="*/ 80 w 80"/>
                <a:gd name="T1" fmla="*/ 35 h 57"/>
                <a:gd name="T2" fmla="*/ 10 w 80"/>
                <a:gd name="T3" fmla="*/ 57 h 57"/>
                <a:gd name="T4" fmla="*/ 0 w 80"/>
                <a:gd name="T5" fmla="*/ 22 h 57"/>
                <a:gd name="T6" fmla="*/ 68 w 80"/>
                <a:gd name="T7" fmla="*/ 0 h 57"/>
                <a:gd name="T8" fmla="*/ 80 w 80"/>
                <a:gd name="T9" fmla="*/ 35 h 57"/>
              </a:gdLst>
              <a:ahLst/>
              <a:cxnLst>
                <a:cxn ang="0">
                  <a:pos x="T0" y="T1"/>
                </a:cxn>
                <a:cxn ang="0">
                  <a:pos x="T2" y="T3"/>
                </a:cxn>
                <a:cxn ang="0">
                  <a:pos x="T4" y="T5"/>
                </a:cxn>
                <a:cxn ang="0">
                  <a:pos x="T6" y="T7"/>
                </a:cxn>
                <a:cxn ang="0">
                  <a:pos x="T8" y="T9"/>
                </a:cxn>
              </a:cxnLst>
              <a:rect l="0" t="0" r="r" b="b"/>
              <a:pathLst>
                <a:path w="80" h="57">
                  <a:moveTo>
                    <a:pt x="80" y="35"/>
                  </a:moveTo>
                  <a:lnTo>
                    <a:pt x="10" y="57"/>
                  </a:lnTo>
                  <a:lnTo>
                    <a:pt x="0" y="22"/>
                  </a:lnTo>
                  <a:lnTo>
                    <a:pt x="68" y="0"/>
                  </a:lnTo>
                  <a:lnTo>
                    <a:pt x="80" y="35"/>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5" name="Freeform 123">
              <a:extLst>
                <a:ext uri="{FF2B5EF4-FFF2-40B4-BE49-F238E27FC236}">
                  <a16:creationId xmlns:a16="http://schemas.microsoft.com/office/drawing/2014/main" id="{13FC5306-7BBC-4611-BA14-658436E40C4F}"/>
                </a:ext>
              </a:extLst>
            </p:cNvPr>
            <p:cNvSpPr>
              <a:spLocks/>
            </p:cNvSpPr>
            <p:nvPr/>
          </p:nvSpPr>
          <p:spPr bwMode="auto">
            <a:xfrm>
              <a:off x="5843588" y="3732213"/>
              <a:ext cx="125413" cy="90488"/>
            </a:xfrm>
            <a:custGeom>
              <a:avLst/>
              <a:gdLst>
                <a:gd name="T0" fmla="*/ 79 w 79"/>
                <a:gd name="T1" fmla="*/ 36 h 57"/>
                <a:gd name="T2" fmla="*/ 11 w 79"/>
                <a:gd name="T3" fmla="*/ 57 h 57"/>
                <a:gd name="T4" fmla="*/ 0 w 79"/>
                <a:gd name="T5" fmla="*/ 22 h 57"/>
                <a:gd name="T6" fmla="*/ 68 w 79"/>
                <a:gd name="T7" fmla="*/ 0 h 57"/>
                <a:gd name="T8" fmla="*/ 79 w 79"/>
                <a:gd name="T9" fmla="*/ 36 h 57"/>
              </a:gdLst>
              <a:ahLst/>
              <a:cxnLst>
                <a:cxn ang="0">
                  <a:pos x="T0" y="T1"/>
                </a:cxn>
                <a:cxn ang="0">
                  <a:pos x="T2" y="T3"/>
                </a:cxn>
                <a:cxn ang="0">
                  <a:pos x="T4" y="T5"/>
                </a:cxn>
                <a:cxn ang="0">
                  <a:pos x="T6" y="T7"/>
                </a:cxn>
                <a:cxn ang="0">
                  <a:pos x="T8" y="T9"/>
                </a:cxn>
              </a:cxnLst>
              <a:rect l="0" t="0" r="r" b="b"/>
              <a:pathLst>
                <a:path w="79" h="57">
                  <a:moveTo>
                    <a:pt x="79" y="36"/>
                  </a:moveTo>
                  <a:lnTo>
                    <a:pt x="11" y="57"/>
                  </a:lnTo>
                  <a:lnTo>
                    <a:pt x="0" y="22"/>
                  </a:lnTo>
                  <a:lnTo>
                    <a:pt x="68" y="0"/>
                  </a:lnTo>
                  <a:lnTo>
                    <a:pt x="79" y="36"/>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6" name="Freeform 124">
              <a:extLst>
                <a:ext uri="{FF2B5EF4-FFF2-40B4-BE49-F238E27FC236}">
                  <a16:creationId xmlns:a16="http://schemas.microsoft.com/office/drawing/2014/main" id="{5DB774EB-4397-49F9-946A-4C46D6425444}"/>
                </a:ext>
              </a:extLst>
            </p:cNvPr>
            <p:cNvSpPr>
              <a:spLocks/>
            </p:cNvSpPr>
            <p:nvPr/>
          </p:nvSpPr>
          <p:spPr bwMode="auto">
            <a:xfrm>
              <a:off x="5535613" y="3943350"/>
              <a:ext cx="127000" cy="92075"/>
            </a:xfrm>
            <a:custGeom>
              <a:avLst/>
              <a:gdLst>
                <a:gd name="T0" fmla="*/ 80 w 80"/>
                <a:gd name="T1" fmla="*/ 36 h 58"/>
                <a:gd name="T2" fmla="*/ 12 w 80"/>
                <a:gd name="T3" fmla="*/ 58 h 58"/>
                <a:gd name="T4" fmla="*/ 0 w 80"/>
                <a:gd name="T5" fmla="*/ 23 h 58"/>
                <a:gd name="T6" fmla="*/ 68 w 80"/>
                <a:gd name="T7" fmla="*/ 0 h 58"/>
                <a:gd name="T8" fmla="*/ 80 w 80"/>
                <a:gd name="T9" fmla="*/ 36 h 58"/>
              </a:gdLst>
              <a:ahLst/>
              <a:cxnLst>
                <a:cxn ang="0">
                  <a:pos x="T0" y="T1"/>
                </a:cxn>
                <a:cxn ang="0">
                  <a:pos x="T2" y="T3"/>
                </a:cxn>
                <a:cxn ang="0">
                  <a:pos x="T4" y="T5"/>
                </a:cxn>
                <a:cxn ang="0">
                  <a:pos x="T6" y="T7"/>
                </a:cxn>
                <a:cxn ang="0">
                  <a:pos x="T8" y="T9"/>
                </a:cxn>
              </a:cxnLst>
              <a:rect l="0" t="0" r="r" b="b"/>
              <a:pathLst>
                <a:path w="80" h="58">
                  <a:moveTo>
                    <a:pt x="80" y="36"/>
                  </a:moveTo>
                  <a:lnTo>
                    <a:pt x="12" y="58"/>
                  </a:lnTo>
                  <a:lnTo>
                    <a:pt x="0" y="23"/>
                  </a:lnTo>
                  <a:lnTo>
                    <a:pt x="68" y="0"/>
                  </a:lnTo>
                  <a:lnTo>
                    <a:pt x="80" y="36"/>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7" name="Freeform 125">
              <a:extLst>
                <a:ext uri="{FF2B5EF4-FFF2-40B4-BE49-F238E27FC236}">
                  <a16:creationId xmlns:a16="http://schemas.microsoft.com/office/drawing/2014/main" id="{8F97F9EE-03B9-4C18-AF15-3B5B2B67AA7D}"/>
                </a:ext>
              </a:extLst>
            </p:cNvPr>
            <p:cNvSpPr>
              <a:spLocks/>
            </p:cNvSpPr>
            <p:nvPr/>
          </p:nvSpPr>
          <p:spPr bwMode="auto">
            <a:xfrm>
              <a:off x="5705475" y="3887788"/>
              <a:ext cx="127000" cy="92075"/>
            </a:xfrm>
            <a:custGeom>
              <a:avLst/>
              <a:gdLst>
                <a:gd name="T0" fmla="*/ 80 w 80"/>
                <a:gd name="T1" fmla="*/ 35 h 58"/>
                <a:gd name="T2" fmla="*/ 12 w 80"/>
                <a:gd name="T3" fmla="*/ 58 h 58"/>
                <a:gd name="T4" fmla="*/ 0 w 80"/>
                <a:gd name="T5" fmla="*/ 23 h 58"/>
                <a:gd name="T6" fmla="*/ 68 w 80"/>
                <a:gd name="T7" fmla="*/ 0 h 58"/>
                <a:gd name="T8" fmla="*/ 80 w 80"/>
                <a:gd name="T9" fmla="*/ 35 h 58"/>
              </a:gdLst>
              <a:ahLst/>
              <a:cxnLst>
                <a:cxn ang="0">
                  <a:pos x="T0" y="T1"/>
                </a:cxn>
                <a:cxn ang="0">
                  <a:pos x="T2" y="T3"/>
                </a:cxn>
                <a:cxn ang="0">
                  <a:pos x="T4" y="T5"/>
                </a:cxn>
                <a:cxn ang="0">
                  <a:pos x="T6" y="T7"/>
                </a:cxn>
                <a:cxn ang="0">
                  <a:pos x="T8" y="T9"/>
                </a:cxn>
              </a:cxnLst>
              <a:rect l="0" t="0" r="r" b="b"/>
              <a:pathLst>
                <a:path w="80" h="58">
                  <a:moveTo>
                    <a:pt x="80" y="35"/>
                  </a:moveTo>
                  <a:lnTo>
                    <a:pt x="12" y="58"/>
                  </a:lnTo>
                  <a:lnTo>
                    <a:pt x="0" y="23"/>
                  </a:lnTo>
                  <a:lnTo>
                    <a:pt x="68" y="0"/>
                  </a:lnTo>
                  <a:lnTo>
                    <a:pt x="80" y="35"/>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8" name="Freeform 126">
              <a:extLst>
                <a:ext uri="{FF2B5EF4-FFF2-40B4-BE49-F238E27FC236}">
                  <a16:creationId xmlns:a16="http://schemas.microsoft.com/office/drawing/2014/main" id="{BF308932-ABDD-41AB-8E0B-9EDDC31ED6F9}"/>
                </a:ext>
              </a:extLst>
            </p:cNvPr>
            <p:cNvSpPr>
              <a:spLocks/>
            </p:cNvSpPr>
            <p:nvPr/>
          </p:nvSpPr>
          <p:spPr bwMode="auto">
            <a:xfrm>
              <a:off x="5876925" y="3833813"/>
              <a:ext cx="125413" cy="92075"/>
            </a:xfrm>
            <a:custGeom>
              <a:avLst/>
              <a:gdLst>
                <a:gd name="T0" fmla="*/ 79 w 79"/>
                <a:gd name="T1" fmla="*/ 35 h 58"/>
                <a:gd name="T2" fmla="*/ 10 w 79"/>
                <a:gd name="T3" fmla="*/ 58 h 58"/>
                <a:gd name="T4" fmla="*/ 0 w 79"/>
                <a:gd name="T5" fmla="*/ 21 h 58"/>
                <a:gd name="T6" fmla="*/ 68 w 79"/>
                <a:gd name="T7" fmla="*/ 0 h 58"/>
                <a:gd name="T8" fmla="*/ 79 w 79"/>
                <a:gd name="T9" fmla="*/ 35 h 58"/>
              </a:gdLst>
              <a:ahLst/>
              <a:cxnLst>
                <a:cxn ang="0">
                  <a:pos x="T0" y="T1"/>
                </a:cxn>
                <a:cxn ang="0">
                  <a:pos x="T2" y="T3"/>
                </a:cxn>
                <a:cxn ang="0">
                  <a:pos x="T4" y="T5"/>
                </a:cxn>
                <a:cxn ang="0">
                  <a:pos x="T6" y="T7"/>
                </a:cxn>
                <a:cxn ang="0">
                  <a:pos x="T8" y="T9"/>
                </a:cxn>
              </a:cxnLst>
              <a:rect l="0" t="0" r="r" b="b"/>
              <a:pathLst>
                <a:path w="79" h="58">
                  <a:moveTo>
                    <a:pt x="79" y="35"/>
                  </a:moveTo>
                  <a:lnTo>
                    <a:pt x="10" y="58"/>
                  </a:lnTo>
                  <a:lnTo>
                    <a:pt x="0" y="21"/>
                  </a:lnTo>
                  <a:lnTo>
                    <a:pt x="68" y="0"/>
                  </a:lnTo>
                  <a:lnTo>
                    <a:pt x="79" y="35"/>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9" name="Freeform 127">
              <a:extLst>
                <a:ext uri="{FF2B5EF4-FFF2-40B4-BE49-F238E27FC236}">
                  <a16:creationId xmlns:a16="http://schemas.microsoft.com/office/drawing/2014/main" id="{E7153B5E-1317-46CF-B6DC-5DE9411C7928}"/>
                </a:ext>
              </a:extLst>
            </p:cNvPr>
            <p:cNvSpPr>
              <a:spLocks/>
            </p:cNvSpPr>
            <p:nvPr/>
          </p:nvSpPr>
          <p:spPr bwMode="auto">
            <a:xfrm>
              <a:off x="6218238" y="3122613"/>
              <a:ext cx="549275" cy="496888"/>
            </a:xfrm>
            <a:custGeom>
              <a:avLst/>
              <a:gdLst>
                <a:gd name="T0" fmla="*/ 117 w 346"/>
                <a:gd name="T1" fmla="*/ 0 h 313"/>
                <a:gd name="T2" fmla="*/ 0 w 346"/>
                <a:gd name="T3" fmla="*/ 228 h 313"/>
                <a:gd name="T4" fmla="*/ 167 w 346"/>
                <a:gd name="T5" fmla="*/ 313 h 313"/>
                <a:gd name="T6" fmla="*/ 198 w 346"/>
                <a:gd name="T7" fmla="*/ 251 h 313"/>
                <a:gd name="T8" fmla="*/ 260 w 346"/>
                <a:gd name="T9" fmla="*/ 284 h 313"/>
                <a:gd name="T10" fmla="*/ 346 w 346"/>
                <a:gd name="T11" fmla="*/ 117 h 313"/>
                <a:gd name="T12" fmla="*/ 117 w 346"/>
                <a:gd name="T13" fmla="*/ 0 h 313"/>
              </a:gdLst>
              <a:ahLst/>
              <a:cxnLst>
                <a:cxn ang="0">
                  <a:pos x="T0" y="T1"/>
                </a:cxn>
                <a:cxn ang="0">
                  <a:pos x="T2" y="T3"/>
                </a:cxn>
                <a:cxn ang="0">
                  <a:pos x="T4" y="T5"/>
                </a:cxn>
                <a:cxn ang="0">
                  <a:pos x="T6" y="T7"/>
                </a:cxn>
                <a:cxn ang="0">
                  <a:pos x="T8" y="T9"/>
                </a:cxn>
                <a:cxn ang="0">
                  <a:pos x="T10" y="T11"/>
                </a:cxn>
                <a:cxn ang="0">
                  <a:pos x="T12" y="T13"/>
                </a:cxn>
              </a:cxnLst>
              <a:rect l="0" t="0" r="r" b="b"/>
              <a:pathLst>
                <a:path w="346" h="313">
                  <a:moveTo>
                    <a:pt x="117" y="0"/>
                  </a:moveTo>
                  <a:lnTo>
                    <a:pt x="0" y="228"/>
                  </a:lnTo>
                  <a:lnTo>
                    <a:pt x="167" y="313"/>
                  </a:lnTo>
                  <a:lnTo>
                    <a:pt x="198" y="251"/>
                  </a:lnTo>
                  <a:lnTo>
                    <a:pt x="260" y="284"/>
                  </a:lnTo>
                  <a:lnTo>
                    <a:pt x="346" y="117"/>
                  </a:lnTo>
                  <a:lnTo>
                    <a:pt x="117" y="0"/>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0" name="Freeform 128">
              <a:extLst>
                <a:ext uri="{FF2B5EF4-FFF2-40B4-BE49-F238E27FC236}">
                  <a16:creationId xmlns:a16="http://schemas.microsoft.com/office/drawing/2014/main" id="{4B1D1C38-262B-4A74-8DD7-D0FA3C3DB244}"/>
                </a:ext>
              </a:extLst>
            </p:cNvPr>
            <p:cNvSpPr>
              <a:spLocks/>
            </p:cNvSpPr>
            <p:nvPr/>
          </p:nvSpPr>
          <p:spPr bwMode="auto">
            <a:xfrm>
              <a:off x="6483350" y="3521075"/>
              <a:ext cx="147638" cy="98425"/>
            </a:xfrm>
            <a:custGeom>
              <a:avLst/>
              <a:gdLst>
                <a:gd name="T0" fmla="*/ 0 w 93"/>
                <a:gd name="T1" fmla="*/ 62 h 62"/>
                <a:gd name="T2" fmla="*/ 93 w 93"/>
                <a:gd name="T3" fmla="*/ 33 h 62"/>
                <a:gd name="T4" fmla="*/ 31 w 93"/>
                <a:gd name="T5" fmla="*/ 0 h 62"/>
                <a:gd name="T6" fmla="*/ 0 w 93"/>
                <a:gd name="T7" fmla="*/ 62 h 62"/>
              </a:gdLst>
              <a:ahLst/>
              <a:cxnLst>
                <a:cxn ang="0">
                  <a:pos x="T0" y="T1"/>
                </a:cxn>
                <a:cxn ang="0">
                  <a:pos x="T2" y="T3"/>
                </a:cxn>
                <a:cxn ang="0">
                  <a:pos x="T4" y="T5"/>
                </a:cxn>
                <a:cxn ang="0">
                  <a:pos x="T6" y="T7"/>
                </a:cxn>
              </a:cxnLst>
              <a:rect l="0" t="0" r="r" b="b"/>
              <a:pathLst>
                <a:path w="93" h="62">
                  <a:moveTo>
                    <a:pt x="0" y="62"/>
                  </a:moveTo>
                  <a:lnTo>
                    <a:pt x="93" y="33"/>
                  </a:lnTo>
                  <a:lnTo>
                    <a:pt x="31" y="0"/>
                  </a:lnTo>
                  <a:lnTo>
                    <a:pt x="0" y="62"/>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1" name="Freeform 129">
              <a:extLst>
                <a:ext uri="{FF2B5EF4-FFF2-40B4-BE49-F238E27FC236}">
                  <a16:creationId xmlns:a16="http://schemas.microsoft.com/office/drawing/2014/main" id="{6E6100F3-9C2D-4256-A90F-6382518CCEEA}"/>
                </a:ext>
              </a:extLst>
            </p:cNvPr>
            <p:cNvSpPr>
              <a:spLocks/>
            </p:cNvSpPr>
            <p:nvPr/>
          </p:nvSpPr>
          <p:spPr bwMode="auto">
            <a:xfrm>
              <a:off x="6369050" y="3190875"/>
              <a:ext cx="88900" cy="46038"/>
            </a:xfrm>
            <a:custGeom>
              <a:avLst/>
              <a:gdLst>
                <a:gd name="T0" fmla="*/ 0 w 56"/>
                <a:gd name="T1" fmla="*/ 0 h 29"/>
                <a:gd name="T2" fmla="*/ 56 w 56"/>
                <a:gd name="T3" fmla="*/ 29 h 29"/>
                <a:gd name="T4" fmla="*/ 0 w 56"/>
                <a:gd name="T5" fmla="*/ 0 h 29"/>
              </a:gdLst>
              <a:ahLst/>
              <a:cxnLst>
                <a:cxn ang="0">
                  <a:pos x="T0" y="T1"/>
                </a:cxn>
                <a:cxn ang="0">
                  <a:pos x="T2" y="T3"/>
                </a:cxn>
                <a:cxn ang="0">
                  <a:pos x="T4" y="T5"/>
                </a:cxn>
              </a:cxnLst>
              <a:rect l="0" t="0" r="r" b="b"/>
              <a:pathLst>
                <a:path w="56" h="29">
                  <a:moveTo>
                    <a:pt x="0" y="0"/>
                  </a:moveTo>
                  <a:lnTo>
                    <a:pt x="56" y="2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Line 130">
              <a:extLst>
                <a:ext uri="{FF2B5EF4-FFF2-40B4-BE49-F238E27FC236}">
                  <a16:creationId xmlns:a16="http://schemas.microsoft.com/office/drawing/2014/main" id="{4A99E621-3625-424A-9881-CA11D29F7EC7}"/>
                </a:ext>
              </a:extLst>
            </p:cNvPr>
            <p:cNvSpPr>
              <a:spLocks noChangeShapeType="1"/>
            </p:cNvSpPr>
            <p:nvPr/>
          </p:nvSpPr>
          <p:spPr bwMode="auto">
            <a:xfrm>
              <a:off x="6369050" y="3190875"/>
              <a:ext cx="88900" cy="46038"/>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131">
              <a:extLst>
                <a:ext uri="{FF2B5EF4-FFF2-40B4-BE49-F238E27FC236}">
                  <a16:creationId xmlns:a16="http://schemas.microsoft.com/office/drawing/2014/main" id="{D4835BD7-4621-4B11-876E-CBDB61366E49}"/>
                </a:ext>
              </a:extLst>
            </p:cNvPr>
            <p:cNvSpPr>
              <a:spLocks/>
            </p:cNvSpPr>
            <p:nvPr/>
          </p:nvSpPr>
          <p:spPr bwMode="auto">
            <a:xfrm>
              <a:off x="6529388" y="3273425"/>
              <a:ext cx="203200" cy="104775"/>
            </a:xfrm>
            <a:custGeom>
              <a:avLst/>
              <a:gdLst>
                <a:gd name="T0" fmla="*/ 0 w 128"/>
                <a:gd name="T1" fmla="*/ 0 h 66"/>
                <a:gd name="T2" fmla="*/ 128 w 128"/>
                <a:gd name="T3" fmla="*/ 66 h 66"/>
                <a:gd name="T4" fmla="*/ 0 w 128"/>
                <a:gd name="T5" fmla="*/ 0 h 66"/>
              </a:gdLst>
              <a:ahLst/>
              <a:cxnLst>
                <a:cxn ang="0">
                  <a:pos x="T0" y="T1"/>
                </a:cxn>
                <a:cxn ang="0">
                  <a:pos x="T2" y="T3"/>
                </a:cxn>
                <a:cxn ang="0">
                  <a:pos x="T4" y="T5"/>
                </a:cxn>
              </a:cxnLst>
              <a:rect l="0" t="0" r="r" b="b"/>
              <a:pathLst>
                <a:path w="128" h="66">
                  <a:moveTo>
                    <a:pt x="0" y="0"/>
                  </a:moveTo>
                  <a:lnTo>
                    <a:pt x="128" y="6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Line 132">
              <a:extLst>
                <a:ext uri="{FF2B5EF4-FFF2-40B4-BE49-F238E27FC236}">
                  <a16:creationId xmlns:a16="http://schemas.microsoft.com/office/drawing/2014/main" id="{B6D86EFD-CD28-40B7-8B5E-5A820673E2B4}"/>
                </a:ext>
              </a:extLst>
            </p:cNvPr>
            <p:cNvSpPr>
              <a:spLocks noChangeShapeType="1"/>
            </p:cNvSpPr>
            <p:nvPr/>
          </p:nvSpPr>
          <p:spPr bwMode="auto">
            <a:xfrm>
              <a:off x="6529388" y="3273425"/>
              <a:ext cx="203200" cy="104775"/>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133">
              <a:extLst>
                <a:ext uri="{FF2B5EF4-FFF2-40B4-BE49-F238E27FC236}">
                  <a16:creationId xmlns:a16="http://schemas.microsoft.com/office/drawing/2014/main" id="{0E033FB2-6AC8-476F-9D0C-74C90580E0E8}"/>
                </a:ext>
              </a:extLst>
            </p:cNvPr>
            <p:cNvSpPr>
              <a:spLocks/>
            </p:cNvSpPr>
            <p:nvPr/>
          </p:nvSpPr>
          <p:spPr bwMode="auto">
            <a:xfrm>
              <a:off x="6022975" y="2373313"/>
              <a:ext cx="581025" cy="581025"/>
            </a:xfrm>
            <a:custGeom>
              <a:avLst/>
              <a:gdLst>
                <a:gd name="T0" fmla="*/ 285 w 312"/>
                <a:gd name="T1" fmla="*/ 106 h 312"/>
                <a:gd name="T2" fmla="*/ 206 w 312"/>
                <a:gd name="T3" fmla="*/ 284 h 312"/>
                <a:gd name="T4" fmla="*/ 28 w 312"/>
                <a:gd name="T5" fmla="*/ 206 h 312"/>
                <a:gd name="T6" fmla="*/ 107 w 312"/>
                <a:gd name="T7" fmla="*/ 27 h 312"/>
                <a:gd name="T8" fmla="*/ 285 w 312"/>
                <a:gd name="T9" fmla="*/ 106 h 312"/>
              </a:gdLst>
              <a:ahLst/>
              <a:cxnLst>
                <a:cxn ang="0">
                  <a:pos x="T0" y="T1"/>
                </a:cxn>
                <a:cxn ang="0">
                  <a:pos x="T2" y="T3"/>
                </a:cxn>
                <a:cxn ang="0">
                  <a:pos x="T4" y="T5"/>
                </a:cxn>
                <a:cxn ang="0">
                  <a:pos x="T6" y="T7"/>
                </a:cxn>
                <a:cxn ang="0">
                  <a:pos x="T8" y="T9"/>
                </a:cxn>
              </a:cxnLst>
              <a:rect l="0" t="0" r="r" b="b"/>
              <a:pathLst>
                <a:path w="312" h="312">
                  <a:moveTo>
                    <a:pt x="285" y="106"/>
                  </a:moveTo>
                  <a:cubicBezTo>
                    <a:pt x="312" y="177"/>
                    <a:pt x="277" y="257"/>
                    <a:pt x="206" y="284"/>
                  </a:cubicBezTo>
                  <a:cubicBezTo>
                    <a:pt x="135" y="312"/>
                    <a:pt x="55" y="277"/>
                    <a:pt x="28" y="206"/>
                  </a:cubicBezTo>
                  <a:cubicBezTo>
                    <a:pt x="0" y="135"/>
                    <a:pt x="36" y="55"/>
                    <a:pt x="107" y="27"/>
                  </a:cubicBezTo>
                  <a:cubicBezTo>
                    <a:pt x="177" y="0"/>
                    <a:pt x="257" y="35"/>
                    <a:pt x="285" y="106"/>
                  </a:cubicBez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6" name="Freeform 134">
              <a:extLst>
                <a:ext uri="{FF2B5EF4-FFF2-40B4-BE49-F238E27FC236}">
                  <a16:creationId xmlns:a16="http://schemas.microsoft.com/office/drawing/2014/main" id="{48C47DDC-0EAC-4DCA-B18D-CA100F9F4B30}"/>
                </a:ext>
              </a:extLst>
            </p:cNvPr>
            <p:cNvSpPr>
              <a:spLocks/>
            </p:cNvSpPr>
            <p:nvPr/>
          </p:nvSpPr>
          <p:spPr bwMode="auto">
            <a:xfrm>
              <a:off x="6602413" y="2295525"/>
              <a:ext cx="550863" cy="279400"/>
            </a:xfrm>
            <a:custGeom>
              <a:avLst/>
              <a:gdLst>
                <a:gd name="T0" fmla="*/ 0 w 296"/>
                <a:gd name="T1" fmla="*/ 121 h 150"/>
                <a:gd name="T2" fmla="*/ 235 w 296"/>
                <a:gd name="T3" fmla="*/ 5 h 150"/>
                <a:gd name="T4" fmla="*/ 269 w 296"/>
                <a:gd name="T5" fmla="*/ 5 h 150"/>
                <a:gd name="T6" fmla="*/ 269 w 296"/>
                <a:gd name="T7" fmla="*/ 5 h 150"/>
                <a:gd name="T8" fmla="*/ 288 w 296"/>
                <a:gd name="T9" fmla="*/ 55 h 150"/>
                <a:gd name="T10" fmla="*/ 288 w 296"/>
                <a:gd name="T11" fmla="*/ 55 h 150"/>
                <a:gd name="T12" fmla="*/ 263 w 296"/>
                <a:gd name="T13" fmla="*/ 78 h 150"/>
                <a:gd name="T14" fmla="*/ 11 w 296"/>
                <a:gd name="T15" fmla="*/ 150 h 150"/>
                <a:gd name="T16" fmla="*/ 0 w 296"/>
                <a:gd name="T17" fmla="*/ 12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50">
                  <a:moveTo>
                    <a:pt x="0" y="121"/>
                  </a:moveTo>
                  <a:cubicBezTo>
                    <a:pt x="235" y="5"/>
                    <a:pt x="235" y="5"/>
                    <a:pt x="235" y="5"/>
                  </a:cubicBezTo>
                  <a:cubicBezTo>
                    <a:pt x="246" y="0"/>
                    <a:pt x="258" y="0"/>
                    <a:pt x="269" y="5"/>
                  </a:cubicBezTo>
                  <a:cubicBezTo>
                    <a:pt x="269" y="5"/>
                    <a:pt x="269" y="5"/>
                    <a:pt x="269" y="5"/>
                  </a:cubicBezTo>
                  <a:cubicBezTo>
                    <a:pt x="288" y="14"/>
                    <a:pt x="296" y="36"/>
                    <a:pt x="288" y="55"/>
                  </a:cubicBezTo>
                  <a:cubicBezTo>
                    <a:pt x="288" y="55"/>
                    <a:pt x="288" y="55"/>
                    <a:pt x="288" y="55"/>
                  </a:cubicBezTo>
                  <a:cubicBezTo>
                    <a:pt x="284" y="66"/>
                    <a:pt x="275" y="74"/>
                    <a:pt x="263" y="78"/>
                  </a:cubicBezTo>
                  <a:cubicBezTo>
                    <a:pt x="11" y="150"/>
                    <a:pt x="11" y="150"/>
                    <a:pt x="11" y="150"/>
                  </a:cubicBezTo>
                  <a:lnTo>
                    <a:pt x="0" y="121"/>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7" name="Freeform 135">
              <a:extLst>
                <a:ext uri="{FF2B5EF4-FFF2-40B4-BE49-F238E27FC236}">
                  <a16:creationId xmlns:a16="http://schemas.microsoft.com/office/drawing/2014/main" id="{10B7F268-4AE8-40B5-92B1-FACBD6C1DA48}"/>
                </a:ext>
              </a:extLst>
            </p:cNvPr>
            <p:cNvSpPr>
              <a:spLocks/>
            </p:cNvSpPr>
            <p:nvPr/>
          </p:nvSpPr>
          <p:spPr bwMode="auto">
            <a:xfrm>
              <a:off x="6530975" y="2505075"/>
              <a:ext cx="98425" cy="111125"/>
            </a:xfrm>
            <a:custGeom>
              <a:avLst/>
              <a:gdLst>
                <a:gd name="T0" fmla="*/ 12 w 53"/>
                <a:gd name="T1" fmla="*/ 36 h 60"/>
                <a:gd name="T2" fmla="*/ 19 w 53"/>
                <a:gd name="T3" fmla="*/ 60 h 60"/>
                <a:gd name="T4" fmla="*/ 53 w 53"/>
                <a:gd name="T5" fmla="*/ 47 h 60"/>
                <a:gd name="T6" fmla="*/ 34 w 53"/>
                <a:gd name="T7" fmla="*/ 0 h 60"/>
                <a:gd name="T8" fmla="*/ 0 w 53"/>
                <a:gd name="T9" fmla="*/ 13 h 60"/>
                <a:gd name="T10" fmla="*/ 12 w 53"/>
                <a:gd name="T11" fmla="*/ 36 h 60"/>
              </a:gdLst>
              <a:ahLst/>
              <a:cxnLst>
                <a:cxn ang="0">
                  <a:pos x="T0" y="T1"/>
                </a:cxn>
                <a:cxn ang="0">
                  <a:pos x="T2" y="T3"/>
                </a:cxn>
                <a:cxn ang="0">
                  <a:pos x="T4" y="T5"/>
                </a:cxn>
                <a:cxn ang="0">
                  <a:pos x="T6" y="T7"/>
                </a:cxn>
                <a:cxn ang="0">
                  <a:pos x="T8" y="T9"/>
                </a:cxn>
                <a:cxn ang="0">
                  <a:pos x="T10" y="T11"/>
                </a:cxn>
              </a:cxnLst>
              <a:rect l="0" t="0" r="r" b="b"/>
              <a:pathLst>
                <a:path w="53" h="60">
                  <a:moveTo>
                    <a:pt x="12" y="36"/>
                  </a:moveTo>
                  <a:cubicBezTo>
                    <a:pt x="15" y="44"/>
                    <a:pt x="17" y="52"/>
                    <a:pt x="19" y="60"/>
                  </a:cubicBezTo>
                  <a:cubicBezTo>
                    <a:pt x="53" y="47"/>
                    <a:pt x="53" y="47"/>
                    <a:pt x="53" y="47"/>
                  </a:cubicBezTo>
                  <a:cubicBezTo>
                    <a:pt x="34" y="0"/>
                    <a:pt x="34" y="0"/>
                    <a:pt x="34" y="0"/>
                  </a:cubicBezTo>
                  <a:cubicBezTo>
                    <a:pt x="0" y="13"/>
                    <a:pt x="0" y="13"/>
                    <a:pt x="0" y="13"/>
                  </a:cubicBezTo>
                  <a:cubicBezTo>
                    <a:pt x="5" y="21"/>
                    <a:pt x="9" y="28"/>
                    <a:pt x="12" y="36"/>
                  </a:cubicBez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8" name="Freeform 136">
              <a:extLst>
                <a:ext uri="{FF2B5EF4-FFF2-40B4-BE49-F238E27FC236}">
                  <a16:creationId xmlns:a16="http://schemas.microsoft.com/office/drawing/2014/main" id="{08B820F9-BB97-4896-87C4-7973777CB8A9}"/>
                </a:ext>
              </a:extLst>
            </p:cNvPr>
            <p:cNvSpPr>
              <a:spLocks/>
            </p:cNvSpPr>
            <p:nvPr/>
          </p:nvSpPr>
          <p:spPr bwMode="auto">
            <a:xfrm>
              <a:off x="6099175" y="2451100"/>
              <a:ext cx="430213" cy="427038"/>
            </a:xfrm>
            <a:custGeom>
              <a:avLst/>
              <a:gdLst>
                <a:gd name="T0" fmla="*/ 210 w 231"/>
                <a:gd name="T1" fmla="*/ 78 h 230"/>
                <a:gd name="T2" fmla="*/ 152 w 231"/>
                <a:gd name="T3" fmla="*/ 210 h 230"/>
                <a:gd name="T4" fmla="*/ 20 w 231"/>
                <a:gd name="T5" fmla="*/ 152 h 230"/>
                <a:gd name="T6" fmla="*/ 78 w 231"/>
                <a:gd name="T7" fmla="*/ 20 h 230"/>
                <a:gd name="T8" fmla="*/ 210 w 231"/>
                <a:gd name="T9" fmla="*/ 78 h 230"/>
              </a:gdLst>
              <a:ahLst/>
              <a:cxnLst>
                <a:cxn ang="0">
                  <a:pos x="T0" y="T1"/>
                </a:cxn>
                <a:cxn ang="0">
                  <a:pos x="T2" y="T3"/>
                </a:cxn>
                <a:cxn ang="0">
                  <a:pos x="T4" y="T5"/>
                </a:cxn>
                <a:cxn ang="0">
                  <a:pos x="T6" y="T7"/>
                </a:cxn>
                <a:cxn ang="0">
                  <a:pos x="T8" y="T9"/>
                </a:cxn>
              </a:cxnLst>
              <a:rect l="0" t="0" r="r" b="b"/>
              <a:pathLst>
                <a:path w="231" h="230">
                  <a:moveTo>
                    <a:pt x="210" y="78"/>
                  </a:moveTo>
                  <a:cubicBezTo>
                    <a:pt x="231" y="131"/>
                    <a:pt x="205" y="190"/>
                    <a:pt x="152" y="210"/>
                  </a:cubicBezTo>
                  <a:cubicBezTo>
                    <a:pt x="100" y="230"/>
                    <a:pt x="41" y="204"/>
                    <a:pt x="20" y="152"/>
                  </a:cubicBezTo>
                  <a:cubicBezTo>
                    <a:pt x="0" y="99"/>
                    <a:pt x="26" y="40"/>
                    <a:pt x="78" y="20"/>
                  </a:cubicBezTo>
                  <a:cubicBezTo>
                    <a:pt x="131" y="0"/>
                    <a:pt x="190" y="26"/>
                    <a:pt x="210" y="78"/>
                  </a:cubicBez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9" name="Freeform 137">
              <a:extLst>
                <a:ext uri="{FF2B5EF4-FFF2-40B4-BE49-F238E27FC236}">
                  <a16:creationId xmlns:a16="http://schemas.microsoft.com/office/drawing/2014/main" id="{12C4E6D5-C27A-4054-AA94-03A72538B4E6}"/>
                </a:ext>
              </a:extLst>
            </p:cNvPr>
            <p:cNvSpPr>
              <a:spLocks/>
            </p:cNvSpPr>
            <p:nvPr/>
          </p:nvSpPr>
          <p:spPr bwMode="auto">
            <a:xfrm>
              <a:off x="6162675" y="2465388"/>
              <a:ext cx="331788" cy="336550"/>
            </a:xfrm>
            <a:custGeom>
              <a:avLst/>
              <a:gdLst>
                <a:gd name="T0" fmla="*/ 130 w 178"/>
                <a:gd name="T1" fmla="*/ 162 h 181"/>
                <a:gd name="T2" fmla="*/ 173 w 178"/>
                <a:gd name="T3" fmla="*/ 128 h 181"/>
                <a:gd name="T4" fmla="*/ 169 w 178"/>
                <a:gd name="T5" fmla="*/ 73 h 181"/>
                <a:gd name="T6" fmla="*/ 47 w 178"/>
                <a:gd name="T7" fmla="*/ 19 h 181"/>
                <a:gd name="T8" fmla="*/ 4 w 178"/>
                <a:gd name="T9" fmla="*/ 53 h 181"/>
                <a:gd name="T10" fmla="*/ 8 w 178"/>
                <a:gd name="T11" fmla="*/ 108 h 181"/>
                <a:gd name="T12" fmla="*/ 130 w 178"/>
                <a:gd name="T13" fmla="*/ 162 h 181"/>
              </a:gdLst>
              <a:ahLst/>
              <a:cxnLst>
                <a:cxn ang="0">
                  <a:pos x="T0" y="T1"/>
                </a:cxn>
                <a:cxn ang="0">
                  <a:pos x="T2" y="T3"/>
                </a:cxn>
                <a:cxn ang="0">
                  <a:pos x="T4" y="T5"/>
                </a:cxn>
                <a:cxn ang="0">
                  <a:pos x="T6" y="T7"/>
                </a:cxn>
                <a:cxn ang="0">
                  <a:pos x="T8" y="T9"/>
                </a:cxn>
                <a:cxn ang="0">
                  <a:pos x="T10" y="T11"/>
                </a:cxn>
                <a:cxn ang="0">
                  <a:pos x="T12" y="T13"/>
                </a:cxn>
              </a:cxnLst>
              <a:rect l="0" t="0" r="r" b="b"/>
              <a:pathLst>
                <a:path w="178" h="181">
                  <a:moveTo>
                    <a:pt x="130" y="162"/>
                  </a:moveTo>
                  <a:cubicBezTo>
                    <a:pt x="148" y="155"/>
                    <a:pt x="163" y="143"/>
                    <a:pt x="173" y="128"/>
                  </a:cubicBezTo>
                  <a:cubicBezTo>
                    <a:pt x="178" y="109"/>
                    <a:pt x="176" y="90"/>
                    <a:pt x="169" y="73"/>
                  </a:cubicBezTo>
                  <a:cubicBezTo>
                    <a:pt x="151" y="24"/>
                    <a:pt x="96" y="0"/>
                    <a:pt x="47" y="19"/>
                  </a:cubicBezTo>
                  <a:cubicBezTo>
                    <a:pt x="30" y="26"/>
                    <a:pt x="15" y="37"/>
                    <a:pt x="4" y="53"/>
                  </a:cubicBezTo>
                  <a:cubicBezTo>
                    <a:pt x="0" y="71"/>
                    <a:pt x="1" y="90"/>
                    <a:pt x="8" y="108"/>
                  </a:cubicBezTo>
                  <a:cubicBezTo>
                    <a:pt x="27" y="157"/>
                    <a:pt x="81" y="181"/>
                    <a:pt x="130" y="16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0" name="Freeform 138">
              <a:extLst>
                <a:ext uri="{FF2B5EF4-FFF2-40B4-BE49-F238E27FC236}">
                  <a16:creationId xmlns:a16="http://schemas.microsoft.com/office/drawing/2014/main" id="{C9DFCD80-A405-4C5E-B1C8-D9C77D1D842C}"/>
                </a:ext>
              </a:extLst>
            </p:cNvPr>
            <p:cNvSpPr>
              <a:spLocks/>
            </p:cNvSpPr>
            <p:nvPr/>
          </p:nvSpPr>
          <p:spPr bwMode="auto">
            <a:xfrm>
              <a:off x="7038975" y="2305050"/>
              <a:ext cx="52388" cy="136525"/>
            </a:xfrm>
            <a:custGeom>
              <a:avLst/>
              <a:gdLst>
                <a:gd name="T0" fmla="*/ 33 w 33"/>
                <a:gd name="T1" fmla="*/ 86 h 86"/>
                <a:gd name="T2" fmla="*/ 0 w 33"/>
                <a:gd name="T3" fmla="*/ 0 h 86"/>
                <a:gd name="T4" fmla="*/ 33 w 33"/>
                <a:gd name="T5" fmla="*/ 86 h 86"/>
              </a:gdLst>
              <a:ahLst/>
              <a:cxnLst>
                <a:cxn ang="0">
                  <a:pos x="T0" y="T1"/>
                </a:cxn>
                <a:cxn ang="0">
                  <a:pos x="T2" y="T3"/>
                </a:cxn>
                <a:cxn ang="0">
                  <a:pos x="T4" y="T5"/>
                </a:cxn>
              </a:cxnLst>
              <a:rect l="0" t="0" r="r" b="b"/>
              <a:pathLst>
                <a:path w="33" h="86">
                  <a:moveTo>
                    <a:pt x="33" y="86"/>
                  </a:moveTo>
                  <a:lnTo>
                    <a:pt x="0" y="0"/>
                  </a:lnTo>
                  <a:lnTo>
                    <a:pt x="33" y="86"/>
                  </a:lnTo>
                  <a:close/>
                </a:path>
              </a:pathLst>
            </a:custGeom>
            <a:solidFill>
              <a:srgbClr val="8F95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Line 139">
              <a:extLst>
                <a:ext uri="{FF2B5EF4-FFF2-40B4-BE49-F238E27FC236}">
                  <a16:creationId xmlns:a16="http://schemas.microsoft.com/office/drawing/2014/main" id="{F6D7A307-C8C3-4A94-B509-E2CFDAC1BEF6}"/>
                </a:ext>
              </a:extLst>
            </p:cNvPr>
            <p:cNvSpPr>
              <a:spLocks noChangeShapeType="1"/>
            </p:cNvSpPr>
            <p:nvPr/>
          </p:nvSpPr>
          <p:spPr bwMode="auto">
            <a:xfrm flipH="1" flipV="1">
              <a:off x="7038975" y="2305050"/>
              <a:ext cx="52388" cy="136525"/>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140">
              <a:extLst>
                <a:ext uri="{FF2B5EF4-FFF2-40B4-BE49-F238E27FC236}">
                  <a16:creationId xmlns:a16="http://schemas.microsoft.com/office/drawing/2014/main" id="{EC0C2070-CF78-4179-AC2A-37941B66B91D}"/>
                </a:ext>
              </a:extLst>
            </p:cNvPr>
            <p:cNvSpPr>
              <a:spLocks/>
            </p:cNvSpPr>
            <p:nvPr/>
          </p:nvSpPr>
          <p:spPr bwMode="auto">
            <a:xfrm>
              <a:off x="5437188" y="2524125"/>
              <a:ext cx="392113" cy="233363"/>
            </a:xfrm>
            <a:custGeom>
              <a:avLst/>
              <a:gdLst>
                <a:gd name="T0" fmla="*/ 180 w 211"/>
                <a:gd name="T1" fmla="*/ 38 h 125"/>
                <a:gd name="T2" fmla="*/ 55 w 211"/>
                <a:gd name="T3" fmla="*/ 5 h 125"/>
                <a:gd name="T4" fmla="*/ 11 w 211"/>
                <a:gd name="T5" fmla="*/ 31 h 125"/>
                <a:gd name="T6" fmla="*/ 0 w 211"/>
                <a:gd name="T7" fmla="*/ 75 h 125"/>
                <a:gd name="T8" fmla="*/ 194 w 211"/>
                <a:gd name="T9" fmla="*/ 125 h 125"/>
                <a:gd name="T10" fmla="*/ 206 w 211"/>
                <a:gd name="T11" fmla="*/ 82 h 125"/>
                <a:gd name="T12" fmla="*/ 180 w 211"/>
                <a:gd name="T13" fmla="*/ 38 h 125"/>
              </a:gdLst>
              <a:ahLst/>
              <a:cxnLst>
                <a:cxn ang="0">
                  <a:pos x="T0" y="T1"/>
                </a:cxn>
                <a:cxn ang="0">
                  <a:pos x="T2" y="T3"/>
                </a:cxn>
                <a:cxn ang="0">
                  <a:pos x="T4" y="T5"/>
                </a:cxn>
                <a:cxn ang="0">
                  <a:pos x="T6" y="T7"/>
                </a:cxn>
                <a:cxn ang="0">
                  <a:pos x="T8" y="T9"/>
                </a:cxn>
                <a:cxn ang="0">
                  <a:pos x="T10" y="T11"/>
                </a:cxn>
                <a:cxn ang="0">
                  <a:pos x="T12" y="T13"/>
                </a:cxn>
              </a:cxnLst>
              <a:rect l="0" t="0" r="r" b="b"/>
              <a:pathLst>
                <a:path w="211" h="125">
                  <a:moveTo>
                    <a:pt x="180" y="38"/>
                  </a:moveTo>
                  <a:cubicBezTo>
                    <a:pt x="55" y="5"/>
                    <a:pt x="55" y="5"/>
                    <a:pt x="55" y="5"/>
                  </a:cubicBezTo>
                  <a:cubicBezTo>
                    <a:pt x="36" y="0"/>
                    <a:pt x="16" y="12"/>
                    <a:pt x="11" y="31"/>
                  </a:cubicBezTo>
                  <a:cubicBezTo>
                    <a:pt x="0" y="75"/>
                    <a:pt x="0" y="75"/>
                    <a:pt x="0" y="75"/>
                  </a:cubicBezTo>
                  <a:cubicBezTo>
                    <a:pt x="194" y="125"/>
                    <a:pt x="194" y="125"/>
                    <a:pt x="194" y="125"/>
                  </a:cubicBezTo>
                  <a:cubicBezTo>
                    <a:pt x="206" y="82"/>
                    <a:pt x="206" y="82"/>
                    <a:pt x="206" y="82"/>
                  </a:cubicBezTo>
                  <a:cubicBezTo>
                    <a:pt x="211" y="62"/>
                    <a:pt x="199" y="43"/>
                    <a:pt x="180" y="38"/>
                  </a:cubicBez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3" name="Freeform 141">
              <a:extLst>
                <a:ext uri="{FF2B5EF4-FFF2-40B4-BE49-F238E27FC236}">
                  <a16:creationId xmlns:a16="http://schemas.microsoft.com/office/drawing/2014/main" id="{6E491B69-64D0-4EBF-9908-68D8CE9B31CC}"/>
                </a:ext>
              </a:extLst>
            </p:cNvPr>
            <p:cNvSpPr>
              <a:spLocks/>
            </p:cNvSpPr>
            <p:nvPr/>
          </p:nvSpPr>
          <p:spPr bwMode="auto">
            <a:xfrm>
              <a:off x="5616575" y="2281238"/>
              <a:ext cx="174625" cy="293688"/>
            </a:xfrm>
            <a:custGeom>
              <a:avLst/>
              <a:gdLst>
                <a:gd name="T0" fmla="*/ 82 w 94"/>
                <a:gd name="T1" fmla="*/ 69 h 158"/>
                <a:gd name="T2" fmla="*/ 89 w 94"/>
                <a:gd name="T3" fmla="*/ 56 h 158"/>
                <a:gd name="T4" fmla="*/ 59 w 94"/>
                <a:gd name="T5" fmla="*/ 6 h 158"/>
                <a:gd name="T6" fmla="*/ 10 w 94"/>
                <a:gd name="T7" fmla="*/ 35 h 158"/>
                <a:gd name="T8" fmla="*/ 9 w 94"/>
                <a:gd name="T9" fmla="*/ 39 h 158"/>
                <a:gd name="T10" fmla="*/ 9 w 94"/>
                <a:gd name="T11" fmla="*/ 40 h 158"/>
                <a:gd name="T12" fmla="*/ 0 w 94"/>
                <a:gd name="T13" fmla="*/ 147 h 158"/>
                <a:gd name="T14" fmla="*/ 21 w 94"/>
                <a:gd name="T15" fmla="*/ 152 h 158"/>
                <a:gd name="T16" fmla="*/ 21 w 94"/>
                <a:gd name="T17" fmla="*/ 152 h 158"/>
                <a:gd name="T18" fmla="*/ 42 w 94"/>
                <a:gd name="T19" fmla="*/ 158 h 158"/>
                <a:gd name="T20" fmla="*/ 82 w 94"/>
                <a:gd name="T21" fmla="*/ 6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158">
                  <a:moveTo>
                    <a:pt x="82" y="69"/>
                  </a:moveTo>
                  <a:cubicBezTo>
                    <a:pt x="85" y="65"/>
                    <a:pt x="87" y="61"/>
                    <a:pt x="89" y="56"/>
                  </a:cubicBezTo>
                  <a:cubicBezTo>
                    <a:pt x="94" y="34"/>
                    <a:pt x="81" y="12"/>
                    <a:pt x="59" y="6"/>
                  </a:cubicBezTo>
                  <a:cubicBezTo>
                    <a:pt x="38" y="0"/>
                    <a:pt x="15" y="14"/>
                    <a:pt x="10" y="35"/>
                  </a:cubicBezTo>
                  <a:cubicBezTo>
                    <a:pt x="9" y="36"/>
                    <a:pt x="9" y="38"/>
                    <a:pt x="9" y="39"/>
                  </a:cubicBezTo>
                  <a:cubicBezTo>
                    <a:pt x="9" y="39"/>
                    <a:pt x="9" y="40"/>
                    <a:pt x="9" y="40"/>
                  </a:cubicBezTo>
                  <a:cubicBezTo>
                    <a:pt x="4" y="72"/>
                    <a:pt x="25" y="132"/>
                    <a:pt x="0" y="147"/>
                  </a:cubicBezTo>
                  <a:cubicBezTo>
                    <a:pt x="21" y="152"/>
                    <a:pt x="21" y="152"/>
                    <a:pt x="21" y="152"/>
                  </a:cubicBezTo>
                  <a:cubicBezTo>
                    <a:pt x="21" y="152"/>
                    <a:pt x="21" y="152"/>
                    <a:pt x="21" y="152"/>
                  </a:cubicBezTo>
                  <a:cubicBezTo>
                    <a:pt x="42" y="158"/>
                    <a:pt x="42" y="158"/>
                    <a:pt x="42" y="158"/>
                  </a:cubicBezTo>
                  <a:cubicBezTo>
                    <a:pt x="29" y="135"/>
                    <a:pt x="67" y="98"/>
                    <a:pt x="82" y="69"/>
                  </a:cubicBez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4" name="Freeform 142">
              <a:extLst>
                <a:ext uri="{FF2B5EF4-FFF2-40B4-BE49-F238E27FC236}">
                  <a16:creationId xmlns:a16="http://schemas.microsoft.com/office/drawing/2014/main" id="{2393309D-4B4B-49C2-9512-66CB6220B7DE}"/>
                </a:ext>
              </a:extLst>
            </p:cNvPr>
            <p:cNvSpPr>
              <a:spLocks/>
            </p:cNvSpPr>
            <p:nvPr/>
          </p:nvSpPr>
          <p:spPr bwMode="auto">
            <a:xfrm>
              <a:off x="5446713" y="2670175"/>
              <a:ext cx="331788" cy="122238"/>
            </a:xfrm>
            <a:custGeom>
              <a:avLst/>
              <a:gdLst>
                <a:gd name="T0" fmla="*/ 203 w 209"/>
                <a:gd name="T1" fmla="*/ 77 h 77"/>
                <a:gd name="T2" fmla="*/ 0 w 209"/>
                <a:gd name="T3" fmla="*/ 25 h 77"/>
                <a:gd name="T4" fmla="*/ 7 w 209"/>
                <a:gd name="T5" fmla="*/ 0 h 77"/>
                <a:gd name="T6" fmla="*/ 209 w 209"/>
                <a:gd name="T7" fmla="*/ 52 h 77"/>
                <a:gd name="T8" fmla="*/ 203 w 209"/>
                <a:gd name="T9" fmla="*/ 77 h 77"/>
              </a:gdLst>
              <a:ahLst/>
              <a:cxnLst>
                <a:cxn ang="0">
                  <a:pos x="T0" y="T1"/>
                </a:cxn>
                <a:cxn ang="0">
                  <a:pos x="T2" y="T3"/>
                </a:cxn>
                <a:cxn ang="0">
                  <a:pos x="T4" y="T5"/>
                </a:cxn>
                <a:cxn ang="0">
                  <a:pos x="T6" y="T7"/>
                </a:cxn>
                <a:cxn ang="0">
                  <a:pos x="T8" y="T9"/>
                </a:cxn>
              </a:cxnLst>
              <a:rect l="0" t="0" r="r" b="b"/>
              <a:pathLst>
                <a:path w="209" h="77">
                  <a:moveTo>
                    <a:pt x="203" y="77"/>
                  </a:moveTo>
                  <a:lnTo>
                    <a:pt x="0" y="25"/>
                  </a:lnTo>
                  <a:lnTo>
                    <a:pt x="7" y="0"/>
                  </a:lnTo>
                  <a:lnTo>
                    <a:pt x="209" y="52"/>
                  </a:lnTo>
                  <a:lnTo>
                    <a:pt x="203" y="77"/>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5" name="Line 143">
              <a:extLst>
                <a:ext uri="{FF2B5EF4-FFF2-40B4-BE49-F238E27FC236}">
                  <a16:creationId xmlns:a16="http://schemas.microsoft.com/office/drawing/2014/main" id="{F94FE9AF-C070-4527-97A1-19359767B3F8}"/>
                </a:ext>
              </a:extLst>
            </p:cNvPr>
            <p:cNvSpPr>
              <a:spLocks noChangeShapeType="1"/>
            </p:cNvSpPr>
            <p:nvPr/>
          </p:nvSpPr>
          <p:spPr bwMode="auto">
            <a:xfrm>
              <a:off x="5448300" y="2619375"/>
              <a:ext cx="127000" cy="31750"/>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36472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59300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15275923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5"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099084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2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71513" y="917169"/>
            <a:ext cx="10848976" cy="1010167"/>
          </a:xfrm>
        </p:spPr>
        <p:txBody>
          <a:bodyPr>
            <a:normAutofit/>
          </a:bodyPr>
          <a:lstStyle/>
          <a:p>
            <a:r>
              <a:rPr lang="zh-CN" altLang="en-US" sz="5400" dirty="0">
                <a:latin typeface="+mj-ea"/>
              </a:rPr>
              <a:t>中西文化差异</a:t>
            </a:r>
            <a:endParaRPr lang="zh-CN" altLang="en-US" sz="5400" dirty="0">
              <a:solidFill>
                <a:schemeClr val="accent1"/>
              </a:solidFill>
              <a:latin typeface="+mj-ea"/>
            </a:endParaRPr>
          </a:p>
        </p:txBody>
      </p:sp>
    </p:spTree>
    <p:extLst>
      <p:ext uri="{BB962C8B-B14F-4D97-AF65-F5344CB8AC3E}">
        <p14:creationId xmlns:p14="http://schemas.microsoft.com/office/powerpoint/2010/main" val="227174189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userDrawn="1">
            <p:ph type="title"/>
          </p:nvPr>
        </p:nvSpPr>
        <p:spPr>
          <a:xfrm>
            <a:off x="3795296" y="2552145"/>
            <a:ext cx="4601407" cy="1753710"/>
          </a:xfrm>
        </p:spPr>
        <p:txBody>
          <a:bodyPr>
            <a:noAutofit/>
          </a:bodyPr>
          <a:lstStyle/>
          <a:p>
            <a:r>
              <a:rPr lang="en-US" altLang="zh-CN" sz="6000" b="0" dirty="0">
                <a:latin typeface="Aharoni" panose="02010803020104030203" pitchFamily="2" charset="-79"/>
                <a:cs typeface="Aharoni" panose="02010803020104030203" pitchFamily="2" charset="-79"/>
              </a:rPr>
              <a:t>That’s all.</a:t>
            </a:r>
            <a:br>
              <a:rPr lang="en-US" altLang="zh-CN" sz="6000" b="0" dirty="0">
                <a:latin typeface="Aharoni" panose="02010803020104030203" pitchFamily="2" charset="-79"/>
                <a:cs typeface="Aharoni" panose="02010803020104030203" pitchFamily="2" charset="-79"/>
              </a:rPr>
            </a:br>
            <a:r>
              <a:rPr lang="en-US" altLang="zh-CN" sz="6000" b="0" dirty="0">
                <a:latin typeface="Aharoni" panose="02010803020104030203" pitchFamily="2" charset="-79"/>
                <a:cs typeface="Aharoni" panose="02010803020104030203" pitchFamily="2" charset="-79"/>
              </a:rPr>
              <a:t>Thank you</a:t>
            </a:r>
            <a:r>
              <a:rPr lang="zh-CN" altLang="en-US" sz="4800" b="0" dirty="0">
                <a:latin typeface="Aharoni" panose="02010803020104030203" pitchFamily="2" charset="-79"/>
                <a:cs typeface="Aharoni" panose="02010803020104030203" pitchFamily="2" charset="-79"/>
              </a:rPr>
              <a:t>！</a:t>
            </a:r>
          </a:p>
        </p:txBody>
      </p:sp>
    </p:spTree>
    <p:extLst>
      <p:ext uri="{BB962C8B-B14F-4D97-AF65-F5344CB8AC3E}">
        <p14:creationId xmlns:p14="http://schemas.microsoft.com/office/powerpoint/2010/main" val="1750291922"/>
      </p:ext>
    </p:extLst>
  </p:cSld>
  <p:clrMapOvr>
    <a:masterClrMapping/>
  </p:clrMapOvr>
  <p:transition spd="slow">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íş1îḑè">
            <a:extLst>
              <a:ext uri="{FF2B5EF4-FFF2-40B4-BE49-F238E27FC236}">
                <a16:creationId xmlns:a16="http://schemas.microsoft.com/office/drawing/2014/main" id="{34073C1D-5C0D-44C8-9446-3459EC4A8302}"/>
              </a:ext>
            </a:extLst>
          </p:cNvPr>
          <p:cNvSpPr/>
          <p:nvPr/>
        </p:nvSpPr>
        <p:spPr bwMode="auto">
          <a:xfrm>
            <a:off x="4686300" y="2024208"/>
            <a:ext cx="828092" cy="595554"/>
          </a:xfrm>
          <a:prstGeom prst="parallelogram">
            <a:avLst/>
          </a:prstGeom>
          <a:solidFill>
            <a:schemeClr val="accent1">
              <a:lumMod val="100000"/>
            </a:schemeClr>
          </a:solidFill>
          <a:ln w="12700" cap="flat" cmpd="sng" algn="ctr">
            <a:solidFill>
              <a:schemeClr val="accent1">
                <a:lumMod val="100000"/>
              </a:schemeClr>
            </a:solidFill>
            <a:prstDash val="solid"/>
            <a:round/>
            <a:headEnd type="none" w="med" len="med"/>
            <a:tailEnd type="none" w="med" len="med"/>
          </a:ln>
        </p:spPr>
        <p:txBody>
          <a:bodyPr rot="0" spcFirstLastPara="0" vert="horz" wrap="none" lIns="91440" tIns="45720" rIns="91440" bIns="45720" anchor="ctr" anchorCtr="1" forceAA="0" compatLnSpc="1">
            <a:prstTxWarp prst="textNoShape">
              <a:avLst/>
            </a:prstTxWarp>
            <a:noAutofit/>
          </a:bodyPr>
          <a:lstStyle/>
          <a:p>
            <a:pPr algn="ctr"/>
            <a:r>
              <a:rPr lang="en-US" altLang="zh-CN" sz="2400" dirty="0">
                <a:solidFill>
                  <a:schemeClr val="bg1">
                    <a:lumMod val="100000"/>
                  </a:schemeClr>
                </a:solidFill>
                <a:latin typeface="Impact" panose="020B0806030902050204" pitchFamily="34" charset="0"/>
              </a:rPr>
              <a:t>01</a:t>
            </a:r>
          </a:p>
        </p:txBody>
      </p:sp>
      <p:sp>
        <p:nvSpPr>
          <p:cNvPr id="7" name="îşlïḓe">
            <a:extLst>
              <a:ext uri="{FF2B5EF4-FFF2-40B4-BE49-F238E27FC236}">
                <a16:creationId xmlns:a16="http://schemas.microsoft.com/office/drawing/2014/main" id="{5346C74A-80E6-48DF-BCCC-204DAD6CD2E2}"/>
              </a:ext>
            </a:extLst>
          </p:cNvPr>
          <p:cNvSpPr/>
          <p:nvPr/>
        </p:nvSpPr>
        <p:spPr bwMode="auto">
          <a:xfrm>
            <a:off x="5367787" y="2024208"/>
            <a:ext cx="5346994" cy="595554"/>
          </a:xfrm>
          <a:prstGeom prst="parallelogram">
            <a:avLst/>
          </a:prstGeom>
          <a:noFill/>
          <a:ln w="12700" cap="flat" cmpd="sng" algn="ctr">
            <a:solidFill>
              <a:schemeClr val="accent1">
                <a:lumMod val="100000"/>
              </a:schemeClr>
            </a:solidFill>
            <a:prstDash val="solid"/>
            <a:round/>
            <a:headEnd type="none" w="med" len="med"/>
            <a:tailEnd type="none" w="med" len="med"/>
          </a:ln>
        </p:spPr>
        <p:txBody>
          <a:bodyPr rot="0" spcFirstLastPara="0" vert="horz" wrap="square" lIns="91440" tIns="45720" rIns="91440" bIns="45720" anchor="ctr" anchorCtr="1" forceAA="0" compatLnSpc="1">
            <a:prstTxWarp prst="textNoShape">
              <a:avLst/>
            </a:prstTxWarp>
            <a:noAutofit/>
          </a:bodyPr>
          <a:lstStyle/>
          <a:p>
            <a:pPr>
              <a:lnSpc>
                <a:spcPct val="120000"/>
              </a:lnSpc>
            </a:pPr>
            <a:r>
              <a:rPr lang="en-US" altLang="zh-CN" sz="3200" dirty="0"/>
              <a:t>Etiquette culture</a:t>
            </a:r>
          </a:p>
        </p:txBody>
      </p:sp>
      <p:sp>
        <p:nvSpPr>
          <p:cNvPr id="8" name="išḻíďè">
            <a:extLst>
              <a:ext uri="{FF2B5EF4-FFF2-40B4-BE49-F238E27FC236}">
                <a16:creationId xmlns:a16="http://schemas.microsoft.com/office/drawing/2014/main" id="{F530C9D0-26B9-4D98-BA22-4D7F876A7EA0}"/>
              </a:ext>
            </a:extLst>
          </p:cNvPr>
          <p:cNvSpPr/>
          <p:nvPr/>
        </p:nvSpPr>
        <p:spPr bwMode="auto">
          <a:xfrm>
            <a:off x="4539695" y="3457873"/>
            <a:ext cx="828092" cy="595554"/>
          </a:xfrm>
          <a:prstGeom prst="parallelogram">
            <a:avLst/>
          </a:prstGeom>
          <a:solidFill>
            <a:schemeClr val="accent3"/>
          </a:solidFill>
          <a:ln w="12700" cap="flat" cmpd="sng" algn="ctr">
            <a:solidFill>
              <a:schemeClr val="accent3"/>
            </a:solidFill>
            <a:prstDash val="solid"/>
            <a:round/>
            <a:headEnd type="none" w="med" len="med"/>
            <a:tailEnd type="none" w="med" len="med"/>
          </a:ln>
        </p:spPr>
        <p:txBody>
          <a:bodyPr rot="0" spcFirstLastPara="0" vert="horz" wrap="none" lIns="91440" tIns="45720" rIns="91440" bIns="45720" anchor="ctr" anchorCtr="1" forceAA="0" compatLnSpc="1">
            <a:prstTxWarp prst="textNoShape">
              <a:avLst/>
            </a:prstTxWarp>
            <a:noAutofit/>
          </a:bodyPr>
          <a:lstStyle/>
          <a:p>
            <a:pPr algn="ctr"/>
            <a:r>
              <a:rPr lang="en-US" altLang="zh-CN" sz="2400">
                <a:solidFill>
                  <a:schemeClr val="bg1">
                    <a:lumMod val="100000"/>
                  </a:schemeClr>
                </a:solidFill>
                <a:latin typeface="Impact" panose="020B0806030902050204" pitchFamily="34" charset="0"/>
              </a:rPr>
              <a:t>02</a:t>
            </a:r>
          </a:p>
        </p:txBody>
      </p:sp>
      <p:sp>
        <p:nvSpPr>
          <p:cNvPr id="9" name="íşḷïḓè">
            <a:extLst>
              <a:ext uri="{FF2B5EF4-FFF2-40B4-BE49-F238E27FC236}">
                <a16:creationId xmlns:a16="http://schemas.microsoft.com/office/drawing/2014/main" id="{BDF7288A-2673-4047-AE9F-0F2D4CC3CEE7}"/>
              </a:ext>
            </a:extLst>
          </p:cNvPr>
          <p:cNvSpPr/>
          <p:nvPr/>
        </p:nvSpPr>
        <p:spPr bwMode="auto">
          <a:xfrm>
            <a:off x="5224171" y="3457873"/>
            <a:ext cx="5346994" cy="595554"/>
          </a:xfrm>
          <a:prstGeom prst="parallelogram">
            <a:avLst/>
          </a:prstGeom>
          <a:noFill/>
          <a:ln w="12700" cap="flat" cmpd="sng" algn="ctr">
            <a:solidFill>
              <a:schemeClr val="accent3"/>
            </a:solidFill>
            <a:prstDash val="solid"/>
            <a:round/>
            <a:headEnd type="none" w="med" len="med"/>
            <a:tailEnd type="none" w="med" len="med"/>
          </a:ln>
        </p:spPr>
        <p:txBody>
          <a:bodyPr rot="0" spcFirstLastPara="0" vert="horz" wrap="square" lIns="91440" tIns="45720" rIns="91440" bIns="45720" anchor="ctr" anchorCtr="1" forceAA="0" compatLnSpc="1">
            <a:prstTxWarp prst="textNoShape">
              <a:avLst/>
            </a:prstTxWarp>
            <a:noAutofit/>
          </a:bodyPr>
          <a:lstStyle/>
          <a:p>
            <a:pPr>
              <a:lnSpc>
                <a:spcPct val="120000"/>
              </a:lnSpc>
            </a:pPr>
            <a:r>
              <a:rPr lang="en-US" altLang="zh-CN" sz="3200" dirty="0"/>
              <a:t>Food culture</a:t>
            </a:r>
          </a:p>
        </p:txBody>
      </p:sp>
      <p:cxnSp>
        <p:nvCxnSpPr>
          <p:cNvPr id="18" name="直接连接符 17">
            <a:extLst>
              <a:ext uri="{FF2B5EF4-FFF2-40B4-BE49-F238E27FC236}">
                <a16:creationId xmlns:a16="http://schemas.microsoft.com/office/drawing/2014/main" id="{6937FC55-DDF9-4B49-BBE8-797A80D8A897}"/>
              </a:ext>
            </a:extLst>
          </p:cNvPr>
          <p:cNvCxnSpPr/>
          <p:nvPr/>
        </p:nvCxnSpPr>
        <p:spPr>
          <a:xfrm>
            <a:off x="686294" y="3327167"/>
            <a:ext cx="2972663" cy="0"/>
          </a:xfrm>
          <a:prstGeom prst="line">
            <a:avLst/>
          </a:prstGeom>
          <a:ln w="19050"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9" name="îŝliḑé">
            <a:extLst>
              <a:ext uri="{FF2B5EF4-FFF2-40B4-BE49-F238E27FC236}">
                <a16:creationId xmlns:a16="http://schemas.microsoft.com/office/drawing/2014/main" id="{BE011881-D85B-46AA-9DA4-04DD25976AC7}"/>
              </a:ext>
            </a:extLst>
          </p:cNvPr>
          <p:cNvSpPr txBox="1"/>
          <p:nvPr/>
        </p:nvSpPr>
        <p:spPr>
          <a:xfrm>
            <a:off x="1477219" y="2321985"/>
            <a:ext cx="2181738" cy="1005703"/>
          </a:xfrm>
          <a:prstGeom prst="rect">
            <a:avLst/>
          </a:prstGeom>
        </p:spPr>
        <p:txBody>
          <a:bodyPr wrap="none" anchor="b">
            <a:normAutofit/>
          </a:bodyPr>
          <a:lstStyle/>
          <a:p>
            <a:pPr marL="0" indent="0" algn="r">
              <a:buNone/>
            </a:pPr>
            <a:r>
              <a:rPr lang="en-US" altLang="zh-CN" sz="2800" b="1" dirty="0"/>
              <a:t>CONTENTS</a:t>
            </a:r>
            <a:endParaRPr lang="zh-CN" altLang="en-US" sz="2800" b="1" dirty="0"/>
          </a:p>
        </p:txBody>
      </p:sp>
      <p:sp>
        <p:nvSpPr>
          <p:cNvPr id="10" name="išḻíďè">
            <a:extLst>
              <a:ext uri="{FF2B5EF4-FFF2-40B4-BE49-F238E27FC236}">
                <a16:creationId xmlns:a16="http://schemas.microsoft.com/office/drawing/2014/main" id="{DE1556E7-7247-4550-A0E7-7FD18377048A}"/>
              </a:ext>
            </a:extLst>
          </p:cNvPr>
          <p:cNvSpPr/>
          <p:nvPr/>
        </p:nvSpPr>
        <p:spPr bwMode="auto">
          <a:xfrm>
            <a:off x="4177190" y="4891538"/>
            <a:ext cx="828092" cy="595554"/>
          </a:xfrm>
          <a:prstGeom prst="parallelogram">
            <a:avLst/>
          </a:prstGeom>
          <a:solidFill>
            <a:srgbClr val="FF0000"/>
          </a:solidFill>
          <a:ln w="12700" cap="flat" cmpd="sng" algn="ctr">
            <a:solidFill>
              <a:srgbClr val="E71D3A"/>
            </a:solidFill>
            <a:prstDash val="solid"/>
            <a:round/>
            <a:headEnd type="none" w="med" len="med"/>
            <a:tailEnd type="none" w="med" len="med"/>
          </a:ln>
        </p:spPr>
        <p:txBody>
          <a:bodyPr rot="0" spcFirstLastPara="0" vert="horz" wrap="none" lIns="91440" tIns="45720" rIns="91440" bIns="45720" anchor="ctr" anchorCtr="1" forceAA="0" compatLnSpc="1">
            <a:prstTxWarp prst="textNoShape">
              <a:avLst/>
            </a:prstTxWarp>
            <a:noAutofit/>
          </a:bodyPr>
          <a:lstStyle/>
          <a:p>
            <a:pPr algn="ctr"/>
            <a:r>
              <a:rPr lang="en-US" altLang="zh-CN" sz="2400" dirty="0">
                <a:solidFill>
                  <a:schemeClr val="bg1">
                    <a:lumMod val="100000"/>
                  </a:schemeClr>
                </a:solidFill>
                <a:latin typeface="Impact" panose="020B0806030902050204" pitchFamily="34" charset="0"/>
              </a:rPr>
              <a:t>03</a:t>
            </a:r>
          </a:p>
        </p:txBody>
      </p:sp>
      <p:sp>
        <p:nvSpPr>
          <p:cNvPr id="11" name="íşḷïḓè">
            <a:extLst>
              <a:ext uri="{FF2B5EF4-FFF2-40B4-BE49-F238E27FC236}">
                <a16:creationId xmlns:a16="http://schemas.microsoft.com/office/drawing/2014/main" id="{5F938FE4-AE3D-431A-82D3-A31274A675BB}"/>
              </a:ext>
            </a:extLst>
          </p:cNvPr>
          <p:cNvSpPr/>
          <p:nvPr/>
        </p:nvSpPr>
        <p:spPr bwMode="auto">
          <a:xfrm>
            <a:off x="4861666" y="4891538"/>
            <a:ext cx="5346994" cy="595554"/>
          </a:xfrm>
          <a:prstGeom prst="parallelogram">
            <a:avLst/>
          </a:prstGeom>
          <a:noFill/>
          <a:ln w="12700" cap="flat" cmpd="sng" algn="ctr">
            <a:solidFill>
              <a:srgbClr val="E71D3A"/>
            </a:solidFill>
            <a:prstDash val="solid"/>
            <a:round/>
            <a:headEnd type="none" w="med" len="med"/>
            <a:tailEnd type="none" w="med" len="med"/>
          </a:ln>
        </p:spPr>
        <p:txBody>
          <a:bodyPr rot="0" spcFirstLastPara="0" vert="horz" wrap="square" lIns="91440" tIns="45720" rIns="91440" bIns="45720" anchor="ctr" anchorCtr="1" forceAA="0" compatLnSpc="1">
            <a:prstTxWarp prst="textNoShape">
              <a:avLst/>
            </a:prstTxWarp>
            <a:noAutofit/>
          </a:bodyPr>
          <a:lstStyle/>
          <a:p>
            <a:pPr>
              <a:lnSpc>
                <a:spcPct val="120000"/>
              </a:lnSpc>
            </a:pPr>
            <a:r>
              <a:rPr lang="en-US" altLang="zh-CN" sz="3200" dirty="0"/>
              <a:t>My feeling</a:t>
            </a:r>
          </a:p>
        </p:txBody>
      </p:sp>
    </p:spTree>
    <p:extLst>
      <p:ext uri="{BB962C8B-B14F-4D97-AF65-F5344CB8AC3E}">
        <p14:creationId xmlns:p14="http://schemas.microsoft.com/office/powerpoint/2010/main" val="175172220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userDrawn="1">
            <p:ph type="title"/>
          </p:nvPr>
        </p:nvSpPr>
        <p:spPr>
          <a:xfrm>
            <a:off x="428625" y="623197"/>
            <a:ext cx="5829300" cy="656792"/>
          </a:xfrm>
        </p:spPr>
        <p:txBody>
          <a:bodyPr>
            <a:noAutofit/>
          </a:bodyPr>
          <a:lstStyle/>
          <a:p>
            <a:r>
              <a:rPr lang="en-US" altLang="zh-CN" sz="2800" dirty="0"/>
              <a:t>When we face praise from others</a:t>
            </a:r>
            <a:endParaRPr lang="zh-CN" altLang="en-US" sz="2800" b="0" dirty="0"/>
          </a:p>
        </p:txBody>
      </p:sp>
      <p:grpSp>
        <p:nvGrpSpPr>
          <p:cNvPr id="2" name="组合 1"/>
          <p:cNvGrpSpPr/>
          <p:nvPr/>
        </p:nvGrpSpPr>
        <p:grpSpPr>
          <a:xfrm>
            <a:off x="8200571" y="2808720"/>
            <a:ext cx="3381829" cy="4049280"/>
            <a:chOff x="8200571" y="2808720"/>
            <a:chExt cx="3381829" cy="4049280"/>
          </a:xfrm>
        </p:grpSpPr>
        <p:sp>
          <p:nvSpPr>
            <p:cNvPr id="28" name="文本框 27">
              <a:extLst>
                <a:ext uri="{FF2B5EF4-FFF2-40B4-BE49-F238E27FC236}">
                  <a16:creationId xmlns:a16="http://schemas.microsoft.com/office/drawing/2014/main" id="{2EFB42E7-B9E4-4C8A-8C19-2A7343C21262}"/>
                </a:ext>
              </a:extLst>
            </p:cNvPr>
            <p:cNvSpPr txBox="1"/>
            <p:nvPr/>
          </p:nvSpPr>
          <p:spPr>
            <a:xfrm>
              <a:off x="8426045" y="3056138"/>
              <a:ext cx="3156355" cy="3791225"/>
            </a:xfrm>
            <a:prstGeom prst="rect">
              <a:avLst/>
            </a:prstGeom>
            <a:noFill/>
          </p:spPr>
          <p:txBody>
            <a:bodyPr wrap="none" rtlCol="0">
              <a:prstTxWarp prst="textPlain">
                <a:avLst/>
              </a:prstTxWarp>
              <a:spAutoFit/>
            </a:bodyPr>
            <a:lstStyle/>
            <a:p>
              <a:r>
                <a:rPr lang="en-US" altLang="zh-CN" dirty="0">
                  <a:solidFill>
                    <a:schemeClr val="accent2">
                      <a:alpha val="57000"/>
                    </a:schemeClr>
                  </a:solidFill>
                  <a:latin typeface="Impact" panose="020B0806030902050204" pitchFamily="34" charset="0"/>
                  <a:cs typeface="Arial" panose="020B0604020202020204" pitchFamily="34" charset="0"/>
                </a:rPr>
                <a:t>01</a:t>
              </a:r>
              <a:endParaRPr lang="zh-CN" altLang="en-US" dirty="0">
                <a:solidFill>
                  <a:schemeClr val="accent2">
                    <a:alpha val="57000"/>
                  </a:schemeClr>
                </a:solidFill>
                <a:latin typeface="Impact" panose="020B0806030902050204" pitchFamily="34" charset="0"/>
                <a:cs typeface="Arial" panose="020B0604020202020204" pitchFamily="34" charset="0"/>
              </a:endParaRPr>
            </a:p>
          </p:txBody>
        </p:sp>
        <p:sp>
          <p:nvSpPr>
            <p:cNvPr id="7" name="文本框 6">
              <a:extLst>
                <a:ext uri="{FF2B5EF4-FFF2-40B4-BE49-F238E27FC236}">
                  <a16:creationId xmlns:a16="http://schemas.microsoft.com/office/drawing/2014/main" id="{EC315528-2ED6-42CA-AA94-8BEF2CF3B9EB}"/>
                </a:ext>
              </a:extLst>
            </p:cNvPr>
            <p:cNvSpPr txBox="1"/>
            <p:nvPr/>
          </p:nvSpPr>
          <p:spPr>
            <a:xfrm>
              <a:off x="8200571" y="2808720"/>
              <a:ext cx="3371197" cy="4049280"/>
            </a:xfrm>
            <a:prstGeom prst="rect">
              <a:avLst/>
            </a:prstGeom>
            <a:noFill/>
            <a:ln w="19050">
              <a:noFill/>
            </a:ln>
          </p:spPr>
          <p:txBody>
            <a:bodyPr wrap="none" rtlCol="0">
              <a:prstTxWarp prst="textPlain">
                <a:avLst/>
              </a:prstTxWarp>
              <a:spAutoFit/>
            </a:bodyPr>
            <a:lstStyle/>
            <a:p>
              <a:r>
                <a:rPr lang="en-US" altLang="zh-CN" dirty="0">
                  <a:ln w="22225">
                    <a:solidFill>
                      <a:schemeClr val="accent1">
                        <a:lumMod val="75000"/>
                      </a:schemeClr>
                    </a:solidFill>
                  </a:ln>
                  <a:noFill/>
                  <a:latin typeface="Impact" panose="020B0806030902050204" pitchFamily="34" charset="0"/>
                  <a:cs typeface="Arial" panose="020B0604020202020204" pitchFamily="34" charset="0"/>
                </a:rPr>
                <a:t>01</a:t>
              </a:r>
              <a:endParaRPr lang="zh-CN" altLang="en-US" dirty="0">
                <a:ln w="22225">
                  <a:solidFill>
                    <a:schemeClr val="accent1">
                      <a:lumMod val="75000"/>
                    </a:schemeClr>
                  </a:solidFill>
                </a:ln>
                <a:noFill/>
                <a:latin typeface="Impact" panose="020B0806030902050204" pitchFamily="34" charset="0"/>
                <a:cs typeface="Arial" panose="020B0604020202020204" pitchFamily="34" charset="0"/>
              </a:endParaRPr>
            </a:p>
          </p:txBody>
        </p:sp>
      </p:grpSp>
      <p:pic>
        <p:nvPicPr>
          <p:cNvPr id="9" name="图片 8">
            <a:extLst>
              <a:ext uri="{FF2B5EF4-FFF2-40B4-BE49-F238E27FC236}">
                <a16:creationId xmlns:a16="http://schemas.microsoft.com/office/drawing/2014/main" id="{3FE5E3B6-583D-44F4-AE29-1567186B89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1" y="1457325"/>
            <a:ext cx="3704350" cy="2428875"/>
          </a:xfrm>
          <a:prstGeom prst="rect">
            <a:avLst/>
          </a:prstGeom>
        </p:spPr>
      </p:pic>
      <p:pic>
        <p:nvPicPr>
          <p:cNvPr id="11" name="图片 10">
            <a:extLst>
              <a:ext uri="{FF2B5EF4-FFF2-40B4-BE49-F238E27FC236}">
                <a16:creationId xmlns:a16="http://schemas.microsoft.com/office/drawing/2014/main" id="{AB29A77E-4A4A-4726-B2FC-C8C7B1272E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86150" y="1510145"/>
            <a:ext cx="3695700" cy="2771775"/>
          </a:xfrm>
          <a:prstGeom prst="rect">
            <a:avLst/>
          </a:prstGeom>
        </p:spPr>
      </p:pic>
      <p:sp>
        <p:nvSpPr>
          <p:cNvPr id="12" name="椭圆 11">
            <a:extLst>
              <a:ext uri="{FF2B5EF4-FFF2-40B4-BE49-F238E27FC236}">
                <a16:creationId xmlns:a16="http://schemas.microsoft.com/office/drawing/2014/main" id="{A4B41CBC-E1AD-40C0-8D9E-D916D0C8060F}"/>
              </a:ext>
            </a:extLst>
          </p:cNvPr>
          <p:cNvSpPr/>
          <p:nvPr/>
        </p:nvSpPr>
        <p:spPr>
          <a:xfrm>
            <a:off x="5600700" y="1641290"/>
            <a:ext cx="1714500" cy="73299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Thank you</a:t>
            </a:r>
            <a:r>
              <a:rPr lang="zh-CN" altLang="en-US" dirty="0"/>
              <a:t>！</a:t>
            </a:r>
          </a:p>
        </p:txBody>
      </p:sp>
      <p:cxnSp>
        <p:nvCxnSpPr>
          <p:cNvPr id="14" name="直接箭头连接符 13">
            <a:extLst>
              <a:ext uri="{FF2B5EF4-FFF2-40B4-BE49-F238E27FC236}">
                <a16:creationId xmlns:a16="http://schemas.microsoft.com/office/drawing/2014/main" id="{B5EA2EC8-BAE4-4987-A2E5-1C4D36042023}"/>
              </a:ext>
            </a:extLst>
          </p:cNvPr>
          <p:cNvCxnSpPr/>
          <p:nvPr/>
        </p:nvCxnSpPr>
        <p:spPr>
          <a:xfrm flipV="1">
            <a:off x="5600701" y="2317621"/>
            <a:ext cx="361950" cy="338138"/>
          </a:xfrm>
          <a:prstGeom prst="straightConnector1">
            <a:avLst/>
          </a:prstGeom>
          <a:ln w="76200">
            <a:solidFill>
              <a:srgbClr val="E6E6E6"/>
            </a:solidFill>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A917EB50-D625-49B4-AA90-CE4098CA1C95}"/>
              </a:ext>
            </a:extLst>
          </p:cNvPr>
          <p:cNvCxnSpPr>
            <a:cxnSpLocks/>
            <a:endCxn id="12" idx="3"/>
          </p:cNvCxnSpPr>
          <p:nvPr/>
        </p:nvCxnSpPr>
        <p:spPr>
          <a:xfrm flipH="1" flipV="1">
            <a:off x="5851783" y="2266938"/>
            <a:ext cx="110868" cy="107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D00C8085-B534-4DBF-AD17-26842B14C293}"/>
              </a:ext>
            </a:extLst>
          </p:cNvPr>
          <p:cNvSpPr txBox="1"/>
          <p:nvPr/>
        </p:nvSpPr>
        <p:spPr>
          <a:xfrm>
            <a:off x="1247775" y="4778539"/>
            <a:ext cx="6438900" cy="1015663"/>
          </a:xfrm>
          <a:prstGeom prst="rect">
            <a:avLst/>
          </a:prstGeom>
          <a:noFill/>
        </p:spPr>
        <p:txBody>
          <a:bodyPr wrap="square" rtlCol="0">
            <a:spAutoFit/>
          </a:bodyPr>
          <a:lstStyle/>
          <a:p>
            <a:r>
              <a:rPr lang="en-US" altLang="zh-CN" sz="2000" dirty="0"/>
              <a:t>We always politely deny other people‘s praise to show humility</a:t>
            </a:r>
            <a:r>
              <a:rPr lang="zh-CN" altLang="en-US" sz="2000" dirty="0"/>
              <a:t>，</a:t>
            </a:r>
            <a:r>
              <a:rPr lang="en-US" altLang="zh-CN" sz="2000" dirty="0"/>
              <a:t>However, Westerners' attitude towards praise can be described as "beaming with joy". </a:t>
            </a:r>
            <a:endParaRPr lang="zh-CN" altLang="en-US" sz="2000" dirty="0"/>
          </a:p>
        </p:txBody>
      </p:sp>
    </p:spTree>
    <p:extLst>
      <p:ext uri="{BB962C8B-B14F-4D97-AF65-F5344CB8AC3E}">
        <p14:creationId xmlns:p14="http://schemas.microsoft.com/office/powerpoint/2010/main" val="36176736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userDrawn="1">
            <p:ph type="title"/>
          </p:nvPr>
        </p:nvSpPr>
        <p:spPr>
          <a:xfrm>
            <a:off x="428624" y="623197"/>
            <a:ext cx="6257925" cy="656792"/>
          </a:xfrm>
        </p:spPr>
        <p:txBody>
          <a:bodyPr>
            <a:noAutofit/>
          </a:bodyPr>
          <a:lstStyle/>
          <a:p>
            <a:r>
              <a:rPr lang="en-US" altLang="zh-CN" sz="2800" dirty="0"/>
              <a:t>When we face other people's gifts</a:t>
            </a:r>
            <a:endParaRPr lang="zh-CN" altLang="en-US" sz="2800" b="0" dirty="0"/>
          </a:p>
        </p:txBody>
      </p:sp>
      <p:grpSp>
        <p:nvGrpSpPr>
          <p:cNvPr id="2" name="组合 1"/>
          <p:cNvGrpSpPr/>
          <p:nvPr/>
        </p:nvGrpSpPr>
        <p:grpSpPr>
          <a:xfrm>
            <a:off x="8200571" y="2808720"/>
            <a:ext cx="3381829" cy="4049280"/>
            <a:chOff x="8200571" y="2808720"/>
            <a:chExt cx="3381829" cy="4049280"/>
          </a:xfrm>
        </p:grpSpPr>
        <p:sp>
          <p:nvSpPr>
            <p:cNvPr id="28" name="文本框 27">
              <a:extLst>
                <a:ext uri="{FF2B5EF4-FFF2-40B4-BE49-F238E27FC236}">
                  <a16:creationId xmlns:a16="http://schemas.microsoft.com/office/drawing/2014/main" id="{2EFB42E7-B9E4-4C8A-8C19-2A7343C21262}"/>
                </a:ext>
              </a:extLst>
            </p:cNvPr>
            <p:cNvSpPr txBox="1"/>
            <p:nvPr/>
          </p:nvSpPr>
          <p:spPr>
            <a:xfrm>
              <a:off x="8426045" y="3056138"/>
              <a:ext cx="3156355" cy="3791225"/>
            </a:xfrm>
            <a:prstGeom prst="rect">
              <a:avLst/>
            </a:prstGeom>
            <a:noFill/>
          </p:spPr>
          <p:txBody>
            <a:bodyPr wrap="none" rtlCol="0">
              <a:prstTxWarp prst="textPlain">
                <a:avLst/>
              </a:prstTxWarp>
              <a:spAutoFit/>
            </a:bodyPr>
            <a:lstStyle/>
            <a:p>
              <a:r>
                <a:rPr lang="en-US" altLang="zh-CN" dirty="0">
                  <a:solidFill>
                    <a:schemeClr val="accent2">
                      <a:alpha val="57000"/>
                    </a:schemeClr>
                  </a:solidFill>
                  <a:latin typeface="Impact" panose="020B0806030902050204" pitchFamily="34" charset="0"/>
                  <a:cs typeface="Arial" panose="020B0604020202020204" pitchFamily="34" charset="0"/>
                </a:rPr>
                <a:t>01</a:t>
              </a:r>
              <a:endParaRPr lang="zh-CN" altLang="en-US" dirty="0">
                <a:solidFill>
                  <a:schemeClr val="accent2">
                    <a:alpha val="57000"/>
                  </a:schemeClr>
                </a:solidFill>
                <a:latin typeface="Impact" panose="020B0806030902050204" pitchFamily="34" charset="0"/>
                <a:cs typeface="Arial" panose="020B0604020202020204" pitchFamily="34" charset="0"/>
              </a:endParaRPr>
            </a:p>
          </p:txBody>
        </p:sp>
        <p:sp>
          <p:nvSpPr>
            <p:cNvPr id="7" name="文本框 6">
              <a:extLst>
                <a:ext uri="{FF2B5EF4-FFF2-40B4-BE49-F238E27FC236}">
                  <a16:creationId xmlns:a16="http://schemas.microsoft.com/office/drawing/2014/main" id="{EC315528-2ED6-42CA-AA94-8BEF2CF3B9EB}"/>
                </a:ext>
              </a:extLst>
            </p:cNvPr>
            <p:cNvSpPr txBox="1"/>
            <p:nvPr/>
          </p:nvSpPr>
          <p:spPr>
            <a:xfrm>
              <a:off x="8200571" y="2808720"/>
              <a:ext cx="3371197" cy="4049280"/>
            </a:xfrm>
            <a:prstGeom prst="rect">
              <a:avLst/>
            </a:prstGeom>
            <a:noFill/>
            <a:ln w="19050">
              <a:noFill/>
            </a:ln>
          </p:spPr>
          <p:txBody>
            <a:bodyPr wrap="none" rtlCol="0">
              <a:prstTxWarp prst="textPlain">
                <a:avLst/>
              </a:prstTxWarp>
              <a:spAutoFit/>
            </a:bodyPr>
            <a:lstStyle/>
            <a:p>
              <a:r>
                <a:rPr lang="en-US" altLang="zh-CN" dirty="0">
                  <a:ln w="22225">
                    <a:solidFill>
                      <a:schemeClr val="accent1">
                        <a:lumMod val="75000"/>
                      </a:schemeClr>
                    </a:solidFill>
                  </a:ln>
                  <a:noFill/>
                  <a:latin typeface="Impact" panose="020B0806030902050204" pitchFamily="34" charset="0"/>
                  <a:cs typeface="Arial" panose="020B0604020202020204" pitchFamily="34" charset="0"/>
                </a:rPr>
                <a:t>01</a:t>
              </a:r>
              <a:endParaRPr lang="zh-CN" altLang="en-US" dirty="0">
                <a:ln w="22225">
                  <a:solidFill>
                    <a:schemeClr val="accent1">
                      <a:lumMod val="75000"/>
                    </a:schemeClr>
                  </a:solidFill>
                </a:ln>
                <a:noFill/>
                <a:latin typeface="Impact" panose="020B0806030902050204" pitchFamily="34" charset="0"/>
                <a:cs typeface="Arial" panose="020B0604020202020204" pitchFamily="34" charset="0"/>
              </a:endParaRPr>
            </a:p>
          </p:txBody>
        </p:sp>
      </p:grpSp>
      <p:sp>
        <p:nvSpPr>
          <p:cNvPr id="22" name="文本框 21">
            <a:extLst>
              <a:ext uri="{FF2B5EF4-FFF2-40B4-BE49-F238E27FC236}">
                <a16:creationId xmlns:a16="http://schemas.microsoft.com/office/drawing/2014/main" id="{D00C8085-B534-4DBF-AD17-26842B14C293}"/>
              </a:ext>
            </a:extLst>
          </p:cNvPr>
          <p:cNvSpPr txBox="1"/>
          <p:nvPr/>
        </p:nvSpPr>
        <p:spPr>
          <a:xfrm>
            <a:off x="1371144" y="4463286"/>
            <a:ext cx="6942164" cy="2246769"/>
          </a:xfrm>
          <a:prstGeom prst="rect">
            <a:avLst/>
          </a:prstGeom>
          <a:noFill/>
        </p:spPr>
        <p:txBody>
          <a:bodyPr wrap="square" rtlCol="0">
            <a:spAutoFit/>
          </a:bodyPr>
          <a:lstStyle/>
          <a:p>
            <a:r>
              <a:rPr lang="en-US" altLang="zh-CN" sz="2000" dirty="0"/>
              <a:t>Most of us don't open the gift package. If you open the gift package in front of the giver, you are suspected of valuing profit over righteousness. When Westerners receive gifts, they usually open the gift package in front of the giver and express appreciation for the gift. If you don't open the gift package in person, the giver will think that you don't like the gift. </a:t>
            </a:r>
            <a:endParaRPr lang="zh-CN" altLang="en-US" sz="2000" dirty="0"/>
          </a:p>
        </p:txBody>
      </p:sp>
      <p:pic>
        <p:nvPicPr>
          <p:cNvPr id="4" name="图片 3">
            <a:extLst>
              <a:ext uri="{FF2B5EF4-FFF2-40B4-BE49-F238E27FC236}">
                <a16:creationId xmlns:a16="http://schemas.microsoft.com/office/drawing/2014/main" id="{A6F949AC-3DCC-4E15-862E-756F535C9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68" y="1188912"/>
            <a:ext cx="3792058" cy="3365451"/>
          </a:xfrm>
          <a:prstGeom prst="rect">
            <a:avLst/>
          </a:prstGeom>
        </p:spPr>
      </p:pic>
    </p:spTree>
    <p:extLst>
      <p:ext uri="{BB962C8B-B14F-4D97-AF65-F5344CB8AC3E}">
        <p14:creationId xmlns:p14="http://schemas.microsoft.com/office/powerpoint/2010/main" val="14210390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userDrawn="1">
            <p:ph type="title"/>
          </p:nvPr>
        </p:nvSpPr>
        <p:spPr>
          <a:xfrm>
            <a:off x="144539" y="320226"/>
            <a:ext cx="9067800" cy="656792"/>
          </a:xfrm>
        </p:spPr>
        <p:txBody>
          <a:bodyPr>
            <a:noAutofit/>
          </a:bodyPr>
          <a:lstStyle/>
          <a:p>
            <a:r>
              <a:rPr lang="en-US" altLang="zh-CN" sz="2800" dirty="0"/>
              <a:t>Differences between Chinese and Western parties</a:t>
            </a:r>
            <a:endParaRPr lang="zh-CN" altLang="en-US" sz="2800" b="0" dirty="0"/>
          </a:p>
        </p:txBody>
      </p:sp>
      <p:grpSp>
        <p:nvGrpSpPr>
          <p:cNvPr id="2" name="组合 1"/>
          <p:cNvGrpSpPr/>
          <p:nvPr/>
        </p:nvGrpSpPr>
        <p:grpSpPr>
          <a:xfrm>
            <a:off x="8211203" y="2927110"/>
            <a:ext cx="3371197" cy="4049280"/>
            <a:chOff x="8211203" y="2927110"/>
            <a:chExt cx="3371197" cy="4049280"/>
          </a:xfrm>
        </p:grpSpPr>
        <p:sp>
          <p:nvSpPr>
            <p:cNvPr id="28" name="文本框 27">
              <a:extLst>
                <a:ext uri="{FF2B5EF4-FFF2-40B4-BE49-F238E27FC236}">
                  <a16:creationId xmlns:a16="http://schemas.microsoft.com/office/drawing/2014/main" id="{2EFB42E7-B9E4-4C8A-8C19-2A7343C21262}"/>
                </a:ext>
              </a:extLst>
            </p:cNvPr>
            <p:cNvSpPr txBox="1"/>
            <p:nvPr/>
          </p:nvSpPr>
          <p:spPr>
            <a:xfrm>
              <a:off x="8426045" y="3056138"/>
              <a:ext cx="3156355" cy="3791225"/>
            </a:xfrm>
            <a:prstGeom prst="rect">
              <a:avLst/>
            </a:prstGeom>
            <a:noFill/>
          </p:spPr>
          <p:txBody>
            <a:bodyPr wrap="none" rtlCol="0">
              <a:prstTxWarp prst="textPlain">
                <a:avLst/>
              </a:prstTxWarp>
              <a:spAutoFit/>
            </a:bodyPr>
            <a:lstStyle/>
            <a:p>
              <a:r>
                <a:rPr lang="en-US" altLang="zh-CN" dirty="0">
                  <a:solidFill>
                    <a:schemeClr val="accent2">
                      <a:alpha val="57000"/>
                    </a:schemeClr>
                  </a:solidFill>
                  <a:latin typeface="Impact" panose="020B0806030902050204" pitchFamily="34" charset="0"/>
                  <a:cs typeface="Arial" panose="020B0604020202020204" pitchFamily="34" charset="0"/>
                </a:rPr>
                <a:t>02</a:t>
              </a:r>
              <a:endParaRPr lang="zh-CN" altLang="en-US" dirty="0">
                <a:solidFill>
                  <a:schemeClr val="accent2">
                    <a:alpha val="57000"/>
                  </a:schemeClr>
                </a:solidFill>
                <a:latin typeface="Impact" panose="020B0806030902050204" pitchFamily="34" charset="0"/>
                <a:cs typeface="Arial" panose="020B0604020202020204" pitchFamily="34" charset="0"/>
              </a:endParaRPr>
            </a:p>
          </p:txBody>
        </p:sp>
        <p:sp>
          <p:nvSpPr>
            <p:cNvPr id="7" name="文本框 6">
              <a:extLst>
                <a:ext uri="{FF2B5EF4-FFF2-40B4-BE49-F238E27FC236}">
                  <a16:creationId xmlns:a16="http://schemas.microsoft.com/office/drawing/2014/main" id="{EC315528-2ED6-42CA-AA94-8BEF2CF3B9EB}"/>
                </a:ext>
              </a:extLst>
            </p:cNvPr>
            <p:cNvSpPr txBox="1"/>
            <p:nvPr/>
          </p:nvSpPr>
          <p:spPr>
            <a:xfrm>
              <a:off x="8211203" y="2927110"/>
              <a:ext cx="3371197" cy="4049280"/>
            </a:xfrm>
            <a:prstGeom prst="rect">
              <a:avLst/>
            </a:prstGeom>
            <a:noFill/>
            <a:ln w="19050">
              <a:noFill/>
            </a:ln>
          </p:spPr>
          <p:txBody>
            <a:bodyPr wrap="none" rtlCol="0">
              <a:prstTxWarp prst="textPlain">
                <a:avLst/>
              </a:prstTxWarp>
              <a:spAutoFit/>
            </a:bodyPr>
            <a:lstStyle/>
            <a:p>
              <a:r>
                <a:rPr lang="en-US" altLang="zh-CN" dirty="0">
                  <a:ln w="22225">
                    <a:solidFill>
                      <a:schemeClr val="accent1">
                        <a:lumMod val="75000"/>
                      </a:schemeClr>
                    </a:solidFill>
                  </a:ln>
                  <a:noFill/>
                  <a:latin typeface="Impact" panose="020B0806030902050204" pitchFamily="34" charset="0"/>
                  <a:cs typeface="Arial" panose="020B0604020202020204" pitchFamily="34" charset="0"/>
                </a:rPr>
                <a:t>02</a:t>
              </a:r>
              <a:endParaRPr lang="zh-CN" altLang="en-US" dirty="0">
                <a:ln w="22225">
                  <a:solidFill>
                    <a:schemeClr val="accent1">
                      <a:lumMod val="75000"/>
                    </a:schemeClr>
                  </a:solidFill>
                </a:ln>
                <a:noFill/>
                <a:latin typeface="Impact" panose="020B0806030902050204" pitchFamily="34" charset="0"/>
                <a:cs typeface="Arial" panose="020B0604020202020204" pitchFamily="34" charset="0"/>
              </a:endParaRPr>
            </a:p>
          </p:txBody>
        </p:sp>
      </p:grpSp>
      <p:sp>
        <p:nvSpPr>
          <p:cNvPr id="22" name="文本框 21">
            <a:extLst>
              <a:ext uri="{FF2B5EF4-FFF2-40B4-BE49-F238E27FC236}">
                <a16:creationId xmlns:a16="http://schemas.microsoft.com/office/drawing/2014/main" id="{D00C8085-B534-4DBF-AD17-26842B14C293}"/>
              </a:ext>
            </a:extLst>
          </p:cNvPr>
          <p:cNvSpPr txBox="1"/>
          <p:nvPr/>
        </p:nvSpPr>
        <p:spPr>
          <a:xfrm>
            <a:off x="1247775" y="4778539"/>
            <a:ext cx="6438900" cy="707886"/>
          </a:xfrm>
          <a:prstGeom prst="rect">
            <a:avLst/>
          </a:prstGeom>
          <a:noFill/>
        </p:spPr>
        <p:txBody>
          <a:bodyPr wrap="square" rtlCol="0">
            <a:spAutoFit/>
          </a:bodyPr>
          <a:lstStyle/>
          <a:p>
            <a:r>
              <a:rPr lang="en-US" altLang="zh-CN" sz="2000" dirty="0"/>
              <a:t>Westerners pay attention to delicacy,</a:t>
            </a:r>
          </a:p>
          <a:p>
            <a:r>
              <a:rPr lang="en-US" altLang="zh-CN" sz="2000" dirty="0"/>
              <a:t> while Chinese people pay attention to show off .</a:t>
            </a:r>
            <a:endParaRPr lang="zh-CN" altLang="en-US" sz="2000" dirty="0"/>
          </a:p>
        </p:txBody>
      </p:sp>
      <p:pic>
        <p:nvPicPr>
          <p:cNvPr id="4" name="图片 3">
            <a:extLst>
              <a:ext uri="{FF2B5EF4-FFF2-40B4-BE49-F238E27FC236}">
                <a16:creationId xmlns:a16="http://schemas.microsoft.com/office/drawing/2014/main" id="{B19077FF-80F3-4C56-9A27-3B875F01FA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775" y="1434519"/>
            <a:ext cx="3999860" cy="2727905"/>
          </a:xfrm>
          <a:prstGeom prst="rect">
            <a:avLst/>
          </a:prstGeom>
        </p:spPr>
      </p:pic>
      <p:pic>
        <p:nvPicPr>
          <p:cNvPr id="8" name="图片 7">
            <a:extLst>
              <a:ext uri="{FF2B5EF4-FFF2-40B4-BE49-F238E27FC236}">
                <a16:creationId xmlns:a16="http://schemas.microsoft.com/office/drawing/2014/main" id="{BC8A0D99-BB8C-4056-9BBA-49A0935922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7224" y="1452607"/>
            <a:ext cx="3648075" cy="2709817"/>
          </a:xfrm>
          <a:prstGeom prst="rect">
            <a:avLst/>
          </a:prstGeom>
        </p:spPr>
      </p:pic>
    </p:spTree>
    <p:extLst>
      <p:ext uri="{BB962C8B-B14F-4D97-AF65-F5344CB8AC3E}">
        <p14:creationId xmlns:p14="http://schemas.microsoft.com/office/powerpoint/2010/main" val="404981620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userDrawn="1">
            <p:ph type="title"/>
          </p:nvPr>
        </p:nvSpPr>
        <p:spPr>
          <a:xfrm>
            <a:off x="428625" y="623197"/>
            <a:ext cx="9067800" cy="656792"/>
          </a:xfrm>
        </p:spPr>
        <p:txBody>
          <a:bodyPr>
            <a:noAutofit/>
          </a:bodyPr>
          <a:lstStyle/>
          <a:p>
            <a:r>
              <a:rPr lang="en-US" altLang="zh-CN" sz="2800" dirty="0"/>
              <a:t>Western food</a:t>
            </a:r>
            <a:endParaRPr lang="zh-CN" altLang="en-US" sz="2800" b="0" dirty="0"/>
          </a:p>
        </p:txBody>
      </p:sp>
      <p:grpSp>
        <p:nvGrpSpPr>
          <p:cNvPr id="2" name="组合 1"/>
          <p:cNvGrpSpPr/>
          <p:nvPr/>
        </p:nvGrpSpPr>
        <p:grpSpPr>
          <a:xfrm>
            <a:off x="8211203" y="2927110"/>
            <a:ext cx="3371197" cy="4049280"/>
            <a:chOff x="8211203" y="2927110"/>
            <a:chExt cx="3371197" cy="4049280"/>
          </a:xfrm>
        </p:grpSpPr>
        <p:sp>
          <p:nvSpPr>
            <p:cNvPr id="28" name="文本框 27">
              <a:extLst>
                <a:ext uri="{FF2B5EF4-FFF2-40B4-BE49-F238E27FC236}">
                  <a16:creationId xmlns:a16="http://schemas.microsoft.com/office/drawing/2014/main" id="{2EFB42E7-B9E4-4C8A-8C19-2A7343C21262}"/>
                </a:ext>
              </a:extLst>
            </p:cNvPr>
            <p:cNvSpPr txBox="1"/>
            <p:nvPr/>
          </p:nvSpPr>
          <p:spPr>
            <a:xfrm>
              <a:off x="8426045" y="3056138"/>
              <a:ext cx="3156355" cy="3791225"/>
            </a:xfrm>
            <a:prstGeom prst="rect">
              <a:avLst/>
            </a:prstGeom>
            <a:noFill/>
          </p:spPr>
          <p:txBody>
            <a:bodyPr wrap="none" rtlCol="0">
              <a:prstTxWarp prst="textPlain">
                <a:avLst/>
              </a:prstTxWarp>
              <a:spAutoFit/>
            </a:bodyPr>
            <a:lstStyle/>
            <a:p>
              <a:r>
                <a:rPr lang="en-US" altLang="zh-CN" dirty="0">
                  <a:solidFill>
                    <a:schemeClr val="accent2">
                      <a:alpha val="57000"/>
                    </a:schemeClr>
                  </a:solidFill>
                  <a:latin typeface="Impact" panose="020B0806030902050204" pitchFamily="34" charset="0"/>
                  <a:cs typeface="Arial" panose="020B0604020202020204" pitchFamily="34" charset="0"/>
                </a:rPr>
                <a:t>02</a:t>
              </a:r>
              <a:endParaRPr lang="zh-CN" altLang="en-US" dirty="0">
                <a:solidFill>
                  <a:schemeClr val="accent2">
                    <a:alpha val="57000"/>
                  </a:schemeClr>
                </a:solidFill>
                <a:latin typeface="Impact" panose="020B0806030902050204" pitchFamily="34" charset="0"/>
                <a:cs typeface="Arial" panose="020B0604020202020204" pitchFamily="34" charset="0"/>
              </a:endParaRPr>
            </a:p>
          </p:txBody>
        </p:sp>
        <p:sp>
          <p:nvSpPr>
            <p:cNvPr id="7" name="文本框 6">
              <a:extLst>
                <a:ext uri="{FF2B5EF4-FFF2-40B4-BE49-F238E27FC236}">
                  <a16:creationId xmlns:a16="http://schemas.microsoft.com/office/drawing/2014/main" id="{EC315528-2ED6-42CA-AA94-8BEF2CF3B9EB}"/>
                </a:ext>
              </a:extLst>
            </p:cNvPr>
            <p:cNvSpPr txBox="1"/>
            <p:nvPr/>
          </p:nvSpPr>
          <p:spPr>
            <a:xfrm>
              <a:off x="8211203" y="2927110"/>
              <a:ext cx="3371197" cy="4049280"/>
            </a:xfrm>
            <a:prstGeom prst="rect">
              <a:avLst/>
            </a:prstGeom>
            <a:noFill/>
            <a:ln w="19050">
              <a:noFill/>
            </a:ln>
          </p:spPr>
          <p:txBody>
            <a:bodyPr wrap="none" rtlCol="0">
              <a:prstTxWarp prst="textPlain">
                <a:avLst/>
              </a:prstTxWarp>
              <a:spAutoFit/>
            </a:bodyPr>
            <a:lstStyle/>
            <a:p>
              <a:r>
                <a:rPr lang="en-US" altLang="zh-CN" dirty="0">
                  <a:ln w="22225">
                    <a:solidFill>
                      <a:schemeClr val="accent1">
                        <a:lumMod val="75000"/>
                      </a:schemeClr>
                    </a:solidFill>
                  </a:ln>
                  <a:noFill/>
                  <a:latin typeface="Impact" panose="020B0806030902050204" pitchFamily="34" charset="0"/>
                  <a:cs typeface="Arial" panose="020B0604020202020204" pitchFamily="34" charset="0"/>
                </a:rPr>
                <a:t>02</a:t>
              </a:r>
              <a:endParaRPr lang="zh-CN" altLang="en-US" dirty="0">
                <a:ln w="22225">
                  <a:solidFill>
                    <a:schemeClr val="accent1">
                      <a:lumMod val="75000"/>
                    </a:schemeClr>
                  </a:solidFill>
                </a:ln>
                <a:noFill/>
                <a:latin typeface="Impact" panose="020B0806030902050204" pitchFamily="34" charset="0"/>
                <a:cs typeface="Arial" panose="020B0604020202020204" pitchFamily="34" charset="0"/>
              </a:endParaRPr>
            </a:p>
          </p:txBody>
        </p:sp>
      </p:grpSp>
      <p:pic>
        <p:nvPicPr>
          <p:cNvPr id="6" name="图片 5">
            <a:extLst>
              <a:ext uri="{FF2B5EF4-FFF2-40B4-BE49-F238E27FC236}">
                <a16:creationId xmlns:a16="http://schemas.microsoft.com/office/drawing/2014/main" id="{F1479DDB-7EB7-4E76-8F00-ABD3B812C3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650" y="1289514"/>
            <a:ext cx="2724150" cy="2724150"/>
          </a:xfrm>
          <a:prstGeom prst="rect">
            <a:avLst/>
          </a:prstGeom>
        </p:spPr>
      </p:pic>
      <p:pic>
        <p:nvPicPr>
          <p:cNvPr id="12" name="图片 11">
            <a:extLst>
              <a:ext uri="{FF2B5EF4-FFF2-40B4-BE49-F238E27FC236}">
                <a16:creationId xmlns:a16="http://schemas.microsoft.com/office/drawing/2014/main" id="{D14A52B1-5DD2-4567-B5B3-20E69E3AC0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649" y="4094500"/>
            <a:ext cx="2859375" cy="1906250"/>
          </a:xfrm>
          <a:prstGeom prst="rect">
            <a:avLst/>
          </a:prstGeom>
        </p:spPr>
      </p:pic>
      <p:pic>
        <p:nvPicPr>
          <p:cNvPr id="14" name="图片 13">
            <a:extLst>
              <a:ext uri="{FF2B5EF4-FFF2-40B4-BE49-F238E27FC236}">
                <a16:creationId xmlns:a16="http://schemas.microsoft.com/office/drawing/2014/main" id="{199556FC-5BBA-4390-AC40-4734BF6EE64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76927" y="1250027"/>
            <a:ext cx="3371196" cy="1806111"/>
          </a:xfrm>
          <a:prstGeom prst="rect">
            <a:avLst/>
          </a:prstGeom>
        </p:spPr>
      </p:pic>
      <p:pic>
        <p:nvPicPr>
          <p:cNvPr id="16" name="图片 15">
            <a:extLst>
              <a:ext uri="{FF2B5EF4-FFF2-40B4-BE49-F238E27FC236}">
                <a16:creationId xmlns:a16="http://schemas.microsoft.com/office/drawing/2014/main" id="{DAE1FAFA-439D-42AB-B357-E6149633B18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86642" y="3118314"/>
            <a:ext cx="4569063" cy="2882436"/>
          </a:xfrm>
          <a:prstGeom prst="rect">
            <a:avLst/>
          </a:prstGeom>
        </p:spPr>
      </p:pic>
    </p:spTree>
    <p:extLst>
      <p:ext uri="{BB962C8B-B14F-4D97-AF65-F5344CB8AC3E}">
        <p14:creationId xmlns:p14="http://schemas.microsoft.com/office/powerpoint/2010/main" val="287950043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userDrawn="1">
            <p:ph type="title"/>
          </p:nvPr>
        </p:nvSpPr>
        <p:spPr>
          <a:xfrm>
            <a:off x="428625" y="623197"/>
            <a:ext cx="9067800" cy="656792"/>
          </a:xfrm>
        </p:spPr>
        <p:txBody>
          <a:bodyPr>
            <a:noAutofit/>
          </a:bodyPr>
          <a:lstStyle/>
          <a:p>
            <a:r>
              <a:rPr lang="en-US" altLang="zh-CN" sz="2800" dirty="0"/>
              <a:t>Chinese food</a:t>
            </a:r>
            <a:endParaRPr lang="zh-CN" altLang="en-US" sz="2800" b="0" dirty="0"/>
          </a:p>
        </p:txBody>
      </p:sp>
      <p:grpSp>
        <p:nvGrpSpPr>
          <p:cNvPr id="2" name="组合 1"/>
          <p:cNvGrpSpPr/>
          <p:nvPr/>
        </p:nvGrpSpPr>
        <p:grpSpPr>
          <a:xfrm>
            <a:off x="8211203" y="2927110"/>
            <a:ext cx="3371197" cy="4049280"/>
            <a:chOff x="8211203" y="2927110"/>
            <a:chExt cx="3371197" cy="4049280"/>
          </a:xfrm>
        </p:grpSpPr>
        <p:sp>
          <p:nvSpPr>
            <p:cNvPr id="28" name="文本框 27">
              <a:extLst>
                <a:ext uri="{FF2B5EF4-FFF2-40B4-BE49-F238E27FC236}">
                  <a16:creationId xmlns:a16="http://schemas.microsoft.com/office/drawing/2014/main" id="{2EFB42E7-B9E4-4C8A-8C19-2A7343C21262}"/>
                </a:ext>
              </a:extLst>
            </p:cNvPr>
            <p:cNvSpPr txBox="1"/>
            <p:nvPr/>
          </p:nvSpPr>
          <p:spPr>
            <a:xfrm>
              <a:off x="8426045" y="3056138"/>
              <a:ext cx="3156355" cy="3791225"/>
            </a:xfrm>
            <a:prstGeom prst="rect">
              <a:avLst/>
            </a:prstGeom>
            <a:noFill/>
          </p:spPr>
          <p:txBody>
            <a:bodyPr wrap="none" rtlCol="0">
              <a:prstTxWarp prst="textPlain">
                <a:avLst/>
              </a:prstTxWarp>
              <a:spAutoFit/>
            </a:bodyPr>
            <a:lstStyle/>
            <a:p>
              <a:r>
                <a:rPr lang="en-US" altLang="zh-CN" dirty="0">
                  <a:solidFill>
                    <a:schemeClr val="accent2">
                      <a:alpha val="57000"/>
                    </a:schemeClr>
                  </a:solidFill>
                  <a:latin typeface="Impact" panose="020B0806030902050204" pitchFamily="34" charset="0"/>
                  <a:cs typeface="Arial" panose="020B0604020202020204" pitchFamily="34" charset="0"/>
                </a:rPr>
                <a:t>02</a:t>
              </a:r>
              <a:endParaRPr lang="zh-CN" altLang="en-US" dirty="0">
                <a:solidFill>
                  <a:schemeClr val="accent2">
                    <a:alpha val="57000"/>
                  </a:schemeClr>
                </a:solidFill>
                <a:latin typeface="Impact" panose="020B0806030902050204" pitchFamily="34" charset="0"/>
                <a:cs typeface="Arial" panose="020B0604020202020204" pitchFamily="34" charset="0"/>
              </a:endParaRPr>
            </a:p>
          </p:txBody>
        </p:sp>
        <p:sp>
          <p:nvSpPr>
            <p:cNvPr id="7" name="文本框 6">
              <a:extLst>
                <a:ext uri="{FF2B5EF4-FFF2-40B4-BE49-F238E27FC236}">
                  <a16:creationId xmlns:a16="http://schemas.microsoft.com/office/drawing/2014/main" id="{EC315528-2ED6-42CA-AA94-8BEF2CF3B9EB}"/>
                </a:ext>
              </a:extLst>
            </p:cNvPr>
            <p:cNvSpPr txBox="1"/>
            <p:nvPr/>
          </p:nvSpPr>
          <p:spPr>
            <a:xfrm>
              <a:off x="8211203" y="2927110"/>
              <a:ext cx="3371197" cy="4049280"/>
            </a:xfrm>
            <a:prstGeom prst="rect">
              <a:avLst/>
            </a:prstGeom>
            <a:noFill/>
            <a:ln w="19050">
              <a:noFill/>
            </a:ln>
          </p:spPr>
          <p:txBody>
            <a:bodyPr wrap="none" rtlCol="0">
              <a:prstTxWarp prst="textPlain">
                <a:avLst/>
              </a:prstTxWarp>
              <a:spAutoFit/>
            </a:bodyPr>
            <a:lstStyle/>
            <a:p>
              <a:r>
                <a:rPr lang="en-US" altLang="zh-CN" dirty="0">
                  <a:ln w="22225">
                    <a:solidFill>
                      <a:schemeClr val="accent1">
                        <a:lumMod val="75000"/>
                      </a:schemeClr>
                    </a:solidFill>
                  </a:ln>
                  <a:noFill/>
                  <a:latin typeface="Impact" panose="020B0806030902050204" pitchFamily="34" charset="0"/>
                  <a:cs typeface="Arial" panose="020B0604020202020204" pitchFamily="34" charset="0"/>
                </a:rPr>
                <a:t>02</a:t>
              </a:r>
              <a:endParaRPr lang="zh-CN" altLang="en-US" dirty="0">
                <a:ln w="22225">
                  <a:solidFill>
                    <a:schemeClr val="accent1">
                      <a:lumMod val="75000"/>
                    </a:schemeClr>
                  </a:solidFill>
                </a:ln>
                <a:noFill/>
                <a:latin typeface="Impact" panose="020B0806030902050204" pitchFamily="34" charset="0"/>
                <a:cs typeface="Arial" panose="020B0604020202020204" pitchFamily="34" charset="0"/>
              </a:endParaRPr>
            </a:p>
          </p:txBody>
        </p:sp>
      </p:grpSp>
      <p:pic>
        <p:nvPicPr>
          <p:cNvPr id="4" name="图片 3">
            <a:extLst>
              <a:ext uri="{FF2B5EF4-FFF2-40B4-BE49-F238E27FC236}">
                <a16:creationId xmlns:a16="http://schemas.microsoft.com/office/drawing/2014/main" id="{34AF750A-34D5-464A-BF68-EA921AA01D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456" y="1279989"/>
            <a:ext cx="3766442" cy="2510961"/>
          </a:xfrm>
          <a:prstGeom prst="rect">
            <a:avLst/>
          </a:prstGeom>
        </p:spPr>
      </p:pic>
      <p:pic>
        <p:nvPicPr>
          <p:cNvPr id="9" name="图片 8">
            <a:extLst>
              <a:ext uri="{FF2B5EF4-FFF2-40B4-BE49-F238E27FC236}">
                <a16:creationId xmlns:a16="http://schemas.microsoft.com/office/drawing/2014/main" id="{DA53BD94-4798-4B24-B049-BDF97C639B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91740" y="3776762"/>
            <a:ext cx="3371197" cy="3023435"/>
          </a:xfrm>
          <a:prstGeom prst="rect">
            <a:avLst/>
          </a:prstGeom>
        </p:spPr>
      </p:pic>
      <p:pic>
        <p:nvPicPr>
          <p:cNvPr id="11" name="图片 10">
            <a:extLst>
              <a:ext uri="{FF2B5EF4-FFF2-40B4-BE49-F238E27FC236}">
                <a16:creationId xmlns:a16="http://schemas.microsoft.com/office/drawing/2014/main" id="{2B45D77B-1558-452A-8620-4DDF823D9F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9285" y="1200150"/>
            <a:ext cx="3877785" cy="2400300"/>
          </a:xfrm>
          <a:prstGeom prst="rect">
            <a:avLst/>
          </a:prstGeom>
        </p:spPr>
      </p:pic>
      <p:pic>
        <p:nvPicPr>
          <p:cNvPr id="15" name="图片 14">
            <a:extLst>
              <a:ext uri="{FF2B5EF4-FFF2-40B4-BE49-F238E27FC236}">
                <a16:creationId xmlns:a16="http://schemas.microsoft.com/office/drawing/2014/main" id="{BE1E4308-0E5B-4733-AA9F-2F02D0370B2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53" y="3845202"/>
            <a:ext cx="3988472" cy="3012798"/>
          </a:xfrm>
          <a:prstGeom prst="rect">
            <a:avLst/>
          </a:prstGeom>
        </p:spPr>
      </p:pic>
    </p:spTree>
    <p:extLst>
      <p:ext uri="{BB962C8B-B14F-4D97-AF65-F5344CB8AC3E}">
        <p14:creationId xmlns:p14="http://schemas.microsoft.com/office/powerpoint/2010/main" val="63118054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2AA29D6-E041-4DA2-A403-938B54475F0C}"/>
              </a:ext>
            </a:extLst>
          </p:cNvPr>
          <p:cNvSpPr txBox="1"/>
          <p:nvPr/>
        </p:nvSpPr>
        <p:spPr>
          <a:xfrm>
            <a:off x="3980465" y="2367171"/>
            <a:ext cx="3831884" cy="2123658"/>
          </a:xfrm>
          <a:prstGeom prst="rect">
            <a:avLst/>
          </a:prstGeom>
          <a:noFill/>
        </p:spPr>
        <p:txBody>
          <a:bodyPr wrap="square" rtlCol="0">
            <a:spAutoFit/>
          </a:bodyPr>
          <a:lstStyle/>
          <a:p>
            <a:r>
              <a:rPr lang="en-US" altLang="zh-CN" sz="6600" dirty="0">
                <a:latin typeface="+mj-ea"/>
                <a:ea typeface="+mj-ea"/>
              </a:rPr>
              <a:t>MY FEELING</a:t>
            </a:r>
            <a:endParaRPr lang="zh-CN" altLang="en-US" sz="6600" dirty="0">
              <a:latin typeface="+mj-ea"/>
              <a:ea typeface="+mj-ea"/>
            </a:endParaRPr>
          </a:p>
        </p:txBody>
      </p:sp>
    </p:spTree>
    <p:extLst>
      <p:ext uri="{BB962C8B-B14F-4D97-AF65-F5344CB8AC3E}">
        <p14:creationId xmlns:p14="http://schemas.microsoft.com/office/powerpoint/2010/main" val="1712063956"/>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64F436AE-81A0-415D-94F4-C51697AF0CD2}"/>
              </a:ext>
            </a:extLst>
          </p:cNvPr>
          <p:cNvSpPr>
            <a:spLocks noGrp="1"/>
          </p:cNvSpPr>
          <p:nvPr>
            <p:ph type="body" idx="1"/>
          </p:nvPr>
        </p:nvSpPr>
        <p:spPr>
          <a:xfrm>
            <a:off x="6175869" y="4165857"/>
            <a:ext cx="5853374" cy="1831009"/>
          </a:xfrm>
        </p:spPr>
        <p:txBody>
          <a:bodyPr>
            <a:noAutofit/>
          </a:bodyPr>
          <a:lstStyle/>
          <a:p>
            <a:r>
              <a:rPr lang="en-US" altLang="zh-CN" sz="4400" dirty="0">
                <a:latin typeface="Aharoni" panose="02010803020104030203" pitchFamily="2" charset="-79"/>
                <a:cs typeface="Aharoni" panose="02010803020104030203" pitchFamily="2" charset="-79"/>
              </a:rPr>
              <a:t>Seeking common ground while putting aside differences</a:t>
            </a:r>
            <a:endParaRPr lang="zh-CN" altLang="en-US" sz="4400" dirty="0">
              <a:latin typeface="Aharoni" panose="02010803020104030203" pitchFamily="2" charset="-79"/>
              <a:cs typeface="Aharoni" panose="02010803020104030203" pitchFamily="2" charset="-79"/>
            </a:endParaRPr>
          </a:p>
        </p:txBody>
      </p:sp>
      <p:pic>
        <p:nvPicPr>
          <p:cNvPr id="1026" name="Picture 2">
            <a:extLst>
              <a:ext uri="{FF2B5EF4-FFF2-40B4-BE49-F238E27FC236}">
                <a16:creationId xmlns:a16="http://schemas.microsoft.com/office/drawing/2014/main" id="{8E880187-11F1-4AD2-A4DA-CE641B8A16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773"/>
            <a:ext cx="5397623" cy="4018231"/>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C2AA29D6-E041-4DA2-A403-938B54475F0C}"/>
              </a:ext>
            </a:extLst>
          </p:cNvPr>
          <p:cNvSpPr txBox="1"/>
          <p:nvPr/>
        </p:nvSpPr>
        <p:spPr>
          <a:xfrm>
            <a:off x="9596762" y="209494"/>
            <a:ext cx="2814221" cy="646331"/>
          </a:xfrm>
          <a:prstGeom prst="rect">
            <a:avLst/>
          </a:prstGeom>
          <a:noFill/>
        </p:spPr>
        <p:txBody>
          <a:bodyPr wrap="square" rtlCol="0">
            <a:spAutoFit/>
          </a:bodyPr>
          <a:lstStyle/>
          <a:p>
            <a:r>
              <a:rPr lang="en-US" altLang="zh-CN" sz="3600" dirty="0">
                <a:latin typeface="+mj-ea"/>
                <a:ea typeface="+mj-ea"/>
              </a:rPr>
              <a:t>My feeling</a:t>
            </a:r>
            <a:endParaRPr lang="zh-CN" altLang="en-US" sz="3600" dirty="0">
              <a:latin typeface="+mj-ea"/>
              <a:ea typeface="+mj-ea"/>
            </a:endParaRPr>
          </a:p>
        </p:txBody>
      </p:sp>
      <p:sp>
        <p:nvSpPr>
          <p:cNvPr id="4" name="文本框 3">
            <a:extLst>
              <a:ext uri="{FF2B5EF4-FFF2-40B4-BE49-F238E27FC236}">
                <a16:creationId xmlns:a16="http://schemas.microsoft.com/office/drawing/2014/main" id="{2AD00A03-BCC7-4507-BA3F-A571D75EB1F0}"/>
              </a:ext>
            </a:extLst>
          </p:cNvPr>
          <p:cNvSpPr txBox="1"/>
          <p:nvPr/>
        </p:nvSpPr>
        <p:spPr>
          <a:xfrm>
            <a:off x="7608163" y="3075057"/>
            <a:ext cx="2485747" cy="707886"/>
          </a:xfrm>
          <a:prstGeom prst="rect">
            <a:avLst/>
          </a:prstGeom>
          <a:noFill/>
        </p:spPr>
        <p:txBody>
          <a:bodyPr wrap="square" rtlCol="0">
            <a:spAutoFit/>
          </a:bodyPr>
          <a:lstStyle/>
          <a:p>
            <a:r>
              <a:rPr lang="zh-CN" altLang="en-US" sz="4000" dirty="0"/>
              <a:t>求同存异</a:t>
            </a:r>
          </a:p>
        </p:txBody>
      </p:sp>
    </p:spTree>
    <p:extLst>
      <p:ext uri="{BB962C8B-B14F-4D97-AF65-F5344CB8AC3E}">
        <p14:creationId xmlns:p14="http://schemas.microsoft.com/office/powerpoint/2010/main" val="1609240689"/>
      </p:ext>
    </p:extLst>
  </p:cSld>
  <p:clrMapOvr>
    <a:masterClrMapping/>
  </p:clrMapOvr>
  <p:transition spd="slow">
    <p:cover/>
  </p:transition>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f86e5bd8-2905-4f14-ba47-541a377ef3a2"/>
</p:tagLst>
</file>

<file path=ppt/theme/theme1.xml><?xml version="1.0" encoding="utf-8"?>
<a:theme xmlns:a="http://schemas.openxmlformats.org/drawingml/2006/main" name="主题5">
  <a:themeElements>
    <a:clrScheme name="埃克森美孚">
      <a:dk1>
        <a:srgbClr val="000000"/>
      </a:dk1>
      <a:lt1>
        <a:srgbClr val="FFFFFF"/>
      </a:lt1>
      <a:dk2>
        <a:srgbClr val="778495"/>
      </a:dk2>
      <a:lt2>
        <a:srgbClr val="F0F0F0"/>
      </a:lt2>
      <a:accent1>
        <a:srgbClr val="FA9600"/>
      </a:accent1>
      <a:accent2>
        <a:srgbClr val="C97816"/>
      </a:accent2>
      <a:accent3>
        <a:srgbClr val="14809E"/>
      </a:accent3>
      <a:accent4>
        <a:srgbClr val="1359C3"/>
      </a:accent4>
      <a:accent5>
        <a:srgbClr val="005C76"/>
      </a:accent5>
      <a:accent6>
        <a:srgbClr val="C7720B"/>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埃克森美孚">
    <a:dk1>
      <a:srgbClr val="000000"/>
    </a:dk1>
    <a:lt1>
      <a:srgbClr val="FFFFFF"/>
    </a:lt1>
    <a:dk2>
      <a:srgbClr val="778495"/>
    </a:dk2>
    <a:lt2>
      <a:srgbClr val="F0F0F0"/>
    </a:lt2>
    <a:accent1>
      <a:srgbClr val="FA9600"/>
    </a:accent1>
    <a:accent2>
      <a:srgbClr val="C97816"/>
    </a:accent2>
    <a:accent3>
      <a:srgbClr val="14809E"/>
    </a:accent3>
    <a:accent4>
      <a:srgbClr val="1359C3"/>
    </a:accent4>
    <a:accent5>
      <a:srgbClr val="005C76"/>
    </a:accent5>
    <a:accent6>
      <a:srgbClr val="C7720B"/>
    </a:accent6>
    <a:hlink>
      <a:srgbClr val="4276AA"/>
    </a:hlink>
    <a:folHlink>
      <a:srgbClr val="BFBFBF"/>
    </a:folHlink>
  </a:clrScheme>
</a:themeOverrid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iSlide</Template>
  <TotalTime>480</TotalTime>
  <Words>194</Words>
  <Application>Microsoft Office PowerPoint</Application>
  <PresentationFormat>宽屏</PresentationFormat>
  <Paragraphs>41</Paragraphs>
  <Slides>10</Slides>
  <Notes>8</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10</vt:i4>
      </vt:variant>
    </vt:vector>
  </HeadingPairs>
  <TitlesOfParts>
    <vt:vector size="19" baseType="lpstr">
      <vt:lpstr>微软雅黑</vt:lpstr>
      <vt:lpstr>Aharoni</vt:lpstr>
      <vt:lpstr>Arial</vt:lpstr>
      <vt:lpstr>Calibri</vt:lpstr>
      <vt:lpstr>Impact</vt:lpstr>
      <vt:lpstr>Segoe UI Light</vt:lpstr>
      <vt:lpstr>Times New Roman</vt:lpstr>
      <vt:lpstr>主题5</vt:lpstr>
      <vt:lpstr>OfficePLUS</vt:lpstr>
      <vt:lpstr>中西文化差异</vt:lpstr>
      <vt:lpstr>PowerPoint 演示文稿</vt:lpstr>
      <vt:lpstr>When we face praise from others</vt:lpstr>
      <vt:lpstr>When we face other people's gifts</vt:lpstr>
      <vt:lpstr>Differences between Chinese and Western parties</vt:lpstr>
      <vt:lpstr>Western food</vt:lpstr>
      <vt:lpstr>Chinese food</vt:lpstr>
      <vt:lpstr>PowerPoint 演示文稿</vt:lpstr>
      <vt:lpstr>PowerPoint 演示文稿</vt:lpstr>
      <vt:lpstr>That’s all. Thank you！</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Mr.Liu 1</cp:lastModifiedBy>
  <cp:revision>38</cp:revision>
  <cp:lastPrinted>2017-11-15T16:00:00Z</cp:lastPrinted>
  <dcterms:created xsi:type="dcterms:W3CDTF">2017-11-15T16:00:00Z</dcterms:created>
  <dcterms:modified xsi:type="dcterms:W3CDTF">2021-04-27T14:40:58Z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v-yunxl@microsoft.com</vt:lpwstr>
  </property>
  <property fmtid="{D5CDD505-2E9C-101B-9397-08002B2CF9AE}" pid="6" name="MSIP_Label_f42aa342-8706-4288-bd11-ebb85995028c_SetDate">
    <vt:lpwstr>2018-11-16T07:34:11.2913418Z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