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8" r:id="rId3"/>
    <p:sldId id="259" r:id="rId4"/>
    <p:sldId id="260" r:id="rId5"/>
    <p:sldId id="261" r:id="rId6"/>
    <p:sldId id="262" r:id="rId7"/>
    <p:sldId id="263" r:id="rId8"/>
    <p:sldId id="265" r:id="rId9"/>
    <p:sldId id="273" r:id="rId10"/>
    <p:sldId id="266" r:id="rId11"/>
    <p:sldId id="267" r:id="rId12"/>
    <p:sldId id="268" r:id="rId13"/>
    <p:sldId id="270" r:id="rId14"/>
    <p:sldId id="271" r:id="rId15"/>
    <p:sldId id="272"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Inter" panose="020B0604020202020204" charset="0"/>
      <p:regular r:id="rId22"/>
      <p:bold r:id="rId23"/>
    </p:embeddedFont>
    <p:embeddedFont>
      <p:font typeface="Inter Medium" panose="020B0604020202020204" charset="0"/>
      <p:regular r:id="rId24"/>
      <p:bold r:id="rId25"/>
    </p:embeddedFont>
    <p:embeddedFont>
      <p:font typeface="Inter SemiBold" panose="020B0604020202020204" charset="0"/>
      <p:regular r:id="rId26"/>
      <p:bold r:id="rId27"/>
    </p:embeddedFont>
    <p:embeddedFont>
      <p:font typeface="Maven Pro SemiBo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4d516647d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4d516647d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58e27b57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58e27b57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58e27b57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58e27b57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58e27b57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58e27b57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58e27b577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58e27b57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58e27b57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58e27b57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4d516647d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4d516647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4d516647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4d516647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list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4d516647d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4d516647d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4d516647d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4d516647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58e27b5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58e27b5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58e27b57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58e27b57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58e27b5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58e27b5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3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barun2104/telecom-churn?datasetId=567482"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09950"/>
            <a:ext cx="4200600" cy="9264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990"/>
              <a:buNone/>
            </a:pPr>
            <a:r>
              <a:rPr lang="en" sz="3100" dirty="0">
                <a:solidFill>
                  <a:schemeClr val="lt1"/>
                </a:solidFill>
                <a:latin typeface="Maven Pro SemiBold"/>
                <a:ea typeface="Maven Pro SemiBold"/>
                <a:cs typeface="Maven Pro SemiBold"/>
                <a:sym typeface="Maven Pro SemiBold"/>
              </a:rPr>
              <a:t>Final Project Presentation</a:t>
            </a:r>
            <a:endParaRPr sz="3100" dirty="0">
              <a:solidFill>
                <a:schemeClr val="lt1"/>
              </a:solidFill>
              <a:latin typeface="Maven Pro SemiBold"/>
              <a:ea typeface="Maven Pro SemiBold"/>
              <a:cs typeface="Maven Pro SemiBold"/>
              <a:sym typeface="Maven Pro SemiBold"/>
            </a:endParaRPr>
          </a:p>
        </p:txBody>
      </p:sp>
      <p:sp>
        <p:nvSpPr>
          <p:cNvPr id="55" name="Google Shape;55;p13"/>
          <p:cNvSpPr txBox="1">
            <a:spLocks noGrp="1"/>
          </p:cNvSpPr>
          <p:nvPr>
            <p:ph type="subTitle" idx="1"/>
          </p:nvPr>
        </p:nvSpPr>
        <p:spPr>
          <a:xfrm>
            <a:off x="311700" y="3547100"/>
            <a:ext cx="4619400" cy="5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w="9525" cap="flat" cmpd="sng">
            <a:solidFill>
              <a:srgbClr val="A338EB"/>
            </a:solidFill>
            <a:prstDash val="solid"/>
            <a:round/>
            <a:headEnd type="none" w="med" len="med"/>
            <a:tailEnd type="none" w="med" len="med"/>
          </a:ln>
        </p:spPr>
      </p:cxnSp>
      <p:sp>
        <p:nvSpPr>
          <p:cNvPr id="57" name="Google Shape;57;p13"/>
          <p:cNvSpPr txBox="1">
            <a:spLocks noGrp="1"/>
          </p:cNvSpPr>
          <p:nvPr>
            <p:ph type="subTitle" idx="1"/>
          </p:nvPr>
        </p:nvSpPr>
        <p:spPr>
          <a:xfrm>
            <a:off x="311700" y="2403875"/>
            <a:ext cx="4619400" cy="98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Nomor Kelompok: 4</a:t>
            </a:r>
            <a:endParaRPr sz="1800" dirty="0">
              <a:solidFill>
                <a:schemeClr val="lt1"/>
              </a:solidFill>
              <a:latin typeface="Inter SemiBold"/>
              <a:ea typeface="Inter SemiBold"/>
              <a:cs typeface="Inter SemiBold"/>
              <a:sym typeface="Inter SemiBold"/>
            </a:endParaRPr>
          </a:p>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Nama Mentor: Ramadhan Hidayat</a:t>
            </a:r>
            <a:endParaRPr sz="1800" dirty="0">
              <a:solidFill>
                <a:schemeClr val="lt1"/>
              </a:solidFill>
              <a:latin typeface="Inter SemiBold"/>
              <a:ea typeface="Inter SemiBold"/>
              <a:cs typeface="Inter SemiBold"/>
              <a:sym typeface="Inter SemiBold"/>
            </a:endParaRPr>
          </a:p>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Nama:</a:t>
            </a:r>
            <a:endParaRPr sz="1800" dirty="0">
              <a:solidFill>
                <a:schemeClr val="lt1"/>
              </a:solidFill>
              <a:latin typeface="Inter SemiBold"/>
              <a:ea typeface="Inter SemiBold"/>
              <a:cs typeface="Inter SemiBold"/>
              <a:sym typeface="Inter SemiBold"/>
            </a:endParaRPr>
          </a:p>
          <a:p>
            <a:pPr marL="457200" lvl="0" indent="-342900" algn="l" rtl="0">
              <a:spcBef>
                <a:spcPts val="0"/>
              </a:spcBef>
              <a:spcAft>
                <a:spcPts val="0"/>
              </a:spcAft>
              <a:buClr>
                <a:schemeClr val="lt1"/>
              </a:buClr>
              <a:buSzPts val="1800"/>
              <a:buFont typeface="Inter SemiBold"/>
              <a:buChar char="-"/>
            </a:pPr>
            <a:r>
              <a:rPr lang="en" sz="1800" dirty="0">
                <a:solidFill>
                  <a:schemeClr val="lt1"/>
                </a:solidFill>
                <a:latin typeface="Inter SemiBold"/>
                <a:ea typeface="Inter SemiBold"/>
                <a:cs typeface="Inter SemiBold"/>
                <a:sym typeface="Inter SemiBold"/>
              </a:rPr>
              <a:t>Abdul Rahman</a:t>
            </a:r>
          </a:p>
          <a:p>
            <a:pPr marL="457200" lvl="0" indent="-342900" algn="l" rtl="0">
              <a:spcBef>
                <a:spcPts val="0"/>
              </a:spcBef>
              <a:spcAft>
                <a:spcPts val="0"/>
              </a:spcAft>
              <a:buClr>
                <a:schemeClr val="lt1"/>
              </a:buClr>
              <a:buSzPts val="1800"/>
              <a:buFont typeface="Inter SemiBold"/>
              <a:buChar char="-"/>
            </a:pPr>
            <a:r>
              <a:rPr lang="en-US" sz="1800" dirty="0" err="1">
                <a:solidFill>
                  <a:schemeClr val="lt1"/>
                </a:solidFill>
                <a:latin typeface="Inter SemiBold"/>
                <a:ea typeface="Inter SemiBold"/>
                <a:cs typeface="Inter SemiBold"/>
                <a:sym typeface="Inter SemiBold"/>
              </a:rPr>
              <a:t>Hartika</a:t>
            </a:r>
            <a:endParaRPr lang="en-US" sz="1800" dirty="0">
              <a:solidFill>
                <a:schemeClr val="lt1"/>
              </a:solidFill>
              <a:latin typeface="Inter SemiBold"/>
              <a:ea typeface="Inter SemiBold"/>
              <a:cs typeface="Inter SemiBold"/>
              <a:sym typeface="Inter SemiBold"/>
            </a:endParaRPr>
          </a:p>
        </p:txBody>
      </p:sp>
      <p:sp>
        <p:nvSpPr>
          <p:cNvPr id="58" name="Google Shape;58;p13"/>
          <p:cNvSpPr txBox="1">
            <a:spLocks noGrp="1"/>
          </p:cNvSpPr>
          <p:nvPr>
            <p:ph type="subTitle" idx="1"/>
          </p:nvPr>
        </p:nvSpPr>
        <p:spPr>
          <a:xfrm>
            <a:off x="311700" y="4281925"/>
            <a:ext cx="3227400" cy="5823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1100" b="1" dirty="0">
                <a:solidFill>
                  <a:srgbClr val="F4F0FF"/>
                </a:solidFill>
                <a:latin typeface="Inter"/>
                <a:ea typeface="Inter"/>
                <a:cs typeface="Inter"/>
                <a:sym typeface="Inter"/>
              </a:rPr>
              <a:t>Program Studi Independen Bersertifikat</a:t>
            </a:r>
            <a:endParaRPr sz="1100" b="1" dirty="0">
              <a:solidFill>
                <a:srgbClr val="F4F0FF"/>
              </a:solidFill>
              <a:latin typeface="Inter"/>
              <a:ea typeface="Inter"/>
              <a:cs typeface="Inter"/>
              <a:sym typeface="Inter"/>
            </a:endParaRPr>
          </a:p>
          <a:p>
            <a:pPr marL="0" lvl="0" indent="0" algn="l" rtl="0">
              <a:lnSpc>
                <a:spcPct val="115000"/>
              </a:lnSpc>
              <a:spcBef>
                <a:spcPts val="0"/>
              </a:spcBef>
              <a:spcAft>
                <a:spcPts val="0"/>
              </a:spcAft>
              <a:buNone/>
            </a:pPr>
            <a:r>
              <a:rPr lang="en" sz="1100" b="1" dirty="0">
                <a:solidFill>
                  <a:srgbClr val="F4F0FF"/>
                </a:solidFill>
                <a:latin typeface="Inter"/>
                <a:ea typeface="Inter"/>
                <a:cs typeface="Inter"/>
                <a:sym typeface="Inter"/>
              </a:rPr>
              <a:t>Zenius Bersama Kampus Merdeka</a:t>
            </a:r>
            <a:endParaRPr sz="1100" b="1" dirty="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l="-1385" r="20837"/>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l="-1001" r="15385"/>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3"/>
            <p:cNvPicPr preferRelativeResize="0"/>
            <p:nvPr/>
          </p:nvPicPr>
          <p:blipFill>
            <a:blip r:embed="rId5">
              <a:alphaModFix/>
            </a:blip>
            <a:stretch>
              <a:fill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13"/>
            <p:cNvCxnSpPr/>
            <p:nvPr/>
          </p:nvCxnSpPr>
          <p:spPr>
            <a:xfrm>
              <a:off x="1787385" y="648184"/>
              <a:ext cx="0" cy="219345"/>
            </a:xfrm>
            <a:prstGeom prst="straightConnector1">
              <a:avLst/>
            </a:prstGeom>
            <a:noFill/>
            <a:ln w="9525" cap="flat" cmpd="sng">
              <a:solidFill>
                <a:schemeClr val="dk2"/>
              </a:solidFill>
              <a:prstDash val="solid"/>
              <a:round/>
              <a:headEnd type="none" w="med" len="med"/>
              <a:tailEnd type="none" w="med" len="med"/>
            </a:ln>
          </p:spPr>
        </p:cxnSp>
        <p:pic>
          <p:nvPicPr>
            <p:cNvPr id="66" name="Google Shape;66;p13"/>
            <p:cNvPicPr preferRelativeResize="0"/>
            <p:nvPr/>
          </p:nvPicPr>
          <p:blipFill rotWithShape="1">
            <a:blip r:embed="rId6">
              <a:alphaModFix/>
            </a:blip>
            <a:srcRect l="9895" r="8731"/>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193" name="Google Shape;193;p23"/>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194" name="Google Shape;194;p2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95" name="Google Shape;195;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96" name="Google Shape;196;p23"/>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197" name="Google Shape;197;p23"/>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198" name="Google Shape;198;p23"/>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99" name="Google Shape;199;p23"/>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200" name="Google Shape;200;p23"/>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201" name="Google Shape;201;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Modelling</a:t>
            </a:r>
            <a:endParaRPr sz="1000" b="1">
              <a:solidFill>
                <a:schemeClr val="lt1"/>
              </a:solidFill>
              <a:latin typeface="Inter"/>
              <a:ea typeface="Inter"/>
              <a:cs typeface="Inter"/>
              <a:sym typeface="Inter"/>
            </a:endParaRPr>
          </a:p>
        </p:txBody>
      </p:sp>
      <p:sp>
        <p:nvSpPr>
          <p:cNvPr id="202" name="Google Shape;202;p23"/>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body" idx="1"/>
          </p:nvPr>
        </p:nvSpPr>
        <p:spPr>
          <a:xfrm>
            <a:off x="852406" y="1294108"/>
            <a:ext cx="7539925" cy="3409500"/>
          </a:xfrm>
          <a:prstGeom prst="rect">
            <a:avLst/>
          </a:prstGeom>
        </p:spPr>
        <p:txBody>
          <a:bodyPr spcFirstLastPara="1" wrap="square" lIns="91425" tIns="91425" rIns="91425" bIns="91425" anchor="t" anchorCtr="0">
            <a:noAutofit/>
          </a:bodyPr>
          <a:lstStyle/>
          <a:p>
            <a:pPr marL="0" lvl="0" indent="0" algn="just" rtl="0">
              <a:lnSpc>
                <a:spcPct val="150000"/>
              </a:lnSpc>
              <a:spcAft>
                <a:spcPts val="0"/>
              </a:spcAft>
              <a:buNone/>
            </a:pPr>
            <a:r>
              <a:rPr lang="en" sz="1400" dirty="0">
                <a:solidFill>
                  <a:srgbClr val="282828"/>
                </a:solidFill>
                <a:latin typeface="Inter"/>
                <a:ea typeface="Inter"/>
                <a:cs typeface="Inter"/>
                <a:sym typeface="Inter"/>
              </a:rPr>
              <a:t>Hal-hal yang disarankan untuk dipresentasikan:</a:t>
            </a:r>
            <a:endParaRPr sz="1400" dirty="0">
              <a:solidFill>
                <a:srgbClr val="282828"/>
              </a:solidFill>
              <a:latin typeface="Inter"/>
              <a:ea typeface="Inter"/>
              <a:cs typeface="Inter"/>
              <a:sym typeface="Inter"/>
            </a:endParaRPr>
          </a:p>
          <a:p>
            <a:pPr marL="457200" lvl="0" indent="-323850" algn="just" rtl="0">
              <a:lnSpc>
                <a:spcPct val="150000"/>
              </a:lnSpc>
              <a:spcAft>
                <a:spcPts val="0"/>
              </a:spcAft>
              <a:buClr>
                <a:srgbClr val="282828"/>
              </a:buClr>
              <a:buSzPts val="1500"/>
              <a:buFont typeface="Inter"/>
              <a:buChar char="-"/>
            </a:pPr>
            <a:r>
              <a:rPr lang="en" sz="1400" dirty="0">
                <a:solidFill>
                  <a:srgbClr val="282828"/>
                </a:solidFill>
                <a:latin typeface="Inter"/>
                <a:ea typeface="Inter"/>
                <a:cs typeface="Inter"/>
                <a:sym typeface="Inter"/>
              </a:rPr>
              <a:t>Metode train test split / cross validation:</a:t>
            </a:r>
          </a:p>
          <a:p>
            <a:pPr marL="133350" lvl="0" indent="0" algn="just" rtl="0">
              <a:lnSpc>
                <a:spcPct val="150000"/>
              </a:lnSpc>
              <a:spcAft>
                <a:spcPts val="0"/>
              </a:spcAft>
              <a:buClr>
                <a:srgbClr val="282828"/>
              </a:buClr>
              <a:buSzPts val="1500"/>
              <a:buNone/>
            </a:pPr>
            <a:r>
              <a:rPr lang="en" sz="1400" dirty="0">
                <a:solidFill>
                  <a:srgbClr val="282828"/>
                </a:solidFill>
                <a:latin typeface="Inter"/>
                <a:ea typeface="Inter"/>
                <a:cs typeface="Inter"/>
                <a:sym typeface="Inter"/>
              </a:rPr>
              <a:t>      a. Linear Regression</a:t>
            </a:r>
          </a:p>
          <a:p>
            <a:pPr marL="457200" lvl="0" indent="-323850" algn="just" rtl="0">
              <a:lnSpc>
                <a:spcPct val="150000"/>
              </a:lnSpc>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Metrik untuk melakukan evaluasi:</a:t>
            </a:r>
          </a:p>
          <a:p>
            <a:pPr marL="133350" lvl="0" indent="0" algn="just" rtl="0">
              <a:lnSpc>
                <a:spcPct val="150000"/>
              </a:lnSpc>
              <a:spcBef>
                <a:spcPts val="0"/>
              </a:spcBef>
              <a:spcAft>
                <a:spcPts val="0"/>
              </a:spcAft>
              <a:buClr>
                <a:srgbClr val="282828"/>
              </a:buClr>
              <a:buSzPts val="1500"/>
              <a:buNone/>
            </a:pPr>
            <a:r>
              <a:rPr lang="en" sz="1400" dirty="0">
                <a:solidFill>
                  <a:srgbClr val="282828"/>
                </a:solidFill>
                <a:latin typeface="Inter"/>
                <a:ea typeface="Inter"/>
                <a:cs typeface="Inter"/>
                <a:sym typeface="Inter"/>
              </a:rPr>
              <a:t>      a. Accuracy</a:t>
            </a:r>
          </a:p>
          <a:p>
            <a:pPr marL="133350" lvl="0" indent="0" algn="just" rtl="0">
              <a:lnSpc>
                <a:spcPct val="150000"/>
              </a:lnSpc>
              <a:spcBef>
                <a:spcPts val="0"/>
              </a:spcBef>
              <a:spcAft>
                <a:spcPts val="0"/>
              </a:spcAft>
              <a:buClr>
                <a:srgbClr val="282828"/>
              </a:buClr>
              <a:buSzPts val="1500"/>
              <a:buNone/>
            </a:pPr>
            <a:r>
              <a:rPr lang="en" sz="1400" dirty="0">
                <a:solidFill>
                  <a:srgbClr val="282828"/>
                </a:solidFill>
                <a:latin typeface="Inter"/>
                <a:ea typeface="Inter"/>
                <a:cs typeface="Inter"/>
                <a:sym typeface="Inter"/>
              </a:rPr>
              <a:t>      b. Precision</a:t>
            </a:r>
          </a:p>
          <a:p>
            <a:pPr marL="133350" lvl="0" indent="0" algn="just" rtl="0">
              <a:lnSpc>
                <a:spcPct val="150000"/>
              </a:lnSpc>
              <a:spcBef>
                <a:spcPts val="0"/>
              </a:spcBef>
              <a:spcAft>
                <a:spcPts val="0"/>
              </a:spcAft>
              <a:buClr>
                <a:srgbClr val="282828"/>
              </a:buClr>
              <a:buSzPts val="1500"/>
              <a:buNone/>
            </a:pPr>
            <a:r>
              <a:rPr lang="en" sz="1400" dirty="0">
                <a:solidFill>
                  <a:srgbClr val="282828"/>
                </a:solidFill>
                <a:latin typeface="Inter"/>
                <a:ea typeface="Inter"/>
                <a:cs typeface="Inter"/>
                <a:sym typeface="Inter"/>
              </a:rPr>
              <a:t>      c. Recall (True Positive Rate)</a:t>
            </a:r>
          </a:p>
          <a:p>
            <a:pPr marL="133350" lvl="0" indent="0" algn="just" rtl="0">
              <a:lnSpc>
                <a:spcPct val="150000"/>
              </a:lnSpc>
              <a:spcBef>
                <a:spcPts val="0"/>
              </a:spcBef>
              <a:spcAft>
                <a:spcPts val="0"/>
              </a:spcAft>
              <a:buClr>
                <a:srgbClr val="282828"/>
              </a:buClr>
              <a:buSzPts val="1500"/>
              <a:buNone/>
            </a:pPr>
            <a:r>
              <a:rPr lang="en" sz="1400" dirty="0">
                <a:solidFill>
                  <a:srgbClr val="282828"/>
                </a:solidFill>
                <a:latin typeface="Inter"/>
                <a:ea typeface="Inter"/>
                <a:cs typeface="Inter"/>
                <a:sym typeface="Inter"/>
              </a:rPr>
              <a:t>      d. False Positive Rate</a:t>
            </a:r>
            <a:endParaRPr sz="1400" dirty="0">
              <a:solidFill>
                <a:srgbClr val="282828"/>
              </a:solidFill>
              <a:latin typeface="Inter"/>
              <a:ea typeface="Inter"/>
              <a:cs typeface="Inter"/>
              <a:sym typeface="Inter"/>
            </a:endParaRPr>
          </a:p>
          <a:p>
            <a:pPr marL="457200" lvl="0" indent="-323850" algn="just" rtl="0">
              <a:lnSpc>
                <a:spcPct val="150000"/>
              </a:lnSpc>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Jenis model awal yang dicoba:</a:t>
            </a:r>
          </a:p>
          <a:p>
            <a:pPr marL="133350" lvl="0" indent="0" algn="just" rtl="0">
              <a:lnSpc>
                <a:spcPct val="150000"/>
              </a:lnSpc>
              <a:spcBef>
                <a:spcPts val="0"/>
              </a:spcBef>
              <a:spcAft>
                <a:spcPts val="0"/>
              </a:spcAft>
              <a:buClr>
                <a:srgbClr val="282828"/>
              </a:buClr>
              <a:buSzPts val="1500"/>
              <a:buNone/>
            </a:pPr>
            <a:r>
              <a:rPr lang="en" sz="1400" dirty="0">
                <a:solidFill>
                  <a:srgbClr val="282828"/>
                </a:solidFill>
                <a:latin typeface="Inter"/>
                <a:ea typeface="Inter"/>
                <a:cs typeface="Inter"/>
                <a:sym typeface="Inter"/>
              </a:rPr>
              <a:t>     a. Logistic Regression</a:t>
            </a:r>
            <a:endParaRPr sz="1400" dirty="0">
              <a:solidFill>
                <a:srgbClr val="282828"/>
              </a:solidFill>
              <a:latin typeface="Inter"/>
              <a:ea typeface="Inter"/>
              <a:cs typeface="Inter"/>
              <a:sym typeface="Inter"/>
            </a:endParaRPr>
          </a:p>
        </p:txBody>
      </p:sp>
      <p:sp>
        <p:nvSpPr>
          <p:cNvPr id="208" name="Google Shape;208;p2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09" name="Google Shape;209;p24"/>
          <p:cNvGrpSpPr/>
          <p:nvPr/>
        </p:nvGrpSpPr>
        <p:grpSpPr>
          <a:xfrm>
            <a:off x="7503019" y="95797"/>
            <a:ext cx="1516771" cy="323122"/>
            <a:chOff x="400885" y="325214"/>
            <a:chExt cx="2298835" cy="489727"/>
          </a:xfrm>
        </p:grpSpPr>
        <p:pic>
          <p:nvPicPr>
            <p:cNvPr id="210" name="Google Shape;210;p2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11" name="Google Shape;211;p24"/>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4"/>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13" name="Google Shape;213;p2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14" name="Google Shape;214;p24"/>
          <p:cNvSpPr txBox="1">
            <a:spLocks noGrp="1"/>
          </p:cNvSpPr>
          <p:nvPr>
            <p:ph type="title"/>
          </p:nvPr>
        </p:nvSpPr>
        <p:spPr>
          <a:xfrm>
            <a:off x="271940" y="377816"/>
            <a:ext cx="8480400" cy="8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Customer Churn</a:t>
            </a:r>
            <a:endParaRPr sz="2820" dirty="0">
              <a:solidFill>
                <a:srgbClr val="A338EB"/>
              </a:solidFill>
              <a:latin typeface="Maven Pro SemiBold"/>
              <a:ea typeface="Maven Pro SemiBold"/>
              <a:cs typeface="Maven Pro SemiBold"/>
              <a:sym typeface="Maven Pro SemiBold"/>
            </a:endParaRPr>
          </a:p>
        </p:txBody>
      </p:sp>
      <p:sp>
        <p:nvSpPr>
          <p:cNvPr id="215" name="Google Shape;215;p2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body" idx="1"/>
          </p:nvPr>
        </p:nvSpPr>
        <p:spPr>
          <a:xfrm>
            <a:off x="953146" y="1093467"/>
            <a:ext cx="7362400" cy="3447536"/>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Clr>
                <a:srgbClr val="282828"/>
              </a:buClr>
              <a:buSzPts val="1500"/>
              <a:buFont typeface="Inter"/>
              <a:buChar char="-"/>
            </a:pPr>
            <a:r>
              <a:rPr lang="en-US" sz="1400" dirty="0" err="1">
                <a:solidFill>
                  <a:srgbClr val="282828"/>
                </a:solidFill>
                <a:latin typeface="Inter"/>
                <a:ea typeface="Inter"/>
                <a:cs typeface="Inter"/>
                <a:sym typeface="Inter"/>
              </a:rPr>
              <a:t>Jenis</a:t>
            </a:r>
            <a:r>
              <a:rPr lang="en-US" sz="1400" dirty="0">
                <a:solidFill>
                  <a:srgbClr val="282828"/>
                </a:solidFill>
                <a:latin typeface="Inter"/>
                <a:ea typeface="Inter"/>
                <a:cs typeface="Inter"/>
                <a:sym typeface="Inter"/>
              </a:rPr>
              <a:t> model lain yang </a:t>
            </a:r>
            <a:r>
              <a:rPr lang="en-US" sz="1400" dirty="0" err="1">
                <a:solidFill>
                  <a:srgbClr val="282828"/>
                </a:solidFill>
                <a:latin typeface="Inter"/>
                <a:ea typeface="Inter"/>
                <a:cs typeface="Inter"/>
                <a:sym typeface="Inter"/>
              </a:rPr>
              <a:t>turut</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dicoba</a:t>
            </a:r>
            <a:r>
              <a:rPr lang="en-US" sz="1400" dirty="0">
                <a:solidFill>
                  <a:srgbClr val="282828"/>
                </a:solidFill>
                <a:latin typeface="Inter"/>
                <a:ea typeface="Inter"/>
                <a:cs typeface="Inter"/>
                <a:sym typeface="Inter"/>
              </a:rPr>
              <a:t>:</a:t>
            </a:r>
          </a:p>
          <a:p>
            <a:pPr marL="133350" lvl="0" indent="0" algn="just" rtl="0">
              <a:lnSpc>
                <a:spcPct val="150000"/>
              </a:lnSpc>
              <a:spcBef>
                <a:spcPts val="0"/>
              </a:spcBef>
              <a:spcAft>
                <a:spcPts val="0"/>
              </a:spcAft>
              <a:buClr>
                <a:srgbClr val="282828"/>
              </a:buClr>
              <a:buSzPts val="1500"/>
              <a:buNone/>
            </a:pPr>
            <a:r>
              <a:rPr lang="en-US" sz="1400" dirty="0">
                <a:solidFill>
                  <a:srgbClr val="282828"/>
                </a:solidFill>
                <a:latin typeface="Inter"/>
                <a:ea typeface="Inter"/>
                <a:cs typeface="Inter"/>
                <a:sym typeface="Inter"/>
              </a:rPr>
              <a:t>      a. Decision Tree</a:t>
            </a:r>
          </a:p>
          <a:p>
            <a:pPr marL="133350" lvl="0" indent="0" algn="just" rtl="0">
              <a:lnSpc>
                <a:spcPct val="150000"/>
              </a:lnSpc>
              <a:spcBef>
                <a:spcPts val="0"/>
              </a:spcBef>
              <a:spcAft>
                <a:spcPts val="0"/>
              </a:spcAft>
              <a:buClr>
                <a:srgbClr val="282828"/>
              </a:buClr>
              <a:buSzPts val="1500"/>
              <a:buNone/>
            </a:pPr>
            <a:r>
              <a:rPr lang="en-US" sz="1400" dirty="0">
                <a:solidFill>
                  <a:srgbClr val="282828"/>
                </a:solidFill>
                <a:latin typeface="Inter"/>
                <a:ea typeface="Inter"/>
                <a:cs typeface="Inter"/>
                <a:sym typeface="Inter"/>
              </a:rPr>
              <a:t>      b. Random Forest</a:t>
            </a:r>
          </a:p>
          <a:p>
            <a:pPr marL="133350" lvl="0" indent="0" algn="just" rtl="0">
              <a:lnSpc>
                <a:spcPct val="150000"/>
              </a:lnSpc>
              <a:spcBef>
                <a:spcPts val="0"/>
              </a:spcBef>
              <a:spcAft>
                <a:spcPts val="0"/>
              </a:spcAft>
              <a:buClr>
                <a:srgbClr val="282828"/>
              </a:buClr>
              <a:buSzPts val="1500"/>
              <a:buNone/>
            </a:pPr>
            <a:r>
              <a:rPr lang="en-US" sz="1400" dirty="0">
                <a:solidFill>
                  <a:srgbClr val="282828"/>
                </a:solidFill>
                <a:latin typeface="Inter"/>
                <a:ea typeface="Inter"/>
                <a:cs typeface="Inter"/>
                <a:sym typeface="Inter"/>
              </a:rPr>
              <a:t>      c. Hyperparameter Tuning</a:t>
            </a:r>
          </a:p>
          <a:p>
            <a:pPr marL="133350" lvl="0" indent="0" algn="just" rtl="0">
              <a:lnSpc>
                <a:spcPct val="150000"/>
              </a:lnSpc>
              <a:spcBef>
                <a:spcPts val="0"/>
              </a:spcBef>
              <a:spcAft>
                <a:spcPts val="0"/>
              </a:spcAft>
              <a:buClr>
                <a:srgbClr val="282828"/>
              </a:buClr>
              <a:buSzPts val="1500"/>
              <a:buNone/>
            </a:pP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menambah</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akurasi</a:t>
            </a:r>
            <a:r>
              <a:rPr lang="en-US" sz="1400" dirty="0">
                <a:solidFill>
                  <a:srgbClr val="282828"/>
                </a:solidFill>
                <a:latin typeface="Inter"/>
                <a:ea typeface="Inter"/>
                <a:cs typeface="Inter"/>
                <a:sym typeface="Inter"/>
              </a:rPr>
              <a:t> model (hyperparameter tuning) : </a:t>
            </a:r>
            <a:r>
              <a:rPr lang="en-US" sz="1400" dirty="0" err="1">
                <a:solidFill>
                  <a:srgbClr val="282828"/>
                </a:solidFill>
                <a:latin typeface="Inter"/>
                <a:ea typeface="Inter"/>
                <a:cs typeface="Inter"/>
                <a:sym typeface="Inter"/>
              </a:rPr>
              <a:t>Sklearn</a:t>
            </a:r>
            <a:r>
              <a:rPr lang="en-US" sz="1400" dirty="0">
                <a:solidFill>
                  <a:srgbClr val="282828"/>
                </a:solidFill>
                <a:latin typeface="Inter"/>
                <a:ea typeface="Inter"/>
                <a:cs typeface="Inter"/>
                <a:sym typeface="Inter"/>
              </a:rPr>
              <a:t> model dengan </a:t>
            </a:r>
            <a:r>
              <a:rPr lang="en-US" sz="1400" dirty="0" err="1">
                <a:solidFill>
                  <a:srgbClr val="282828"/>
                </a:solidFill>
                <a:latin typeface="Inter"/>
                <a:ea typeface="Inter"/>
                <a:cs typeface="Inter"/>
                <a:sym typeface="Inter"/>
              </a:rPr>
              <a:t>GridSearchCV</a:t>
            </a:r>
            <a:r>
              <a:rPr lang="en-US" sz="1400" dirty="0">
                <a:solidFill>
                  <a:srgbClr val="282828"/>
                </a:solidFill>
                <a:latin typeface="Inter"/>
                <a:ea typeface="Inter"/>
                <a:cs typeface="Inter"/>
                <a:sym typeface="Inter"/>
              </a:rPr>
              <a:t>.</a:t>
            </a:r>
          </a:p>
          <a:p>
            <a:pPr marL="457200" lvl="0" indent="-323850" algn="just" rtl="0">
              <a:lnSpc>
                <a:spcPct val="150000"/>
              </a:lnSpc>
              <a:spcBef>
                <a:spcPts val="0"/>
              </a:spcBef>
              <a:spcAft>
                <a:spcPts val="0"/>
              </a:spcAft>
              <a:buClr>
                <a:srgbClr val="282828"/>
              </a:buClr>
              <a:buSzPts val="1500"/>
              <a:buFont typeface="Inter"/>
              <a:buChar char="-"/>
            </a:pPr>
            <a:r>
              <a:rPr lang="en-US" sz="1400" dirty="0">
                <a:solidFill>
                  <a:srgbClr val="282828"/>
                </a:solidFill>
                <a:latin typeface="Inter"/>
                <a:ea typeface="Inter"/>
                <a:cs typeface="Inter"/>
                <a:sym typeface="Inter"/>
              </a:rPr>
              <a:t>Model final: Classification Report</a:t>
            </a:r>
          </a:p>
          <a:p>
            <a:pPr marL="457200" lvl="0" indent="-323850" algn="just" rtl="0">
              <a:lnSpc>
                <a:spcPct val="150000"/>
              </a:lnSpc>
              <a:spcBef>
                <a:spcPts val="0"/>
              </a:spcBef>
              <a:spcAft>
                <a:spcPts val="0"/>
              </a:spcAft>
              <a:buClr>
                <a:srgbClr val="282828"/>
              </a:buClr>
              <a:buSzPts val="1500"/>
              <a:buFont typeface="Inter"/>
              <a:buChar char="-"/>
            </a:pPr>
            <a:r>
              <a:rPr lang="en-US" sz="1400" dirty="0">
                <a:solidFill>
                  <a:srgbClr val="282828"/>
                </a:solidFill>
                <a:latin typeface="Inter"/>
                <a:ea typeface="Inter"/>
                <a:cs typeface="Inter"/>
                <a:sym typeface="Inter"/>
              </a:rPr>
              <a:t>Kolom-</a:t>
            </a:r>
            <a:r>
              <a:rPr lang="en-US" sz="1400" dirty="0" err="1">
                <a:solidFill>
                  <a:srgbClr val="282828"/>
                </a:solidFill>
                <a:latin typeface="Inter"/>
                <a:ea typeface="Inter"/>
                <a:cs typeface="Inter"/>
                <a:sym typeface="Inter"/>
              </a:rPr>
              <a:t>kolom</a:t>
            </a:r>
            <a:r>
              <a:rPr lang="en-US" sz="1400" dirty="0">
                <a:solidFill>
                  <a:srgbClr val="282828"/>
                </a:solidFill>
                <a:latin typeface="Inter"/>
                <a:ea typeface="Inter"/>
                <a:cs typeface="Inter"/>
                <a:sym typeface="Inter"/>
              </a:rPr>
              <a:t> predictor: Churn</a:t>
            </a:r>
          </a:p>
          <a:p>
            <a:pPr marL="457200" lvl="0" indent="-323850" algn="just" rtl="0">
              <a:lnSpc>
                <a:spcPct val="150000"/>
              </a:lnSpc>
              <a:spcBef>
                <a:spcPts val="0"/>
              </a:spcBef>
              <a:spcAft>
                <a:spcPts val="0"/>
              </a:spcAft>
              <a:buClr>
                <a:srgbClr val="282828"/>
              </a:buClr>
              <a:buSzPts val="1500"/>
              <a:buFont typeface="Inter"/>
              <a:buChar char="-"/>
            </a:pPr>
            <a:r>
              <a:rPr lang="en-US" sz="1400" dirty="0">
                <a:solidFill>
                  <a:srgbClr val="282828"/>
                </a:solidFill>
                <a:latin typeface="Inter"/>
                <a:ea typeface="Inter"/>
                <a:cs typeface="Inter"/>
                <a:sym typeface="Inter"/>
              </a:rPr>
              <a:t>Target variable </a:t>
            </a: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model final: </a:t>
            </a:r>
            <a:r>
              <a:rPr lang="en-US" sz="1400" dirty="0" err="1">
                <a:solidFill>
                  <a:srgbClr val="282828"/>
                </a:solidFill>
                <a:latin typeface="Inter"/>
                <a:ea typeface="Inter"/>
                <a:cs typeface="Inter"/>
                <a:sym typeface="Inter"/>
              </a:rPr>
              <a:t>MonthlyCharge</a:t>
            </a:r>
            <a:endParaRPr sz="1400" dirty="0">
              <a:solidFill>
                <a:srgbClr val="282828"/>
              </a:solidFill>
              <a:latin typeface="Inter"/>
              <a:ea typeface="Inter"/>
              <a:cs typeface="Inter"/>
              <a:sym typeface="Inter"/>
            </a:endParaRPr>
          </a:p>
        </p:txBody>
      </p:sp>
      <p:sp>
        <p:nvSpPr>
          <p:cNvPr id="221" name="Google Shape;221;p2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22" name="Google Shape;222;p25"/>
          <p:cNvGrpSpPr/>
          <p:nvPr/>
        </p:nvGrpSpPr>
        <p:grpSpPr>
          <a:xfrm>
            <a:off x="7503019" y="95797"/>
            <a:ext cx="1516771" cy="323122"/>
            <a:chOff x="400885" y="325214"/>
            <a:chExt cx="2298835" cy="489727"/>
          </a:xfrm>
        </p:grpSpPr>
        <p:pic>
          <p:nvPicPr>
            <p:cNvPr id="223" name="Google Shape;223;p25"/>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24" name="Google Shape;224;p25"/>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5"/>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26" name="Google Shape;226;p25"/>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27" name="Google Shape;227;p25"/>
          <p:cNvSpPr txBox="1">
            <a:spLocks noGrp="1"/>
          </p:cNvSpPr>
          <p:nvPr>
            <p:ph type="title"/>
          </p:nvPr>
        </p:nvSpPr>
        <p:spPr>
          <a:xfrm>
            <a:off x="314258" y="184982"/>
            <a:ext cx="8480400" cy="8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Customer Churn</a:t>
            </a:r>
            <a:endParaRPr sz="2820" dirty="0">
              <a:solidFill>
                <a:srgbClr val="A338EB"/>
              </a:solidFill>
              <a:latin typeface="Maven Pro SemiBold"/>
              <a:ea typeface="Maven Pro SemiBold"/>
              <a:cs typeface="Maven Pro SemiBold"/>
              <a:sym typeface="Maven Pro SemiBold"/>
            </a:endParaRPr>
          </a:p>
        </p:txBody>
      </p:sp>
      <p:sp>
        <p:nvSpPr>
          <p:cNvPr id="228" name="Google Shape;228;p2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lt1"/>
                </a:solidFill>
                <a:latin typeface="Maven Pro SemiBold"/>
                <a:ea typeface="Maven Pro SemiBold"/>
                <a:cs typeface="Maven Pro SemiBold"/>
                <a:sym typeface="Maven Pro SemiBold"/>
              </a:rPr>
              <a:t>Conclusion</a:t>
            </a:r>
            <a:endParaRPr sz="3600" dirty="0">
              <a:solidFill>
                <a:schemeClr val="lt1"/>
              </a:solidFill>
              <a:latin typeface="Maven Pro SemiBold"/>
              <a:ea typeface="Maven Pro SemiBold"/>
              <a:cs typeface="Maven Pro SemiBold"/>
              <a:sym typeface="Maven Pro SemiBold"/>
            </a:endParaRPr>
          </a:p>
        </p:txBody>
      </p:sp>
      <p:pic>
        <p:nvPicPr>
          <p:cNvPr id="247" name="Google Shape;247;p27"/>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248" name="Google Shape;248;p2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249" name="Google Shape;249;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250" name="Google Shape;250;p27"/>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251" name="Google Shape;251;p27"/>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252" name="Google Shape;252;p27"/>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253" name="Google Shape;253;p27"/>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254" name="Google Shape;254;p27"/>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255" name="Google Shape;255;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Conclusion</a:t>
            </a:r>
            <a:endParaRPr sz="1000" b="1">
              <a:solidFill>
                <a:schemeClr val="lt1"/>
              </a:solidFill>
              <a:latin typeface="Inter"/>
              <a:ea typeface="Inter"/>
              <a:cs typeface="Inter"/>
              <a:sym typeface="Inter"/>
            </a:endParaRPr>
          </a:p>
        </p:txBody>
      </p:sp>
      <p:sp>
        <p:nvSpPr>
          <p:cNvPr id="256" name="Google Shape;256;p27"/>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body" idx="1"/>
          </p:nvPr>
        </p:nvSpPr>
        <p:spPr>
          <a:xfrm>
            <a:off x="798162" y="1390715"/>
            <a:ext cx="7586421" cy="2801577"/>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dirty="0">
                <a:solidFill>
                  <a:srgbClr val="282828"/>
                </a:solidFill>
                <a:latin typeface="Inter"/>
                <a:ea typeface="Inter"/>
                <a:cs typeface="Inter"/>
                <a:sym typeface="Inter"/>
              </a:rPr>
              <a:t>	Pada proyek ini, Pelanggan yang tidak Churn lebih banyak dari pelanggan yang Churn. Namun ini penting untuk diperhatikan oleh perusahaan karena Churn juga sangat berpengaruh pada Perusahaan itu sendiri. Untuk itu, Perusahaan dapat memberikan gift berupa paket data atau lainnya. Karena salah satu faktor yang mempengaruhi Churn yaitu Paket data yang digunakan oleh pelanggan. Disamping itu, Perusahaan perlu memaksimalkan peluang yang ada agar pelanggan tetap tinggal dan meminimalkan kelemahan yang ada.</a:t>
            </a:r>
          </a:p>
          <a:p>
            <a:pPr marL="0" lvl="0" indent="0" algn="l" rtl="0">
              <a:spcBef>
                <a:spcPts val="0"/>
              </a:spcBef>
              <a:spcAft>
                <a:spcPts val="0"/>
              </a:spcAft>
              <a:buNone/>
            </a:pPr>
            <a:endParaRPr sz="1500" dirty="0">
              <a:solidFill>
                <a:srgbClr val="282828"/>
              </a:solidFill>
              <a:latin typeface="Inter"/>
              <a:ea typeface="Inter"/>
              <a:cs typeface="Inter"/>
              <a:sym typeface="Inter"/>
            </a:endParaRPr>
          </a:p>
        </p:txBody>
      </p:sp>
      <p:sp>
        <p:nvSpPr>
          <p:cNvPr id="262" name="Google Shape;262;p2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63" name="Google Shape;263;p28"/>
          <p:cNvGrpSpPr/>
          <p:nvPr/>
        </p:nvGrpSpPr>
        <p:grpSpPr>
          <a:xfrm>
            <a:off x="7503019" y="95797"/>
            <a:ext cx="1516771" cy="323122"/>
            <a:chOff x="400885" y="325214"/>
            <a:chExt cx="2298835" cy="489727"/>
          </a:xfrm>
        </p:grpSpPr>
        <p:pic>
          <p:nvPicPr>
            <p:cNvPr id="264" name="Google Shape;264;p28"/>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65" name="Google Shape;265;p28"/>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28"/>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67" name="Google Shape;267;p28"/>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68" name="Google Shape;268;p28"/>
          <p:cNvSpPr txBox="1">
            <a:spLocks noGrp="1"/>
          </p:cNvSpPr>
          <p:nvPr>
            <p:ph type="title"/>
          </p:nvPr>
        </p:nvSpPr>
        <p:spPr>
          <a:xfrm>
            <a:off x="231600" y="329706"/>
            <a:ext cx="8480400" cy="8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US" sz="2820" dirty="0">
                <a:solidFill>
                  <a:srgbClr val="A338EB"/>
                </a:solidFill>
                <a:latin typeface="Maven Pro SemiBold"/>
                <a:ea typeface="Maven Pro SemiBold"/>
                <a:cs typeface="Maven Pro SemiBold"/>
                <a:sym typeface="Maven Pro SemiBold"/>
              </a:rPr>
              <a:t>Conclusion</a:t>
            </a:r>
            <a:endParaRPr sz="2820" dirty="0">
              <a:solidFill>
                <a:srgbClr val="A338EB"/>
              </a:solidFill>
              <a:latin typeface="Maven Pro SemiBold"/>
              <a:ea typeface="Maven Pro SemiBold"/>
              <a:cs typeface="Maven Pro SemiBold"/>
              <a:sym typeface="Maven Pro SemiBold"/>
            </a:endParaRPr>
          </a:p>
        </p:txBody>
      </p:sp>
      <p:sp>
        <p:nvSpPr>
          <p:cNvPr id="269" name="Google Shape;269;p2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273"/>
        <p:cNvGrpSpPr/>
        <p:nvPr/>
      </p:nvGrpSpPr>
      <p:grpSpPr>
        <a:xfrm>
          <a:off x="0" y="0"/>
          <a:ext cx="0" cy="0"/>
          <a:chOff x="0" y="0"/>
          <a:chExt cx="0" cy="0"/>
        </a:xfrm>
      </p:grpSpPr>
      <p:sp>
        <p:nvSpPr>
          <p:cNvPr id="274" name="Google Shape;274;p29"/>
          <p:cNvSpPr txBox="1">
            <a:spLocks noGrp="1"/>
          </p:cNvSpPr>
          <p:nvPr>
            <p:ph type="title"/>
          </p:nvPr>
        </p:nvSpPr>
        <p:spPr>
          <a:xfrm>
            <a:off x="430058" y="1162650"/>
            <a:ext cx="4114800" cy="2644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marL="0" lvl="0" indent="0" algn="ctr" rtl="0">
              <a:lnSpc>
                <a:spcPct val="115000"/>
              </a:lnSpc>
              <a:spcBef>
                <a:spcPts val="0"/>
              </a:spcBef>
              <a:spcAft>
                <a:spcPts val="0"/>
              </a:spcAft>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275" name="Google Shape;275;p29"/>
          <p:cNvPicPr preferRelativeResize="0"/>
          <p:nvPr/>
        </p:nvPicPr>
        <p:blipFill>
          <a:blip r:embed="rId3">
            <a:alphaModFix/>
          </a:blip>
          <a:stretch>
            <a:fillRect/>
          </a:stretch>
        </p:blipFill>
        <p:spPr>
          <a:xfrm>
            <a:off x="5029200" y="0"/>
            <a:ext cx="4114800" cy="5143500"/>
          </a:xfrm>
          <a:prstGeom prst="rect">
            <a:avLst/>
          </a:prstGeom>
          <a:noFill/>
          <a:ln>
            <a:noFill/>
          </a:ln>
        </p:spPr>
      </p:pic>
      <p:sp>
        <p:nvSpPr>
          <p:cNvPr id="276" name="Google Shape;276;p29"/>
          <p:cNvSpPr/>
          <p:nvPr/>
        </p:nvSpPr>
        <p:spPr>
          <a:xfrm>
            <a:off x="6256350" y="1438550"/>
            <a:ext cx="1655700" cy="54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29"/>
          <p:cNvPicPr preferRelativeResize="0"/>
          <p:nvPr/>
        </p:nvPicPr>
        <p:blipFill rotWithShape="1">
          <a:blip r:embed="rId4">
            <a:alphaModFix/>
          </a:blip>
          <a:srcRect l="9895" r="8731"/>
          <a:stretch/>
        </p:blipFill>
        <p:spPr>
          <a:xfrm>
            <a:off x="6381425" y="1382127"/>
            <a:ext cx="1405548" cy="66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0FF"/>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17750" y="1101600"/>
            <a:ext cx="6253800" cy="2940300"/>
          </a:xfrm>
          <a:prstGeom prst="rect">
            <a:avLst/>
          </a:prstGeom>
        </p:spPr>
        <p:txBody>
          <a:bodyPr spcFirstLastPara="1" wrap="square" lIns="91425" tIns="91425" rIns="91425" bIns="91425" anchor="ctr" anchorCtr="0">
            <a:normAutofit/>
          </a:bodyPr>
          <a:lstStyle/>
          <a:p>
            <a:pPr marL="457200" lvl="0" indent="-381000" algn="l" rtl="0">
              <a:lnSpc>
                <a:spcPct val="150000"/>
              </a:lnSpc>
              <a:spcBef>
                <a:spcPts val="0"/>
              </a:spcBef>
              <a:spcAft>
                <a:spcPts val="0"/>
              </a:spcAft>
              <a:buClr>
                <a:srgbClr val="282828"/>
              </a:buClr>
              <a:buSzPts val="2400"/>
              <a:buFont typeface="Maven Pro SemiBold"/>
              <a:buAutoNum type="arabicPeriod"/>
            </a:pPr>
            <a:r>
              <a:rPr lang="en" sz="2400" dirty="0">
                <a:solidFill>
                  <a:srgbClr val="282828"/>
                </a:solidFill>
                <a:latin typeface="Maven Pro SemiBold"/>
                <a:ea typeface="Maven Pro SemiBold"/>
                <a:cs typeface="Maven Pro SemiBold"/>
                <a:sym typeface="Maven Pro SemiBold"/>
              </a:rPr>
              <a:t>Latar Belakang</a:t>
            </a:r>
            <a:endParaRPr sz="2400" dirty="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dirty="0">
                <a:solidFill>
                  <a:srgbClr val="282828"/>
                </a:solidFill>
                <a:latin typeface="Maven Pro SemiBold"/>
                <a:ea typeface="Maven Pro SemiBold"/>
                <a:cs typeface="Maven Pro SemiBold"/>
                <a:sym typeface="Maven Pro SemiBold"/>
              </a:rPr>
              <a:t>Explorasi Data dan Visualisasi</a:t>
            </a:r>
            <a:endParaRPr sz="2400" dirty="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dirty="0">
                <a:solidFill>
                  <a:srgbClr val="282828"/>
                </a:solidFill>
                <a:latin typeface="Maven Pro SemiBold"/>
                <a:ea typeface="Maven Pro SemiBold"/>
                <a:cs typeface="Maven Pro SemiBold"/>
                <a:sym typeface="Maven Pro SemiBold"/>
              </a:rPr>
              <a:t>Modelling</a:t>
            </a:r>
            <a:endParaRPr sz="2400" dirty="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dirty="0">
                <a:solidFill>
                  <a:srgbClr val="282828"/>
                </a:solidFill>
                <a:latin typeface="Maven Pro SemiBold"/>
                <a:ea typeface="Maven Pro SemiBold"/>
                <a:cs typeface="Maven Pro SemiBold"/>
                <a:sym typeface="Maven Pro SemiBold"/>
              </a:rPr>
              <a:t>Kesimpulan</a:t>
            </a:r>
            <a:endParaRPr sz="2400" dirty="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r="43100" b="39246"/>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Daftar Isi</a:t>
            </a:r>
            <a:endParaRPr sz="1000" b="1">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15"/>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92" name="Google Shape;92;p15"/>
            <p:cNvPicPr preferRelativeResize="0"/>
            <p:nvPr/>
          </p:nvPicPr>
          <p:blipFill rotWithShape="1">
            <a:blip r:embed="rId5">
              <a:alphaModFix/>
            </a:blip>
            <a:srcRect l="9895" r="8731"/>
            <a:stretch/>
          </p:blipFill>
          <p:spPr>
            <a:xfrm>
              <a:off x="400885" y="325214"/>
              <a:ext cx="1033078" cy="489727"/>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lt1"/>
                </a:solidFill>
                <a:latin typeface="Maven Pro SemiBold"/>
                <a:ea typeface="Maven Pro SemiBold"/>
                <a:cs typeface="Maven Pro SemiBold"/>
                <a:sym typeface="Maven Pro SemiBold"/>
              </a:rPr>
              <a:t>Latar Belakang</a:t>
            </a:r>
            <a:endParaRPr sz="3600" dirty="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w="9525" cap="flat" cmpd="sng">
            <a:solidFill>
              <a:srgbClr val="CCCCCC"/>
            </a:solidFill>
            <a:prstDash val="solid"/>
            <a:round/>
            <a:headEnd type="none" w="med" len="med"/>
            <a:tailEnd type="none" w="med" len="med"/>
          </a:ln>
        </p:spPr>
      </p:cxnSp>
      <p:cxnSp>
        <p:nvCxnSpPr>
          <p:cNvPr id="102" name="Google Shape;102;p16"/>
          <p:cNvCxnSpPr/>
          <p:nvPr/>
        </p:nvCxnSpPr>
        <p:spPr>
          <a:xfrm>
            <a:off x="8315546" y="184983"/>
            <a:ext cx="0" cy="144724"/>
          </a:xfrm>
          <a:prstGeom prst="straightConnector1">
            <a:avLst/>
          </a:prstGeom>
          <a:noFill/>
          <a:ln w="9525" cap="flat" cmpd="sng">
            <a:solidFill>
              <a:srgbClr val="CCCCCC"/>
            </a:solidFill>
            <a:prstDash val="solid"/>
            <a:round/>
            <a:headEnd type="none" w="med" len="med"/>
            <a:tailEnd type="none" w="med" len="med"/>
          </a:ln>
        </p:spPr>
      </p:cxnSp>
      <p:pic>
        <p:nvPicPr>
          <p:cNvPr id="103" name="Google Shape;103;p16"/>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105" name="Google Shape;105;p16"/>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Pendahuluan</a:t>
            </a:r>
            <a:endParaRPr sz="1000" b="1">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a:off x="311700" y="1744750"/>
            <a:ext cx="6591000" cy="2924400"/>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0"/>
              </a:spcAft>
            </a:pPr>
            <a:r>
              <a:rPr lang="en" sz="1500" dirty="0">
                <a:solidFill>
                  <a:srgbClr val="282828"/>
                </a:solidFill>
                <a:latin typeface="Inter"/>
                <a:ea typeface="Inter"/>
                <a:cs typeface="Inter"/>
                <a:sym typeface="Inter"/>
              </a:rPr>
              <a:t>Sumber Data: </a:t>
            </a:r>
            <a:r>
              <a:rPr lang="en-US" sz="1800" u="sng" dirty="0">
                <a:solidFill>
                  <a:srgbClr val="1155CC"/>
                </a:solidFill>
                <a:effectLst/>
                <a:latin typeface="Arial" panose="020B0604020202020204" pitchFamily="34" charset="0"/>
                <a:ea typeface="Arial" panose="020B0604020202020204" pitchFamily="34" charset="0"/>
                <a:hlinkClick r:id="rId3"/>
              </a:rPr>
              <a:t>https://www.kaggle.com/datasets/barun2104/telecom-churn?datasetId=567482</a:t>
            </a:r>
            <a:endParaRPr lang="en-US" sz="1800" dirty="0">
              <a:effectLst/>
              <a:latin typeface="Arial" panose="020B0604020202020204" pitchFamily="34" charset="0"/>
              <a:ea typeface="Arial" panose="020B0604020202020204" pitchFamily="34" charset="0"/>
            </a:endParaRPr>
          </a:p>
          <a:p>
            <a:pPr marL="0" lvl="0" indent="0" algn="l" rtl="0">
              <a:lnSpc>
                <a:spcPct val="115000"/>
              </a:lnSpc>
              <a:spcBef>
                <a:spcPts val="1000"/>
              </a:spcBef>
              <a:spcAft>
                <a:spcPts val="0"/>
              </a:spcAft>
              <a:buNone/>
            </a:pPr>
            <a:r>
              <a:rPr lang="en" sz="1500" dirty="0">
                <a:solidFill>
                  <a:srgbClr val="282828"/>
                </a:solidFill>
                <a:latin typeface="Inter"/>
                <a:ea typeface="Inter"/>
                <a:cs typeface="Inter"/>
                <a:sym typeface="Inter"/>
              </a:rPr>
              <a:t>Problem: </a:t>
            </a:r>
            <a:r>
              <a:rPr lang="en" sz="1500" b="1" dirty="0">
                <a:solidFill>
                  <a:srgbClr val="282828"/>
                </a:solidFill>
                <a:latin typeface="Inter"/>
                <a:ea typeface="Inter"/>
                <a:cs typeface="Inter"/>
                <a:sym typeface="Inter"/>
              </a:rPr>
              <a:t>Classification</a:t>
            </a:r>
            <a:endParaRPr lang="en-US" sz="1500" dirty="0">
              <a:solidFill>
                <a:srgbClr val="282828"/>
              </a:solidFill>
              <a:latin typeface="Inter"/>
              <a:ea typeface="Inter"/>
              <a:cs typeface="Inter"/>
              <a:sym typeface="Inter"/>
            </a:endParaRPr>
          </a:p>
          <a:p>
            <a:pPr marL="0" lvl="0" indent="0" algn="l" rtl="0">
              <a:lnSpc>
                <a:spcPct val="115000"/>
              </a:lnSpc>
              <a:spcBef>
                <a:spcPts val="1000"/>
              </a:spcBef>
              <a:spcAft>
                <a:spcPts val="0"/>
              </a:spcAft>
              <a:buNone/>
            </a:pPr>
            <a:r>
              <a:rPr lang="en-US" sz="1500" dirty="0" err="1">
                <a:solidFill>
                  <a:srgbClr val="282828"/>
                </a:solidFill>
                <a:latin typeface="Inter"/>
                <a:ea typeface="Inter"/>
                <a:cs typeface="Inter"/>
                <a:sym typeface="Inter"/>
              </a:rPr>
              <a:t>Tujuan</a:t>
            </a:r>
            <a:r>
              <a:rPr lang="en-US" sz="1500" dirty="0">
                <a:solidFill>
                  <a:srgbClr val="282828"/>
                </a:solidFill>
                <a:latin typeface="Inter"/>
                <a:ea typeface="Inter"/>
                <a:cs typeface="Inter"/>
                <a:sym typeface="Inter"/>
              </a:rPr>
              <a:t>: </a:t>
            </a:r>
          </a:p>
          <a:p>
            <a:pPr marL="457200" lvl="0" indent="-323850" algn="l" rtl="0">
              <a:lnSpc>
                <a:spcPct val="115000"/>
              </a:lnSpc>
              <a:spcBef>
                <a:spcPts val="1000"/>
              </a:spcBef>
              <a:spcAft>
                <a:spcPts val="0"/>
              </a:spcAft>
              <a:buClr>
                <a:srgbClr val="282828"/>
              </a:buClr>
              <a:buSzPts val="1500"/>
              <a:buFont typeface="Inter"/>
              <a:buChar char="-"/>
            </a:pPr>
            <a:r>
              <a:rPr lang="en-US" sz="1500" dirty="0" err="1">
                <a:solidFill>
                  <a:srgbClr val="282828"/>
                </a:solidFill>
                <a:latin typeface="Inter"/>
                <a:ea typeface="Inter"/>
                <a:cs typeface="Inter"/>
                <a:sym typeface="Inter"/>
              </a:rPr>
              <a:t>Memprediksi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faktor</a:t>
            </a:r>
            <a:r>
              <a:rPr lang="en-US" sz="1500" dirty="0">
                <a:solidFill>
                  <a:srgbClr val="282828"/>
                </a:solidFill>
                <a:latin typeface="Inter"/>
                <a:ea typeface="Inter"/>
                <a:cs typeface="Inter"/>
                <a:sym typeface="Inter"/>
              </a:rPr>
              <a:t> yang </a:t>
            </a:r>
            <a:r>
              <a:rPr lang="en-US" sz="1500" dirty="0" err="1">
                <a:solidFill>
                  <a:srgbClr val="282828"/>
                </a:solidFill>
                <a:latin typeface="Inter"/>
                <a:ea typeface="Inter"/>
                <a:cs typeface="Inter"/>
                <a:sym typeface="Inter"/>
              </a:rPr>
              <a:t>mempengaruhi</a:t>
            </a:r>
            <a:r>
              <a:rPr lang="en-US" sz="1500" dirty="0">
                <a:solidFill>
                  <a:srgbClr val="282828"/>
                </a:solidFill>
                <a:latin typeface="Inter"/>
                <a:ea typeface="Inter"/>
                <a:cs typeface="Inter"/>
                <a:sym typeface="Inter"/>
              </a:rPr>
              <a:t> churn</a:t>
            </a:r>
            <a:endParaRPr sz="1500" dirty="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Latar Belakang</a:t>
            </a:r>
            <a:endParaRPr sz="1000" b="1">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17"/>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19" name="Google Shape;119;p17"/>
            <p:cNvPicPr preferRelativeResize="0"/>
            <p:nvPr/>
          </p:nvPicPr>
          <p:blipFill rotWithShape="1">
            <a:blip r:embed="rId5">
              <a:alphaModFix/>
            </a:blip>
            <a:srcRect l="9895" r="8731"/>
            <a:stretch/>
          </p:blipFill>
          <p:spPr>
            <a:xfrm>
              <a:off x="400885" y="325214"/>
              <a:ext cx="1033078" cy="489727"/>
            </a:xfrm>
            <a:prstGeom prst="rect">
              <a:avLst/>
            </a:prstGeom>
            <a:noFill/>
            <a:ln>
              <a:noFill/>
            </a:ln>
          </p:spPr>
        </p:pic>
      </p:grpSp>
      <p:sp>
        <p:nvSpPr>
          <p:cNvPr id="120" name="Google Shape;120;p17"/>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lt1"/>
                </a:solidFill>
                <a:latin typeface="Maven Pro SemiBold"/>
                <a:ea typeface="Maven Pro SemiBold"/>
                <a:cs typeface="Maven Pro SemiBold"/>
                <a:sym typeface="Maven Pro SemiBold"/>
              </a:rPr>
              <a:t>Explorasi Data dan Visualisasi</a:t>
            </a:r>
            <a:endParaRPr sz="3600" dirty="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130" name="Google Shape;130;p18"/>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131" name="Google Shape;131;p18"/>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133" name="Google Shape;133;p18"/>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Explorasi Data dan Visualisasi</a:t>
            </a:r>
            <a:endParaRPr sz="1000" b="1">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311700" y="1077132"/>
            <a:ext cx="8480400" cy="3525866"/>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800"/>
              </a:spcAft>
              <a:buNone/>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Churn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didefinisikan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dalam</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istilah</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bisnis</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sebagai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ketika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klien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membatalkan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langganan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layanan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telah</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mereka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gunakan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Pelanggan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berbeda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menunjukkan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perilaku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dan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preferensi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berbeda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sehingga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mereka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membatalkan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langganan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karena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berbagai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alasan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Misalnya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ada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pesaing</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baru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di pasar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menawarkan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harga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lebih</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baik</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atau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mungkin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layanan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mereka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dapatkan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belum</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sesuai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standar</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dan lain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sebagainya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a:t>
            </a:r>
          </a:p>
          <a:p>
            <a:pPr marL="0" marR="0" indent="0" algn="just">
              <a:lnSpc>
                <a:spcPct val="150000"/>
              </a:lnSpc>
              <a:spcBef>
                <a:spcPts val="0"/>
              </a:spcBef>
              <a:spcAft>
                <a:spcPts val="800"/>
              </a:spcAft>
              <a:buNone/>
            </a:pP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Oleh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karena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itu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sangat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penting</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untuk</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berkomunikasi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secara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proaktif</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dengan masing-masing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dari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mereka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untuk</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mempertahankan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dalam</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daftar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pelanggan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Untuk</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itu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perlu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tindakan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pemasaran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apa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harus</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diambil</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untuk</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setiap</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pelanggan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untuk</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memaksimalkan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peluang</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bahwa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pelanggan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tetap</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tinggal</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a:t>
            </a:r>
          </a:p>
          <a:p>
            <a:pPr marL="0" marR="0" indent="0" algn="just">
              <a:lnSpc>
                <a:spcPct val="150000"/>
              </a:lnSpc>
              <a:spcBef>
                <a:spcPts val="0"/>
              </a:spcBef>
              <a:spcAft>
                <a:spcPts val="800"/>
              </a:spcAft>
              <a:buNone/>
            </a:pP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Maka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dari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itu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Prediksi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Churn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penting</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untuk</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mendeteksi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pelanggan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kemungkinan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besar</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meninggalkan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layanan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atau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membatalkan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langganan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layanan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Karena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mendapatkan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klien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baru</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seringkali</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lebih</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mahal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daripada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mempertahankan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klien</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yang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sudah</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r>
              <a:rPr lang="en-US" sz="1200" dirty="0" err="1">
                <a:solidFill>
                  <a:schemeClr val="tx1"/>
                </a:solidFill>
                <a:effectLst/>
                <a:latin typeface="Inter" panose="020B0604020202020204" charset="0"/>
                <a:ea typeface="Inter" panose="020B0604020202020204" charset="0"/>
                <a:cs typeface="Times New Roman" panose="02020603050405020304" pitchFamily="18" charset="0"/>
              </a:rPr>
              <a:t>ada</a:t>
            </a:r>
            <a:r>
              <a:rPr lang="en-US" sz="1200" dirty="0">
                <a:solidFill>
                  <a:schemeClr val="tx1"/>
                </a:solidFill>
                <a:effectLst/>
                <a:latin typeface="Inter" panose="020B0604020202020204" charset="0"/>
                <a:ea typeface="Inter" panose="020B0604020202020204" charset="0"/>
                <a:cs typeface="Times New Roman" panose="02020603050405020304" pitchFamily="18" charset="0"/>
              </a:rPr>
              <a:t>. </a:t>
            </a:r>
          </a:p>
          <a:p>
            <a:pPr marL="0" lvl="0" indent="0" algn="l" rtl="0">
              <a:lnSpc>
                <a:spcPct val="115000"/>
              </a:lnSpc>
              <a:spcBef>
                <a:spcPts val="0"/>
              </a:spcBef>
              <a:spcAft>
                <a:spcPts val="0"/>
              </a:spcAft>
              <a:buNone/>
            </a:pPr>
            <a:endParaRPr lang="en-US" sz="1500" dirty="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9"/>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47" name="Google Shape;147;p19"/>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48" name="Google Shape;148;p19"/>
          <p:cNvSpPr txBox="1">
            <a:spLocks noGrp="1"/>
          </p:cNvSpPr>
          <p:nvPr>
            <p:ph type="title"/>
          </p:nvPr>
        </p:nvSpPr>
        <p:spPr>
          <a:xfrm>
            <a:off x="76197" y="353520"/>
            <a:ext cx="8480400" cy="8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Business Understanding</a:t>
            </a:r>
            <a:endParaRPr sz="2820" dirty="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311699" y="1139125"/>
            <a:ext cx="8185035" cy="33631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500" dirty="0">
                <a:solidFill>
                  <a:srgbClr val="282828"/>
                </a:solidFill>
                <a:latin typeface="Inter"/>
                <a:ea typeface="Inter"/>
                <a:cs typeface="Inter"/>
                <a:sym typeface="Inter"/>
              </a:rPr>
              <a:t>Data tersebut perlu dibersihkan dan terdapat:</a:t>
            </a:r>
          </a:p>
          <a:p>
            <a:pPr marL="285750" lvl="0" indent="-285750" algn="l" rtl="0">
              <a:spcBef>
                <a:spcPts val="1000"/>
              </a:spcBef>
              <a:spcAft>
                <a:spcPts val="0"/>
              </a:spcAft>
              <a:buFont typeface="Wingdings" panose="05000000000000000000" pitchFamily="2" charset="2"/>
              <a:buChar char="Ø"/>
            </a:pPr>
            <a:r>
              <a:rPr lang="en" sz="1500" dirty="0">
                <a:solidFill>
                  <a:srgbClr val="282828"/>
                </a:solidFill>
                <a:latin typeface="Inter"/>
                <a:ea typeface="Inter"/>
                <a:cs typeface="Inter"/>
                <a:sym typeface="Inter"/>
              </a:rPr>
              <a:t>33 baris dan 11 kolom</a:t>
            </a:r>
          </a:p>
          <a:p>
            <a:pPr marL="285750" lvl="0" indent="-285750" algn="l" rtl="0">
              <a:spcBef>
                <a:spcPts val="1000"/>
              </a:spcBef>
              <a:spcAft>
                <a:spcPts val="0"/>
              </a:spcAft>
              <a:buFont typeface="Wingdings" panose="05000000000000000000" pitchFamily="2" charset="2"/>
              <a:buChar char="Ø"/>
            </a:pPr>
            <a:r>
              <a:rPr lang="en" sz="1500" dirty="0">
                <a:solidFill>
                  <a:srgbClr val="282828"/>
                </a:solidFill>
                <a:latin typeface="Inter"/>
                <a:ea typeface="Inter"/>
                <a:cs typeface="Inter"/>
                <a:sym typeface="Inter"/>
              </a:rPr>
              <a:t>Dtype float64 ada 5 dan int64 ada 6</a:t>
            </a:r>
          </a:p>
          <a:p>
            <a:pPr marL="285750" lvl="0" indent="-285750" algn="l" rtl="0">
              <a:spcBef>
                <a:spcPts val="1000"/>
              </a:spcBef>
              <a:spcAft>
                <a:spcPts val="0"/>
              </a:spcAft>
              <a:buFont typeface="Wingdings" panose="05000000000000000000" pitchFamily="2" charset="2"/>
              <a:buChar char="Ø"/>
            </a:pPr>
            <a:r>
              <a:rPr lang="en" sz="1500" dirty="0">
                <a:solidFill>
                  <a:srgbClr val="282828"/>
                </a:solidFill>
                <a:latin typeface="Inter"/>
                <a:ea typeface="Inter"/>
                <a:cs typeface="Inter"/>
                <a:sym typeface="Inter"/>
              </a:rPr>
              <a:t>Tidak terdapat Missing value</a:t>
            </a:r>
          </a:p>
          <a:p>
            <a:pPr marL="285750" lvl="0" indent="-285750" algn="l" rtl="0">
              <a:spcBef>
                <a:spcPts val="1000"/>
              </a:spcBef>
              <a:spcAft>
                <a:spcPts val="0"/>
              </a:spcAft>
              <a:buFont typeface="Wingdings" panose="05000000000000000000" pitchFamily="2" charset="2"/>
              <a:buChar char="Ø"/>
            </a:pPr>
            <a:r>
              <a:rPr lang="en" sz="1500" dirty="0">
                <a:solidFill>
                  <a:srgbClr val="282828"/>
                </a:solidFill>
                <a:latin typeface="Inter"/>
                <a:ea typeface="Inter"/>
                <a:cs typeface="Inter"/>
                <a:sym typeface="Inter"/>
              </a:rPr>
              <a:t>Tidak terdapat duplicated data</a:t>
            </a:r>
          </a:p>
          <a:p>
            <a:pPr marL="285750" lvl="0" indent="-285750" algn="l" rtl="0">
              <a:lnSpc>
                <a:spcPct val="150000"/>
              </a:lnSpc>
              <a:spcBef>
                <a:spcPts val="1000"/>
              </a:spcBef>
              <a:spcAft>
                <a:spcPts val="0"/>
              </a:spcAft>
              <a:buFont typeface="Wingdings" panose="05000000000000000000" pitchFamily="2" charset="2"/>
              <a:buChar char="Ø"/>
            </a:pPr>
            <a:r>
              <a:rPr lang="en" sz="1500" dirty="0">
                <a:solidFill>
                  <a:srgbClr val="282828"/>
                </a:solidFill>
                <a:latin typeface="Inter"/>
                <a:ea typeface="Inter"/>
                <a:cs typeface="Inter"/>
                <a:sym typeface="Inter"/>
              </a:rPr>
              <a:t>Terdapat outliers pada kolom DataUsage,DayMins,OverageFee, dan </a:t>
            </a:r>
            <a:r>
              <a:rPr lang="en-US" sz="1500" dirty="0" err="1">
                <a:solidFill>
                  <a:srgbClr val="282828"/>
                </a:solidFill>
                <a:latin typeface="Inter"/>
                <a:ea typeface="Inter"/>
                <a:cs typeface="Inter"/>
                <a:sym typeface="Inter"/>
              </a:rPr>
              <a:t>MonthlyCharge</a:t>
            </a:r>
            <a:r>
              <a:rPr lang="en-US" sz="1500" dirty="0">
                <a:solidFill>
                  <a:srgbClr val="282828"/>
                </a:solidFill>
                <a:latin typeface="Inter"/>
                <a:ea typeface="Inter"/>
                <a:cs typeface="Inter"/>
                <a:sym typeface="Inter"/>
              </a:rPr>
              <a:t>. </a:t>
            </a:r>
            <a:r>
              <a:rPr lang="en" sz="1500" dirty="0">
                <a:solidFill>
                  <a:srgbClr val="282828"/>
                </a:solidFill>
                <a:latin typeface="Inter"/>
                <a:ea typeface="Inter"/>
                <a:cs typeface="Inter"/>
                <a:sym typeface="Inter"/>
              </a:rPr>
              <a:t>Solusi pada problem tersebut: Menggunkan visualisasi untuk mengecek Outliers dengan Z score atau IQR dan remove rows untuk menghandle outliers.</a:t>
            </a:r>
            <a:endParaRPr sz="1500" dirty="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20"/>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59" name="Google Shape;159;p20"/>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60" name="Google Shape;160;p20"/>
          <p:cNvSpPr txBox="1">
            <a:spLocks noGrp="1"/>
          </p:cNvSpPr>
          <p:nvPr>
            <p:ph type="title"/>
          </p:nvPr>
        </p:nvSpPr>
        <p:spPr>
          <a:xfrm>
            <a:off x="277862" y="165407"/>
            <a:ext cx="8480400" cy="8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Data Cleansing</a:t>
            </a:r>
            <a:endParaRPr sz="2820" dirty="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786539" y="1437504"/>
            <a:ext cx="7570922" cy="2940767"/>
          </a:xfrm>
          <a:prstGeom prst="rect">
            <a:avLst/>
          </a:prstGeom>
        </p:spPr>
        <p:txBody>
          <a:bodyPr spcFirstLastPara="1" wrap="square" lIns="91425" tIns="91425" rIns="91425" bIns="91425" anchor="t" anchorCtr="0">
            <a:noAutofit/>
          </a:bodyPr>
          <a:lstStyle/>
          <a:p>
            <a:pPr marL="0" algn="just">
              <a:lnSpc>
                <a:spcPct val="150000"/>
              </a:lnSpc>
              <a:spcAft>
                <a:spcPts val="800"/>
              </a:spcAft>
            </a:pPr>
            <a:r>
              <a:rPr lang="en-US" sz="1400" dirty="0">
                <a:effectLst/>
                <a:latin typeface="Inter" panose="020B0604020202020204" charset="0"/>
                <a:ea typeface="Inter" panose="020B0604020202020204" charset="0"/>
                <a:cs typeface="Times New Roman" panose="02020603050405020304" pitchFamily="18" charset="0"/>
              </a:rPr>
              <a:t>Pada Data </a:t>
            </a:r>
            <a:r>
              <a:rPr lang="en-US" sz="1400" dirty="0" err="1">
                <a:effectLst/>
                <a:latin typeface="Inter" panose="020B0604020202020204" charset="0"/>
                <a:ea typeface="Inter" panose="020B0604020202020204" charset="0"/>
                <a:cs typeface="Times New Roman" panose="02020603050405020304" pitchFamily="18" charset="0"/>
              </a:rPr>
              <a:t>tersebut</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latin typeface="Inter" panose="020B0604020202020204" charset="0"/>
                <a:ea typeface="Inter" panose="020B0604020202020204" charset="0"/>
                <a:cs typeface="Times New Roman" panose="02020603050405020304" pitchFamily="18" charset="0"/>
              </a:rPr>
              <a:t>s</a:t>
            </a:r>
            <a:r>
              <a:rPr lang="en-US" sz="1400" dirty="0" err="1">
                <a:effectLst/>
                <a:latin typeface="Inter" panose="020B0604020202020204" charset="0"/>
                <a:ea typeface="Inter" panose="020B0604020202020204" charset="0"/>
                <a:cs typeface="Times New Roman" panose="02020603050405020304" pitchFamily="18" charset="0"/>
              </a:rPr>
              <a:t>etiap</a:t>
            </a:r>
            <a:r>
              <a:rPr lang="en-US" sz="1400" dirty="0">
                <a:effectLst/>
                <a:latin typeface="Inter" panose="020B0604020202020204" charset="0"/>
                <a:ea typeface="Inter" panose="020B0604020202020204" charset="0"/>
                <a:cs typeface="Times New Roman" panose="02020603050405020304" pitchFamily="18" charset="0"/>
              </a:rPr>
              <a:t> baris </a:t>
            </a:r>
            <a:r>
              <a:rPr lang="en-US" sz="1400" dirty="0" err="1">
                <a:effectLst/>
                <a:latin typeface="Inter" panose="020B0604020202020204" charset="0"/>
                <a:ea typeface="Inter" panose="020B0604020202020204" charset="0"/>
                <a:cs typeface="Times New Roman" panose="02020603050405020304" pitchFamily="18" charset="0"/>
              </a:rPr>
              <a:t>mewakili</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pelanggan</a:t>
            </a:r>
            <a:r>
              <a:rPr lang="en-US" sz="1400" dirty="0">
                <a:effectLst/>
                <a:latin typeface="Inter" panose="020B0604020202020204" charset="0"/>
                <a:ea typeface="Inter" panose="020B0604020202020204" charset="0"/>
                <a:cs typeface="Times New Roman" panose="02020603050405020304" pitchFamily="18" charset="0"/>
              </a:rPr>
              <a:t> dan </a:t>
            </a:r>
            <a:r>
              <a:rPr lang="en-US" sz="1400" dirty="0" err="1">
                <a:effectLst/>
                <a:latin typeface="Inter" panose="020B0604020202020204" charset="0"/>
                <a:ea typeface="Inter" panose="020B0604020202020204" charset="0"/>
                <a:cs typeface="Times New Roman" panose="02020603050405020304" pitchFamily="18" charset="0"/>
              </a:rPr>
              <a:t>setiap</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kolom</a:t>
            </a:r>
            <a:r>
              <a:rPr lang="en-US" sz="1400" dirty="0">
                <a:latin typeface="Inter" panose="020B0604020202020204" charset="0"/>
                <a:ea typeface="Inter" panose="020B0604020202020204" charset="0"/>
                <a:cs typeface="Times New Roman" panose="02020603050405020304" pitchFamily="18" charset="0"/>
              </a:rPr>
              <a:t> </a:t>
            </a:r>
            <a:r>
              <a:rPr lang="en-US" sz="1400" dirty="0" err="1">
                <a:latin typeface="Inter" panose="020B0604020202020204" charset="0"/>
                <a:ea typeface="Inter" panose="020B0604020202020204" charset="0"/>
                <a:cs typeface="Times New Roman" panose="02020603050405020304" pitchFamily="18" charset="0"/>
              </a:rPr>
              <a:t>saling</a:t>
            </a:r>
            <a:r>
              <a:rPr lang="en-US" sz="1400" dirty="0">
                <a:latin typeface="Inter" panose="020B0604020202020204" charset="0"/>
                <a:ea typeface="Inter" panose="020B0604020202020204" charset="0"/>
                <a:cs typeface="Times New Roman" panose="02020603050405020304" pitchFamily="18" charset="0"/>
              </a:rPr>
              <a:t> </a:t>
            </a:r>
            <a:r>
              <a:rPr lang="en-US" sz="1400" dirty="0" err="1">
                <a:latin typeface="Inter" panose="020B0604020202020204" charset="0"/>
                <a:ea typeface="Inter" panose="020B0604020202020204" charset="0"/>
                <a:cs typeface="Times New Roman" panose="02020603050405020304" pitchFamily="18" charset="0"/>
              </a:rPr>
              <a:t>berkaitan</a:t>
            </a:r>
            <a:r>
              <a:rPr lang="en-US" sz="1400" dirty="0">
                <a:effectLst/>
                <a:latin typeface="Inter" panose="020B0604020202020204" charset="0"/>
                <a:ea typeface="Inter" panose="020B0604020202020204" charset="0"/>
                <a:cs typeface="Times New Roman" panose="02020603050405020304" pitchFamily="18" charset="0"/>
              </a:rPr>
              <a:t> dengan </a:t>
            </a:r>
            <a:r>
              <a:rPr lang="en-US" sz="1400" dirty="0" err="1">
                <a:effectLst/>
                <a:latin typeface="Inter" panose="020B0604020202020204" charset="0"/>
                <a:ea typeface="Inter" panose="020B0604020202020204" charset="0"/>
                <a:cs typeface="Times New Roman" panose="02020603050405020304" pitchFamily="18" charset="0"/>
              </a:rPr>
              <a:t>pelanggan</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seperti</a:t>
            </a:r>
            <a:r>
              <a:rPr lang="en-US" sz="1400" dirty="0">
                <a:effectLst/>
                <a:latin typeface="Inter" panose="020B0604020202020204" charset="0"/>
                <a:ea typeface="Inter" panose="020B0604020202020204" charset="0"/>
                <a:cs typeface="Times New Roman" panose="02020603050405020304" pitchFamily="18" charset="0"/>
              </a:rPr>
              <a:t> yang </a:t>
            </a:r>
            <a:r>
              <a:rPr lang="en-US" sz="1400" dirty="0" err="1">
                <a:effectLst/>
                <a:latin typeface="Inter" panose="020B0604020202020204" charset="0"/>
                <a:ea typeface="Inter" panose="020B0604020202020204" charset="0"/>
                <a:cs typeface="Times New Roman" panose="02020603050405020304" pitchFamily="18" charset="0"/>
              </a:rPr>
              <a:t>terdapat</a:t>
            </a:r>
            <a:r>
              <a:rPr lang="en-US" sz="1400" dirty="0">
                <a:effectLst/>
                <a:latin typeface="Inter" panose="020B0604020202020204" charset="0"/>
                <a:ea typeface="Inter" panose="020B0604020202020204" charset="0"/>
                <a:cs typeface="Times New Roman" panose="02020603050405020304" pitchFamily="18" charset="0"/>
              </a:rPr>
              <a:t> pada variable </a:t>
            </a:r>
            <a:r>
              <a:rPr lang="en-US" sz="1400" dirty="0" err="1">
                <a:effectLst/>
                <a:latin typeface="Inter" panose="020B0604020202020204" charset="0"/>
                <a:ea typeface="Inter" panose="020B0604020202020204" charset="0"/>
                <a:cs typeface="Times New Roman" panose="02020603050405020304" pitchFamily="18" charset="0"/>
              </a:rPr>
              <a:t>kolom</a:t>
            </a:r>
            <a:r>
              <a:rPr lang="en-US" sz="1400" dirty="0">
                <a:effectLst/>
                <a:latin typeface="Inter" panose="020B0604020202020204" charset="0"/>
                <a:ea typeface="Inter" panose="020B0604020202020204" charset="0"/>
                <a:cs typeface="Times New Roman" panose="02020603050405020304" pitchFamily="18" charset="0"/>
              </a:rPr>
              <a:t>.</a:t>
            </a:r>
          </a:p>
          <a:p>
            <a:pPr marL="0" algn="just">
              <a:lnSpc>
                <a:spcPct val="150000"/>
              </a:lnSpc>
              <a:spcAft>
                <a:spcPts val="800"/>
              </a:spcAft>
            </a:pPr>
            <a:r>
              <a:rPr lang="en-US" sz="1400" dirty="0" err="1">
                <a:latin typeface="Inter" panose="020B0604020202020204" charset="0"/>
                <a:ea typeface="Inter" panose="020B0604020202020204" charset="0"/>
                <a:cs typeface="Times New Roman" panose="02020603050405020304" pitchFamily="18" charset="0"/>
              </a:rPr>
              <a:t>Pelanggan</a:t>
            </a:r>
            <a:r>
              <a:rPr lang="en-US" sz="1400" dirty="0">
                <a:latin typeface="Inter" panose="020B0604020202020204" charset="0"/>
                <a:ea typeface="Inter" panose="020B0604020202020204" charset="0"/>
                <a:cs typeface="Times New Roman" panose="02020603050405020304" pitchFamily="18" charset="0"/>
              </a:rPr>
              <a:t> yang </a:t>
            </a:r>
            <a:r>
              <a:rPr lang="en-US" sz="1400" dirty="0" err="1">
                <a:latin typeface="Inter" panose="020B0604020202020204" charset="0"/>
                <a:ea typeface="Inter" panose="020B0604020202020204" charset="0"/>
                <a:cs typeface="Times New Roman" panose="02020603050405020304" pitchFamily="18" charset="0"/>
              </a:rPr>
              <a:t>cenderung</a:t>
            </a:r>
            <a:r>
              <a:rPr lang="en-US" sz="1400" dirty="0">
                <a:latin typeface="Inter" panose="020B0604020202020204" charset="0"/>
                <a:ea typeface="Inter" panose="020B0604020202020204" charset="0"/>
                <a:cs typeface="Times New Roman" panose="02020603050405020304" pitchFamily="18" charset="0"/>
              </a:rPr>
              <a:t> churn </a:t>
            </a:r>
            <a:r>
              <a:rPr lang="en-US" sz="1400" dirty="0" err="1">
                <a:latin typeface="Inter" panose="020B0604020202020204" charset="0"/>
                <a:ea typeface="Inter" panose="020B0604020202020204" charset="0"/>
                <a:cs typeface="Times New Roman" panose="02020603050405020304" pitchFamily="18" charset="0"/>
              </a:rPr>
              <a:t>lebih</a:t>
            </a:r>
            <a:r>
              <a:rPr lang="en-US" sz="1400" dirty="0">
                <a:latin typeface="Inter" panose="020B0604020202020204" charset="0"/>
                <a:ea typeface="Inter" panose="020B0604020202020204" charset="0"/>
                <a:cs typeface="Times New Roman" panose="02020603050405020304" pitchFamily="18" charset="0"/>
              </a:rPr>
              <a:t> </a:t>
            </a:r>
            <a:r>
              <a:rPr lang="en-US" sz="1400" dirty="0" err="1">
                <a:latin typeface="Inter" panose="020B0604020202020204" charset="0"/>
                <a:ea typeface="Inter" panose="020B0604020202020204" charset="0"/>
                <a:cs typeface="Times New Roman" panose="02020603050405020304" pitchFamily="18" charset="0"/>
              </a:rPr>
              <a:t>sedikit</a:t>
            </a:r>
            <a:r>
              <a:rPr lang="en-US" sz="1400" dirty="0">
                <a:latin typeface="Inter" panose="020B0604020202020204" charset="0"/>
                <a:ea typeface="Inter" panose="020B0604020202020204" charset="0"/>
                <a:cs typeface="Times New Roman" panose="02020603050405020304" pitchFamily="18" charset="0"/>
              </a:rPr>
              <a:t> </a:t>
            </a:r>
            <a:r>
              <a:rPr lang="en-US" sz="1400" dirty="0" err="1">
                <a:latin typeface="Inter" panose="020B0604020202020204" charset="0"/>
                <a:ea typeface="Inter" panose="020B0604020202020204" charset="0"/>
                <a:cs typeface="Times New Roman" panose="02020603050405020304" pitchFamily="18" charset="0"/>
              </a:rPr>
              <a:t>dibanding</a:t>
            </a:r>
            <a:r>
              <a:rPr lang="en-US" sz="1400" dirty="0">
                <a:latin typeface="Inter" panose="020B0604020202020204" charset="0"/>
                <a:ea typeface="Inter" panose="020B0604020202020204" charset="0"/>
                <a:cs typeface="Times New Roman" panose="02020603050405020304" pitchFamily="18" charset="0"/>
              </a:rPr>
              <a:t> </a:t>
            </a:r>
            <a:r>
              <a:rPr lang="en-US" sz="1400" dirty="0" err="1">
                <a:latin typeface="Inter" panose="020B0604020202020204" charset="0"/>
                <a:ea typeface="Inter" panose="020B0604020202020204" charset="0"/>
                <a:cs typeface="Times New Roman" panose="02020603050405020304" pitchFamily="18" charset="0"/>
              </a:rPr>
              <a:t>pelanggan</a:t>
            </a:r>
            <a:r>
              <a:rPr lang="en-US" sz="1400" dirty="0">
                <a:latin typeface="Inter" panose="020B0604020202020204" charset="0"/>
                <a:ea typeface="Inter" panose="020B0604020202020204" charset="0"/>
                <a:cs typeface="Times New Roman" panose="02020603050405020304" pitchFamily="18" charset="0"/>
              </a:rPr>
              <a:t> yang </a:t>
            </a:r>
            <a:r>
              <a:rPr lang="en-US" sz="1400" dirty="0" err="1">
                <a:latin typeface="Inter" panose="020B0604020202020204" charset="0"/>
                <a:ea typeface="Inter" panose="020B0604020202020204" charset="0"/>
                <a:cs typeface="Times New Roman" panose="02020603050405020304" pitchFamily="18" charset="0"/>
              </a:rPr>
              <a:t>tidak</a:t>
            </a:r>
            <a:r>
              <a:rPr lang="en-US" sz="1400" dirty="0">
                <a:latin typeface="Inter" panose="020B0604020202020204" charset="0"/>
                <a:ea typeface="Inter" panose="020B0604020202020204" charset="0"/>
                <a:cs typeface="Times New Roman" panose="02020603050405020304" pitchFamily="18" charset="0"/>
              </a:rPr>
              <a:t> churn.</a:t>
            </a:r>
          </a:p>
          <a:p>
            <a:pPr marL="0" algn="just">
              <a:lnSpc>
                <a:spcPct val="150000"/>
              </a:lnSpc>
              <a:spcAft>
                <a:spcPts val="800"/>
              </a:spcAft>
            </a:pPr>
            <a:r>
              <a:rPr lang="en-US" sz="1400" dirty="0" err="1">
                <a:effectLst/>
                <a:latin typeface="Inter" panose="020B0604020202020204" charset="0"/>
                <a:ea typeface="Inter" panose="020B0604020202020204" charset="0"/>
                <a:cs typeface="Times New Roman" panose="02020603050405020304" pitchFamily="18" charset="0"/>
              </a:rPr>
              <a:t>Korelasi</a:t>
            </a:r>
            <a:r>
              <a:rPr lang="en-US" sz="1400" dirty="0">
                <a:effectLst/>
                <a:latin typeface="Inter" panose="020B0604020202020204" charset="0"/>
                <a:ea typeface="Inter" panose="020B0604020202020204" charset="0"/>
                <a:cs typeface="Times New Roman" panose="02020603050405020304" pitchFamily="18" charset="0"/>
              </a:rPr>
              <a:t> Pearson </a:t>
            </a:r>
            <a:r>
              <a:rPr lang="en-US" sz="1400" dirty="0" err="1">
                <a:effectLst/>
                <a:latin typeface="Inter" panose="020B0604020202020204" charset="0"/>
                <a:ea typeface="Inter" panose="020B0604020202020204" charset="0"/>
                <a:cs typeface="Times New Roman" panose="02020603050405020304" pitchFamily="18" charset="0"/>
              </a:rPr>
              <a:t>DataUsage</a:t>
            </a:r>
            <a:r>
              <a:rPr lang="en-US" sz="1400" dirty="0">
                <a:effectLst/>
                <a:latin typeface="Inter" panose="020B0604020202020204" charset="0"/>
                <a:ea typeface="Inter" panose="020B0604020202020204" charset="0"/>
                <a:cs typeface="Times New Roman" panose="02020603050405020304" pitchFamily="18" charset="0"/>
              </a:rPr>
              <a:t> dan </a:t>
            </a:r>
            <a:r>
              <a:rPr lang="en-US" sz="1400" dirty="0" err="1">
                <a:effectLst/>
                <a:latin typeface="Inter" panose="020B0604020202020204" charset="0"/>
                <a:ea typeface="Inter" panose="020B0604020202020204" charset="0"/>
                <a:cs typeface="Times New Roman" panose="02020603050405020304" pitchFamily="18" charset="0"/>
              </a:rPr>
              <a:t>MonthlyCharges</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memiliki</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korelasi</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tinggi</a:t>
            </a:r>
            <a:endParaRPr lang="en-US" sz="1400" dirty="0">
              <a:effectLst/>
              <a:latin typeface="Inter" panose="020B0604020202020204" charset="0"/>
              <a:ea typeface="Inter" panose="020B0604020202020204" charset="0"/>
              <a:cs typeface="Times New Roman" panose="02020603050405020304" pitchFamily="18" charset="0"/>
            </a:endParaRPr>
          </a:p>
          <a:p>
            <a:pPr marL="0" algn="just">
              <a:lnSpc>
                <a:spcPct val="150000"/>
              </a:lnSpc>
              <a:spcAft>
                <a:spcPts val="800"/>
              </a:spcAft>
            </a:pPr>
            <a:r>
              <a:rPr lang="en-US" sz="1400" dirty="0">
                <a:effectLst/>
                <a:latin typeface="Inter" panose="020B0604020202020204" charset="0"/>
                <a:ea typeface="Inter" panose="020B0604020202020204" charset="0"/>
                <a:cs typeface="Times New Roman" panose="02020603050405020304" pitchFamily="18" charset="0"/>
              </a:rPr>
              <a:t>Pada cleaning data </a:t>
            </a:r>
            <a:r>
              <a:rPr lang="en-US" sz="1400" dirty="0" err="1">
                <a:effectLst/>
                <a:latin typeface="Inter" panose="020B0604020202020204" charset="0"/>
                <a:ea typeface="Inter" panose="020B0604020202020204" charset="0"/>
                <a:cs typeface="Times New Roman" panose="02020603050405020304" pitchFamily="18" charset="0"/>
              </a:rPr>
              <a:t>tersebut</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hanya</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terdapat</a:t>
            </a:r>
            <a:r>
              <a:rPr lang="en-US" sz="1400" dirty="0">
                <a:effectLst/>
                <a:latin typeface="Inter" panose="020B0604020202020204" charset="0"/>
                <a:ea typeface="Inter" panose="020B0604020202020204" charset="0"/>
                <a:cs typeface="Times New Roman" panose="02020603050405020304" pitchFamily="18" charset="0"/>
              </a:rPr>
              <a:t> outliers </a:t>
            </a:r>
            <a:r>
              <a:rPr lang="en-US" sz="1400" dirty="0" err="1">
                <a:effectLst/>
                <a:latin typeface="Inter" panose="020B0604020202020204" charset="0"/>
                <a:ea typeface="Inter" panose="020B0604020202020204" charset="0"/>
                <a:cs typeface="Times New Roman" panose="02020603050405020304" pitchFamily="18" charset="0"/>
              </a:rPr>
              <a:t>sehingga</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membutuhkan</a:t>
            </a:r>
            <a:r>
              <a:rPr lang="en-US" sz="1400" dirty="0">
                <a:effectLst/>
                <a:latin typeface="Inter" panose="020B0604020202020204" charset="0"/>
                <a:ea typeface="Inter" panose="020B0604020202020204" charset="0"/>
                <a:cs typeface="Times New Roman" panose="02020603050405020304" pitchFamily="18" charset="0"/>
              </a:rPr>
              <a:t> </a:t>
            </a:r>
            <a:r>
              <a:rPr lang="en-US" sz="1400" dirty="0" err="1">
                <a:effectLst/>
                <a:latin typeface="Inter" panose="020B0604020202020204" charset="0"/>
                <a:ea typeface="Inter" panose="020B0604020202020204" charset="0"/>
                <a:cs typeface="Times New Roman" panose="02020603050405020304" pitchFamily="18" charset="0"/>
              </a:rPr>
              <a:t>visualisasi</a:t>
            </a:r>
            <a:endParaRPr lang="en-US" sz="1400" dirty="0">
              <a:effectLst/>
              <a:latin typeface="Inter" panose="020B0604020202020204" charset="0"/>
              <a:ea typeface="Inter" panose="020B0604020202020204" charset="0"/>
              <a:cs typeface="Times New Roman" panose="02020603050405020304" pitchFamily="18" charset="0"/>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31800" y="473955"/>
            <a:ext cx="8480400" cy="8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Exploratory Data Analysis</a:t>
            </a:r>
            <a:endParaRPr sz="2820" dirty="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435687" y="1344514"/>
            <a:ext cx="3263639" cy="2940767"/>
          </a:xfrm>
          <a:prstGeom prst="rect">
            <a:avLst/>
          </a:prstGeom>
        </p:spPr>
        <p:txBody>
          <a:bodyPr spcFirstLastPara="1" wrap="square" lIns="91425" tIns="91425" rIns="91425" bIns="91425" anchor="t" anchorCtr="0">
            <a:noAutofit/>
          </a:bodyPr>
          <a:lstStyle/>
          <a:p>
            <a:pPr marL="0">
              <a:lnSpc>
                <a:spcPct val="107000"/>
              </a:lnSpc>
              <a:spcAft>
                <a:spcPts val="800"/>
              </a:spcAft>
            </a:pPr>
            <a:r>
              <a:rPr lang="en-US" sz="1600" dirty="0">
                <a:latin typeface="Inter" panose="020B0604020202020204" charset="0"/>
                <a:ea typeface="Inter" panose="020B0604020202020204" charset="0"/>
                <a:cs typeface="Times New Roman" panose="02020603050405020304" pitchFamily="18" charset="0"/>
              </a:rPr>
              <a:t>Before </a:t>
            </a:r>
            <a:r>
              <a:rPr lang="en-US" sz="1600" dirty="0">
                <a:effectLst/>
                <a:latin typeface="Inter" panose="020B0604020202020204" charset="0"/>
                <a:ea typeface="Inter" panose="020B0604020202020204" charset="0"/>
                <a:cs typeface="Times New Roman" panose="02020603050405020304" pitchFamily="18" charset="0"/>
              </a:rPr>
              <a:t>Cleansing</a:t>
            </a: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306606"/>
            <a:ext cx="8480400" cy="8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Exploratory Data Analysis</a:t>
            </a:r>
            <a:endParaRPr sz="2820" dirty="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2698E51B-9911-0D65-56CD-134E793F1D36}"/>
              </a:ext>
            </a:extLst>
          </p:cNvPr>
          <p:cNvPicPr>
            <a:picLocks noChangeAspect="1"/>
          </p:cNvPicPr>
          <p:nvPr/>
        </p:nvPicPr>
        <p:blipFill>
          <a:blip r:embed="rId5"/>
          <a:stretch>
            <a:fillRect/>
          </a:stretch>
        </p:blipFill>
        <p:spPr>
          <a:xfrm>
            <a:off x="488197" y="2123267"/>
            <a:ext cx="3211129" cy="1856802"/>
          </a:xfrm>
          <a:prstGeom prst="rect">
            <a:avLst/>
          </a:prstGeom>
        </p:spPr>
      </p:pic>
      <p:sp>
        <p:nvSpPr>
          <p:cNvPr id="14" name="Google Shape;179;p22">
            <a:extLst>
              <a:ext uri="{FF2B5EF4-FFF2-40B4-BE49-F238E27FC236}">
                <a16:creationId xmlns:a16="http://schemas.microsoft.com/office/drawing/2014/main" id="{56071B01-92C3-E2CC-03D8-E4D12452DF92}"/>
              </a:ext>
            </a:extLst>
          </p:cNvPr>
          <p:cNvSpPr txBox="1">
            <a:spLocks/>
          </p:cNvSpPr>
          <p:nvPr/>
        </p:nvSpPr>
        <p:spPr>
          <a:xfrm>
            <a:off x="4921005" y="1344514"/>
            <a:ext cx="3263639" cy="2940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After Cleansing</a:t>
            </a:r>
          </a:p>
          <a:p>
            <a:pPr marL="0" indent="0">
              <a:lnSpc>
                <a:spcPct val="107000"/>
              </a:lnSpc>
              <a:spcAft>
                <a:spcPts val="800"/>
              </a:spcAft>
              <a:buFont typeface="Arial"/>
              <a:buNone/>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C14445A-ABD2-2B98-6815-F09092EA5313}"/>
              </a:ext>
            </a:extLst>
          </p:cNvPr>
          <p:cNvPicPr>
            <a:picLocks noChangeAspect="1"/>
          </p:cNvPicPr>
          <p:nvPr/>
        </p:nvPicPr>
        <p:blipFill>
          <a:blip r:embed="rId6"/>
          <a:stretch>
            <a:fillRect/>
          </a:stretch>
        </p:blipFill>
        <p:spPr>
          <a:xfrm>
            <a:off x="4882259" y="2123267"/>
            <a:ext cx="3433287" cy="1773799"/>
          </a:xfrm>
          <a:prstGeom prst="rect">
            <a:avLst/>
          </a:prstGeom>
        </p:spPr>
      </p:pic>
    </p:spTree>
    <p:extLst>
      <p:ext uri="{BB962C8B-B14F-4D97-AF65-F5344CB8AC3E}">
        <p14:creationId xmlns:p14="http://schemas.microsoft.com/office/powerpoint/2010/main" val="39754824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743</Words>
  <Application>Microsoft Office PowerPoint</Application>
  <PresentationFormat>On-screen Show (16:9)</PresentationFormat>
  <Paragraphs>100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Wingdings</vt:lpstr>
      <vt:lpstr>Inter</vt:lpstr>
      <vt:lpstr>Inter Medium</vt:lpstr>
      <vt:lpstr>Calibri</vt:lpstr>
      <vt:lpstr>Inter SemiBold</vt:lpstr>
      <vt:lpstr>Maven Pro SemiBold</vt:lpstr>
      <vt:lpstr>Simple Light</vt:lpstr>
      <vt:lpstr>Final Project Presentation</vt:lpstr>
      <vt:lpstr>Latar Belakang Explorasi Data dan Visualisasi Modelling Kesimpulan</vt:lpstr>
      <vt:lpstr>Latar Belakang</vt:lpstr>
      <vt:lpstr>Latar Belakang Project</vt:lpstr>
      <vt:lpstr>Explorasi Data dan Visualisasi</vt:lpstr>
      <vt:lpstr>Business Understanding</vt:lpstr>
      <vt:lpstr>Data Cleansing</vt:lpstr>
      <vt:lpstr>Exploratory Data Analysis</vt:lpstr>
      <vt:lpstr>Exploratory Data Analysis</vt:lpstr>
      <vt:lpstr>Modelling</vt:lpstr>
      <vt:lpstr>Customer Churn</vt:lpstr>
      <vt:lpstr>Customer Churn</vt:lpstr>
      <vt:lpstr>Conclusion</vt:lpstr>
      <vt:lpstr>Conclusion</vt:lpstr>
      <vt:lpstr>Terima kasih! Ada 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cp:lastModifiedBy>harfika fika</cp:lastModifiedBy>
  <cp:revision>14</cp:revision>
  <dcterms:modified xsi:type="dcterms:W3CDTF">2022-07-10T12:28:29Z</dcterms:modified>
</cp:coreProperties>
</file>