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23"/>
  </p:notesMasterIdLst>
  <p:handoutMasterIdLst>
    <p:handoutMasterId r:id="rId24"/>
  </p:handoutMasterIdLst>
  <p:sldIdLst>
    <p:sldId id="355" r:id="rId7"/>
    <p:sldId id="356" r:id="rId8"/>
    <p:sldId id="399" r:id="rId9"/>
    <p:sldId id="390" r:id="rId10"/>
    <p:sldId id="400" r:id="rId11"/>
    <p:sldId id="401" r:id="rId12"/>
    <p:sldId id="409" r:id="rId13"/>
    <p:sldId id="410" r:id="rId14"/>
    <p:sldId id="397" r:id="rId15"/>
    <p:sldId id="402" r:id="rId16"/>
    <p:sldId id="404" r:id="rId17"/>
    <p:sldId id="403" r:id="rId18"/>
    <p:sldId id="405" r:id="rId19"/>
    <p:sldId id="407" r:id="rId20"/>
    <p:sldId id="398" r:id="rId21"/>
    <p:sldId id="408" r:id="rId22"/>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7" autoAdjust="0"/>
    <p:restoredTop sz="79397" autoAdjust="0"/>
  </p:normalViewPr>
  <p:slideViewPr>
    <p:cSldViewPr snapToGrid="0">
      <p:cViewPr varScale="1">
        <p:scale>
          <a:sx n="68" d="100"/>
          <a:sy n="68" d="100"/>
        </p:scale>
        <p:origin x="1867" y="58"/>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10/09/2019</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10/09/2019</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sz="1200" kern="1200" dirty="0">
                <a:solidFill>
                  <a:schemeClr val="tx1"/>
                </a:solidFill>
                <a:effectLst/>
                <a:latin typeface="Arial" pitchFamily="34" charset="0"/>
                <a:ea typeface="+mn-ea"/>
                <a:cs typeface="Arial" pitchFamily="34" charset="0"/>
              </a:rPr>
              <a:t>Hello everyone, my name is Qinglong, a master’s student at TUM. I’m happy to be here to present our project on the equations approach for modeling the endogeneity of lane-mean speeds.</a:t>
            </a:r>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34" charset="0"/>
                <a:ea typeface="+mn-ea"/>
                <a:cs typeface="Arial" pitchFamily="34" charset="0"/>
              </a:rPr>
              <a:t>All data used in this study come from a system for transportation management in California. We find some roads which have two successive segments with the same number of lanes and similar lengths so that we can apply our model on them. For example, if the first segment is 200 meters long and has 3 lanes, then the second segment should also be about 200 meters long and has 3 lanes. And the data are aggregated in 5 minutes.</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10</a:t>
            </a:fld>
            <a:endParaRPr lang="en-GB"/>
          </a:p>
        </p:txBody>
      </p:sp>
    </p:spTree>
    <p:extLst>
      <p:ext uri="{BB962C8B-B14F-4D97-AF65-F5344CB8AC3E}">
        <p14:creationId xmlns:p14="http://schemas.microsoft.com/office/powerpoint/2010/main" val="1420223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34" charset="0"/>
                <a:ea typeface="+mn-ea"/>
                <a:cs typeface="Arial" pitchFamily="34" charset="0"/>
              </a:rPr>
              <a:t>Following the advice of Shankar and Mannering’s research, we use their variables listed in this table in our experiments. Flow indicators, ratio of flow in the current lane, truck percentage and so on. In their research they have given an explanation about why they chose these variables, and we are not going to explain it here.</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3495713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34" charset="0"/>
                <a:ea typeface="+mn-ea"/>
                <a:cs typeface="Arial" pitchFamily="34" charset="0"/>
              </a:rPr>
              <a:t>We use mean square error as the assessing metric in our experiment. And we found that the improved structural equations approach is superior at estimating speed compared to the previous system. This figure is an example for the experiment in 0.2 miles long segments with 2 lanes. What we should notice is that the main difference between these two systems is whether downstream speeds are considered. So we can say the downstream speed plays a positive role in modeling lane-mean speeds.</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12</a:t>
            </a:fld>
            <a:endParaRPr lang="en-GB"/>
          </a:p>
        </p:txBody>
      </p:sp>
    </p:spTree>
    <p:extLst>
      <p:ext uri="{BB962C8B-B14F-4D97-AF65-F5344CB8AC3E}">
        <p14:creationId xmlns:p14="http://schemas.microsoft.com/office/powerpoint/2010/main" val="2224298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34" charset="0"/>
                <a:ea typeface="+mn-ea"/>
                <a:cs typeface="Arial" pitchFamily="34" charset="0"/>
              </a:rPr>
              <a:t>In order to find out in how many lanes the approach can have a better performance, we analyzed the results of two series, a 0.2-mile series and a 0.4-mile series. As can be seen from this figure, generally speaking, segments with fewer lanes receive better results. However, the curves of 2-lane segments are more fluctuating than those of 3-lane segments.</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13</a:t>
            </a:fld>
            <a:endParaRPr lang="en-GB"/>
          </a:p>
        </p:txBody>
      </p:sp>
    </p:spTree>
    <p:extLst>
      <p:ext uri="{BB962C8B-B14F-4D97-AF65-F5344CB8AC3E}">
        <p14:creationId xmlns:p14="http://schemas.microsoft.com/office/powerpoint/2010/main" val="857790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34" charset="0"/>
                <a:ea typeface="+mn-ea"/>
                <a:cs typeface="Arial" pitchFamily="34" charset="0"/>
              </a:rPr>
              <a:t>Similarly, for exploring how long a segment can be to have the best system performance, we analyzed the results of two series, a 3-lane series and a 5-lane series. We can see from the figure that 0.1-mile segments have the best result in the 3-lane series, but have the worst results in the 5-lane series. Combining results from both plots, we can conclude that the approach is more reliable in 0.2-mile segments.</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14</a:t>
            </a:fld>
            <a:endParaRPr lang="en-GB"/>
          </a:p>
        </p:txBody>
      </p:sp>
    </p:spTree>
    <p:extLst>
      <p:ext uri="{BB962C8B-B14F-4D97-AF65-F5344CB8AC3E}">
        <p14:creationId xmlns:p14="http://schemas.microsoft.com/office/powerpoint/2010/main" val="266133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34" charset="0"/>
                <a:ea typeface="+mn-ea"/>
                <a:cs typeface="Arial" pitchFamily="34" charset="0"/>
              </a:rPr>
              <a:t>In this research, we can reach the following conclusions. The first was already obtained in previous studies. And after researching the first scenario, we know the introduction of downstream speeds can benefit the lane-mean speeds estimation. In addition, the equations approach can be applied in a small granularity. But there are still some problems with our study, we did not consider the influence of on-ramp streams and off-ramp streams on the traffic flow on the main road. Future studies can research the relationship between lane-mean speeds and car-following behavior as well as lane-changing behavior, and also the effects of lane-mean speeds on traffic safety problems. That’s the end of my presentation, thank you for your attention!</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15</a:t>
            </a:fld>
            <a:endParaRPr lang="en-GB"/>
          </a:p>
        </p:txBody>
      </p:sp>
    </p:spTree>
    <p:extLst>
      <p:ext uri="{BB962C8B-B14F-4D97-AF65-F5344CB8AC3E}">
        <p14:creationId xmlns:p14="http://schemas.microsoft.com/office/powerpoint/2010/main" val="971856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16</a:t>
            </a:fld>
            <a:endParaRPr lang="en-GB"/>
          </a:p>
        </p:txBody>
      </p:sp>
    </p:spTree>
    <p:extLst>
      <p:ext uri="{BB962C8B-B14F-4D97-AF65-F5344CB8AC3E}">
        <p14:creationId xmlns:p14="http://schemas.microsoft.com/office/powerpoint/2010/main" val="2993968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presentation will consist of four parts. T</a:t>
            </a:r>
            <a:r>
              <a:rPr lang="en-US" altLang="zh-CN" dirty="0"/>
              <a:t>he</a:t>
            </a:r>
            <a:r>
              <a:rPr lang="en-US" dirty="0"/>
              <a:t> first part is the motivation of this research. And then it’s the methodology about how to use equations system to model lane-mean speeds. The third part will show the performance of this model. Finally, conclusions we can get from this research will be given.</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a:t>
            </a:fld>
            <a:endParaRPr lang="en-GB"/>
          </a:p>
        </p:txBody>
      </p:sp>
    </p:spTree>
    <p:extLst>
      <p:ext uri="{BB962C8B-B14F-4D97-AF65-F5344CB8AC3E}">
        <p14:creationId xmlns:p14="http://schemas.microsoft.com/office/powerpoint/2010/main" val="541244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34" charset="0"/>
                <a:ea typeface="+mn-ea"/>
                <a:cs typeface="Arial" pitchFamily="34" charset="0"/>
              </a:rPr>
              <a:t>When modeling the lane-mean speeds, we should take care of the endogeneity problem. Endogeneity means the mean speed in each lane will not only be a function of traffic characteristics in it, but also a function of the mean speeds in the adjacent lanes. There are some methods available to solve this problem, such as three-stage least squares and full-information maximum likelihood. Shankar and Mannering had considered this problem in their researches of lane-mean speeds estimation before. However, they did not consider the influence of downstream speed. And the mean speeds in their model were aggregated in one hour which is too long. And they did not show the applicability of the model in other scenarios, so we would like to improve that model to avoid these problems and to make it more reliable. We want to provide a better understanding of mean speeds across the lanes of a multi-lane highway. In doing so, the work may eventually be used to better understand multi-lane traffic, like car following and lane changing behavior.</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a:t>
            </a:fld>
            <a:endParaRPr lang="en-GB"/>
          </a:p>
        </p:txBody>
      </p:sp>
    </p:spTree>
    <p:extLst>
      <p:ext uri="{BB962C8B-B14F-4D97-AF65-F5344CB8AC3E}">
        <p14:creationId xmlns:p14="http://schemas.microsoft.com/office/powerpoint/2010/main" val="3197869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34" charset="0"/>
                <a:ea typeface="+mn-ea"/>
                <a:cs typeface="Arial" pitchFamily="34" charset="0"/>
              </a:rPr>
              <a:t>In our approach, a road will be composed of shorter segments. We think that using shorter segments can improve estimates whilst also allowing the influence of downstream traffic to be considered. We propose a structural model in which lane-mean speeds are influenced by environmental conditions, geometric elements, temporal, and traffic flow factors at the same time, because the simultaneous equations approach has the potential to provide an improved understanding of the interrelationships among these factors.</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4</a:t>
            </a:fld>
            <a:endParaRPr lang="en-GB"/>
          </a:p>
        </p:txBody>
      </p:sp>
    </p:spTree>
    <p:extLst>
      <p:ext uri="{BB962C8B-B14F-4D97-AF65-F5344CB8AC3E}">
        <p14:creationId xmlns:p14="http://schemas.microsoft.com/office/powerpoint/2010/main" val="3203915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34" charset="0"/>
                <a:ea typeface="+mn-ea"/>
                <a:cs typeface="Arial" pitchFamily="34" charset="0"/>
              </a:rPr>
              <a:t>In the equations system, the lane-mean speeds of each lane will be the responses, while the factors mentioned just now will be the independent variables. Some of them are exogenous variables which means they are not intercorrelated with the responses, while others are intercorrelated with the responses. And we can see from the equations system that the speed of a lane may be the response in one equation, but is a regressor in another equation. This is the endogeneity problem we need to solve. </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3816623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34" charset="0"/>
                <a:ea typeface="+mn-ea"/>
                <a:cs typeface="Arial" pitchFamily="34" charset="0"/>
              </a:rPr>
              <a:t>For example, for a two-lane highway, the speed of the left lane and the speed of the right lane have an influence on each other, so that when we model the speed of the left lane, the speed of the right lane will be a regressor, and vice versa. </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6</a:t>
            </a:fld>
            <a:endParaRPr lang="en-GB"/>
          </a:p>
        </p:txBody>
      </p:sp>
    </p:spTree>
    <p:extLst>
      <p:ext uri="{BB962C8B-B14F-4D97-AF65-F5344CB8AC3E}">
        <p14:creationId xmlns:p14="http://schemas.microsoft.com/office/powerpoint/2010/main" val="2930438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34" charset="0"/>
                <a:ea typeface="+mn-ea"/>
                <a:cs typeface="Arial" pitchFamily="34" charset="0"/>
              </a:rPr>
              <a:t>There is a method called three-stage least squares that can be used to solve this problem. In three-stage least squares, the first stage is to get the two-stage least squares estimates of the model system. In two-stage least squares, each endogenous variable will be regressed by all exogenous variables and the regression values will be used to replace the endogenous variables. Then each equation will be estimated by using the original least squares. The second stage of the three-stage least squares is to use the estimates from the first stage to calculate the disturbance of the system. </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3412707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34" charset="0"/>
                <a:ea typeface="+mn-ea"/>
                <a:cs typeface="Arial" pitchFamily="34" charset="0"/>
              </a:rPr>
              <a:t>Finally, generalized least squares is used to compute the parameter estimates. </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3849621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34" charset="0"/>
                <a:ea typeface="+mn-ea"/>
                <a:cs typeface="Arial" pitchFamily="34" charset="0"/>
              </a:rPr>
              <a:t>In order to find out in which conditions our model can perform best, in the experiments we calculate the results of both of the presented model and the model proposed by Shankar and Mannering, and do a comparison between them to assess if our model achieves an improvement. Furthermore, we also compare the model performance in different experiment setups, which are different number of lanes and different lengths of segments.</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545629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9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675893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747977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49448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364260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12353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43525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1.wmf"/><Relationship Id="rId4" Type="http://schemas.openxmlformats.org/officeDocument/2006/relationships/slideLayout" Target="../slideLayouts/slideLayout6.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image" Target="../media/image1.wmf"/><Relationship Id="rId4" Type="http://schemas.openxmlformats.org/officeDocument/2006/relationships/slideLayout" Target="../slideLayouts/slideLayout14.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9.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pic>
        <p:nvPicPr>
          <p:cNvPr id="7" name="Bild 6"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dirty="0">
                <a:solidFill>
                  <a:schemeClr val="tx2"/>
                </a:solidFill>
                <a:latin typeface="+mn-lt"/>
              </a:rPr>
              <a:t>Lehrstuhl für Musterverfahren</a:t>
            </a:r>
          </a:p>
          <a:p>
            <a:pPr>
              <a:lnSpc>
                <a:spcPct val="94000"/>
              </a:lnSpc>
              <a:tabLst/>
            </a:pPr>
            <a:r>
              <a:rPr lang="de-DE" sz="800" dirty="0">
                <a:solidFill>
                  <a:schemeClr val="tx2"/>
                </a:solidFill>
                <a:latin typeface="+mn-lt"/>
              </a:rPr>
              <a:t>Fakultät für Mustertechnik</a:t>
            </a:r>
          </a:p>
          <a:p>
            <a:pPr>
              <a:lnSpc>
                <a:spcPct val="94000"/>
              </a:lnSpc>
              <a:tabLst/>
            </a:pPr>
            <a:r>
              <a:rPr lang="de-DE" sz="800" dirty="0">
                <a:solidFill>
                  <a:schemeClr val="tx2"/>
                </a:solidFill>
                <a:latin typeface="+mn-lt"/>
              </a:rPr>
              <a:t>Technische Universität</a:t>
            </a:r>
            <a:r>
              <a:rPr lang="de-DE" sz="800" baseline="0" dirty="0">
                <a:solidFill>
                  <a:schemeClr val="tx2"/>
                </a:solidFill>
                <a:latin typeface="+mn-lt"/>
              </a:rPr>
              <a:t> München</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 id="2147483712" r:id="rId2"/>
    <p:sldLayoutId id="2147483713" r:id="rId3"/>
    <p:sldLayoutId id="2147483714" r:id="rId4"/>
    <p:sldLayoutId id="2147483715" r:id="rId5"/>
    <p:sldLayoutId id="2147483716" r:id="rId6"/>
    <p:sldLayoutId id="2147483717" r:id="rId7"/>
    <p:sldLayoutId id="2147483718"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TUM_Glockenturm.tif"/>
          <p:cNvPicPr>
            <a:picLocks noChangeAspect="1"/>
          </p:cNvPicPr>
          <p:nvPr/>
        </p:nvPicPr>
        <p:blipFill>
          <a:blip r:embed="rId3"/>
          <a:stretch>
            <a:fillRect/>
          </a:stretch>
        </p:blipFill>
        <p:spPr>
          <a:xfrm>
            <a:off x="4927101" y="3051360"/>
            <a:ext cx="3892489" cy="3397419"/>
          </a:xfrm>
          <a:prstGeom prst="rect">
            <a:avLst/>
          </a:prstGeom>
        </p:spPr>
      </p:pic>
      <p:sp>
        <p:nvSpPr>
          <p:cNvPr id="3" name="Inhaltsplatzhalter 2"/>
          <p:cNvSpPr>
            <a:spLocks noGrp="1"/>
          </p:cNvSpPr>
          <p:nvPr>
            <p:ph idx="10"/>
          </p:nvPr>
        </p:nvSpPr>
        <p:spPr>
          <a:xfrm>
            <a:off x="319088" y="3263235"/>
            <a:ext cx="8508999" cy="1558564"/>
          </a:xfrm>
        </p:spPr>
        <p:txBody>
          <a:bodyPr/>
          <a:lstStyle/>
          <a:p>
            <a:r>
              <a:rPr lang="de-DE" i="1" dirty="0"/>
              <a:t>Qinglong Lu</a:t>
            </a:r>
          </a:p>
          <a:p>
            <a:r>
              <a:rPr lang="de-DE" i="1" dirty="0"/>
              <a:t>Technical University </a:t>
            </a:r>
            <a:r>
              <a:rPr lang="de-DE" i="1" dirty="0" err="1"/>
              <a:t>of</a:t>
            </a:r>
            <a:r>
              <a:rPr lang="de-DE" i="1" dirty="0"/>
              <a:t> Munich</a:t>
            </a:r>
          </a:p>
          <a:p>
            <a:r>
              <a:rPr lang="en-US" altLang="zh-CN" i="1" dirty="0"/>
              <a:t>Department of Civil, Geo and Environmental Engineering</a:t>
            </a:r>
          </a:p>
          <a:p>
            <a:r>
              <a:rPr lang="en-US" i="1" dirty="0"/>
              <a:t>Chair of Transportation Systems Engineering</a:t>
            </a:r>
          </a:p>
          <a:p>
            <a:r>
              <a:rPr lang="en-US" i="1" dirty="0"/>
              <a:t>Qinglong.lu@tum.de</a:t>
            </a:r>
            <a:endParaRPr lang="de-DE" i="1" dirty="0"/>
          </a:p>
        </p:txBody>
      </p:sp>
      <p:sp>
        <p:nvSpPr>
          <p:cNvPr id="7" name="Titel 6"/>
          <p:cNvSpPr>
            <a:spLocks noGrp="1"/>
          </p:cNvSpPr>
          <p:nvPr>
            <p:ph type="title"/>
          </p:nvPr>
        </p:nvSpPr>
        <p:spPr>
          <a:xfrm>
            <a:off x="319090" y="1288252"/>
            <a:ext cx="8508999" cy="820738"/>
          </a:xfrm>
        </p:spPr>
        <p:txBody>
          <a:bodyPr/>
          <a:lstStyle/>
          <a:p>
            <a:pPr algn="ctr"/>
            <a:r>
              <a:rPr lang="de-DE" b="1" dirty="0"/>
              <a:t>A </a:t>
            </a:r>
            <a:r>
              <a:rPr lang="en-US" b="1" dirty="0"/>
              <a:t>Structural</a:t>
            </a:r>
            <a:r>
              <a:rPr lang="de-DE" b="1" dirty="0"/>
              <a:t> </a:t>
            </a:r>
            <a:r>
              <a:rPr lang="en-US" b="1" dirty="0"/>
              <a:t>Equations</a:t>
            </a:r>
            <a:r>
              <a:rPr lang="de-DE" b="1" dirty="0"/>
              <a:t> Approach </a:t>
            </a:r>
            <a:r>
              <a:rPr lang="en-US" b="1" dirty="0"/>
              <a:t>for Modeling the Endogeneity of Lane-mean Speeds</a:t>
            </a:r>
            <a:endParaRPr lang="de-DE"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dirty="0"/>
          </a:p>
          <a:p>
            <a:endParaRPr sz="2200"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10</a:t>
            </a:fld>
            <a:endParaRPr lang="de-DE" dirty="0"/>
          </a:p>
        </p:txBody>
      </p:sp>
      <p:sp>
        <p:nvSpPr>
          <p:cNvPr id="7" name="Fußzeilenplatzhalter 4"/>
          <p:cNvSpPr>
            <a:spLocks noGrp="1"/>
          </p:cNvSpPr>
          <p:nvPr>
            <p:ph type="ftr" sz="quarter" idx="12"/>
          </p:nvPr>
        </p:nvSpPr>
        <p:spPr/>
        <p:txBody>
          <a:bodyPr/>
          <a:lstStyle/>
          <a:p>
            <a:r>
              <a:rPr lang="de-DE" dirty="0"/>
              <a:t>Qinglong Lu(TUM) | Chair </a:t>
            </a:r>
            <a:r>
              <a:rPr lang="de-DE" dirty="0" err="1"/>
              <a:t>of</a:t>
            </a:r>
            <a:r>
              <a:rPr lang="de-DE" dirty="0"/>
              <a:t> Transportation Systems Engineering| Master Student</a:t>
            </a:r>
            <a:endParaRPr lang="en-US" dirty="0"/>
          </a:p>
        </p:txBody>
      </p:sp>
      <p:sp>
        <p:nvSpPr>
          <p:cNvPr id="3" name="Titel 2"/>
          <p:cNvSpPr>
            <a:spLocks noGrp="1"/>
          </p:cNvSpPr>
          <p:nvPr>
            <p:ph type="title"/>
          </p:nvPr>
        </p:nvSpPr>
        <p:spPr>
          <a:prstGeom prst="rect">
            <a:avLst/>
          </a:prstGeom>
        </p:spPr>
        <p:txBody>
          <a:bodyPr/>
          <a:lstStyle/>
          <a:p>
            <a:r>
              <a:rPr lang="en-US" b="1" dirty="0"/>
              <a:t>Empirical Study</a:t>
            </a:r>
            <a:endParaRPr lang="de-DE" sz="3000" b="1" dirty="0"/>
          </a:p>
        </p:txBody>
      </p:sp>
      <p:sp>
        <p:nvSpPr>
          <p:cNvPr id="6" name="Inhaltsplatzhalter 1">
            <a:extLst>
              <a:ext uri="{FF2B5EF4-FFF2-40B4-BE49-F238E27FC236}">
                <a16:creationId xmlns:a16="http://schemas.microsoft.com/office/drawing/2014/main" id="{C676CFDF-E6C3-44F2-A0A4-DFE88FE925BA}"/>
              </a:ext>
            </a:extLst>
          </p:cNvPr>
          <p:cNvSpPr txBox="1">
            <a:spLocks/>
          </p:cNvSpPr>
          <p:nvPr/>
        </p:nvSpPr>
        <p:spPr>
          <a:xfrm>
            <a:off x="323839" y="1773741"/>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0" fontAlgn="base" hangingPunct="0">
              <a:lnSpc>
                <a:spcPct val="114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6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mj-lt"/>
              <a:buAutoNum type="arabicPeriod" startAt="2"/>
            </a:pPr>
            <a:r>
              <a:rPr lang="en-US" b="1" dirty="0"/>
              <a:t>Data description</a:t>
            </a:r>
          </a:p>
          <a:p>
            <a:pPr marL="285750" indent="-285750">
              <a:buFont typeface="Arial" panose="020B0604020202020204" pitchFamily="34" charset="0"/>
              <a:buChar char="•"/>
            </a:pPr>
            <a:r>
              <a:rPr lang="en-US" altLang="zh-CN" dirty="0"/>
              <a:t>All data used in this study come from Caltrans Performance Measurement System (</a:t>
            </a:r>
            <a:r>
              <a:rPr lang="en-US" altLang="zh-CN" dirty="0" err="1"/>
              <a:t>PeMS</a:t>
            </a:r>
            <a:r>
              <a:rPr lang="en-US" altLang="zh-CN" dirty="0"/>
              <a:t>). Figure 2 depicts the simplified drawing of the segments.</a:t>
            </a:r>
          </a:p>
          <a:p>
            <a:pPr marL="285750" indent="-285750">
              <a:buFont typeface="Arial" panose="020B0604020202020204" pitchFamily="34" charset="0"/>
              <a:buChar char="•"/>
            </a:pPr>
            <a:r>
              <a:rPr lang="en-US" altLang="zh-CN" dirty="0"/>
              <a:t>Granularity in </a:t>
            </a:r>
            <a:r>
              <a:rPr lang="en-US" altLang="zh-CN" dirty="0">
                <a:solidFill>
                  <a:srgbClr val="FF0000"/>
                </a:solidFill>
              </a:rPr>
              <a:t>5 minutes</a:t>
            </a:r>
            <a:r>
              <a:rPr lang="en-US" altLang="zh-CN" dirty="0"/>
              <a:t>.</a:t>
            </a:r>
          </a:p>
        </p:txBody>
      </p:sp>
      <p:pic>
        <p:nvPicPr>
          <p:cNvPr id="8" name="Picture 7">
            <a:extLst>
              <a:ext uri="{FF2B5EF4-FFF2-40B4-BE49-F238E27FC236}">
                <a16:creationId xmlns:a16="http://schemas.microsoft.com/office/drawing/2014/main" id="{9CE34F43-E1CD-4265-90C5-BA5901F3915B}"/>
              </a:ext>
            </a:extLst>
          </p:cNvPr>
          <p:cNvPicPr>
            <a:picLocks noChangeAspect="1"/>
          </p:cNvPicPr>
          <p:nvPr/>
        </p:nvPicPr>
        <p:blipFill>
          <a:blip r:embed="rId3"/>
          <a:stretch>
            <a:fillRect/>
          </a:stretch>
        </p:blipFill>
        <p:spPr>
          <a:xfrm>
            <a:off x="852494" y="3197545"/>
            <a:ext cx="7215865" cy="2731429"/>
          </a:xfrm>
          <a:prstGeom prst="rect">
            <a:avLst/>
          </a:prstGeom>
        </p:spPr>
      </p:pic>
    </p:spTree>
    <p:extLst>
      <p:ext uri="{BB962C8B-B14F-4D97-AF65-F5344CB8AC3E}">
        <p14:creationId xmlns:p14="http://schemas.microsoft.com/office/powerpoint/2010/main" val="3288607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CE58CB1E-F828-4F11-99E0-327109AF9DA4}" type="slidenum">
              <a:rPr lang="de-DE" smtClean="0"/>
              <a:pPr/>
              <a:t>11</a:t>
            </a:fld>
            <a:endParaRPr lang="de-DE" dirty="0"/>
          </a:p>
        </p:txBody>
      </p:sp>
      <p:sp>
        <p:nvSpPr>
          <p:cNvPr id="7" name="Fußzeilenplatzhalter 4"/>
          <p:cNvSpPr>
            <a:spLocks noGrp="1"/>
          </p:cNvSpPr>
          <p:nvPr>
            <p:ph type="ftr" sz="quarter" idx="12"/>
          </p:nvPr>
        </p:nvSpPr>
        <p:spPr/>
        <p:txBody>
          <a:bodyPr/>
          <a:lstStyle/>
          <a:p>
            <a:r>
              <a:rPr lang="de-DE" dirty="0"/>
              <a:t>Qinglong Lu(TUM) | Chair </a:t>
            </a:r>
            <a:r>
              <a:rPr lang="de-DE" dirty="0" err="1"/>
              <a:t>of</a:t>
            </a:r>
            <a:r>
              <a:rPr lang="de-DE" dirty="0"/>
              <a:t> Transportation Systems Engineering| Master Student</a:t>
            </a:r>
            <a:endParaRPr lang="en-US" dirty="0"/>
          </a:p>
        </p:txBody>
      </p:sp>
      <p:pic>
        <p:nvPicPr>
          <p:cNvPr id="5" name="Picture 4">
            <a:extLst>
              <a:ext uri="{FF2B5EF4-FFF2-40B4-BE49-F238E27FC236}">
                <a16:creationId xmlns:a16="http://schemas.microsoft.com/office/drawing/2014/main" id="{38D4346B-83AE-4061-A9A8-385759A9594B}"/>
              </a:ext>
            </a:extLst>
          </p:cNvPr>
          <p:cNvPicPr>
            <a:picLocks noChangeAspect="1"/>
          </p:cNvPicPr>
          <p:nvPr/>
        </p:nvPicPr>
        <p:blipFill>
          <a:blip r:embed="rId3"/>
          <a:stretch>
            <a:fillRect/>
          </a:stretch>
        </p:blipFill>
        <p:spPr>
          <a:xfrm>
            <a:off x="1217402" y="35519"/>
            <a:ext cx="6870683" cy="6521327"/>
          </a:xfrm>
          <a:prstGeom prst="rect">
            <a:avLst/>
          </a:prstGeom>
        </p:spPr>
      </p:pic>
    </p:spTree>
    <p:extLst>
      <p:ext uri="{BB962C8B-B14F-4D97-AF65-F5344CB8AC3E}">
        <p14:creationId xmlns:p14="http://schemas.microsoft.com/office/powerpoint/2010/main" val="1066404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dirty="0"/>
          </a:p>
          <a:p>
            <a:endParaRPr sz="2200"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12</a:t>
            </a:fld>
            <a:endParaRPr lang="de-DE" dirty="0"/>
          </a:p>
        </p:txBody>
      </p:sp>
      <p:sp>
        <p:nvSpPr>
          <p:cNvPr id="7" name="Fußzeilenplatzhalter 4"/>
          <p:cNvSpPr>
            <a:spLocks noGrp="1"/>
          </p:cNvSpPr>
          <p:nvPr>
            <p:ph type="ftr" sz="quarter" idx="12"/>
          </p:nvPr>
        </p:nvSpPr>
        <p:spPr/>
        <p:txBody>
          <a:bodyPr/>
          <a:lstStyle/>
          <a:p>
            <a:r>
              <a:rPr lang="de-DE" dirty="0"/>
              <a:t>Qinglong Lu(TUM) | Chair </a:t>
            </a:r>
            <a:r>
              <a:rPr lang="de-DE" dirty="0" err="1"/>
              <a:t>of</a:t>
            </a:r>
            <a:r>
              <a:rPr lang="de-DE" dirty="0"/>
              <a:t> Transportation Systems Engineering| Master Student</a:t>
            </a:r>
            <a:endParaRPr lang="en-US" dirty="0"/>
          </a:p>
        </p:txBody>
      </p:sp>
      <p:sp>
        <p:nvSpPr>
          <p:cNvPr id="3" name="Titel 2"/>
          <p:cNvSpPr>
            <a:spLocks noGrp="1"/>
          </p:cNvSpPr>
          <p:nvPr>
            <p:ph type="title"/>
          </p:nvPr>
        </p:nvSpPr>
        <p:spPr>
          <a:prstGeom prst="rect">
            <a:avLst/>
          </a:prstGeom>
        </p:spPr>
        <p:txBody>
          <a:bodyPr/>
          <a:lstStyle/>
          <a:p>
            <a:r>
              <a:rPr lang="en-US" b="1" dirty="0"/>
              <a:t>Empirical Study</a:t>
            </a:r>
            <a:endParaRPr lang="de-DE" sz="3000" b="1" dirty="0"/>
          </a:p>
        </p:txBody>
      </p:sp>
      <p:sp>
        <p:nvSpPr>
          <p:cNvPr id="6" name="Inhaltsplatzhalter 1">
            <a:extLst>
              <a:ext uri="{FF2B5EF4-FFF2-40B4-BE49-F238E27FC236}">
                <a16:creationId xmlns:a16="http://schemas.microsoft.com/office/drawing/2014/main" id="{C676CFDF-E6C3-44F2-A0A4-DFE88FE925BA}"/>
              </a:ext>
            </a:extLst>
          </p:cNvPr>
          <p:cNvSpPr txBox="1">
            <a:spLocks/>
          </p:cNvSpPr>
          <p:nvPr/>
        </p:nvSpPr>
        <p:spPr>
          <a:xfrm>
            <a:off x="323839" y="1773741"/>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0" fontAlgn="base" hangingPunct="0">
              <a:lnSpc>
                <a:spcPct val="114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6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mj-lt"/>
              <a:buAutoNum type="arabicPeriod" startAt="3"/>
            </a:pPr>
            <a:r>
              <a:rPr lang="en-US" b="1" dirty="0"/>
              <a:t>Results</a:t>
            </a:r>
          </a:p>
          <a:p>
            <a:pPr marL="342900" indent="-342900">
              <a:buFont typeface="Arial" panose="020B0604020202020204" pitchFamily="34" charset="0"/>
              <a:buChar char="•"/>
            </a:pPr>
            <a:r>
              <a:rPr lang="en-US" dirty="0"/>
              <a:t>The influence of the downstream speeds</a:t>
            </a:r>
          </a:p>
          <a:p>
            <a:r>
              <a:rPr lang="en-US" dirty="0"/>
              <a:t>	</a:t>
            </a:r>
            <a:r>
              <a:rPr lang="en-US" dirty="0" err="1"/>
              <a:t>MAE_new</a:t>
            </a:r>
            <a:r>
              <a:rPr lang="en-US" dirty="0"/>
              <a:t>: the improved model</a:t>
            </a:r>
          </a:p>
          <a:p>
            <a:r>
              <a:rPr lang="en-US" dirty="0"/>
              <a:t>	</a:t>
            </a:r>
            <a:r>
              <a:rPr lang="en-US" dirty="0" err="1"/>
              <a:t>MAE_old</a:t>
            </a:r>
            <a:r>
              <a:rPr lang="en-US" dirty="0"/>
              <a:t>: Shankar and Mannering’s model</a:t>
            </a:r>
          </a:p>
        </p:txBody>
      </p:sp>
      <p:pic>
        <p:nvPicPr>
          <p:cNvPr id="8" name="Picture 7">
            <a:extLst>
              <a:ext uri="{FF2B5EF4-FFF2-40B4-BE49-F238E27FC236}">
                <a16:creationId xmlns:a16="http://schemas.microsoft.com/office/drawing/2014/main" id="{12B3B805-9C7C-4978-B86B-C6321368A42E}"/>
              </a:ext>
            </a:extLst>
          </p:cNvPr>
          <p:cNvPicPr>
            <a:picLocks noChangeAspect="1"/>
          </p:cNvPicPr>
          <p:nvPr/>
        </p:nvPicPr>
        <p:blipFill>
          <a:blip r:embed="rId3"/>
          <a:stretch>
            <a:fillRect/>
          </a:stretch>
        </p:blipFill>
        <p:spPr>
          <a:xfrm>
            <a:off x="526472" y="3046714"/>
            <a:ext cx="8125534" cy="2951314"/>
          </a:xfrm>
          <a:prstGeom prst="rect">
            <a:avLst/>
          </a:prstGeom>
        </p:spPr>
      </p:pic>
    </p:spTree>
    <p:extLst>
      <p:ext uri="{BB962C8B-B14F-4D97-AF65-F5344CB8AC3E}">
        <p14:creationId xmlns:p14="http://schemas.microsoft.com/office/powerpoint/2010/main" val="2804828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dirty="0"/>
          </a:p>
          <a:p>
            <a:endParaRPr sz="2200"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13</a:t>
            </a:fld>
            <a:endParaRPr lang="de-DE" dirty="0"/>
          </a:p>
        </p:txBody>
      </p:sp>
      <p:sp>
        <p:nvSpPr>
          <p:cNvPr id="7" name="Fußzeilenplatzhalter 4"/>
          <p:cNvSpPr>
            <a:spLocks noGrp="1"/>
          </p:cNvSpPr>
          <p:nvPr>
            <p:ph type="ftr" sz="quarter" idx="12"/>
          </p:nvPr>
        </p:nvSpPr>
        <p:spPr/>
        <p:txBody>
          <a:bodyPr/>
          <a:lstStyle/>
          <a:p>
            <a:r>
              <a:rPr lang="de-DE" dirty="0"/>
              <a:t>Qinglong Lu(TUM) | Chair </a:t>
            </a:r>
            <a:r>
              <a:rPr lang="de-DE" dirty="0" err="1"/>
              <a:t>of</a:t>
            </a:r>
            <a:r>
              <a:rPr lang="de-DE" dirty="0"/>
              <a:t> Transportation Systems Engineering| Master Student</a:t>
            </a:r>
            <a:endParaRPr lang="en-US" dirty="0"/>
          </a:p>
        </p:txBody>
      </p:sp>
      <p:sp>
        <p:nvSpPr>
          <p:cNvPr id="3" name="Titel 2"/>
          <p:cNvSpPr>
            <a:spLocks noGrp="1"/>
          </p:cNvSpPr>
          <p:nvPr>
            <p:ph type="title"/>
          </p:nvPr>
        </p:nvSpPr>
        <p:spPr>
          <a:prstGeom prst="rect">
            <a:avLst/>
          </a:prstGeom>
        </p:spPr>
        <p:txBody>
          <a:bodyPr/>
          <a:lstStyle/>
          <a:p>
            <a:r>
              <a:rPr lang="en-US" b="1" dirty="0"/>
              <a:t>Empirical Study</a:t>
            </a:r>
            <a:endParaRPr lang="de-DE" sz="3000" b="1" dirty="0"/>
          </a:p>
        </p:txBody>
      </p:sp>
      <p:sp>
        <p:nvSpPr>
          <p:cNvPr id="6" name="Inhaltsplatzhalter 1">
            <a:extLst>
              <a:ext uri="{FF2B5EF4-FFF2-40B4-BE49-F238E27FC236}">
                <a16:creationId xmlns:a16="http://schemas.microsoft.com/office/drawing/2014/main" id="{C676CFDF-E6C3-44F2-A0A4-DFE88FE925BA}"/>
              </a:ext>
            </a:extLst>
          </p:cNvPr>
          <p:cNvSpPr txBox="1">
            <a:spLocks/>
          </p:cNvSpPr>
          <p:nvPr/>
        </p:nvSpPr>
        <p:spPr>
          <a:xfrm>
            <a:off x="323839" y="1773741"/>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0" fontAlgn="base" hangingPunct="0">
              <a:lnSpc>
                <a:spcPct val="114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6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mj-lt"/>
              <a:buAutoNum type="arabicPeriod" startAt="3"/>
            </a:pPr>
            <a:r>
              <a:rPr lang="en-US" b="1" dirty="0"/>
              <a:t>Results</a:t>
            </a:r>
          </a:p>
          <a:p>
            <a:pPr marL="342900" indent="-342900">
              <a:buFont typeface="Arial" panose="020B0604020202020204" pitchFamily="34" charset="0"/>
              <a:buChar char="•"/>
            </a:pPr>
            <a:r>
              <a:rPr lang="en-US" altLang="zh-CN" dirty="0"/>
              <a:t>Segments with different number of lanes</a:t>
            </a:r>
            <a:endParaRPr lang="en-US" dirty="0"/>
          </a:p>
        </p:txBody>
      </p:sp>
      <p:pic>
        <p:nvPicPr>
          <p:cNvPr id="5" name="Picture 4">
            <a:extLst>
              <a:ext uri="{FF2B5EF4-FFF2-40B4-BE49-F238E27FC236}">
                <a16:creationId xmlns:a16="http://schemas.microsoft.com/office/drawing/2014/main" id="{F7CA3038-43CA-4037-867A-4BAB3E7085EB}"/>
              </a:ext>
            </a:extLst>
          </p:cNvPr>
          <p:cNvPicPr>
            <a:picLocks noChangeAspect="1"/>
          </p:cNvPicPr>
          <p:nvPr/>
        </p:nvPicPr>
        <p:blipFill>
          <a:blip r:embed="rId3"/>
          <a:stretch>
            <a:fillRect/>
          </a:stretch>
        </p:blipFill>
        <p:spPr>
          <a:xfrm>
            <a:off x="430907" y="2540074"/>
            <a:ext cx="8220315" cy="2859240"/>
          </a:xfrm>
          <a:prstGeom prst="rect">
            <a:avLst/>
          </a:prstGeom>
        </p:spPr>
      </p:pic>
    </p:spTree>
    <p:extLst>
      <p:ext uri="{BB962C8B-B14F-4D97-AF65-F5344CB8AC3E}">
        <p14:creationId xmlns:p14="http://schemas.microsoft.com/office/powerpoint/2010/main" val="23166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dirty="0"/>
          </a:p>
          <a:p>
            <a:endParaRPr sz="2200"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14</a:t>
            </a:fld>
            <a:endParaRPr lang="de-DE" dirty="0"/>
          </a:p>
        </p:txBody>
      </p:sp>
      <p:sp>
        <p:nvSpPr>
          <p:cNvPr id="7" name="Fußzeilenplatzhalter 4"/>
          <p:cNvSpPr>
            <a:spLocks noGrp="1"/>
          </p:cNvSpPr>
          <p:nvPr>
            <p:ph type="ftr" sz="quarter" idx="12"/>
          </p:nvPr>
        </p:nvSpPr>
        <p:spPr/>
        <p:txBody>
          <a:bodyPr/>
          <a:lstStyle/>
          <a:p>
            <a:r>
              <a:rPr lang="de-DE" dirty="0"/>
              <a:t>Qinglong Lu(TUM) | Chair </a:t>
            </a:r>
            <a:r>
              <a:rPr lang="de-DE" dirty="0" err="1"/>
              <a:t>of</a:t>
            </a:r>
            <a:r>
              <a:rPr lang="de-DE" dirty="0"/>
              <a:t> Transportation Systems Engineering| Master Student</a:t>
            </a:r>
            <a:endParaRPr lang="en-US" dirty="0"/>
          </a:p>
        </p:txBody>
      </p:sp>
      <p:sp>
        <p:nvSpPr>
          <p:cNvPr id="3" name="Titel 2"/>
          <p:cNvSpPr>
            <a:spLocks noGrp="1"/>
          </p:cNvSpPr>
          <p:nvPr>
            <p:ph type="title"/>
          </p:nvPr>
        </p:nvSpPr>
        <p:spPr>
          <a:prstGeom prst="rect">
            <a:avLst/>
          </a:prstGeom>
        </p:spPr>
        <p:txBody>
          <a:bodyPr/>
          <a:lstStyle/>
          <a:p>
            <a:r>
              <a:rPr lang="en-US" b="1" dirty="0"/>
              <a:t>Empirical Study</a:t>
            </a:r>
            <a:endParaRPr lang="de-DE" sz="3000" b="1" dirty="0"/>
          </a:p>
        </p:txBody>
      </p:sp>
      <p:sp>
        <p:nvSpPr>
          <p:cNvPr id="6" name="Inhaltsplatzhalter 1">
            <a:extLst>
              <a:ext uri="{FF2B5EF4-FFF2-40B4-BE49-F238E27FC236}">
                <a16:creationId xmlns:a16="http://schemas.microsoft.com/office/drawing/2014/main" id="{C676CFDF-E6C3-44F2-A0A4-DFE88FE925BA}"/>
              </a:ext>
            </a:extLst>
          </p:cNvPr>
          <p:cNvSpPr txBox="1">
            <a:spLocks/>
          </p:cNvSpPr>
          <p:nvPr/>
        </p:nvSpPr>
        <p:spPr>
          <a:xfrm>
            <a:off x="323839" y="1773741"/>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0" fontAlgn="base" hangingPunct="0">
              <a:lnSpc>
                <a:spcPct val="114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6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mj-lt"/>
              <a:buAutoNum type="arabicPeriod" startAt="3"/>
            </a:pPr>
            <a:r>
              <a:rPr lang="en-US" b="1" dirty="0"/>
              <a:t>Results</a:t>
            </a:r>
          </a:p>
          <a:p>
            <a:pPr marL="342900" indent="-342900">
              <a:buFont typeface="Arial" panose="020B0604020202020204" pitchFamily="34" charset="0"/>
              <a:buChar char="•"/>
            </a:pPr>
            <a:r>
              <a:rPr lang="en-US" altLang="zh-CN" dirty="0"/>
              <a:t>Segments with different lengths</a:t>
            </a:r>
            <a:endParaRPr lang="en-US" dirty="0"/>
          </a:p>
        </p:txBody>
      </p:sp>
      <p:pic>
        <p:nvPicPr>
          <p:cNvPr id="10" name="Picture 9">
            <a:extLst>
              <a:ext uri="{FF2B5EF4-FFF2-40B4-BE49-F238E27FC236}">
                <a16:creationId xmlns:a16="http://schemas.microsoft.com/office/drawing/2014/main" id="{1978B62E-90A8-4DF7-A62C-A9B4C2504741}"/>
              </a:ext>
            </a:extLst>
          </p:cNvPr>
          <p:cNvPicPr>
            <a:picLocks noChangeAspect="1"/>
          </p:cNvPicPr>
          <p:nvPr/>
        </p:nvPicPr>
        <p:blipFill>
          <a:blip r:embed="rId3"/>
          <a:stretch>
            <a:fillRect/>
          </a:stretch>
        </p:blipFill>
        <p:spPr>
          <a:xfrm>
            <a:off x="488523" y="2391715"/>
            <a:ext cx="8166953" cy="2842774"/>
          </a:xfrm>
          <a:prstGeom prst="rect">
            <a:avLst/>
          </a:prstGeom>
        </p:spPr>
      </p:pic>
    </p:spTree>
    <p:extLst>
      <p:ext uri="{BB962C8B-B14F-4D97-AF65-F5344CB8AC3E}">
        <p14:creationId xmlns:p14="http://schemas.microsoft.com/office/powerpoint/2010/main" val="2696126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dirty="0"/>
          </a:p>
          <a:p>
            <a:endParaRPr sz="2200"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15</a:t>
            </a:fld>
            <a:endParaRPr lang="de-DE" dirty="0"/>
          </a:p>
        </p:txBody>
      </p:sp>
      <p:sp>
        <p:nvSpPr>
          <p:cNvPr id="7" name="Fußzeilenplatzhalter 4"/>
          <p:cNvSpPr>
            <a:spLocks noGrp="1"/>
          </p:cNvSpPr>
          <p:nvPr>
            <p:ph type="ftr" sz="quarter" idx="12"/>
          </p:nvPr>
        </p:nvSpPr>
        <p:spPr/>
        <p:txBody>
          <a:bodyPr/>
          <a:lstStyle/>
          <a:p>
            <a:r>
              <a:rPr lang="de-DE" dirty="0"/>
              <a:t>Qinglong Lu(TUM) | Chair </a:t>
            </a:r>
            <a:r>
              <a:rPr lang="de-DE" dirty="0" err="1"/>
              <a:t>of</a:t>
            </a:r>
            <a:r>
              <a:rPr lang="de-DE" dirty="0"/>
              <a:t> Transportation Systems Engineering| Master Student</a:t>
            </a:r>
            <a:endParaRPr lang="en-US" dirty="0"/>
          </a:p>
        </p:txBody>
      </p:sp>
      <p:sp>
        <p:nvSpPr>
          <p:cNvPr id="3" name="Titel 2"/>
          <p:cNvSpPr>
            <a:spLocks noGrp="1"/>
          </p:cNvSpPr>
          <p:nvPr>
            <p:ph type="title"/>
          </p:nvPr>
        </p:nvSpPr>
        <p:spPr>
          <a:prstGeom prst="rect">
            <a:avLst/>
          </a:prstGeom>
        </p:spPr>
        <p:txBody>
          <a:bodyPr/>
          <a:lstStyle/>
          <a:p>
            <a:r>
              <a:rPr lang="en-US" b="1" dirty="0"/>
              <a:t>Discussion &amp; Conclusion</a:t>
            </a:r>
            <a:endParaRPr lang="de-DE" sz="3000" b="1" dirty="0"/>
          </a:p>
        </p:txBody>
      </p:sp>
      <p:sp>
        <p:nvSpPr>
          <p:cNvPr id="6" name="Inhaltsplatzhalter 1">
            <a:extLst>
              <a:ext uri="{FF2B5EF4-FFF2-40B4-BE49-F238E27FC236}">
                <a16:creationId xmlns:a16="http://schemas.microsoft.com/office/drawing/2014/main" id="{C676CFDF-E6C3-44F2-A0A4-DFE88FE925BA}"/>
              </a:ext>
            </a:extLst>
          </p:cNvPr>
          <p:cNvSpPr txBox="1">
            <a:spLocks/>
          </p:cNvSpPr>
          <p:nvPr/>
        </p:nvSpPr>
        <p:spPr>
          <a:xfrm>
            <a:off x="323839" y="1773741"/>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0" fontAlgn="base" hangingPunct="0">
              <a:lnSpc>
                <a:spcPct val="114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6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AutoNum type="arabicPeriod"/>
            </a:pPr>
            <a:r>
              <a:rPr lang="en-US" altLang="zh-CN" dirty="0"/>
              <a:t>Lane-mean speeds are affected by the speeds in the adjacent lanes.</a:t>
            </a:r>
          </a:p>
          <a:p>
            <a:pPr marL="342900" indent="-342900">
              <a:buAutoNum type="arabicPeriod"/>
            </a:pPr>
            <a:r>
              <a:rPr lang="en-US" altLang="zh-CN" dirty="0"/>
              <a:t>The introduction of downstream speeds can improve the accuracy of lane-mean speed estimation.</a:t>
            </a:r>
          </a:p>
          <a:p>
            <a:pPr marL="342900" indent="-342900">
              <a:buAutoNum type="arabicPeriod"/>
            </a:pPr>
            <a:r>
              <a:rPr lang="en-US" altLang="zh-CN" dirty="0"/>
              <a:t>This model can be applied in a </a:t>
            </a:r>
            <a:r>
              <a:rPr lang="en-US" altLang="zh-CN" dirty="0">
                <a:solidFill>
                  <a:srgbClr val="FF0000"/>
                </a:solidFill>
              </a:rPr>
              <a:t>small granularity </a:t>
            </a:r>
            <a:r>
              <a:rPr lang="en-US" altLang="zh-CN" dirty="0"/>
              <a:t>(5 minutes here).</a:t>
            </a:r>
          </a:p>
          <a:p>
            <a:pPr marL="342900" indent="-342900">
              <a:buAutoNum type="arabicPeriod"/>
            </a:pPr>
            <a:r>
              <a:rPr lang="en-US" altLang="zh-CN" dirty="0"/>
              <a:t>Model is more reliable in 3-lane segments. Model is more reliable in 0.2-mile segments.</a:t>
            </a:r>
          </a:p>
          <a:p>
            <a:endParaRPr lang="en-US" dirty="0"/>
          </a:p>
          <a:p>
            <a:r>
              <a:rPr lang="en-US" sz="1800" b="1" dirty="0"/>
              <a:t>Works for the future</a:t>
            </a:r>
            <a:endParaRPr lang="en-US" b="1" dirty="0"/>
          </a:p>
          <a:p>
            <a:pPr marL="519113" lvl="1" indent="-342900">
              <a:buFont typeface="Arial" panose="020B0604020202020204" pitchFamily="34" charset="0"/>
              <a:buChar char="•"/>
            </a:pPr>
            <a:r>
              <a:rPr lang="en-US" dirty="0"/>
              <a:t>The effects of on-ramp streams and off-ramp streams on the speed of vehicles running on the main road are not considered.</a:t>
            </a:r>
          </a:p>
          <a:p>
            <a:pPr marL="519113" lvl="1" indent="-342900">
              <a:buFont typeface="Arial" panose="020B0604020202020204" pitchFamily="34" charset="0"/>
              <a:buChar char="•"/>
            </a:pPr>
            <a:r>
              <a:rPr lang="en-US" dirty="0"/>
              <a:t>Research the relationship between lane-mean speeds and </a:t>
            </a:r>
            <a:r>
              <a:rPr lang="en-US" dirty="0">
                <a:solidFill>
                  <a:srgbClr val="FF0000"/>
                </a:solidFill>
              </a:rPr>
              <a:t>car following behavior </a:t>
            </a:r>
            <a:r>
              <a:rPr lang="en-US" dirty="0"/>
              <a:t>as well as </a:t>
            </a:r>
            <a:r>
              <a:rPr lang="en-US" dirty="0">
                <a:solidFill>
                  <a:srgbClr val="FF0000"/>
                </a:solidFill>
              </a:rPr>
              <a:t>lane-changing behavior</a:t>
            </a:r>
            <a:r>
              <a:rPr lang="en-US" dirty="0"/>
              <a:t>.</a:t>
            </a:r>
          </a:p>
          <a:p>
            <a:pPr marL="519113" lvl="1" indent="-342900">
              <a:buFont typeface="Arial" panose="020B0604020202020204" pitchFamily="34" charset="0"/>
              <a:buChar char="•"/>
            </a:pPr>
            <a:r>
              <a:rPr lang="en-US" dirty="0"/>
              <a:t>Research traffic safety and accidents based on lane-mean speeds.</a:t>
            </a:r>
          </a:p>
        </p:txBody>
      </p:sp>
    </p:spTree>
    <p:extLst>
      <p:ext uri="{BB962C8B-B14F-4D97-AF65-F5344CB8AC3E}">
        <p14:creationId xmlns:p14="http://schemas.microsoft.com/office/powerpoint/2010/main" val="1816986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dirty="0"/>
          </a:p>
          <a:p>
            <a:endParaRPr sz="2200"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16</a:t>
            </a:fld>
            <a:endParaRPr lang="de-DE" dirty="0"/>
          </a:p>
        </p:txBody>
      </p:sp>
      <p:sp>
        <p:nvSpPr>
          <p:cNvPr id="7" name="Fußzeilenplatzhalter 4"/>
          <p:cNvSpPr>
            <a:spLocks noGrp="1"/>
          </p:cNvSpPr>
          <p:nvPr>
            <p:ph type="ftr" sz="quarter" idx="12"/>
          </p:nvPr>
        </p:nvSpPr>
        <p:spPr/>
        <p:txBody>
          <a:bodyPr/>
          <a:lstStyle/>
          <a:p>
            <a:r>
              <a:rPr lang="de-DE" dirty="0"/>
              <a:t>Qinglong Lu(TUM) | Chair </a:t>
            </a:r>
            <a:r>
              <a:rPr lang="de-DE" dirty="0" err="1"/>
              <a:t>of</a:t>
            </a:r>
            <a:r>
              <a:rPr lang="de-DE" dirty="0"/>
              <a:t> Transportation Systems Engineering| Master Student</a:t>
            </a:r>
            <a:endParaRPr lang="en-US" dirty="0"/>
          </a:p>
        </p:txBody>
      </p:sp>
      <p:sp>
        <p:nvSpPr>
          <p:cNvPr id="3" name="Titel 2"/>
          <p:cNvSpPr>
            <a:spLocks noGrp="1"/>
          </p:cNvSpPr>
          <p:nvPr>
            <p:ph type="title"/>
          </p:nvPr>
        </p:nvSpPr>
        <p:spPr>
          <a:xfrm>
            <a:off x="319090" y="2514600"/>
            <a:ext cx="8508999" cy="1477328"/>
          </a:xfrm>
          <a:prstGeom prst="rect">
            <a:avLst/>
          </a:prstGeom>
        </p:spPr>
        <p:txBody>
          <a:bodyPr/>
          <a:lstStyle/>
          <a:p>
            <a:pPr algn="ctr">
              <a:lnSpc>
                <a:spcPct val="100000"/>
              </a:lnSpc>
            </a:pPr>
            <a:r>
              <a:rPr lang="en-US" sz="4800" b="1" dirty="0">
                <a:solidFill>
                  <a:schemeClr val="bg2">
                    <a:lumMod val="75000"/>
                  </a:schemeClr>
                </a:solidFill>
                <a:latin typeface="Times New Roman" panose="02020603050405020304" pitchFamily="18" charset="0"/>
                <a:cs typeface="Times New Roman" panose="02020603050405020304" pitchFamily="18" charset="0"/>
              </a:rPr>
              <a:t>Thank you </a:t>
            </a:r>
            <a:br>
              <a:rPr lang="en-US" sz="4800" b="1" dirty="0">
                <a:solidFill>
                  <a:schemeClr val="bg2">
                    <a:lumMod val="75000"/>
                  </a:schemeClr>
                </a:solidFill>
                <a:latin typeface="Times New Roman" panose="02020603050405020304" pitchFamily="18" charset="0"/>
                <a:cs typeface="Times New Roman" panose="02020603050405020304" pitchFamily="18" charset="0"/>
              </a:rPr>
            </a:br>
            <a:r>
              <a:rPr lang="en-US" sz="4800" b="1" dirty="0">
                <a:solidFill>
                  <a:schemeClr val="bg2">
                    <a:lumMod val="75000"/>
                  </a:schemeClr>
                </a:solidFill>
                <a:latin typeface="Times New Roman" panose="02020603050405020304" pitchFamily="18" charset="0"/>
                <a:cs typeface="Times New Roman" panose="02020603050405020304" pitchFamily="18" charset="0"/>
              </a:rPr>
              <a:t>for your attention!</a:t>
            </a:r>
            <a:endParaRPr lang="de-DE" sz="4800" b="1" dirty="0">
              <a:solidFill>
                <a:schemeClr val="bg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085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b="1" dirty="0"/>
              <a:t>Outline</a:t>
            </a:r>
          </a:p>
        </p:txBody>
      </p:sp>
      <p:sp>
        <p:nvSpPr>
          <p:cNvPr id="3" name="Inhaltsplatzhalter 2"/>
          <p:cNvSpPr>
            <a:spLocks noGrp="1"/>
          </p:cNvSpPr>
          <p:nvPr>
            <p:ph idx="10"/>
          </p:nvPr>
        </p:nvSpPr>
        <p:spPr>
          <a:xfrm>
            <a:off x="1287920" y="1978720"/>
            <a:ext cx="8508999" cy="3028286"/>
          </a:xfrm>
        </p:spPr>
        <p:txBody>
          <a:bodyPr/>
          <a:lstStyle/>
          <a:p>
            <a:pPr marL="342900" indent="-342900">
              <a:lnSpc>
                <a:spcPct val="200000"/>
              </a:lnSpc>
              <a:buAutoNum type="arabicPeriod"/>
            </a:pPr>
            <a:r>
              <a:rPr lang="de-DE" b="1" dirty="0"/>
              <a:t>Motivation</a:t>
            </a:r>
          </a:p>
          <a:p>
            <a:pPr marL="342900" indent="-342900">
              <a:lnSpc>
                <a:spcPct val="200000"/>
              </a:lnSpc>
              <a:buAutoNum type="arabicPeriod"/>
            </a:pPr>
            <a:r>
              <a:rPr lang="de-DE" b="1" dirty="0"/>
              <a:t>Lane-</a:t>
            </a:r>
            <a:r>
              <a:rPr lang="de-DE" b="1" dirty="0" err="1"/>
              <a:t>mean</a:t>
            </a:r>
            <a:r>
              <a:rPr lang="de-DE" b="1" dirty="0"/>
              <a:t> </a:t>
            </a:r>
            <a:r>
              <a:rPr lang="de-DE" b="1" dirty="0" err="1"/>
              <a:t>speeds</a:t>
            </a:r>
            <a:r>
              <a:rPr lang="de-DE" b="1" dirty="0"/>
              <a:t> </a:t>
            </a:r>
            <a:r>
              <a:rPr lang="de-DE" b="1" dirty="0" err="1"/>
              <a:t>modeling</a:t>
            </a:r>
            <a:endParaRPr lang="de-DE" b="1" dirty="0"/>
          </a:p>
          <a:p>
            <a:pPr marL="342900" indent="-342900">
              <a:lnSpc>
                <a:spcPct val="200000"/>
              </a:lnSpc>
              <a:buAutoNum type="arabicPeriod"/>
            </a:pPr>
            <a:r>
              <a:rPr lang="de-DE" b="1" dirty="0" err="1"/>
              <a:t>Empirical</a:t>
            </a:r>
            <a:r>
              <a:rPr lang="de-DE" b="1" dirty="0"/>
              <a:t> Study</a:t>
            </a:r>
            <a:endParaRPr lang="de-DE" b="1" dirty="0">
              <a:solidFill>
                <a:schemeClr val="bg1"/>
              </a:solidFill>
            </a:endParaRPr>
          </a:p>
          <a:p>
            <a:pPr marL="342900" indent="-342900">
              <a:lnSpc>
                <a:spcPct val="200000"/>
              </a:lnSpc>
              <a:buAutoNum type="arabicPeriod"/>
            </a:pPr>
            <a:r>
              <a:rPr lang="de-DE" b="1" dirty="0" err="1"/>
              <a:t>Discussion</a:t>
            </a:r>
            <a:r>
              <a:rPr lang="de-DE" b="1" dirty="0"/>
              <a:t> &amp; </a:t>
            </a:r>
            <a:r>
              <a:rPr lang="de-DE" b="1" dirty="0" err="1"/>
              <a:t>Conclusion</a:t>
            </a:r>
            <a:endParaRPr lang="de-DE"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dirty="0"/>
          </a:p>
          <a:p>
            <a:endParaRPr sz="2200"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3</a:t>
            </a:fld>
            <a:endParaRPr lang="de-DE" dirty="0"/>
          </a:p>
        </p:txBody>
      </p:sp>
      <p:sp>
        <p:nvSpPr>
          <p:cNvPr id="7" name="Fußzeilenplatzhalter 4"/>
          <p:cNvSpPr>
            <a:spLocks noGrp="1"/>
          </p:cNvSpPr>
          <p:nvPr>
            <p:ph type="ftr" sz="quarter" idx="12"/>
          </p:nvPr>
        </p:nvSpPr>
        <p:spPr/>
        <p:txBody>
          <a:bodyPr/>
          <a:lstStyle/>
          <a:p>
            <a:r>
              <a:rPr lang="de-DE" dirty="0"/>
              <a:t>Qinglong Lu(TUM) | Chair </a:t>
            </a:r>
            <a:r>
              <a:rPr lang="de-DE" dirty="0" err="1"/>
              <a:t>of</a:t>
            </a:r>
            <a:r>
              <a:rPr lang="de-DE" dirty="0"/>
              <a:t> Transportation Systems Engineering| Master Student</a:t>
            </a:r>
            <a:endParaRPr lang="en-US" dirty="0"/>
          </a:p>
        </p:txBody>
      </p:sp>
      <p:sp>
        <p:nvSpPr>
          <p:cNvPr id="3" name="Titel 2"/>
          <p:cNvSpPr>
            <a:spLocks noGrp="1"/>
          </p:cNvSpPr>
          <p:nvPr>
            <p:ph type="title"/>
          </p:nvPr>
        </p:nvSpPr>
        <p:spPr>
          <a:prstGeom prst="rect">
            <a:avLst/>
          </a:prstGeom>
        </p:spPr>
        <p:txBody>
          <a:bodyPr/>
          <a:lstStyle/>
          <a:p>
            <a:r>
              <a:rPr lang="en-US" sz="3000" b="1" dirty="0"/>
              <a:t>Mo</a:t>
            </a:r>
            <a:r>
              <a:rPr lang="en-US" altLang="zh-CN" sz="3000" b="1" dirty="0"/>
              <a:t>tivation</a:t>
            </a:r>
            <a:endParaRPr lang="de-DE" sz="3000" b="1" dirty="0"/>
          </a:p>
        </p:txBody>
      </p:sp>
      <p:sp>
        <p:nvSpPr>
          <p:cNvPr id="6" name="Inhaltsplatzhalter 1">
            <a:extLst>
              <a:ext uri="{FF2B5EF4-FFF2-40B4-BE49-F238E27FC236}">
                <a16:creationId xmlns:a16="http://schemas.microsoft.com/office/drawing/2014/main" id="{C676CFDF-E6C3-44F2-A0A4-DFE88FE925BA}"/>
              </a:ext>
            </a:extLst>
          </p:cNvPr>
          <p:cNvSpPr txBox="1">
            <a:spLocks/>
          </p:cNvSpPr>
          <p:nvPr/>
        </p:nvSpPr>
        <p:spPr>
          <a:xfrm>
            <a:off x="323840" y="1773741"/>
            <a:ext cx="8243218"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0" fontAlgn="base" hangingPunct="0">
              <a:lnSpc>
                <a:spcPct val="114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6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0" indent="-342900" algn="just">
              <a:buAutoNum type="arabicPeriod"/>
            </a:pPr>
            <a:r>
              <a:rPr lang="en-US" b="1" dirty="0">
                <a:solidFill>
                  <a:srgbClr val="FF0000"/>
                </a:solidFill>
              </a:rPr>
              <a:t>Endogeneity</a:t>
            </a:r>
            <a:r>
              <a:rPr lang="en-US" b="1" dirty="0"/>
              <a:t> problem in lane-mean speed modeling. </a:t>
            </a:r>
            <a:r>
              <a:rPr lang="en-US" dirty="0"/>
              <a:t>Solutions:</a:t>
            </a:r>
          </a:p>
          <a:p>
            <a:pPr marL="461963" lvl="1" indent="-285750" algn="just"/>
            <a:r>
              <a:rPr lang="en-US" dirty="0"/>
              <a:t>Three-stage least squares (3SLS).</a:t>
            </a:r>
          </a:p>
          <a:p>
            <a:pPr marL="461963" lvl="1" indent="-285750" algn="just"/>
            <a:r>
              <a:rPr lang="en-US" dirty="0"/>
              <a:t>Full-information maximum likelihood (FIML).</a:t>
            </a:r>
          </a:p>
          <a:p>
            <a:pPr lvl="1" indent="0" algn="just">
              <a:buNone/>
            </a:pPr>
            <a:endParaRPr lang="en-US" dirty="0"/>
          </a:p>
          <a:p>
            <a:pPr marL="342900" indent="-342900" algn="just">
              <a:buFontTx/>
              <a:buAutoNum type="arabicPeriod"/>
            </a:pPr>
            <a:r>
              <a:rPr lang="en-US" b="1" dirty="0"/>
              <a:t>Previous models (Shankar and Mannering) solved the endogeneity problem, but </a:t>
            </a:r>
          </a:p>
          <a:p>
            <a:pPr marL="461963" lvl="1" indent="-285750" algn="just"/>
            <a:r>
              <a:rPr lang="en-US" dirty="0"/>
              <a:t>did not account for the influence of </a:t>
            </a:r>
            <a:r>
              <a:rPr lang="en-US" dirty="0">
                <a:solidFill>
                  <a:srgbClr val="FF0000"/>
                </a:solidFill>
              </a:rPr>
              <a:t>downstream</a:t>
            </a:r>
            <a:r>
              <a:rPr lang="en-US" dirty="0"/>
              <a:t> </a:t>
            </a:r>
            <a:r>
              <a:rPr lang="en-US" dirty="0">
                <a:solidFill>
                  <a:srgbClr val="FF0000"/>
                </a:solidFill>
              </a:rPr>
              <a:t>speed</a:t>
            </a:r>
            <a:r>
              <a:rPr lang="en-US" dirty="0"/>
              <a:t>,</a:t>
            </a:r>
          </a:p>
          <a:p>
            <a:pPr marL="461963" lvl="1" indent="-285750" algn="just"/>
            <a:r>
              <a:rPr lang="en-US" dirty="0"/>
              <a:t>the data were aggregated in a too long time window (1 hour),</a:t>
            </a:r>
          </a:p>
          <a:p>
            <a:pPr marL="461963" lvl="1" indent="-285750" algn="just"/>
            <a:r>
              <a:rPr lang="en-US" dirty="0"/>
              <a:t>only considered two-lane highway,</a:t>
            </a:r>
          </a:p>
          <a:p>
            <a:pPr marL="461963" lvl="1" indent="-285750" algn="just"/>
            <a:r>
              <a:rPr lang="en-US" dirty="0"/>
              <a:t>investigated a long road segment.</a:t>
            </a:r>
          </a:p>
          <a:p>
            <a:pPr marL="461963" lvl="1" indent="-285750" algn="just"/>
            <a:endParaRPr lang="en-US" dirty="0"/>
          </a:p>
          <a:p>
            <a:pPr marL="342900" indent="-342900" algn="just">
              <a:buFontTx/>
              <a:buAutoNum type="arabicPeriod"/>
            </a:pPr>
            <a:r>
              <a:rPr lang="en-US" b="1" dirty="0"/>
              <a:t>Provide a better understanding of mean speeds across the lanes of a multi-lane highway.</a:t>
            </a:r>
          </a:p>
          <a:p>
            <a:pPr marL="519113" lvl="1" indent="-342900"/>
            <a:r>
              <a:rPr lang="en-US" dirty="0"/>
              <a:t>Car-following behavior</a:t>
            </a:r>
          </a:p>
          <a:p>
            <a:pPr marL="519113" lvl="1" indent="-342900"/>
            <a:r>
              <a:rPr lang="en-US" dirty="0"/>
              <a:t>Lane-changing behavior</a:t>
            </a:r>
          </a:p>
          <a:p>
            <a:pPr lvl="1" indent="0" algn="just">
              <a:buNone/>
            </a:pPr>
            <a:endParaRPr lang="en-US" dirty="0"/>
          </a:p>
        </p:txBody>
      </p:sp>
    </p:spTree>
    <p:extLst>
      <p:ext uri="{BB962C8B-B14F-4D97-AF65-F5344CB8AC3E}">
        <p14:creationId xmlns:p14="http://schemas.microsoft.com/office/powerpoint/2010/main" val="3578176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05C1F8-FB1F-4E10-81FF-C13E874F73C2}"/>
              </a:ext>
            </a:extLst>
          </p:cNvPr>
          <p:cNvPicPr>
            <a:picLocks noChangeAspect="1"/>
          </p:cNvPicPr>
          <p:nvPr/>
        </p:nvPicPr>
        <p:blipFill>
          <a:blip r:embed="rId3"/>
          <a:stretch>
            <a:fillRect/>
          </a:stretch>
        </p:blipFill>
        <p:spPr>
          <a:xfrm>
            <a:off x="819834" y="3881483"/>
            <a:ext cx="7388433" cy="2751508"/>
          </a:xfrm>
          <a:prstGeom prst="rect">
            <a:avLst/>
          </a:prstGeom>
        </p:spPr>
      </p:pic>
      <p:sp>
        <p:nvSpPr>
          <p:cNvPr id="3" name="Textplatzhalter 2"/>
          <p:cNvSpPr>
            <a:spLocks noGrp="1"/>
          </p:cNvSpPr>
          <p:nvPr>
            <p:ph type="body" sz="quarter" idx="13"/>
          </p:nvPr>
        </p:nvSpPr>
        <p:spPr>
          <a:xfrm>
            <a:off x="319089" y="1642442"/>
            <a:ext cx="8508999" cy="714951"/>
          </a:xfrm>
        </p:spPr>
        <p:txBody>
          <a:bodyPr/>
          <a:lstStyle/>
          <a:p>
            <a:pPr marL="342900" indent="-342900">
              <a:buAutoNum type="arabicPeriod"/>
            </a:pPr>
            <a:r>
              <a:rPr lang="en-US" altLang="zh-CN" b="1" dirty="0"/>
              <a:t>Sectionalizing</a:t>
            </a:r>
            <a:r>
              <a:rPr lang="en-US" altLang="zh-CN" dirty="0"/>
              <a:t> </a:t>
            </a:r>
          </a:p>
          <a:p>
            <a:pPr marL="461963" lvl="1" indent="-285750"/>
            <a:r>
              <a:rPr lang="en-US" altLang="zh-CN" dirty="0"/>
              <a:t>Shorter segments can improve the modeling accuracy. </a:t>
            </a:r>
          </a:p>
          <a:p>
            <a:pPr marL="461963" lvl="1" indent="-285750"/>
            <a:r>
              <a:rPr lang="en-US" altLang="zh-CN" dirty="0"/>
              <a:t>The influence of the downstream traffic will be considered.</a:t>
            </a:r>
          </a:p>
          <a:p>
            <a:pPr marL="461963" lvl="1" indent="-285750"/>
            <a:endParaRPr lang="en-US" altLang="zh-CN" dirty="0"/>
          </a:p>
          <a:p>
            <a:pPr marL="342900" indent="-342900">
              <a:buAutoNum type="arabicPeriod"/>
            </a:pPr>
            <a:r>
              <a:rPr lang="en-US" altLang="zh-CN" b="1" dirty="0"/>
              <a:t>Simultaneously incorporate the influence of </a:t>
            </a:r>
          </a:p>
          <a:p>
            <a:pPr marL="461963" lvl="1" indent="-285750"/>
            <a:r>
              <a:rPr lang="en-US" altLang="zh-CN" dirty="0"/>
              <a:t>environmental (e.g. weather),</a:t>
            </a:r>
          </a:p>
          <a:p>
            <a:pPr marL="461963" lvl="1" indent="-285750"/>
            <a:r>
              <a:rPr lang="en-US" altLang="zh-CN" dirty="0"/>
              <a:t>geometric (e.g. curved radius), </a:t>
            </a:r>
          </a:p>
          <a:p>
            <a:pPr marL="461963" lvl="1" indent="-285750"/>
            <a:r>
              <a:rPr lang="en-US" altLang="zh-CN" dirty="0"/>
              <a:t>temporal (e.g. peak time), </a:t>
            </a:r>
          </a:p>
          <a:p>
            <a:pPr marL="461963" lvl="1" indent="-285750"/>
            <a:r>
              <a:rPr lang="en-US" altLang="zh-CN" dirty="0"/>
              <a:t>and traffic flow factors (e.g. traffic volume).</a:t>
            </a:r>
          </a:p>
          <a:p>
            <a:pPr marL="342900" indent="-342900">
              <a:buAutoNum type="arabicPeriod"/>
            </a:pP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4</a:t>
            </a:fld>
            <a:endParaRPr lang="de-DE" dirty="0"/>
          </a:p>
        </p:txBody>
      </p:sp>
      <p:sp>
        <p:nvSpPr>
          <p:cNvPr id="6" name="Fußzeilenplatzhalter 5"/>
          <p:cNvSpPr>
            <a:spLocks noGrp="1"/>
          </p:cNvSpPr>
          <p:nvPr>
            <p:ph type="ftr" sz="quarter" idx="16"/>
          </p:nvPr>
        </p:nvSpPr>
        <p:spPr>
          <a:xfrm>
            <a:off x="311162" y="6473313"/>
            <a:ext cx="6464280" cy="365125"/>
          </a:xfrm>
        </p:spPr>
        <p:txBody>
          <a:bodyPr/>
          <a:lstStyle/>
          <a:p>
            <a:r>
              <a:rPr lang="de-DE" dirty="0"/>
              <a:t>Qinglong Lu(TUM) | Chair </a:t>
            </a:r>
            <a:r>
              <a:rPr lang="de-DE" dirty="0" err="1"/>
              <a:t>of</a:t>
            </a:r>
            <a:r>
              <a:rPr lang="de-DE" dirty="0"/>
              <a:t> Transportation Systems Engineering| Master Student</a:t>
            </a:r>
            <a:endParaRPr lang="en-US" dirty="0"/>
          </a:p>
        </p:txBody>
      </p:sp>
      <p:sp>
        <p:nvSpPr>
          <p:cNvPr id="4" name="Titel 3"/>
          <p:cNvSpPr>
            <a:spLocks noGrp="1"/>
          </p:cNvSpPr>
          <p:nvPr>
            <p:ph type="title"/>
          </p:nvPr>
        </p:nvSpPr>
        <p:spPr>
          <a:xfrm>
            <a:off x="319090" y="994334"/>
            <a:ext cx="8508999" cy="410369"/>
          </a:xfrm>
        </p:spPr>
        <p:txBody>
          <a:bodyPr/>
          <a:lstStyle/>
          <a:p>
            <a:r>
              <a:rPr lang="en-US" b="1" dirty="0"/>
              <a:t>Lane-mean speeds modeling</a:t>
            </a:r>
            <a:endParaRPr lang="de-DE"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platzhalter 2"/>
              <p:cNvSpPr>
                <a:spLocks noGrp="1"/>
              </p:cNvSpPr>
              <p:nvPr>
                <p:ph type="body" sz="quarter" idx="13"/>
              </p:nvPr>
            </p:nvSpPr>
            <p:spPr/>
            <p:txBody>
              <a:bodyPr/>
              <a:lstStyle/>
              <a:p>
                <a:pPr marL="342900" indent="-342900">
                  <a:buFont typeface="+mj-lt"/>
                  <a:buAutoNum type="arabicPeriod" startAt="3"/>
                </a:pPr>
                <a:r>
                  <a:rPr lang="de-DE" b="1" dirty="0"/>
                  <a:t>Structural </a:t>
                </a:r>
                <a:r>
                  <a:rPr lang="de-DE" b="1" dirty="0" err="1"/>
                  <a:t>equations</a:t>
                </a:r>
                <a:r>
                  <a:rPr lang="de-DE" b="1" dirty="0"/>
                  <a:t> </a:t>
                </a:r>
                <a:r>
                  <a:rPr lang="de-DE" b="1" dirty="0" err="1"/>
                  <a:t>system</a:t>
                </a:r>
                <a:r>
                  <a:rPr lang="de-DE" b="1" dirty="0"/>
                  <a:t> </a:t>
                </a:r>
                <a:r>
                  <a:rPr lang="de-DE" b="1" dirty="0" err="1"/>
                  <a:t>for</a:t>
                </a:r>
                <a:r>
                  <a:rPr lang="de-DE" b="1" dirty="0"/>
                  <a:t> </a:t>
                </a:r>
                <a:r>
                  <a:rPr lang="de-DE" b="1" dirty="0" err="1"/>
                  <a:t>lane-mean</a:t>
                </a:r>
                <a:r>
                  <a:rPr lang="de-DE" b="1" dirty="0"/>
                  <a:t> </a:t>
                </a:r>
                <a:r>
                  <a:rPr lang="de-DE" b="1" dirty="0" err="1"/>
                  <a:t>speeds</a:t>
                </a:r>
                <a:r>
                  <a:rPr lang="de-DE" b="1" dirty="0"/>
                  <a:t> (on </a:t>
                </a:r>
                <a:r>
                  <a:rPr lang="de-DE" b="1" dirty="0" err="1"/>
                  <a:t>segment</a:t>
                </a:r>
                <a:r>
                  <a:rPr lang="de-DE" b="1" dirty="0"/>
                  <a:t> </a:t>
                </a:r>
                <a14:m>
                  <m:oMath xmlns:m="http://schemas.openxmlformats.org/officeDocument/2006/math">
                    <m:r>
                      <a:rPr lang="en-US" b="1" i="1" smtClean="0">
                        <a:latin typeface="Cambria Math" panose="02040503050406030204" pitchFamily="18" charset="0"/>
                      </a:rPr>
                      <m:t>𝒋</m:t>
                    </m:r>
                  </m:oMath>
                </a14:m>
                <a:r>
                  <a:rPr lang="de-DE" b="1" dirty="0"/>
                  <a:t>)</a:t>
                </a:r>
              </a:p>
              <a:p>
                <a:endParaRPr lang="de-DE" b="1" dirty="0"/>
              </a:p>
            </p:txBody>
          </p:sp>
        </mc:Choice>
        <mc:Fallback xmlns="">
          <p:sp>
            <p:nvSpPr>
              <p:cNvPr id="3" name="Textplatzhalter 2"/>
              <p:cNvSpPr>
                <a:spLocks noGrp="1" noRot="1" noChangeAspect="1" noMove="1" noResize="1" noEditPoints="1" noAdjustHandles="1" noChangeArrowheads="1" noChangeShapeType="1" noTextEdit="1"/>
              </p:cNvSpPr>
              <p:nvPr>
                <p:ph type="body" sz="quarter" idx="13"/>
              </p:nvPr>
            </p:nvSpPr>
            <p:spPr>
              <a:blipFill>
                <a:blip r:embed="rId3"/>
                <a:stretch>
                  <a:fillRect l="-1361" t="-6838"/>
                </a:stretch>
              </a:blipFill>
            </p:spPr>
            <p:txBody>
              <a:bodyPr/>
              <a:lstStyle/>
              <a:p>
                <a:r>
                  <a:rPr lang="en-US">
                    <a:noFill/>
                  </a:rPr>
                  <a:t> </a:t>
                </a:r>
              </a:p>
            </p:txBody>
          </p:sp>
        </mc:Fallback>
      </mc:AlternateContent>
      <p:sp>
        <p:nvSpPr>
          <p:cNvPr id="5" name="Foliennummernplatzhalter 4"/>
          <p:cNvSpPr>
            <a:spLocks noGrp="1"/>
          </p:cNvSpPr>
          <p:nvPr>
            <p:ph type="sldNum" sz="quarter" idx="15"/>
          </p:nvPr>
        </p:nvSpPr>
        <p:spPr/>
        <p:txBody>
          <a:bodyPr/>
          <a:lstStyle/>
          <a:p>
            <a:fld id="{CE58CB1E-F828-4F11-99E0-327109AF9DA4}" type="slidenum">
              <a:rPr lang="de-DE" smtClean="0"/>
              <a:pPr/>
              <a:t>5</a:t>
            </a:fld>
            <a:endParaRPr lang="de-DE" dirty="0"/>
          </a:p>
        </p:txBody>
      </p:sp>
      <p:sp>
        <p:nvSpPr>
          <p:cNvPr id="6" name="Fußzeilenplatzhalter 5"/>
          <p:cNvSpPr>
            <a:spLocks noGrp="1"/>
          </p:cNvSpPr>
          <p:nvPr>
            <p:ph type="ftr" sz="quarter" idx="16"/>
          </p:nvPr>
        </p:nvSpPr>
        <p:spPr/>
        <p:txBody>
          <a:bodyPr/>
          <a:lstStyle/>
          <a:p>
            <a:r>
              <a:rPr lang="de-DE" dirty="0"/>
              <a:t>Qinglong Lu(TUM) | Chair </a:t>
            </a:r>
            <a:r>
              <a:rPr lang="de-DE" dirty="0" err="1"/>
              <a:t>of</a:t>
            </a:r>
            <a:r>
              <a:rPr lang="de-DE" dirty="0"/>
              <a:t> Transportation Systems Engineering| Master Student</a:t>
            </a:r>
            <a:endParaRPr lang="en-US" dirty="0"/>
          </a:p>
        </p:txBody>
      </p:sp>
      <p:sp>
        <p:nvSpPr>
          <p:cNvPr id="4" name="Titel 3"/>
          <p:cNvSpPr>
            <a:spLocks noGrp="1"/>
          </p:cNvSpPr>
          <p:nvPr>
            <p:ph type="title"/>
          </p:nvPr>
        </p:nvSpPr>
        <p:spPr>
          <a:xfrm>
            <a:off x="319090" y="994334"/>
            <a:ext cx="8508999" cy="410369"/>
          </a:xfrm>
        </p:spPr>
        <p:txBody>
          <a:bodyPr/>
          <a:lstStyle/>
          <a:p>
            <a:r>
              <a:rPr lang="en-US" b="1" dirty="0"/>
              <a:t>Lane-mean speeds modeling</a:t>
            </a:r>
            <a:endParaRPr lang="de-DE" b="1" dirty="0"/>
          </a:p>
        </p:txBody>
      </p:sp>
      <mc:AlternateContent xmlns:mc="http://schemas.openxmlformats.org/markup-compatibility/2006">
        <mc:Choice xmlns:a14="http://schemas.microsoft.com/office/drawing/2010/main" Requires="a14">
          <p:sp>
            <p:nvSpPr>
              <p:cNvPr id="8" name="Textplatzhalter 2">
                <a:extLst>
                  <a:ext uri="{FF2B5EF4-FFF2-40B4-BE49-F238E27FC236}">
                    <a16:creationId xmlns:a16="http://schemas.microsoft.com/office/drawing/2014/main" id="{FCAEC2BB-6BCD-44B2-AD42-B7F2592AE328}"/>
                  </a:ext>
                </a:extLst>
              </p:cNvPr>
              <p:cNvSpPr txBox="1">
                <a:spLocks/>
              </p:cNvSpPr>
              <p:nvPr/>
            </p:nvSpPr>
            <p:spPr>
              <a:xfrm>
                <a:off x="319089" y="4547399"/>
                <a:ext cx="8508999" cy="24179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Where </a:t>
                </a:r>
                <a14:m>
                  <m:oMath xmlns:m="http://schemas.openxmlformats.org/officeDocument/2006/math">
                    <m:r>
                      <a:rPr lang="en-US" b="0" i="1" smtClean="0">
                        <a:latin typeface="Cambria Math" panose="02040503050406030204" pitchFamily="18" charset="0"/>
                      </a:rPr>
                      <m:t>𝑖</m:t>
                    </m:r>
                  </m:oMath>
                </a14:m>
                <a:r>
                  <a:rPr lang="en-US" dirty="0"/>
                  <a:t> is the lane number, </a:t>
                </a:r>
                <a14:m>
                  <m:oMath xmlns:m="http://schemas.openxmlformats.org/officeDocument/2006/math">
                    <m:r>
                      <m:rPr>
                        <m:sty m:val="p"/>
                      </m:rPr>
                      <a:rPr lang="en-US" altLang="zh-CN" i="1">
                        <a:latin typeface="Cambria Math" panose="02040503050406030204" pitchFamily="18" charset="0"/>
                      </a:rPr>
                      <m:t>j</m:t>
                    </m:r>
                  </m:oMath>
                </a14:m>
                <a:r>
                  <a:rPr lang="en-US" dirty="0"/>
                  <a:t> is the segment number.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is the lane-mean speed.</a:t>
                </a:r>
              </a:p>
              <a:p>
                <a14:m>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𝑿</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oMath>
                </a14:m>
                <a:r>
                  <a:rPr lang="en-US" dirty="0"/>
                  <a:t> is a vector of </a:t>
                </a:r>
                <a:r>
                  <a:rPr lang="en-US" dirty="0">
                    <a:solidFill>
                      <a:srgbClr val="FF0000"/>
                    </a:solidFill>
                  </a:rPr>
                  <a:t>exogenous</a:t>
                </a:r>
                <a:r>
                  <a:rPr lang="en-US" dirty="0"/>
                  <a:t> variables.</a:t>
                </a:r>
              </a:p>
              <a:p>
                <a14:m>
                  <m:oMath xmlns:m="http://schemas.openxmlformats.org/officeDocument/2006/math">
                    <m:sSub>
                      <m:sSubPr>
                        <m:ctrlPr>
                          <a:rPr lang="en-US" i="1">
                            <a:latin typeface="Cambria Math" panose="02040503050406030204" pitchFamily="18" charset="0"/>
                          </a:rPr>
                        </m:ctrlPr>
                      </m:sSubPr>
                      <m:e>
                        <m:r>
                          <a:rPr lang="en-US" altLang="zh-CN" b="1" i="1" smtClean="0">
                            <a:latin typeface="Cambria Math" panose="02040503050406030204" pitchFamily="18" charset="0"/>
                          </a:rPr>
                          <m:t>𝒁</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oMath>
                </a14:m>
                <a:r>
                  <a:rPr lang="en-US" dirty="0"/>
                  <a:t> is a vector of </a:t>
                </a:r>
                <a:r>
                  <a:rPr lang="en-US" dirty="0">
                    <a:solidFill>
                      <a:srgbClr val="FF0000"/>
                    </a:solidFill>
                  </a:rPr>
                  <a:t>e</a:t>
                </a:r>
                <a:r>
                  <a:rPr lang="en-US" altLang="zh-CN" dirty="0">
                    <a:solidFill>
                      <a:srgbClr val="FF0000"/>
                    </a:solidFill>
                  </a:rPr>
                  <a:t>nd</a:t>
                </a:r>
                <a:r>
                  <a:rPr lang="en-US" dirty="0">
                    <a:solidFill>
                      <a:srgbClr val="FF0000"/>
                    </a:solidFill>
                  </a:rPr>
                  <a:t>ogenous</a:t>
                </a:r>
                <a:r>
                  <a:rPr lang="en-US" dirty="0"/>
                  <a:t> variables.</a:t>
                </a:r>
              </a:p>
              <a:p>
                <a14:m>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𝒗</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oMath>
                </a14:m>
                <a:r>
                  <a:rPr lang="en-US" dirty="0"/>
                  <a:t> is a vector of mean speeds in adjacent lanes in the same segment.</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r>
                          <a:rPr lang="en-US" b="0" i="1" smtClean="0">
                            <a:latin typeface="Cambria Math" panose="02040503050406030204" pitchFamily="18" charset="0"/>
                          </a:rPr>
                          <m:t>+1</m:t>
                        </m:r>
                      </m:sub>
                    </m:sSub>
                  </m:oMath>
                </a14:m>
                <a:r>
                  <a:rPr lang="en-US" dirty="0"/>
                  <a:t> is a vector of</a:t>
                </a:r>
                <a:r>
                  <a:rPr lang="en-US" dirty="0">
                    <a:solidFill>
                      <a:srgbClr val="FF0000"/>
                    </a:solidFill>
                  </a:rPr>
                  <a:t> downstream mean speeds </a:t>
                </a:r>
                <a:r>
                  <a:rPr lang="en-US" dirty="0"/>
                  <a:t>in the same lane.</a:t>
                </a:r>
                <a:endParaRPr lang="en-US" i="1" dirty="0">
                  <a:latin typeface="Cambria Math" panose="02040503050406030204" pitchFamily="18" charset="0"/>
                </a:endParaRP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𝜷</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𝝀</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𝜽</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𝜂</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oMath>
                </a14:m>
                <a:r>
                  <a:rPr lang="en-US" dirty="0"/>
                  <a:t> are vectors of estimable coefficients.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oMath>
                </a14:m>
                <a:r>
                  <a:rPr lang="en-US" dirty="0"/>
                  <a:t> </a:t>
                </a:r>
                <a:r>
                  <a:rPr lang="en-US" altLang="zh-CN" dirty="0"/>
                  <a:t>is a disturbance term.</a:t>
                </a:r>
                <a:endParaRPr lang="en-US" dirty="0"/>
              </a:p>
            </p:txBody>
          </p:sp>
        </mc:Choice>
        <mc:Fallback>
          <p:sp>
            <p:nvSpPr>
              <p:cNvPr id="8" name="Textplatzhalter 2">
                <a:extLst>
                  <a:ext uri="{FF2B5EF4-FFF2-40B4-BE49-F238E27FC236}">
                    <a16:creationId xmlns:a16="http://schemas.microsoft.com/office/drawing/2014/main" id="{FCAEC2BB-6BCD-44B2-AD42-B7F2592AE328}"/>
                  </a:ext>
                </a:extLst>
              </p:cNvPr>
              <p:cNvSpPr txBox="1">
                <a:spLocks noRot="1" noChangeAspect="1" noMove="1" noResize="1" noEditPoints="1" noAdjustHandles="1" noChangeArrowheads="1" noChangeShapeType="1" noTextEdit="1"/>
              </p:cNvSpPr>
              <p:nvPr/>
            </p:nvSpPr>
            <p:spPr>
              <a:xfrm>
                <a:off x="319089" y="4547399"/>
                <a:ext cx="8508999" cy="2417986"/>
              </a:xfrm>
              <a:prstGeom prst="rect">
                <a:avLst/>
              </a:prstGeom>
              <a:blipFill>
                <a:blip r:embed="rId4"/>
                <a:stretch>
                  <a:fillRect l="-1433" t="-1763"/>
                </a:stretch>
              </a:blipFill>
              <a:ln w="9525">
                <a:noFill/>
                <a:miter lim="800000"/>
                <a:headEnd/>
                <a:tailEnd/>
              </a:ln>
            </p:spPr>
            <p:txBody>
              <a:bodyPr/>
              <a:lstStyle/>
              <a:p>
                <a:r>
                  <a:rPr lang="en-US">
                    <a:noFill/>
                  </a:rPr>
                  <a:t> </a:t>
                </a:r>
              </a:p>
            </p:txBody>
          </p:sp>
        </mc:Fallback>
      </mc:AlternateContent>
      <p:pic>
        <p:nvPicPr>
          <p:cNvPr id="13" name="Picture 12">
            <a:extLst>
              <a:ext uri="{FF2B5EF4-FFF2-40B4-BE49-F238E27FC236}">
                <a16:creationId xmlns:a16="http://schemas.microsoft.com/office/drawing/2014/main" id="{014CA0D5-98EC-4BCD-A2B1-CE9F7C64E2E8}"/>
              </a:ext>
            </a:extLst>
          </p:cNvPr>
          <p:cNvPicPr>
            <a:picLocks noChangeAspect="1"/>
          </p:cNvPicPr>
          <p:nvPr/>
        </p:nvPicPr>
        <p:blipFill>
          <a:blip r:embed="rId5"/>
          <a:stretch>
            <a:fillRect/>
          </a:stretch>
        </p:blipFill>
        <p:spPr>
          <a:xfrm>
            <a:off x="765971" y="2068292"/>
            <a:ext cx="7433673" cy="2312570"/>
          </a:xfrm>
          <a:prstGeom prst="rect">
            <a:avLst/>
          </a:prstGeom>
        </p:spPr>
      </p:pic>
    </p:spTree>
    <p:extLst>
      <p:ext uri="{BB962C8B-B14F-4D97-AF65-F5344CB8AC3E}">
        <p14:creationId xmlns:p14="http://schemas.microsoft.com/office/powerpoint/2010/main" val="328500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platzhalter 2"/>
              <p:cNvSpPr>
                <a:spLocks noGrp="1"/>
              </p:cNvSpPr>
              <p:nvPr>
                <p:ph type="body" sz="quarter" idx="13"/>
              </p:nvPr>
            </p:nvSpPr>
            <p:spPr>
              <a:xfrm>
                <a:off x="319089" y="1762187"/>
                <a:ext cx="8508999" cy="4711125"/>
              </a:xfrm>
            </p:spPr>
            <p:txBody>
              <a:bodyPr/>
              <a:lstStyle/>
              <a:p>
                <a:pPr marL="342900" indent="-342900">
                  <a:buFont typeface="+mj-lt"/>
                  <a:buAutoNum type="arabicPeriod" startAt="4"/>
                </a:pPr>
                <a:r>
                  <a:rPr lang="en-US" b="1" dirty="0"/>
                  <a:t>Endogeneity problem (</a:t>
                </a:r>
                <a14:m>
                  <m:oMath xmlns:m="http://schemas.openxmlformats.org/officeDocument/2006/math">
                    <m:sSub>
                      <m:sSubPr>
                        <m:ctrlPr>
                          <a:rPr lang="en-US" b="1" i="1">
                            <a:latin typeface="Cambria Math" panose="02040503050406030204" pitchFamily="18" charset="0"/>
                          </a:rPr>
                        </m:ctrlPr>
                      </m:sSubPr>
                      <m:e>
                        <m:r>
                          <a:rPr lang="en-US" altLang="zh-CN" b="1" i="1">
                            <a:latin typeface="Cambria Math" panose="02040503050406030204" pitchFamily="18" charset="0"/>
                          </a:rPr>
                          <m:t>𝒁</m:t>
                        </m:r>
                      </m:e>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𝒋</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𝒗</m:t>
                        </m:r>
                      </m:e>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𝒋</m:t>
                        </m:r>
                      </m:sub>
                    </m:sSub>
                  </m:oMath>
                </a14:m>
                <a:r>
                  <a:rPr lang="en-US" b="1" dirty="0"/>
                  <a:t>)</a:t>
                </a:r>
              </a:p>
              <a:p>
                <a:endParaRPr lang="en-US" b="1" dirty="0"/>
              </a:p>
              <a:p>
                <a:r>
                  <a:rPr lang="en-US" dirty="0"/>
                  <a:t>	e.g. For a two-lane highway, the speed of the left lane and the speed of the right		lane have an influence on each other, so that when we model the mean speed of the    	left lane, the speed of the right lane will be a regressor, and vice versa. </a:t>
                </a:r>
              </a:p>
              <a:p>
                <a:endParaRPr lang="en-US" dirty="0"/>
              </a:p>
              <a:p>
                <a:endParaRPr lang="en-US" dirty="0"/>
              </a:p>
              <a:p>
                <a:endParaRPr lang="en-US" dirty="0"/>
              </a:p>
              <a:p>
                <a:endParaRPr lang="en-US" dirty="0"/>
              </a:p>
              <a:p>
                <a:endParaRPr lang="en-US" dirty="0"/>
              </a:p>
            </p:txBody>
          </p:sp>
        </mc:Choice>
        <mc:Fallback>
          <p:sp>
            <p:nvSpPr>
              <p:cNvPr id="3" name="Textplatzhalter 2"/>
              <p:cNvSpPr>
                <a:spLocks noGrp="1" noRot="1" noChangeAspect="1" noMove="1" noResize="1" noEditPoints="1" noAdjustHandles="1" noChangeArrowheads="1" noChangeShapeType="1" noTextEdit="1"/>
              </p:cNvSpPr>
              <p:nvPr>
                <p:ph type="body" sz="quarter" idx="13"/>
              </p:nvPr>
            </p:nvSpPr>
            <p:spPr>
              <a:xfrm>
                <a:off x="319089" y="1762187"/>
                <a:ext cx="8508999" cy="4711125"/>
              </a:xfrm>
              <a:blipFill>
                <a:blip r:embed="rId3"/>
                <a:stretch>
                  <a:fillRect l="-1361" t="-776" r="-2149"/>
                </a:stretch>
              </a:blipFill>
            </p:spPr>
            <p:txBody>
              <a:bodyPr/>
              <a:lstStyle/>
              <a:p>
                <a:r>
                  <a:rPr lang="en-US">
                    <a:noFill/>
                  </a:rPr>
                  <a:t> </a:t>
                </a:r>
              </a:p>
            </p:txBody>
          </p:sp>
        </mc:Fallback>
      </mc:AlternateContent>
      <p:sp>
        <p:nvSpPr>
          <p:cNvPr id="5" name="Foliennummernplatzhalter 4"/>
          <p:cNvSpPr>
            <a:spLocks noGrp="1"/>
          </p:cNvSpPr>
          <p:nvPr>
            <p:ph type="sldNum" sz="quarter" idx="15"/>
          </p:nvPr>
        </p:nvSpPr>
        <p:spPr/>
        <p:txBody>
          <a:bodyPr/>
          <a:lstStyle/>
          <a:p>
            <a:fld id="{CE58CB1E-F828-4F11-99E0-327109AF9DA4}" type="slidenum">
              <a:rPr lang="de-DE" smtClean="0"/>
              <a:pPr/>
              <a:t>6</a:t>
            </a:fld>
            <a:endParaRPr lang="de-DE" dirty="0"/>
          </a:p>
        </p:txBody>
      </p:sp>
      <p:sp>
        <p:nvSpPr>
          <p:cNvPr id="6" name="Fußzeilenplatzhalter 5"/>
          <p:cNvSpPr>
            <a:spLocks noGrp="1"/>
          </p:cNvSpPr>
          <p:nvPr>
            <p:ph type="ftr" sz="quarter" idx="16"/>
          </p:nvPr>
        </p:nvSpPr>
        <p:spPr/>
        <p:txBody>
          <a:bodyPr/>
          <a:lstStyle/>
          <a:p>
            <a:r>
              <a:rPr lang="de-DE" dirty="0"/>
              <a:t>Qinglong Lu(TUM) | Chair </a:t>
            </a:r>
            <a:r>
              <a:rPr lang="de-DE" dirty="0" err="1"/>
              <a:t>of</a:t>
            </a:r>
            <a:r>
              <a:rPr lang="de-DE" dirty="0"/>
              <a:t> Transportation Systems Engineering| Master Student</a:t>
            </a:r>
            <a:endParaRPr lang="en-US" dirty="0"/>
          </a:p>
        </p:txBody>
      </p:sp>
      <p:sp>
        <p:nvSpPr>
          <p:cNvPr id="4" name="Titel 3"/>
          <p:cNvSpPr>
            <a:spLocks noGrp="1"/>
          </p:cNvSpPr>
          <p:nvPr>
            <p:ph type="title"/>
          </p:nvPr>
        </p:nvSpPr>
        <p:spPr>
          <a:xfrm>
            <a:off x="319090" y="994334"/>
            <a:ext cx="8508999" cy="410369"/>
          </a:xfrm>
        </p:spPr>
        <p:txBody>
          <a:bodyPr/>
          <a:lstStyle/>
          <a:p>
            <a:r>
              <a:rPr lang="en-US" b="1" dirty="0"/>
              <a:t>Lane-mean speeds modeling</a:t>
            </a:r>
            <a:endParaRPr lang="de-DE" b="1" dirty="0"/>
          </a:p>
        </p:txBody>
      </p:sp>
      <p:grpSp>
        <p:nvGrpSpPr>
          <p:cNvPr id="12" name="Group 11">
            <a:extLst>
              <a:ext uri="{FF2B5EF4-FFF2-40B4-BE49-F238E27FC236}">
                <a16:creationId xmlns:a16="http://schemas.microsoft.com/office/drawing/2014/main" id="{5CBC3528-9FFE-42CA-8943-CD5849D00107}"/>
              </a:ext>
            </a:extLst>
          </p:cNvPr>
          <p:cNvGrpSpPr/>
          <p:nvPr/>
        </p:nvGrpSpPr>
        <p:grpSpPr>
          <a:xfrm>
            <a:off x="3064056" y="3690201"/>
            <a:ext cx="3015887" cy="1058919"/>
            <a:chOff x="1430416" y="3058830"/>
            <a:chExt cx="3015887" cy="1058919"/>
          </a:xfrm>
        </p:grpSpPr>
        <p:grpSp>
          <p:nvGrpSpPr>
            <p:cNvPr id="15" name="Group 14">
              <a:extLst>
                <a:ext uri="{FF2B5EF4-FFF2-40B4-BE49-F238E27FC236}">
                  <a16:creationId xmlns:a16="http://schemas.microsoft.com/office/drawing/2014/main" id="{46042495-6C38-4211-BD72-4E51239C3841}"/>
                </a:ext>
              </a:extLst>
            </p:cNvPr>
            <p:cNvGrpSpPr/>
            <p:nvPr/>
          </p:nvGrpSpPr>
          <p:grpSpPr>
            <a:xfrm>
              <a:off x="1430416" y="3058830"/>
              <a:ext cx="1259518" cy="1058919"/>
              <a:chOff x="5557421" y="5167997"/>
              <a:chExt cx="1118587" cy="1058919"/>
            </a:xfrm>
          </p:grpSpPr>
          <p:sp>
            <p:nvSpPr>
              <p:cNvPr id="2" name="Rectangle 1">
                <a:extLst>
                  <a:ext uri="{FF2B5EF4-FFF2-40B4-BE49-F238E27FC236}">
                    <a16:creationId xmlns:a16="http://schemas.microsoft.com/office/drawing/2014/main" id="{4E2C48BC-E698-44AB-82EC-0368643DDAFC}"/>
                  </a:ext>
                </a:extLst>
              </p:cNvPr>
              <p:cNvSpPr/>
              <p:nvPr/>
            </p:nvSpPr>
            <p:spPr>
              <a:xfrm>
                <a:off x="5557421" y="5167997"/>
                <a:ext cx="1118587" cy="365124"/>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dirty="0">
                    <a:solidFill>
                      <a:schemeClr val="tx1"/>
                    </a:solidFill>
                  </a:rPr>
                  <a:t>Left lane</a:t>
                </a:r>
              </a:p>
            </p:txBody>
          </p:sp>
          <p:sp>
            <p:nvSpPr>
              <p:cNvPr id="10" name="Rectangle 9">
                <a:extLst>
                  <a:ext uri="{FF2B5EF4-FFF2-40B4-BE49-F238E27FC236}">
                    <a16:creationId xmlns:a16="http://schemas.microsoft.com/office/drawing/2014/main" id="{027CAC94-81E3-476C-A003-AB31C33B4158}"/>
                  </a:ext>
                </a:extLst>
              </p:cNvPr>
              <p:cNvSpPr/>
              <p:nvPr/>
            </p:nvSpPr>
            <p:spPr>
              <a:xfrm>
                <a:off x="5557421" y="5861791"/>
                <a:ext cx="1118587" cy="365125"/>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dirty="0">
                    <a:solidFill>
                      <a:schemeClr val="tx1"/>
                    </a:solidFill>
                  </a:rPr>
                  <a:t>Right lane</a:t>
                </a:r>
                <a:endParaRPr lang="en-US" dirty="0"/>
              </a:p>
            </p:txBody>
          </p:sp>
        </p:grpSp>
        <p:cxnSp>
          <p:nvCxnSpPr>
            <p:cNvPr id="17" name="Straight Arrow Connector 16">
              <a:extLst>
                <a:ext uri="{FF2B5EF4-FFF2-40B4-BE49-F238E27FC236}">
                  <a16:creationId xmlns:a16="http://schemas.microsoft.com/office/drawing/2014/main" id="{5CA57AA6-53E5-4C9E-9B30-0A859C829D5E}"/>
                </a:ext>
              </a:extLst>
            </p:cNvPr>
            <p:cNvCxnSpPr>
              <a:stCxn id="10" idx="0"/>
              <a:endCxn id="2" idx="2"/>
            </p:cNvCxnSpPr>
            <p:nvPr/>
          </p:nvCxnSpPr>
          <p:spPr>
            <a:xfrm flipV="1">
              <a:off x="2060175" y="3423954"/>
              <a:ext cx="0" cy="328670"/>
            </a:xfrm>
            <a:prstGeom prst="straightConnector1">
              <a:avLst/>
            </a:prstGeom>
            <a:ln>
              <a:headEnd type="triangle"/>
              <a:tailEnd type="triangle"/>
            </a:ln>
          </p:spPr>
          <p:style>
            <a:lnRef idx="2">
              <a:schemeClr val="accent5"/>
            </a:lnRef>
            <a:fillRef idx="0">
              <a:schemeClr val="accent5"/>
            </a:fillRef>
            <a:effectRef idx="1">
              <a:schemeClr val="accent5"/>
            </a:effectRef>
            <a:fontRef idx="minor">
              <a:schemeClr val="tx1"/>
            </a:fontRef>
          </p:style>
        </p:cxnSp>
        <p:sp>
          <p:nvSpPr>
            <p:cNvPr id="19" name="Rectangle 18">
              <a:extLst>
                <a:ext uri="{FF2B5EF4-FFF2-40B4-BE49-F238E27FC236}">
                  <a16:creationId xmlns:a16="http://schemas.microsoft.com/office/drawing/2014/main" id="{EE187AEF-F1DC-4DCD-A7CC-0AC546898169}"/>
                </a:ext>
              </a:extLst>
            </p:cNvPr>
            <p:cNvSpPr/>
            <p:nvPr/>
          </p:nvSpPr>
          <p:spPr>
            <a:xfrm>
              <a:off x="2967733" y="3058830"/>
              <a:ext cx="1478570" cy="365124"/>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altLang="zh-CN" dirty="0">
                  <a:solidFill>
                    <a:schemeClr val="tx1"/>
                  </a:solidFill>
                </a:rPr>
                <a:t>Downstream</a:t>
              </a:r>
              <a:endParaRPr lang="en-US" dirty="0">
                <a:solidFill>
                  <a:schemeClr val="tx1"/>
                </a:solidFill>
              </a:endParaRPr>
            </a:p>
          </p:txBody>
        </p:sp>
        <p:sp>
          <p:nvSpPr>
            <p:cNvPr id="20" name="Rectangle 19">
              <a:extLst>
                <a:ext uri="{FF2B5EF4-FFF2-40B4-BE49-F238E27FC236}">
                  <a16:creationId xmlns:a16="http://schemas.microsoft.com/office/drawing/2014/main" id="{F698A8A1-F84E-47B5-8933-5041A536AD0B}"/>
                </a:ext>
              </a:extLst>
            </p:cNvPr>
            <p:cNvSpPr/>
            <p:nvPr/>
          </p:nvSpPr>
          <p:spPr>
            <a:xfrm>
              <a:off x="2967732" y="3752624"/>
              <a:ext cx="1478569" cy="365125"/>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altLang="zh-CN" dirty="0">
                  <a:solidFill>
                    <a:schemeClr val="tx1"/>
                  </a:solidFill>
                </a:rPr>
                <a:t>Downstream</a:t>
              </a:r>
              <a:endParaRPr lang="en-US" dirty="0"/>
            </a:p>
          </p:txBody>
        </p:sp>
        <p:cxnSp>
          <p:nvCxnSpPr>
            <p:cNvPr id="22" name="Straight Arrow Connector 21">
              <a:extLst>
                <a:ext uri="{FF2B5EF4-FFF2-40B4-BE49-F238E27FC236}">
                  <a16:creationId xmlns:a16="http://schemas.microsoft.com/office/drawing/2014/main" id="{7483D9DB-9076-4AE4-B30B-1D21AB324E7B}"/>
                </a:ext>
              </a:extLst>
            </p:cNvPr>
            <p:cNvCxnSpPr>
              <a:stCxn id="19" idx="1"/>
              <a:endCxn id="2" idx="3"/>
            </p:cNvCxnSpPr>
            <p:nvPr/>
          </p:nvCxnSpPr>
          <p:spPr>
            <a:xfrm flipH="1">
              <a:off x="2689934" y="3241392"/>
              <a:ext cx="277799" cy="0"/>
            </a:xfrm>
            <a:prstGeom prst="straightConnector1">
              <a:avLst/>
            </a:prstGeom>
            <a:ln>
              <a:headEnd type="triangle"/>
              <a:tailEnd type="triangle"/>
            </a:ln>
          </p:spPr>
          <p:style>
            <a:lnRef idx="2">
              <a:schemeClr val="accent5"/>
            </a:lnRef>
            <a:fillRef idx="0">
              <a:schemeClr val="accent5"/>
            </a:fillRef>
            <a:effectRef idx="1">
              <a:schemeClr val="accent5"/>
            </a:effectRef>
            <a:fontRef idx="minor">
              <a:schemeClr val="tx1"/>
            </a:fontRef>
          </p:style>
        </p:cxnSp>
        <p:cxnSp>
          <p:nvCxnSpPr>
            <p:cNvPr id="24" name="Straight Arrow Connector 23">
              <a:extLst>
                <a:ext uri="{FF2B5EF4-FFF2-40B4-BE49-F238E27FC236}">
                  <a16:creationId xmlns:a16="http://schemas.microsoft.com/office/drawing/2014/main" id="{97F238EA-4AF1-4D82-B223-7FB0BE524636}"/>
                </a:ext>
              </a:extLst>
            </p:cNvPr>
            <p:cNvCxnSpPr>
              <a:stCxn id="20" idx="1"/>
              <a:endCxn id="10" idx="3"/>
            </p:cNvCxnSpPr>
            <p:nvPr/>
          </p:nvCxnSpPr>
          <p:spPr>
            <a:xfrm flipH="1">
              <a:off x="2689934" y="3935187"/>
              <a:ext cx="277798" cy="0"/>
            </a:xfrm>
            <a:prstGeom prst="straightConnector1">
              <a:avLst/>
            </a:prstGeom>
            <a:ln>
              <a:headEnd type="triangle"/>
              <a:tailEnd type="triangle"/>
            </a:ln>
          </p:spPr>
          <p:style>
            <a:lnRef idx="2">
              <a:schemeClr val="accent5"/>
            </a:lnRef>
            <a:fillRef idx="0">
              <a:schemeClr val="accent5"/>
            </a:fillRef>
            <a:effectRef idx="1">
              <a:schemeClr val="accent5"/>
            </a:effectRef>
            <a:fontRef idx="minor">
              <a:schemeClr val="tx1"/>
            </a:fontRef>
          </p:style>
        </p:cxnSp>
      </p:grpSp>
    </p:spTree>
    <p:extLst>
      <p:ext uri="{BB962C8B-B14F-4D97-AF65-F5344CB8AC3E}">
        <p14:creationId xmlns:p14="http://schemas.microsoft.com/office/powerpoint/2010/main" val="1677731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a:xfrm>
            <a:off x="319089" y="1762187"/>
            <a:ext cx="8508999" cy="4711125"/>
          </a:xfrm>
        </p:spPr>
        <p:txBody>
          <a:bodyPr/>
          <a:lstStyle/>
          <a:p>
            <a:pPr marL="285750" indent="-285750">
              <a:buFont typeface="Arial" panose="020B0604020202020204" pitchFamily="34" charset="0"/>
              <a:buChar char="•"/>
            </a:pPr>
            <a:r>
              <a:rPr lang="en-US" dirty="0"/>
              <a:t>Solution (3SLS)</a:t>
            </a:r>
          </a:p>
          <a:p>
            <a:r>
              <a:rPr lang="de-DE" dirty="0"/>
              <a:t>    Stage 1: </a:t>
            </a:r>
            <a:r>
              <a:rPr lang="de-DE" dirty="0" err="1"/>
              <a:t>Gets</a:t>
            </a:r>
            <a:r>
              <a:rPr lang="de-DE" dirty="0"/>
              <a:t> </a:t>
            </a:r>
            <a:r>
              <a:rPr lang="de-DE" dirty="0" err="1"/>
              <a:t>the</a:t>
            </a:r>
            <a:r>
              <a:rPr lang="de-DE" dirty="0"/>
              <a:t> </a:t>
            </a:r>
            <a:r>
              <a:rPr lang="de-DE" dirty="0" err="1"/>
              <a:t>two</a:t>
            </a:r>
            <a:r>
              <a:rPr lang="de-DE" dirty="0"/>
              <a:t>-stage least </a:t>
            </a:r>
            <a:r>
              <a:rPr lang="de-DE" dirty="0" err="1"/>
              <a:t>squares</a:t>
            </a:r>
            <a:r>
              <a:rPr lang="de-DE" dirty="0"/>
              <a:t> (2SLS) </a:t>
            </a:r>
            <a:r>
              <a:rPr lang="de-DE" dirty="0" err="1"/>
              <a:t>estimates</a:t>
            </a:r>
            <a:r>
              <a:rPr lang="de-DE" dirty="0"/>
              <a:t> </a:t>
            </a:r>
            <a:r>
              <a:rPr lang="de-DE" dirty="0" err="1"/>
              <a:t>of</a:t>
            </a:r>
            <a:r>
              <a:rPr lang="de-DE" dirty="0"/>
              <a:t> </a:t>
            </a:r>
            <a:r>
              <a:rPr lang="de-DE" dirty="0" err="1"/>
              <a:t>the</a:t>
            </a:r>
            <a:r>
              <a:rPr lang="de-DE" dirty="0"/>
              <a:t> </a:t>
            </a:r>
            <a:r>
              <a:rPr lang="de-DE" dirty="0" err="1"/>
              <a:t>model</a:t>
            </a:r>
            <a:r>
              <a:rPr lang="de-DE" dirty="0"/>
              <a:t> </a:t>
            </a:r>
            <a:r>
              <a:rPr lang="de-DE" dirty="0" err="1"/>
              <a:t>system</a:t>
            </a:r>
            <a:r>
              <a:rPr lang="de-DE" dirty="0"/>
              <a:t>;</a:t>
            </a:r>
          </a:p>
          <a:p>
            <a:pPr marL="1000125" lvl="4" indent="-285750">
              <a:buFont typeface="Arial" panose="020B0604020202020204" pitchFamily="34" charset="0"/>
              <a:buChar char="•"/>
            </a:pPr>
            <a:r>
              <a:rPr lang="de-DE" dirty="0"/>
              <a:t>Stage 1 </a:t>
            </a:r>
            <a:r>
              <a:rPr lang="de-DE" dirty="0" err="1"/>
              <a:t>of</a:t>
            </a:r>
            <a:r>
              <a:rPr lang="de-DE" dirty="0"/>
              <a:t> 2SLS:</a:t>
            </a:r>
          </a:p>
          <a:p>
            <a:pPr marL="1000125" lvl="4" indent="-285750">
              <a:buFont typeface="Arial" panose="020B0604020202020204" pitchFamily="34" charset="0"/>
              <a:buChar char="•"/>
            </a:pPr>
            <a:endParaRPr lang="de-DE" dirty="0"/>
          </a:p>
          <a:p>
            <a:pPr marL="1000125" lvl="4" indent="-285750">
              <a:buFont typeface="Arial" panose="020B0604020202020204" pitchFamily="34" charset="0"/>
              <a:buChar char="•"/>
            </a:pPr>
            <a:endParaRPr lang="de-DE" dirty="0"/>
          </a:p>
          <a:p>
            <a:pPr marL="1000125" lvl="4" indent="-285750">
              <a:buFont typeface="Arial" panose="020B0604020202020204" pitchFamily="34" charset="0"/>
              <a:buChar char="•"/>
            </a:pPr>
            <a:endParaRPr lang="de-DE" dirty="0"/>
          </a:p>
          <a:p>
            <a:pPr marL="1000125" lvl="4" indent="-285750">
              <a:buFont typeface="Arial" panose="020B0604020202020204" pitchFamily="34" charset="0"/>
              <a:buChar char="•"/>
            </a:pPr>
            <a:endParaRPr lang="de-DE" dirty="0"/>
          </a:p>
          <a:p>
            <a:pPr marL="1000125" lvl="4" indent="-285750">
              <a:buFont typeface="Arial" panose="020B0604020202020204" pitchFamily="34" charset="0"/>
              <a:buChar char="•"/>
            </a:pPr>
            <a:r>
              <a:rPr lang="de-DE" dirty="0"/>
              <a:t>Stage 2 </a:t>
            </a:r>
            <a:r>
              <a:rPr lang="de-DE" dirty="0" err="1"/>
              <a:t>of</a:t>
            </a:r>
            <a:r>
              <a:rPr lang="de-DE" dirty="0"/>
              <a:t> 2SLS:</a:t>
            </a:r>
          </a:p>
          <a:p>
            <a:pPr marL="1000125" lvl="4" indent="-285750">
              <a:buFont typeface="Arial" panose="020B0604020202020204" pitchFamily="34" charset="0"/>
              <a:buChar char="•"/>
            </a:pPr>
            <a:endParaRPr lang="de-DE" dirty="0"/>
          </a:p>
          <a:p>
            <a:pPr lvl="4" indent="0">
              <a:buNone/>
            </a:pPr>
            <a:endParaRPr lang="de-DE" dirty="0"/>
          </a:p>
          <a:p>
            <a:pPr lvl="4" indent="0">
              <a:buNone/>
            </a:pPr>
            <a:endParaRPr lang="de-DE" dirty="0"/>
          </a:p>
          <a:p>
            <a:r>
              <a:rPr lang="de-DE" dirty="0"/>
              <a:t>  </a:t>
            </a:r>
          </a:p>
          <a:p>
            <a:r>
              <a:rPr lang="de-DE" dirty="0"/>
              <a:t>    Stage 2: </a:t>
            </a:r>
          </a:p>
          <a:p>
            <a:endParaRPr lang="de-DE" dirty="0"/>
          </a:p>
          <a:p>
            <a:r>
              <a:rPr lang="de-DE" dirty="0"/>
              <a:t> </a:t>
            </a:r>
          </a:p>
        </p:txBody>
      </p:sp>
      <p:sp>
        <p:nvSpPr>
          <p:cNvPr id="5" name="Foliennummernplatzhalter 4"/>
          <p:cNvSpPr>
            <a:spLocks noGrp="1"/>
          </p:cNvSpPr>
          <p:nvPr>
            <p:ph type="sldNum" sz="quarter" idx="15"/>
          </p:nvPr>
        </p:nvSpPr>
        <p:spPr/>
        <p:txBody>
          <a:bodyPr/>
          <a:lstStyle/>
          <a:p>
            <a:fld id="{CE58CB1E-F828-4F11-99E0-327109AF9DA4}" type="slidenum">
              <a:rPr lang="de-DE" smtClean="0"/>
              <a:pPr/>
              <a:t>7</a:t>
            </a:fld>
            <a:endParaRPr lang="de-DE" dirty="0"/>
          </a:p>
        </p:txBody>
      </p:sp>
      <p:sp>
        <p:nvSpPr>
          <p:cNvPr id="6" name="Fußzeilenplatzhalter 5"/>
          <p:cNvSpPr>
            <a:spLocks noGrp="1"/>
          </p:cNvSpPr>
          <p:nvPr>
            <p:ph type="ftr" sz="quarter" idx="16"/>
          </p:nvPr>
        </p:nvSpPr>
        <p:spPr/>
        <p:txBody>
          <a:bodyPr/>
          <a:lstStyle/>
          <a:p>
            <a:r>
              <a:rPr lang="de-DE" dirty="0"/>
              <a:t>Qinglong Lu(TUM) | Chair </a:t>
            </a:r>
            <a:r>
              <a:rPr lang="de-DE" dirty="0" err="1"/>
              <a:t>of</a:t>
            </a:r>
            <a:r>
              <a:rPr lang="de-DE" dirty="0"/>
              <a:t> Transportation Systems Engineering| Master Student</a:t>
            </a:r>
            <a:endParaRPr lang="en-US" dirty="0"/>
          </a:p>
        </p:txBody>
      </p:sp>
      <p:sp>
        <p:nvSpPr>
          <p:cNvPr id="4" name="Titel 3"/>
          <p:cNvSpPr>
            <a:spLocks noGrp="1"/>
          </p:cNvSpPr>
          <p:nvPr>
            <p:ph type="title"/>
          </p:nvPr>
        </p:nvSpPr>
        <p:spPr>
          <a:xfrm>
            <a:off x="319090" y="994334"/>
            <a:ext cx="8508999" cy="410369"/>
          </a:xfrm>
        </p:spPr>
        <p:txBody>
          <a:bodyPr/>
          <a:lstStyle/>
          <a:p>
            <a:r>
              <a:rPr lang="en-US" b="1" dirty="0"/>
              <a:t>Lane-mean speeds modeling</a:t>
            </a:r>
            <a:endParaRPr lang="de-DE" b="1" dirty="0"/>
          </a:p>
        </p:txBody>
      </p:sp>
      <p:pic>
        <p:nvPicPr>
          <p:cNvPr id="7" name="Picture 6">
            <a:extLst>
              <a:ext uri="{FF2B5EF4-FFF2-40B4-BE49-F238E27FC236}">
                <a16:creationId xmlns:a16="http://schemas.microsoft.com/office/drawing/2014/main" id="{BA407B50-C2D6-469D-BB1E-D20CF05245B0}"/>
              </a:ext>
            </a:extLst>
          </p:cNvPr>
          <p:cNvPicPr>
            <a:picLocks noChangeAspect="1"/>
          </p:cNvPicPr>
          <p:nvPr/>
        </p:nvPicPr>
        <p:blipFill>
          <a:blip r:embed="rId3"/>
          <a:stretch>
            <a:fillRect/>
          </a:stretch>
        </p:blipFill>
        <p:spPr>
          <a:xfrm>
            <a:off x="3022326" y="2493536"/>
            <a:ext cx="2141406" cy="1226926"/>
          </a:xfrm>
          <a:prstGeom prst="rect">
            <a:avLst/>
          </a:prstGeom>
        </p:spPr>
      </p:pic>
      <p:pic>
        <p:nvPicPr>
          <p:cNvPr id="8" name="Picture 7">
            <a:extLst>
              <a:ext uri="{FF2B5EF4-FFF2-40B4-BE49-F238E27FC236}">
                <a16:creationId xmlns:a16="http://schemas.microsoft.com/office/drawing/2014/main" id="{9100A057-741C-4715-A9CA-CE97B8CA7382}"/>
              </a:ext>
            </a:extLst>
          </p:cNvPr>
          <p:cNvPicPr>
            <a:picLocks noChangeAspect="1"/>
          </p:cNvPicPr>
          <p:nvPr/>
        </p:nvPicPr>
        <p:blipFill>
          <a:blip r:embed="rId4"/>
          <a:stretch>
            <a:fillRect/>
          </a:stretch>
        </p:blipFill>
        <p:spPr>
          <a:xfrm>
            <a:off x="1829094" y="3899204"/>
            <a:ext cx="5768840" cy="487722"/>
          </a:xfrm>
          <a:prstGeom prst="rect">
            <a:avLst/>
          </a:prstGeom>
        </p:spPr>
      </p:pic>
      <p:pic>
        <p:nvPicPr>
          <p:cNvPr id="13" name="Picture 12">
            <a:extLst>
              <a:ext uri="{FF2B5EF4-FFF2-40B4-BE49-F238E27FC236}">
                <a16:creationId xmlns:a16="http://schemas.microsoft.com/office/drawing/2014/main" id="{B35E4F95-1CC8-40CB-AEF0-ECB9086EF6DA}"/>
              </a:ext>
            </a:extLst>
          </p:cNvPr>
          <p:cNvPicPr>
            <a:picLocks noChangeAspect="1"/>
          </p:cNvPicPr>
          <p:nvPr/>
        </p:nvPicPr>
        <p:blipFill>
          <a:blip r:embed="rId5"/>
          <a:stretch>
            <a:fillRect/>
          </a:stretch>
        </p:blipFill>
        <p:spPr>
          <a:xfrm>
            <a:off x="1261954" y="4324765"/>
            <a:ext cx="7064352" cy="617273"/>
          </a:xfrm>
          <a:prstGeom prst="rect">
            <a:avLst/>
          </a:prstGeom>
        </p:spPr>
      </p:pic>
      <p:pic>
        <p:nvPicPr>
          <p:cNvPr id="14" name="Picture 13">
            <a:extLst>
              <a:ext uri="{FF2B5EF4-FFF2-40B4-BE49-F238E27FC236}">
                <a16:creationId xmlns:a16="http://schemas.microsoft.com/office/drawing/2014/main" id="{6DA54D89-6A0D-4F6C-9140-47A3AA46B96A}"/>
              </a:ext>
            </a:extLst>
          </p:cNvPr>
          <p:cNvPicPr>
            <a:picLocks noChangeAspect="1"/>
          </p:cNvPicPr>
          <p:nvPr/>
        </p:nvPicPr>
        <p:blipFill>
          <a:blip r:embed="rId6"/>
          <a:stretch>
            <a:fillRect/>
          </a:stretch>
        </p:blipFill>
        <p:spPr>
          <a:xfrm>
            <a:off x="3235704" y="5274121"/>
            <a:ext cx="1714649" cy="426757"/>
          </a:xfrm>
          <a:prstGeom prst="rect">
            <a:avLst/>
          </a:prstGeom>
        </p:spPr>
      </p:pic>
    </p:spTree>
    <p:extLst>
      <p:ext uri="{BB962C8B-B14F-4D97-AF65-F5344CB8AC3E}">
        <p14:creationId xmlns:p14="http://schemas.microsoft.com/office/powerpoint/2010/main" val="3040004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a:xfrm>
            <a:off x="319089" y="1762187"/>
            <a:ext cx="8508999" cy="4711125"/>
          </a:xfrm>
        </p:spPr>
        <p:txBody>
          <a:bodyPr/>
          <a:lstStyle/>
          <a:p>
            <a:pPr marL="285750" indent="-285750">
              <a:buFont typeface="Arial" panose="020B0604020202020204" pitchFamily="34" charset="0"/>
              <a:buChar char="•"/>
            </a:pPr>
            <a:r>
              <a:rPr lang="en-US" dirty="0"/>
              <a:t>Solution (3SLS)</a:t>
            </a:r>
            <a:endParaRPr lang="de-DE" dirty="0"/>
          </a:p>
          <a:p>
            <a:r>
              <a:rPr lang="de-DE" dirty="0"/>
              <a:t>    Stage 3: </a:t>
            </a:r>
            <a:r>
              <a:rPr lang="de-DE" dirty="0" err="1"/>
              <a:t>Generalized</a:t>
            </a:r>
            <a:r>
              <a:rPr lang="de-DE" dirty="0"/>
              <a:t> least </a:t>
            </a:r>
            <a:r>
              <a:rPr lang="de-DE" dirty="0" err="1"/>
              <a:t>squares</a:t>
            </a:r>
            <a:r>
              <a:rPr lang="de-DE" dirty="0"/>
              <a:t> (</a:t>
            </a:r>
            <a:r>
              <a:rPr lang="de-DE" dirty="0">
                <a:solidFill>
                  <a:srgbClr val="FF0000"/>
                </a:solidFill>
              </a:rPr>
              <a:t>GLS</a:t>
            </a:r>
            <a:r>
              <a:rPr lang="de-DE" dirty="0"/>
              <a:t>) </a:t>
            </a:r>
            <a:r>
              <a:rPr lang="de-DE" dirty="0" err="1"/>
              <a:t>is</a:t>
            </a:r>
            <a:r>
              <a:rPr lang="de-DE" dirty="0"/>
              <a:t> </a:t>
            </a:r>
            <a:r>
              <a:rPr lang="de-DE" dirty="0" err="1"/>
              <a:t>used</a:t>
            </a:r>
            <a:r>
              <a:rPr lang="de-DE" dirty="0"/>
              <a:t> </a:t>
            </a:r>
            <a:r>
              <a:rPr lang="de-DE" dirty="0" err="1"/>
              <a:t>to</a:t>
            </a:r>
            <a:r>
              <a:rPr lang="de-DE" dirty="0"/>
              <a:t> </a:t>
            </a:r>
            <a:r>
              <a:rPr lang="de-DE" dirty="0" err="1"/>
              <a:t>compute</a:t>
            </a:r>
            <a:r>
              <a:rPr lang="de-DE" dirty="0"/>
              <a:t> </a:t>
            </a:r>
            <a:r>
              <a:rPr lang="de-DE" dirty="0" err="1"/>
              <a:t>parameter</a:t>
            </a:r>
            <a:r>
              <a:rPr lang="de-DE" dirty="0"/>
              <a:t> </a:t>
            </a:r>
            <a:r>
              <a:rPr lang="de-DE" dirty="0" err="1"/>
              <a:t>estimates</a:t>
            </a:r>
            <a:r>
              <a:rPr lang="de-DE" dirty="0"/>
              <a:t> </a:t>
            </a:r>
            <a:r>
              <a:rPr lang="de-DE" dirty="0" err="1"/>
              <a:t>again</a:t>
            </a:r>
            <a:r>
              <a:rPr lang="de-DE" dirty="0"/>
              <a: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8</a:t>
            </a:fld>
            <a:endParaRPr lang="de-DE" dirty="0"/>
          </a:p>
        </p:txBody>
      </p:sp>
      <p:sp>
        <p:nvSpPr>
          <p:cNvPr id="6" name="Fußzeilenplatzhalter 5"/>
          <p:cNvSpPr>
            <a:spLocks noGrp="1"/>
          </p:cNvSpPr>
          <p:nvPr>
            <p:ph type="ftr" sz="quarter" idx="16"/>
          </p:nvPr>
        </p:nvSpPr>
        <p:spPr/>
        <p:txBody>
          <a:bodyPr/>
          <a:lstStyle/>
          <a:p>
            <a:r>
              <a:rPr lang="de-DE" dirty="0"/>
              <a:t>Qinglong Lu(TUM) | Chair </a:t>
            </a:r>
            <a:r>
              <a:rPr lang="de-DE" dirty="0" err="1"/>
              <a:t>of</a:t>
            </a:r>
            <a:r>
              <a:rPr lang="de-DE" dirty="0"/>
              <a:t> Transportation Systems Engineering| Master Student</a:t>
            </a:r>
            <a:endParaRPr lang="en-US" dirty="0"/>
          </a:p>
        </p:txBody>
      </p:sp>
      <p:sp>
        <p:nvSpPr>
          <p:cNvPr id="4" name="Titel 3"/>
          <p:cNvSpPr>
            <a:spLocks noGrp="1"/>
          </p:cNvSpPr>
          <p:nvPr>
            <p:ph type="title"/>
          </p:nvPr>
        </p:nvSpPr>
        <p:spPr>
          <a:xfrm>
            <a:off x="319090" y="994334"/>
            <a:ext cx="8508999" cy="410369"/>
          </a:xfrm>
        </p:spPr>
        <p:txBody>
          <a:bodyPr/>
          <a:lstStyle/>
          <a:p>
            <a:r>
              <a:rPr lang="en-US" b="1" dirty="0"/>
              <a:t>Lane-mean speeds modeling</a:t>
            </a:r>
            <a:endParaRPr lang="de-DE" b="1" dirty="0"/>
          </a:p>
        </p:txBody>
      </p:sp>
      <p:pic>
        <p:nvPicPr>
          <p:cNvPr id="2" name="Picture 1">
            <a:extLst>
              <a:ext uri="{FF2B5EF4-FFF2-40B4-BE49-F238E27FC236}">
                <a16:creationId xmlns:a16="http://schemas.microsoft.com/office/drawing/2014/main" id="{5B2DE654-A981-40FF-83FE-14B7B5CFAAAE}"/>
              </a:ext>
            </a:extLst>
          </p:cNvPr>
          <p:cNvPicPr>
            <a:picLocks noChangeAspect="1"/>
          </p:cNvPicPr>
          <p:nvPr/>
        </p:nvPicPr>
        <p:blipFill>
          <a:blip r:embed="rId3"/>
          <a:stretch>
            <a:fillRect/>
          </a:stretch>
        </p:blipFill>
        <p:spPr>
          <a:xfrm>
            <a:off x="2051104" y="2310607"/>
            <a:ext cx="5041792" cy="4027238"/>
          </a:xfrm>
          <a:prstGeom prst="rect">
            <a:avLst/>
          </a:prstGeom>
        </p:spPr>
      </p:pic>
      <p:sp>
        <p:nvSpPr>
          <p:cNvPr id="9" name="Rectangle 8">
            <a:extLst>
              <a:ext uri="{FF2B5EF4-FFF2-40B4-BE49-F238E27FC236}">
                <a16:creationId xmlns:a16="http://schemas.microsoft.com/office/drawing/2014/main" id="{00C45DAD-59F8-45D1-B529-CF3C0B96F5F7}"/>
              </a:ext>
            </a:extLst>
          </p:cNvPr>
          <p:cNvSpPr/>
          <p:nvPr/>
        </p:nvSpPr>
        <p:spPr>
          <a:xfrm>
            <a:off x="2201333" y="4797778"/>
            <a:ext cx="4730045" cy="6547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Tree>
    <p:extLst>
      <p:ext uri="{BB962C8B-B14F-4D97-AF65-F5344CB8AC3E}">
        <p14:creationId xmlns:p14="http://schemas.microsoft.com/office/powerpoint/2010/main" val="2530275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dirty="0"/>
          </a:p>
          <a:p>
            <a:endParaRPr sz="2200"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9</a:t>
            </a:fld>
            <a:endParaRPr lang="de-DE" dirty="0"/>
          </a:p>
        </p:txBody>
      </p:sp>
      <p:sp>
        <p:nvSpPr>
          <p:cNvPr id="7" name="Fußzeilenplatzhalter 4"/>
          <p:cNvSpPr>
            <a:spLocks noGrp="1"/>
          </p:cNvSpPr>
          <p:nvPr>
            <p:ph type="ftr" sz="quarter" idx="12"/>
          </p:nvPr>
        </p:nvSpPr>
        <p:spPr/>
        <p:txBody>
          <a:bodyPr/>
          <a:lstStyle/>
          <a:p>
            <a:r>
              <a:rPr lang="de-DE" dirty="0"/>
              <a:t>Qinglong Lu(TUM) | Chair </a:t>
            </a:r>
            <a:r>
              <a:rPr lang="de-DE" dirty="0" err="1"/>
              <a:t>of</a:t>
            </a:r>
            <a:r>
              <a:rPr lang="de-DE" dirty="0"/>
              <a:t> Transportation Systems Engineering| Master Student</a:t>
            </a:r>
            <a:endParaRPr lang="en-US" dirty="0"/>
          </a:p>
        </p:txBody>
      </p:sp>
      <p:sp>
        <p:nvSpPr>
          <p:cNvPr id="3" name="Titel 2"/>
          <p:cNvSpPr>
            <a:spLocks noGrp="1"/>
          </p:cNvSpPr>
          <p:nvPr>
            <p:ph type="title"/>
          </p:nvPr>
        </p:nvSpPr>
        <p:spPr>
          <a:prstGeom prst="rect">
            <a:avLst/>
          </a:prstGeom>
        </p:spPr>
        <p:txBody>
          <a:bodyPr/>
          <a:lstStyle/>
          <a:p>
            <a:r>
              <a:rPr lang="en-US" b="1" dirty="0"/>
              <a:t>Empirical Study</a:t>
            </a:r>
            <a:endParaRPr lang="de-DE" sz="3000" b="1" dirty="0"/>
          </a:p>
        </p:txBody>
      </p:sp>
      <p:sp>
        <p:nvSpPr>
          <p:cNvPr id="6" name="Inhaltsplatzhalter 1">
            <a:extLst>
              <a:ext uri="{FF2B5EF4-FFF2-40B4-BE49-F238E27FC236}">
                <a16:creationId xmlns:a16="http://schemas.microsoft.com/office/drawing/2014/main" id="{C676CFDF-E6C3-44F2-A0A4-DFE88FE925BA}"/>
              </a:ext>
            </a:extLst>
          </p:cNvPr>
          <p:cNvSpPr txBox="1">
            <a:spLocks/>
          </p:cNvSpPr>
          <p:nvPr/>
        </p:nvSpPr>
        <p:spPr>
          <a:xfrm>
            <a:off x="323839" y="1773741"/>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0" fontAlgn="base" hangingPunct="0">
              <a:lnSpc>
                <a:spcPct val="114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6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AutoNum type="arabicPeriod"/>
            </a:pPr>
            <a:r>
              <a:rPr lang="en-US" b="1" dirty="0"/>
              <a:t>Scenarios</a:t>
            </a:r>
          </a:p>
          <a:p>
            <a:pPr marL="519113" lvl="1" indent="-342900">
              <a:buFont typeface="Arial" panose="020B0604020202020204" pitchFamily="34" charset="0"/>
              <a:buChar char="•"/>
            </a:pPr>
            <a:r>
              <a:rPr lang="en-US" dirty="0"/>
              <a:t>Compare the presented model with the approach proposed in Shankar and Mannering (to value the influence of the downstream speeds). </a:t>
            </a:r>
          </a:p>
          <a:p>
            <a:pPr marL="519113" lvl="1" indent="-342900">
              <a:buFont typeface="Arial" panose="020B0604020202020204" pitchFamily="34" charset="0"/>
              <a:buChar char="•"/>
            </a:pPr>
            <a:endParaRPr lang="en-US" dirty="0"/>
          </a:p>
          <a:p>
            <a:pPr marL="519113" lvl="1" indent="-342900">
              <a:buFont typeface="Arial" panose="020B0604020202020204" pitchFamily="34" charset="0"/>
              <a:buChar char="•"/>
            </a:pPr>
            <a:r>
              <a:rPr lang="en-US" dirty="0"/>
              <a:t>Compare model performance on different highway segments with </a:t>
            </a:r>
            <a:r>
              <a:rPr lang="en-US" dirty="0">
                <a:solidFill>
                  <a:srgbClr val="FF0000"/>
                </a:solidFill>
              </a:rPr>
              <a:t>different number of lanes</a:t>
            </a:r>
            <a:r>
              <a:rPr lang="en-US" dirty="0"/>
              <a:t> but have similar lengths, e.g. 0.2 miles two-lane segment, 0.2 miles three-lane segment, 0.2 miles four-lane segment.</a:t>
            </a:r>
          </a:p>
          <a:p>
            <a:pPr lvl="1" indent="0">
              <a:buNone/>
            </a:pPr>
            <a:endParaRPr lang="en-US" dirty="0"/>
          </a:p>
          <a:p>
            <a:pPr marL="519113" lvl="1" indent="-342900">
              <a:buFont typeface="Arial" panose="020B0604020202020204" pitchFamily="34" charset="0"/>
              <a:buChar char="•"/>
            </a:pPr>
            <a:r>
              <a:rPr lang="en-US" dirty="0"/>
              <a:t>Compare model performance on different highway segments with </a:t>
            </a:r>
            <a:r>
              <a:rPr lang="en-US" dirty="0">
                <a:solidFill>
                  <a:srgbClr val="FF0000"/>
                </a:solidFill>
              </a:rPr>
              <a:t>different lengths </a:t>
            </a:r>
            <a:r>
              <a:rPr lang="en-US" dirty="0"/>
              <a:t>but have the same number of lanes, e.g. 0.1 miles two-lane segment, 0.2 miles two-lane segment, 0.3 miles two-lane segment.</a:t>
            </a:r>
          </a:p>
        </p:txBody>
      </p:sp>
    </p:spTree>
    <p:extLst>
      <p:ext uri="{BB962C8B-B14F-4D97-AF65-F5344CB8AC3E}">
        <p14:creationId xmlns:p14="http://schemas.microsoft.com/office/powerpoint/2010/main" val="3707105119"/>
      </p:ext>
    </p:extLst>
  </p:cSld>
  <p:clrMapOvr>
    <a:masterClrMapping/>
  </p:clrMapOvr>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D4FD95B4-ED9B-E343-B70F-8C404733D84C}"/>
    </a:ext>
  </a:ext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E7490A93-BEAC-FC49-93F3-0CC1118C542C}"/>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4DDB14AD-D1C4-854B-AC86-049FDE8761EC}"/>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4F4851FE-32D1-2D41-BECA-D90EB3BB8DB1}"/>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13591B48-8E13-6247-8040-92522EC77656}"/>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4" id="{B1B10406-6147-4A47-95F4-F5DBD10A3872}" vid="{BAD62DF3-579B-3B4C-BB35-887AD0E01A2D}"/>
    </a:ext>
  </a:ext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Template>
  <TotalTime>9420</TotalTime>
  <Words>2092</Words>
  <Application>Microsoft Office PowerPoint</Application>
  <PresentationFormat>On-screen Show (4:3)</PresentationFormat>
  <Paragraphs>165</Paragraphs>
  <Slides>16</Slides>
  <Notes>16</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16</vt:i4>
      </vt:variant>
    </vt:vector>
  </HeadingPairs>
  <TitlesOfParts>
    <vt:vector size="29" baseType="lpstr">
      <vt:lpstr>Arial</vt:lpstr>
      <vt:lpstr>Calibri</vt:lpstr>
      <vt:lpstr>Cambria Math</vt:lpstr>
      <vt:lpstr>Courier New</vt:lpstr>
      <vt:lpstr>Symbol</vt:lpstr>
      <vt:lpstr>Times New Roman</vt:lpstr>
      <vt:lpstr>Wingdings</vt:lpstr>
      <vt:lpstr>160104_TUM_Praesentation_p_v1</vt:lpstr>
      <vt:lpstr>Titel 2</vt:lpstr>
      <vt:lpstr>Titel 3</vt:lpstr>
      <vt:lpstr>Inhalt</vt:lpstr>
      <vt:lpstr>Kapiteltrenner blau</vt:lpstr>
      <vt:lpstr>Kapiteltrenner schwarz</vt:lpstr>
      <vt:lpstr>A Structural Equations Approach for Modeling the Endogeneity of Lane-mean Speeds</vt:lpstr>
      <vt:lpstr>Outline</vt:lpstr>
      <vt:lpstr>Motivation</vt:lpstr>
      <vt:lpstr>Lane-mean speeds modeling</vt:lpstr>
      <vt:lpstr>Lane-mean speeds modeling</vt:lpstr>
      <vt:lpstr>Lane-mean speeds modeling</vt:lpstr>
      <vt:lpstr>Lane-mean speeds modeling</vt:lpstr>
      <vt:lpstr>Lane-mean speeds modeling</vt:lpstr>
      <vt:lpstr>Empirical Study</vt:lpstr>
      <vt:lpstr>Empirical Study</vt:lpstr>
      <vt:lpstr>PowerPoint Presentation</vt:lpstr>
      <vt:lpstr>Empirical Study</vt:lpstr>
      <vt:lpstr>Empirical Study</vt:lpstr>
      <vt:lpstr>Empirical Study</vt:lpstr>
      <vt:lpstr>Discussion &amp; Conclusion</vt:lpstr>
      <vt:lpstr>Thank you  for your attention!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Structural Equations System for Lane-mean Speeds Estimation</dc:title>
  <dc:creator>ge73kaq</dc:creator>
  <cp:lastModifiedBy>ge73kaq</cp:lastModifiedBy>
  <cp:revision>100</cp:revision>
  <cp:lastPrinted>2015-07-30T14:04:45Z</cp:lastPrinted>
  <dcterms:created xsi:type="dcterms:W3CDTF">2019-08-30T12:33:00Z</dcterms:created>
  <dcterms:modified xsi:type="dcterms:W3CDTF">2019-09-11T08:40:04Z</dcterms:modified>
</cp:coreProperties>
</file>