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estii%20facultate\SEM%202\statistica\PROIECT%20FINAL\Proiect%20workbook%20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Scatterplot</a:t>
            </a:r>
            <a:r>
              <a:rPr lang="en-US" baseline="0" dirty="0"/>
              <a:t> between GDP/capital and victims/population percentage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'Simple regression'!$F$2</c:f>
              <c:strCache>
                <c:ptCount val="1"/>
                <c:pt idx="0">
                  <c:v>Victime/populatie (%)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4.159708637633702E-5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o-RO"/>
                </a:p>
              </c:txPr>
            </c:trendlineLbl>
          </c:trendline>
          <c:xVal>
            <c:numRef>
              <c:f>'Simple regression'!$C$3:$C$700</c:f>
              <c:numCache>
                <c:formatCode>General</c:formatCode>
                <c:ptCount val="698"/>
                <c:pt idx="0">
                  <c:v>14.3</c:v>
                </c:pt>
                <c:pt idx="1">
                  <c:v>13.1</c:v>
                </c:pt>
                <c:pt idx="2">
                  <c:v>12.9</c:v>
                </c:pt>
                <c:pt idx="3">
                  <c:v>9</c:v>
                </c:pt>
                <c:pt idx="4">
                  <c:v>10.7</c:v>
                </c:pt>
                <c:pt idx="5">
                  <c:v>9.6999999999999993</c:v>
                </c:pt>
                <c:pt idx="6">
                  <c:v>6.9</c:v>
                </c:pt>
                <c:pt idx="7">
                  <c:v>9.8000000000000007</c:v>
                </c:pt>
                <c:pt idx="8">
                  <c:v>16</c:v>
                </c:pt>
                <c:pt idx="9">
                  <c:v>32.700000000000003</c:v>
                </c:pt>
                <c:pt idx="10">
                  <c:v>9.1</c:v>
                </c:pt>
                <c:pt idx="11">
                  <c:v>11.2</c:v>
                </c:pt>
                <c:pt idx="12">
                  <c:v>8.8000000000000007</c:v>
                </c:pt>
                <c:pt idx="13">
                  <c:v>17.399999999999999</c:v>
                </c:pt>
                <c:pt idx="14">
                  <c:v>17.100000000000001</c:v>
                </c:pt>
                <c:pt idx="15">
                  <c:v>9.5</c:v>
                </c:pt>
                <c:pt idx="16">
                  <c:v>9</c:v>
                </c:pt>
                <c:pt idx="17">
                  <c:v>10.9</c:v>
                </c:pt>
                <c:pt idx="18">
                  <c:v>9.1</c:v>
                </c:pt>
                <c:pt idx="19">
                  <c:v>9.5</c:v>
                </c:pt>
                <c:pt idx="20">
                  <c:v>12.8</c:v>
                </c:pt>
                <c:pt idx="21">
                  <c:v>9.4</c:v>
                </c:pt>
                <c:pt idx="22">
                  <c:v>10.6</c:v>
                </c:pt>
                <c:pt idx="23">
                  <c:v>10.199999999999999</c:v>
                </c:pt>
                <c:pt idx="24">
                  <c:v>13.3</c:v>
                </c:pt>
                <c:pt idx="25">
                  <c:v>9.6</c:v>
                </c:pt>
                <c:pt idx="26">
                  <c:v>8.1</c:v>
                </c:pt>
                <c:pt idx="27">
                  <c:v>10.199999999999999</c:v>
                </c:pt>
                <c:pt idx="28">
                  <c:v>8.3000000000000007</c:v>
                </c:pt>
                <c:pt idx="29">
                  <c:v>8.1999999999999993</c:v>
                </c:pt>
                <c:pt idx="30">
                  <c:v>14.3</c:v>
                </c:pt>
                <c:pt idx="31">
                  <c:v>11.1</c:v>
                </c:pt>
                <c:pt idx="32">
                  <c:v>9.5</c:v>
                </c:pt>
                <c:pt idx="33">
                  <c:v>15.2</c:v>
                </c:pt>
                <c:pt idx="34">
                  <c:v>7.7</c:v>
                </c:pt>
                <c:pt idx="35">
                  <c:v>8</c:v>
                </c:pt>
                <c:pt idx="36">
                  <c:v>17</c:v>
                </c:pt>
                <c:pt idx="37">
                  <c:v>10.8</c:v>
                </c:pt>
                <c:pt idx="38">
                  <c:v>10.4</c:v>
                </c:pt>
                <c:pt idx="39">
                  <c:v>6.7</c:v>
                </c:pt>
                <c:pt idx="40">
                  <c:v>8.6</c:v>
                </c:pt>
              </c:numCache>
            </c:numRef>
          </c:xVal>
          <c:yVal>
            <c:numRef>
              <c:f>'Simple regression'!$F$3:$F$700</c:f>
              <c:numCache>
                <c:formatCode>0.0000000000%</c:formatCode>
                <c:ptCount val="698"/>
                <c:pt idx="0">
                  <c:v>7.9875181716038406E-6</c:v>
                </c:pt>
                <c:pt idx="1">
                  <c:v>1.6990693347718786E-5</c:v>
                </c:pt>
                <c:pt idx="2">
                  <c:v>3.3017933454713549E-5</c:v>
                </c:pt>
                <c:pt idx="3">
                  <c:v>6.3492063492063489E-5</c:v>
                </c:pt>
                <c:pt idx="4">
                  <c:v>3.4050888241741851E-5</c:v>
                </c:pt>
                <c:pt idx="5">
                  <c:v>1.8287107589149649E-5</c:v>
                </c:pt>
                <c:pt idx="6">
                  <c:v>5.9449628549913465E-5</c:v>
                </c:pt>
                <c:pt idx="7">
                  <c:v>6.3793633395387142E-5</c:v>
                </c:pt>
                <c:pt idx="8">
                  <c:v>3.9364871418583998E-5</c:v>
                </c:pt>
                <c:pt idx="9">
                  <c:v>1.2669905782826553E-5</c:v>
                </c:pt>
                <c:pt idx="10">
                  <c:v>1.9317408634023108E-5</c:v>
                </c:pt>
                <c:pt idx="11">
                  <c:v>3.1410389300364988E-5</c:v>
                </c:pt>
                <c:pt idx="12">
                  <c:v>1.6147315185904038E-5</c:v>
                </c:pt>
                <c:pt idx="13">
                  <c:v>9.5593547162442123E-6</c:v>
                </c:pt>
                <c:pt idx="14">
                  <c:v>3.2661977277715646E-5</c:v>
                </c:pt>
                <c:pt idx="15">
                  <c:v>4.41598586884522E-6</c:v>
                </c:pt>
                <c:pt idx="16">
                  <c:v>3.4544236773875347E-5</c:v>
                </c:pt>
                <c:pt idx="17">
                  <c:v>9.7184549107207617E-5</c:v>
                </c:pt>
                <c:pt idx="18">
                  <c:v>5.9104675978581746E-5</c:v>
                </c:pt>
                <c:pt idx="19">
                  <c:v>6.2570852288620937E-5</c:v>
                </c:pt>
                <c:pt idx="20">
                  <c:v>4.7431844624437441E-5</c:v>
                </c:pt>
                <c:pt idx="21">
                  <c:v>3.0184305368580554E-6</c:v>
                </c:pt>
                <c:pt idx="22">
                  <c:v>2.1855725981649932E-5</c:v>
                </c:pt>
                <c:pt idx="23">
                  <c:v>5.0558726594206181E-5</c:v>
                </c:pt>
                <c:pt idx="24">
                  <c:v>1.6011271935442551E-5</c:v>
                </c:pt>
                <c:pt idx="25">
                  <c:v>1.150483202945237E-5</c:v>
                </c:pt>
                <c:pt idx="26">
                  <c:v>2.8613326656890446E-5</c:v>
                </c:pt>
                <c:pt idx="27">
                  <c:v>4.8969446442623008E-5</c:v>
                </c:pt>
                <c:pt idx="28">
                  <c:v>1.9346952415291128E-5</c:v>
                </c:pt>
                <c:pt idx="29">
                  <c:v>3.2109355290016287E-5</c:v>
                </c:pt>
                <c:pt idx="30">
                  <c:v>2.0170007954546888E-5</c:v>
                </c:pt>
                <c:pt idx="31">
                  <c:v>6.5427363359040836E-5</c:v>
                </c:pt>
                <c:pt idx="32">
                  <c:v>5.1637289352132751E-6</c:v>
                </c:pt>
                <c:pt idx="33">
                  <c:v>2.3525989802552785E-5</c:v>
                </c:pt>
                <c:pt idx="34">
                  <c:v>7.8958900576268373E-6</c:v>
                </c:pt>
                <c:pt idx="35">
                  <c:v>2.4205260609972566E-5</c:v>
                </c:pt>
                <c:pt idx="36">
                  <c:v>1.8569240053850795E-5</c:v>
                </c:pt>
                <c:pt idx="37">
                  <c:v>4.643368214878196E-5</c:v>
                </c:pt>
                <c:pt idx="38">
                  <c:v>1.7637261991448448E-5</c:v>
                </c:pt>
                <c:pt idx="39">
                  <c:v>3.4289471720262457E-5</c:v>
                </c:pt>
                <c:pt idx="40">
                  <c:v>1.8186636459529538E-5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18-4C0B-9C69-9FC19653B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7815120"/>
        <c:axId val="1967793904"/>
      </c:scatterChart>
      <c:valAx>
        <c:axId val="196781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967793904"/>
        <c:crosses val="autoZero"/>
        <c:crossBetween val="midCat"/>
      </c:valAx>
      <c:valAx>
        <c:axId val="196779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1967815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68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6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6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17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51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955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5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F5C7-975F-430A-96DE-2BA4433EDF48}" type="datetimeFigureOut">
              <a:rPr lang="ro-RO" smtClean="0"/>
              <a:t>02.06.2022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F38BB1-6AE9-4B21-86CD-26057EFBFA21}" type="slidenum">
              <a:rPr lang="ro-RO" smtClean="0"/>
              <a:t>‹#›</a:t>
            </a:fld>
            <a:endParaRPr 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3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alkaninsight.com/2021/06/03/romania-scraps-statute-of-limitations-for-human-traffick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A359-F9D8-ABFE-7350-CBBA5DD01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 TRAFFICKING IN ROMANIA</a:t>
            </a:r>
            <a:br>
              <a:rPr lang="ro-RO" sz="3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30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06F83-0783-1E13-CC51-04FD2D836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95359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Authors: Boros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Ștefan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Gherman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Andrei,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Drăgușin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Cristian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Year: 2022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798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FAD1-4DC0-F9EA-22AD-28DCFA8B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FINDINGS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D391-1633-64A6-CB62-97CF7F114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b="1" u="sng" dirty="0"/>
              <a:t>ANOVA – variation of age between methods of exploitation</a:t>
            </a:r>
            <a:endParaRPr lang="en-US" dirty="0"/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5C311-90EE-AD28-808A-C731BF79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84477"/>
            <a:ext cx="6333560" cy="1848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8969D-4033-799B-E5B8-42D820B2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133461"/>
            <a:ext cx="8369514" cy="27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4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5D67-74A0-C379-6373-94FD7798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FINDINGS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AF49-3B2C-B372-6AB4-15045465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Simple linear regression: GDP/capital to predict number of victims?</a:t>
            </a:r>
            <a:endParaRPr lang="en-US" dirty="0"/>
          </a:p>
          <a:p>
            <a:endParaRPr lang="ro-RO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57977-A342-68EE-2794-B3EB169D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12" y="2499630"/>
            <a:ext cx="10737342" cy="44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0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DA4D-BCD6-C5CC-9EF9-4A228FA0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FINDINGS</a:t>
            </a:r>
            <a:endParaRPr lang="ro-R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1347E8-DD10-FB8B-C6BC-E07B0EBB1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90320"/>
              </p:ext>
            </p:extLst>
          </p:nvPr>
        </p:nvGraphicFramePr>
        <p:xfrm>
          <a:off x="-604" y="1853754"/>
          <a:ext cx="12192604" cy="5004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53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1CC6-0FE4-861A-EB1B-C099859C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FINDINGS – multiple linear regression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9C39C9-4754-9A4A-1FD5-764FFBA2A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86" y="1849089"/>
            <a:ext cx="10407628" cy="49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EC0-A655-0CE9-6A16-AE9D533F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POINTS OF IMPROVEMENT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0DBC-319B-4D02-65AF-158C438B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BIASED SAMPLE! (Conclusions about all the victims in the population based only on the victims that have been saved??)</a:t>
            </a:r>
          </a:p>
          <a:p>
            <a:r>
              <a:rPr lang="en-US" dirty="0"/>
              <a:t>Data is only from 2019 =&gt; pandemic start</a:t>
            </a:r>
          </a:p>
          <a:p>
            <a:r>
              <a:rPr lang="en-US" dirty="0"/>
              <a:t>Improvement: panel data??</a:t>
            </a:r>
          </a:p>
        </p:txBody>
      </p:sp>
    </p:spTree>
    <p:extLst>
      <p:ext uri="{BB962C8B-B14F-4D97-AF65-F5344CB8AC3E}">
        <p14:creationId xmlns:p14="http://schemas.microsoft.com/office/powerpoint/2010/main" val="287700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AE88-81A8-464E-6256-F405C08B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(data &amp; literature review)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2B09-60F3-962E-BFAF-C4B36941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https://www.state.gov/reports/2021-trafficking-in-persons-report/romania/</a:t>
            </a:r>
            <a:endParaRPr lang="ro-RO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https://balkaninsight.com/2021/06/03/romania-scraps-statute-of-limitations-for-human-trafficking/</a:t>
            </a:r>
            <a:endParaRPr lang="ro-RO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https://anitp.mai.gov.ro/ro/docs/studii/Raport%20anual%20privind%20fenomenul%20traficului%20de%20persoane%20in%202019.pdf</a:t>
            </a:r>
            <a:endParaRPr lang="ro-RO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https://panorama.ro/interactiv-economia-judetelor-romaniei/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https://www.eesc.europa.eu/sites/default/files/resources/docs/qe-01-15-435-ro-n.pdf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https://economie.hotnews.ro/stiri-finante_banci-24269496-trei-indicatori-care-arata-unde-mai-buna-viata-salariatior-din-romania-topul-judetelor-vulnerabile.htm</a:t>
            </a:r>
          </a:p>
        </p:txBody>
      </p:sp>
    </p:spTree>
    <p:extLst>
      <p:ext uri="{BB962C8B-B14F-4D97-AF65-F5344CB8AC3E}">
        <p14:creationId xmlns:p14="http://schemas.microsoft.com/office/powerpoint/2010/main" val="6689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79BE-1F6D-F163-F521-D4E279AC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01F8-D8AA-8DE6-7B62-0C6C25D7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Autofit/>
          </a:bodyPr>
          <a:lstStyle/>
          <a:p>
            <a:r>
              <a:rPr lang="en-US" sz="2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 = all the human trafficking victims that have been rescued in Romania in 2019 (N = 697). </a:t>
            </a:r>
            <a:endParaRPr lang="ro-RO" sz="2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+mj-lt"/>
              </a:rPr>
              <a:t>We have attempted to find information about the population based on our sample:</a:t>
            </a:r>
          </a:p>
          <a:p>
            <a:r>
              <a:rPr lang="en-US" sz="2100" dirty="0">
                <a:latin typeface="+mj-lt"/>
              </a:rPr>
              <a:t>-gender distribution</a:t>
            </a:r>
          </a:p>
          <a:p>
            <a:r>
              <a:rPr lang="en-US" sz="2100" dirty="0">
                <a:latin typeface="+mj-lt"/>
              </a:rPr>
              <a:t>-average age</a:t>
            </a:r>
          </a:p>
          <a:p>
            <a:r>
              <a:rPr lang="en-US" sz="2100" dirty="0">
                <a:latin typeface="+mj-lt"/>
              </a:rPr>
              <a:t>-relationships between age and region of the country</a:t>
            </a:r>
          </a:p>
          <a:p>
            <a:r>
              <a:rPr lang="en-US" sz="2100" dirty="0">
                <a:latin typeface="+mj-lt"/>
              </a:rPr>
              <a:t>-relationships between age and method of exploitation</a:t>
            </a:r>
          </a:p>
          <a:p>
            <a:r>
              <a:rPr lang="en-US" sz="2100" dirty="0">
                <a:latin typeface="+mj-lt"/>
              </a:rPr>
              <a:t>-regression models that predict the number of victims in a county relative to its population</a:t>
            </a:r>
            <a:endParaRPr lang="ro-RO" sz="2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71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7571-F24F-5F3F-D12C-7370950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ABDD-7E05-4873-5139-4232BB8A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Overwhelming lack of Romanian literature on the topic, other than yearly government reports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European Commission report published in 2021: 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Romania has the highest rate of human trafficked victims per million inhabitants in the EU, at 74 per million</a:t>
            </a:r>
          </a:p>
          <a:p>
            <a:r>
              <a:rPr lang="en-US" sz="1800" dirty="0">
                <a:latin typeface="Times New Roman" panose="02020603050405020304" pitchFamily="18" charset="0"/>
              </a:rPr>
              <a:t>2019 = highest number of victims = pandemic start =&gt; more victims in general or easier to rescue?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7348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628A-135A-5CE5-F5EB-9B2E11A2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592D-D817-C08C-A3D8-D0B7B819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OF ANNUAL GOVERNMENT REPORT IN 2019: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The higher the age of the victims, the higher the likelihood of victims being trafficked externally.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The likelihood of being trafficked internally is higher in the case of female victims.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The lower the age, the higher the likelihood of sexual exploitation.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The lower the age of the victims, the more likely they are to be recruited by strangers.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The average period of time a victim is trafficked is 1 year, with a minimum of a few days and a maximum of 12 and a half years.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9858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F976-E603-B64F-B729-9EC89033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EB7D-26DF-7E21-5CBC-1AF24027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697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E511-5DA4-1C2E-BC6E-11B0D0E0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" y="2403800"/>
            <a:ext cx="12192000" cy="40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8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BCFB-372A-C59D-5C83-29F96988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20FD-4A9C-486B-D2EC-1A2EF4E5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indicators split by county</a:t>
            </a:r>
          </a:p>
          <a:p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43408-31A2-C592-A181-A5766C97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80" y="2447309"/>
            <a:ext cx="803069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6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6360-262F-7BE2-2107-81BE6AB0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FINDINGS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3555-C675-86FC-720B-852A3FC0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RANDOM SAMPLING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exploitation =&gt;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strata: begging, sexual exploitation, work exploitation, theft or a failed attempt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the average age of victims in the population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bar = 20.97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 = 95% =&gt; [20.38; 21.56]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 = 98% =&gt;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[20.33; 21.61]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4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3B85-8340-8C95-54B6-2AC1F918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FINDINGS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289E-76DA-5855-F494-7D2B3FA6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(t-test)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One-tailed test: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age of a victim in the population is less than 20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FALSE at Cl=95% (</a:t>
            </a:r>
            <a:r>
              <a:rPr lang="ro-RO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3.088613 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ro-RO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1.647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=&gt;  t &gt; t</a:t>
            </a:r>
            <a:r>
              <a:rPr lang="el-GR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for </a:t>
            </a:r>
            <a:r>
              <a:rPr lang="el-GR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0.05)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Two-tailed test: 80% of the victims in the population are women 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sample: ~83% are women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FALSE at Cl=95% (</a:t>
            </a:r>
            <a:r>
              <a:rPr lang="ro-RO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2.37795382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</a:t>
            </a:r>
            <a:r>
              <a:rPr lang="ro-RO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1.96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=&gt;  t &gt; t(</a:t>
            </a:r>
            <a:r>
              <a:rPr lang="el-GR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/2), for </a:t>
            </a:r>
            <a:r>
              <a:rPr lang="el-GR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0.05)</a:t>
            </a:r>
            <a:endParaRPr lang="ro-RO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C374-06C2-8FED-02DC-8D39FB4C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FINDINGS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FB68-3278-3550-A1AC-92E1780C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ANOVA – variation of age between regions</a:t>
            </a:r>
            <a:endParaRPr lang="en-US" dirty="0"/>
          </a:p>
          <a:p>
            <a:endParaRPr lang="ro-RO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459A5-91E7-8358-63C3-07FC68B2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7298"/>
            <a:ext cx="12224980" cy="44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16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38</TotalTime>
  <Words>641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Gallery</vt:lpstr>
      <vt:lpstr>HUMAN TRAFFICKING IN ROMANIA </vt:lpstr>
      <vt:lpstr>INTRODUCTION </vt:lpstr>
      <vt:lpstr>LITERATURE REVIEW</vt:lpstr>
      <vt:lpstr>LITERATURE REVIEW</vt:lpstr>
      <vt:lpstr>DATA USED</vt:lpstr>
      <vt:lpstr>DATA USED</vt:lpstr>
      <vt:lpstr>METHODOLOGY &amp; FINDINGS</vt:lpstr>
      <vt:lpstr>METHODOLOGY &amp; FINDINGS</vt:lpstr>
      <vt:lpstr>METHODOLOGY &amp; FINDINGS</vt:lpstr>
      <vt:lpstr>METHODOLOGY &amp; FINDINGS</vt:lpstr>
      <vt:lpstr>METHODOLOGY &amp; FINDINGS</vt:lpstr>
      <vt:lpstr>METHODOLOGY &amp; FINDINGS</vt:lpstr>
      <vt:lpstr>METHODOLOGY &amp; FINDINGS – multiple linear regression</vt:lpstr>
      <vt:lpstr>LIMITATIONS &amp; POINTS OF IMPROVEMENT</vt:lpstr>
      <vt:lpstr>BIBLIOGRAPHY (data &amp; literature review)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TRAFFICKING IN ROMANIA </dc:title>
  <dc:creator>Stefan Boros</dc:creator>
  <cp:lastModifiedBy>Stefan Boros</cp:lastModifiedBy>
  <cp:revision>39</cp:revision>
  <dcterms:created xsi:type="dcterms:W3CDTF">2022-06-02T07:54:43Z</dcterms:created>
  <dcterms:modified xsi:type="dcterms:W3CDTF">2022-06-02T08:33:17Z</dcterms:modified>
</cp:coreProperties>
</file>