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58" r:id="rId6"/>
    <p:sldId id="260" r:id="rId7"/>
    <p:sldId id="261" r:id="rId8"/>
    <p:sldId id="262" r:id="rId9"/>
    <p:sldId id="264" r:id="rId10"/>
    <p:sldId id="265" r:id="rId11"/>
    <p:sldId id="268" r:id="rId12"/>
    <p:sldId id="270" r:id="rId13"/>
    <p:sldId id="266" r:id="rId14"/>
    <p:sldId id="269" r:id="rId15"/>
    <p:sldId id="274" r:id="rId16"/>
    <p:sldId id="271" r:id="rId17"/>
    <p:sldId id="272" r:id="rId18"/>
    <p:sldId id="275" r:id="rId19"/>
    <p:sldId id="273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C85B76-62EB-412A-A132-115CD75E1A07}">
          <p14:sldIdLst>
            <p14:sldId id="256"/>
            <p14:sldId id="257"/>
            <p14:sldId id="259"/>
            <p14:sldId id="263"/>
            <p14:sldId id="258"/>
            <p14:sldId id="260"/>
            <p14:sldId id="261"/>
            <p14:sldId id="262"/>
            <p14:sldId id="264"/>
            <p14:sldId id="265"/>
            <p14:sldId id="268"/>
            <p14:sldId id="270"/>
            <p14:sldId id="266"/>
            <p14:sldId id="269"/>
            <p14:sldId id="274"/>
            <p14:sldId id="271"/>
            <p14:sldId id="272"/>
            <p14:sldId id="275"/>
            <p14:sldId id="273"/>
            <p14:sldId id="27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4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5E98-9A59-43A0-AA43-8F4E82D58CE0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12-FB29-4BAA-BA68-8FB3B711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2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5E98-9A59-43A0-AA43-8F4E82D58CE0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12-FB29-4BAA-BA68-8FB3B711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2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5E98-9A59-43A0-AA43-8F4E82D58CE0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12-FB29-4BAA-BA68-8FB3B711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3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5E98-9A59-43A0-AA43-8F4E82D58CE0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12-FB29-4BAA-BA68-8FB3B711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7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5E98-9A59-43A0-AA43-8F4E82D58CE0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12-FB29-4BAA-BA68-8FB3B711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2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5E98-9A59-43A0-AA43-8F4E82D58CE0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12-FB29-4BAA-BA68-8FB3B711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8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5E98-9A59-43A0-AA43-8F4E82D58CE0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12-FB29-4BAA-BA68-8FB3B711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5E98-9A59-43A0-AA43-8F4E82D58CE0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12-FB29-4BAA-BA68-8FB3B711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6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5E98-9A59-43A0-AA43-8F4E82D58CE0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12-FB29-4BAA-BA68-8FB3B711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5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5E98-9A59-43A0-AA43-8F4E82D58CE0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12-FB29-4BAA-BA68-8FB3B711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2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5E98-9A59-43A0-AA43-8F4E82D58CE0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12-FB29-4BAA-BA68-8FB3B711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2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E5E98-9A59-43A0-AA43-8F4E82D58CE0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1DA12-FB29-4BAA-BA68-8FB3B711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ongdonghua.com/asdf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DongDongHua</a:t>
            </a:r>
            <a:r>
              <a:rPr lang="en-US" altLang="zh-CN" dirty="0" smtClean="0"/>
              <a:t> (</a:t>
            </a:r>
            <a:r>
              <a:rPr lang="zh-CN" altLang="en-US" dirty="0" smtClean="0"/>
              <a:t>懂</a:t>
            </a:r>
            <a:r>
              <a:rPr lang="zh-CN" altLang="en-US" dirty="0" smtClean="0"/>
              <a:t>動畫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[tool for understanding video]</a:t>
            </a:r>
            <a:br>
              <a:rPr lang="en-US" altLang="zh-CN" dirty="0" smtClean="0"/>
            </a:b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Geza</a:t>
            </a:r>
            <a:r>
              <a:rPr lang="en-US" dirty="0" smtClean="0"/>
              <a:t> Kovacs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46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Video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981200"/>
            <a:ext cx="7391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Uploading Video / Generating Ca</a:t>
            </a:r>
            <a:r>
              <a:rPr lang="en-US" sz="2400" dirty="0" smtClean="0"/>
              <a:t>ption and </a:t>
            </a:r>
            <a:r>
              <a:rPr lang="en-US" sz="2400" dirty="0" smtClean="0"/>
              <a:t>Subtitles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Will be done in about X minutes.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Video will be at viewable at </a:t>
            </a:r>
            <a:r>
              <a:rPr lang="en-US" sz="2400" dirty="0" smtClean="0">
                <a:hlinkClick r:id="rId2"/>
              </a:rPr>
              <a:t>http://dongdonghua.com/asdfg</a:t>
            </a:r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[X] Email me when the video is ready.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747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24"/>
            <a:ext cx="8229600" cy="5162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Viewing Video</a:t>
            </a:r>
            <a:endParaRPr lang="en-US" dirty="0"/>
          </a:p>
        </p:txBody>
      </p:sp>
      <p:pic>
        <p:nvPicPr>
          <p:cNvPr id="13" name="Content Placeholder 12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90600"/>
            <a:ext cx="7640117" cy="3934374"/>
          </a:xfrm>
        </p:spPr>
      </p:pic>
      <p:sp>
        <p:nvSpPr>
          <p:cNvPr id="18" name="Rectangle 17"/>
          <p:cNvSpPr/>
          <p:nvPr/>
        </p:nvSpPr>
        <p:spPr>
          <a:xfrm>
            <a:off x="2530867" y="5410199"/>
            <a:ext cx="480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寨主为什么从不解释呢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2514600" y="5105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zhài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zhǔ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5200" y="5105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wèi</a:t>
            </a:r>
            <a:r>
              <a:rPr lang="en-US" dirty="0" err="1" smtClean="0">
                <a:solidFill>
                  <a:schemeClr val="accent2"/>
                </a:solidFill>
              </a:rPr>
              <a:t>shén</a:t>
            </a:r>
            <a:r>
              <a:rPr lang="en-US" dirty="0" err="1" smtClean="0"/>
              <a:t>me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5105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cóng</a:t>
            </a:r>
            <a:r>
              <a:rPr lang="en-US" dirty="0" err="1" smtClean="0">
                <a:solidFill>
                  <a:schemeClr val="accent1"/>
                </a:solidFill>
              </a:rPr>
              <a:t>bù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600" y="510941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jiě</a:t>
            </a:r>
            <a:r>
              <a:rPr lang="en-US" dirty="0" err="1" smtClean="0">
                <a:solidFill>
                  <a:schemeClr val="accent1"/>
                </a:solidFill>
              </a:rPr>
              <a:t>shì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48400" y="510941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461589" y="533400"/>
            <a:ext cx="1874178" cy="266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Rate / Share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74222" y="533400"/>
            <a:ext cx="1874178" cy="266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Viewing options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78722" y="533400"/>
            <a:ext cx="1874178" cy="266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Shortcuts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85800" y="4800600"/>
            <a:ext cx="7848600" cy="228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▶</a:t>
            </a:r>
            <a:r>
              <a:rPr lang="ja-JP" altLang="en-US" dirty="0"/>
              <a:t>ー</a:t>
            </a:r>
            <a:r>
              <a:rPr lang="ja-JP" altLang="en-US" dirty="0" smtClean="0"/>
              <a:t>－－－－－－－－－●                                                           </a:t>
            </a:r>
            <a:r>
              <a:rPr lang="en-US" altLang="ja-JP" dirty="0" smtClean="0"/>
              <a:t>[volume] [</a:t>
            </a:r>
            <a:r>
              <a:rPr lang="en-US" altLang="ja-JP" dirty="0" err="1" smtClean="0"/>
              <a:t>fullscreen</a:t>
            </a:r>
            <a:r>
              <a:rPr lang="en-US" altLang="ja-JP" dirty="0" smtClean="0"/>
              <a:t>]                                                                        </a:t>
            </a:r>
            <a:endParaRPr lang="en-US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2530867" y="5994974"/>
            <a:ext cx="974333" cy="405826"/>
          </a:xfrm>
          <a:prstGeom prst="wedgeRoundRectCallout">
            <a:avLst>
              <a:gd name="adj1" fmla="val -20234"/>
              <a:gd name="adj2" fmla="val -666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Village leader</a:t>
            </a:r>
            <a:endParaRPr lang="en-US" sz="1600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5562600" y="5994974"/>
            <a:ext cx="898989" cy="405826"/>
          </a:xfrm>
          <a:prstGeom prst="wedgeRoundRectCallout">
            <a:avLst>
              <a:gd name="adj1" fmla="val -20234"/>
              <a:gd name="adj2" fmla="val -666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explain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4340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24"/>
            <a:ext cx="8229600" cy="5162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Viewing Video</a:t>
            </a:r>
            <a:endParaRPr lang="en-US" dirty="0"/>
          </a:p>
        </p:txBody>
      </p:sp>
      <p:pic>
        <p:nvPicPr>
          <p:cNvPr id="13" name="Content Placeholder 12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90600"/>
            <a:ext cx="7640117" cy="3934374"/>
          </a:xfrm>
        </p:spPr>
      </p:pic>
      <p:sp>
        <p:nvSpPr>
          <p:cNvPr id="24" name="Rectangle 23"/>
          <p:cNvSpPr/>
          <p:nvPr/>
        </p:nvSpPr>
        <p:spPr>
          <a:xfrm>
            <a:off x="6461589" y="533400"/>
            <a:ext cx="1874178" cy="266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Rate / Share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74222" y="533400"/>
            <a:ext cx="1874178" cy="266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Viewing options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78722" y="533400"/>
            <a:ext cx="1874178" cy="266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Shortcuts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85800" y="4800600"/>
            <a:ext cx="7848600" cy="228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▶</a:t>
            </a:r>
            <a:r>
              <a:rPr lang="ja-JP" altLang="en-US" dirty="0"/>
              <a:t>ー</a:t>
            </a:r>
            <a:r>
              <a:rPr lang="ja-JP" altLang="en-US" dirty="0" smtClean="0"/>
              <a:t>－－－－－－－－－●                                                           </a:t>
            </a:r>
            <a:r>
              <a:rPr lang="en-US" altLang="ja-JP" dirty="0" smtClean="0"/>
              <a:t>[volume] [</a:t>
            </a:r>
            <a:r>
              <a:rPr lang="en-US" altLang="ja-JP" dirty="0" err="1" smtClean="0"/>
              <a:t>fullscreen</a:t>
            </a:r>
            <a:r>
              <a:rPr lang="en-US" altLang="ja-JP" dirty="0" smtClean="0"/>
              <a:t>]                                                                        </a:t>
            </a:r>
            <a:endParaRPr lang="en-US" dirty="0"/>
          </a:p>
        </p:txBody>
      </p:sp>
      <p:sp>
        <p:nvSpPr>
          <p:cNvPr id="30" name="Rectangular Callout 29"/>
          <p:cNvSpPr/>
          <p:nvPr/>
        </p:nvSpPr>
        <p:spPr>
          <a:xfrm>
            <a:off x="1371600" y="914400"/>
            <a:ext cx="7162799" cy="4000500"/>
          </a:xfrm>
          <a:prstGeom prst="wedgeRectCallout">
            <a:avLst>
              <a:gd name="adj1" fmla="val -24991"/>
              <a:gd name="adj2" fmla="val -524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Computer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Pause: Hover over a word, or space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Resume: </a:t>
            </a:r>
            <a:r>
              <a:rPr lang="en-US" altLang="ja-JP" dirty="0" err="1" smtClean="0">
                <a:solidFill>
                  <a:schemeClr val="tx1"/>
                </a:solidFill>
              </a:rPr>
              <a:t>Rightclick</a:t>
            </a:r>
            <a:r>
              <a:rPr lang="en-US" altLang="ja-JP" dirty="0" smtClean="0">
                <a:solidFill>
                  <a:schemeClr val="tx1"/>
                </a:solidFill>
              </a:rPr>
              <a:t>, or space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Seek forwards/backwards: arrow key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Next/previous line of dialog: </a:t>
            </a:r>
            <a:r>
              <a:rPr lang="en-US" altLang="ja-JP" dirty="0" err="1" smtClean="0">
                <a:solidFill>
                  <a:schemeClr val="tx1"/>
                </a:solidFill>
              </a:rPr>
              <a:t>ctrl+arrow</a:t>
            </a:r>
            <a:r>
              <a:rPr lang="en-US" altLang="ja-JP" dirty="0" smtClean="0">
                <a:solidFill>
                  <a:schemeClr val="tx1"/>
                </a:solidFill>
              </a:rPr>
              <a:t> key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Show info for word: Hover over a word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Tablet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Pause: tap anywhere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Resume:  double tap anywhere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Seek forwards/backwards: tap edge with single finger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Next/previous line of dialog:  tap edge with 2 fingers, or slide 2 fingers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Show info for word: Hover over a word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30867" y="5410199"/>
            <a:ext cx="480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寨主为什么从不解释呢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2514600" y="5105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zhài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zhǔ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05200" y="5105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wèi</a:t>
            </a:r>
            <a:r>
              <a:rPr lang="en-US" dirty="0" err="1" smtClean="0">
                <a:solidFill>
                  <a:schemeClr val="accent2"/>
                </a:solidFill>
              </a:rPr>
              <a:t>shén</a:t>
            </a:r>
            <a:r>
              <a:rPr lang="en-US" dirty="0" err="1" smtClean="0"/>
              <a:t>me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5105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cóng</a:t>
            </a:r>
            <a:r>
              <a:rPr lang="en-US" dirty="0" err="1" smtClean="0">
                <a:solidFill>
                  <a:schemeClr val="accent1"/>
                </a:solidFill>
              </a:rPr>
              <a:t>bù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62600" y="510941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jiě</a:t>
            </a:r>
            <a:r>
              <a:rPr lang="en-US" dirty="0" err="1" smtClean="0">
                <a:solidFill>
                  <a:schemeClr val="accent1"/>
                </a:solidFill>
              </a:rPr>
              <a:t>shì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48400" y="510941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</a:t>
            </a:r>
            <a:endParaRPr lang="en-US" dirty="0"/>
          </a:p>
        </p:txBody>
      </p:sp>
      <p:sp>
        <p:nvSpPr>
          <p:cNvPr id="23" name="Rounded Rectangular Callout 22"/>
          <p:cNvSpPr/>
          <p:nvPr/>
        </p:nvSpPr>
        <p:spPr>
          <a:xfrm>
            <a:off x="2530867" y="5994974"/>
            <a:ext cx="974333" cy="405826"/>
          </a:xfrm>
          <a:prstGeom prst="wedgeRoundRectCallout">
            <a:avLst>
              <a:gd name="adj1" fmla="val -20234"/>
              <a:gd name="adj2" fmla="val -666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Village leader</a:t>
            </a:r>
            <a:endParaRPr lang="en-US" sz="1600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5562600" y="5994974"/>
            <a:ext cx="898989" cy="405826"/>
          </a:xfrm>
          <a:prstGeom prst="wedgeRoundRectCallout">
            <a:avLst>
              <a:gd name="adj1" fmla="val -20234"/>
              <a:gd name="adj2" fmla="val -666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explain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01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24"/>
            <a:ext cx="8229600" cy="5162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Viewing Video</a:t>
            </a:r>
            <a:endParaRPr lang="en-US" dirty="0"/>
          </a:p>
        </p:txBody>
      </p:sp>
      <p:pic>
        <p:nvPicPr>
          <p:cNvPr id="13" name="Content Placeholder 12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90600"/>
            <a:ext cx="7640117" cy="3934374"/>
          </a:xfrm>
        </p:spPr>
      </p:pic>
      <p:sp>
        <p:nvSpPr>
          <p:cNvPr id="18" name="Rectangle 17"/>
          <p:cNvSpPr/>
          <p:nvPr/>
        </p:nvSpPr>
        <p:spPr>
          <a:xfrm>
            <a:off x="2530867" y="5410199"/>
            <a:ext cx="480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寨主为什么从不解释呢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2514600" y="5105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zhài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zhǔ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5200" y="5105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wèi</a:t>
            </a:r>
            <a:r>
              <a:rPr lang="en-US" dirty="0" err="1" smtClean="0">
                <a:solidFill>
                  <a:schemeClr val="accent2"/>
                </a:solidFill>
              </a:rPr>
              <a:t>shén</a:t>
            </a:r>
            <a:r>
              <a:rPr lang="en-US" dirty="0" err="1" smtClean="0"/>
              <a:t>me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5105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cóng</a:t>
            </a:r>
            <a:r>
              <a:rPr lang="en-US" dirty="0" err="1" smtClean="0">
                <a:solidFill>
                  <a:schemeClr val="accent1"/>
                </a:solidFill>
              </a:rPr>
              <a:t>bù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600" y="510941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jiě</a:t>
            </a:r>
            <a:r>
              <a:rPr lang="en-US" dirty="0" err="1" smtClean="0">
                <a:solidFill>
                  <a:schemeClr val="accent1"/>
                </a:solidFill>
              </a:rPr>
              <a:t>shì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48400" y="510941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461589" y="533400"/>
            <a:ext cx="1874178" cy="266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Rate / Share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74222" y="533400"/>
            <a:ext cx="1874178" cy="266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Viewing options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78722" y="533400"/>
            <a:ext cx="1874178" cy="266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Shortcuts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85800" y="4800600"/>
            <a:ext cx="7848600" cy="228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▶</a:t>
            </a:r>
            <a:r>
              <a:rPr lang="ja-JP" altLang="en-US" dirty="0"/>
              <a:t>ー</a:t>
            </a:r>
            <a:r>
              <a:rPr lang="ja-JP" altLang="en-US" dirty="0" smtClean="0"/>
              <a:t>－－－－－－－－－●                                                           </a:t>
            </a:r>
            <a:r>
              <a:rPr lang="en-US" altLang="ja-JP" dirty="0" smtClean="0"/>
              <a:t>[volume] [</a:t>
            </a:r>
            <a:r>
              <a:rPr lang="en-US" altLang="ja-JP" dirty="0" err="1" smtClean="0"/>
              <a:t>fullscreen</a:t>
            </a:r>
            <a:r>
              <a:rPr lang="en-US" altLang="ja-JP" dirty="0" smtClean="0"/>
              <a:t>]                                                                        </a:t>
            </a:r>
            <a:endParaRPr lang="en-US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2530867" y="5994974"/>
            <a:ext cx="974333" cy="405826"/>
          </a:xfrm>
          <a:prstGeom prst="wedgeRoundRectCallout">
            <a:avLst>
              <a:gd name="adj1" fmla="val -20234"/>
              <a:gd name="adj2" fmla="val -666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Village leader</a:t>
            </a:r>
            <a:endParaRPr lang="en-US" sz="1600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5562600" y="5994974"/>
            <a:ext cx="898989" cy="405826"/>
          </a:xfrm>
          <a:prstGeom prst="wedgeRoundRectCallout">
            <a:avLst>
              <a:gd name="adj1" fmla="val -20234"/>
              <a:gd name="adj2" fmla="val -666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explain</a:t>
            </a:r>
            <a:endParaRPr lang="en-US" sz="1600" dirty="0"/>
          </a:p>
        </p:txBody>
      </p:sp>
      <p:sp>
        <p:nvSpPr>
          <p:cNvPr id="31" name="Rectangular Callout 30"/>
          <p:cNvSpPr/>
          <p:nvPr/>
        </p:nvSpPr>
        <p:spPr>
          <a:xfrm>
            <a:off x="1371600" y="914400"/>
            <a:ext cx="7162799" cy="3048000"/>
          </a:xfrm>
          <a:prstGeom prst="wedgeRectCallout">
            <a:avLst>
              <a:gd name="adj1" fmla="val 13747"/>
              <a:gd name="adj2" fmla="val -5445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Show:                                   </a:t>
            </a:r>
            <a:r>
              <a:rPr lang="ja-JP" altLang="en-US" dirty="0" smtClean="0">
                <a:solidFill>
                  <a:schemeClr val="tx1"/>
                </a:solidFill>
              </a:rPr>
              <a:t>○ </a:t>
            </a:r>
            <a:r>
              <a:rPr lang="en-US" dirty="0" smtClean="0">
                <a:solidFill>
                  <a:schemeClr val="tx1"/>
                </a:solidFill>
              </a:rPr>
              <a:t>video only </a:t>
            </a:r>
            <a:r>
              <a:rPr lang="ja-JP" altLang="en-US" dirty="0" smtClean="0">
                <a:solidFill>
                  <a:schemeClr val="tx1"/>
                </a:solidFill>
              </a:rPr>
              <a:t>○ </a:t>
            </a:r>
            <a:r>
              <a:rPr lang="en-US" dirty="0" smtClean="0">
                <a:solidFill>
                  <a:schemeClr val="tx1"/>
                </a:solidFill>
              </a:rPr>
              <a:t>annotations only </a:t>
            </a:r>
            <a:r>
              <a:rPr lang="ja-JP" altLang="en-US" dirty="0" smtClean="0">
                <a:solidFill>
                  <a:schemeClr val="tx1"/>
                </a:solidFill>
              </a:rPr>
              <a:t>● </a:t>
            </a:r>
            <a:r>
              <a:rPr lang="en-US" dirty="0" smtClean="0">
                <a:solidFill>
                  <a:schemeClr val="tx1"/>
                </a:solidFill>
              </a:rPr>
              <a:t>both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Annotations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Show Pinyin:                         </a:t>
            </a:r>
            <a:r>
              <a:rPr lang="ja-JP" altLang="en-US" dirty="0" smtClean="0">
                <a:solidFill>
                  <a:schemeClr val="tx1"/>
                </a:solidFill>
              </a:rPr>
              <a:t>●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always </a:t>
            </a:r>
            <a:r>
              <a:rPr lang="ja-JP" altLang="en-US" dirty="0" smtClean="0">
                <a:solidFill>
                  <a:schemeClr val="tx1"/>
                </a:solidFill>
              </a:rPr>
              <a:t>○ </a:t>
            </a:r>
            <a:r>
              <a:rPr lang="en-US" altLang="ja-JP" dirty="0" smtClean="0">
                <a:solidFill>
                  <a:schemeClr val="tx1"/>
                </a:solidFill>
              </a:rPr>
              <a:t>for new words </a:t>
            </a:r>
            <a:r>
              <a:rPr lang="ja-JP" altLang="en-US" dirty="0" smtClean="0">
                <a:solidFill>
                  <a:schemeClr val="tx1"/>
                </a:solidFill>
              </a:rPr>
              <a:t>○</a:t>
            </a:r>
            <a:r>
              <a:rPr lang="en-US" altLang="ja-JP" dirty="0" smtClean="0">
                <a:solidFill>
                  <a:schemeClr val="tx1"/>
                </a:solidFill>
              </a:rPr>
              <a:t>never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Hidden pinyin is:                  </a:t>
            </a:r>
            <a:r>
              <a:rPr lang="ja-JP" altLang="en-US" dirty="0" smtClean="0">
                <a:solidFill>
                  <a:schemeClr val="tx1"/>
                </a:solidFill>
              </a:rPr>
              <a:t>● </a:t>
            </a:r>
            <a:r>
              <a:rPr lang="en-US" altLang="ja-JP" dirty="0" smtClean="0">
                <a:solidFill>
                  <a:schemeClr val="tx1"/>
                </a:solidFill>
              </a:rPr>
              <a:t>faded </a:t>
            </a:r>
            <a:r>
              <a:rPr lang="ja-JP" altLang="en-US" dirty="0" smtClean="0">
                <a:solidFill>
                  <a:schemeClr val="tx1"/>
                </a:solidFill>
              </a:rPr>
              <a:t>○ </a:t>
            </a:r>
            <a:r>
              <a:rPr lang="en-US" altLang="ja-JP" dirty="0" smtClean="0">
                <a:solidFill>
                  <a:schemeClr val="tx1"/>
                </a:solidFill>
              </a:rPr>
              <a:t>not shown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Show word translation:      </a:t>
            </a:r>
            <a:r>
              <a:rPr lang="ja-JP" altLang="en-US" dirty="0" smtClean="0">
                <a:solidFill>
                  <a:schemeClr val="tx1"/>
                </a:solidFill>
              </a:rPr>
              <a:t>○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always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ja-JP" altLang="en-US" dirty="0" smtClean="0">
                <a:solidFill>
                  <a:schemeClr val="tx1"/>
                </a:solidFill>
              </a:rPr>
              <a:t>● </a:t>
            </a:r>
            <a:r>
              <a:rPr lang="en-US" altLang="ja-JP" dirty="0" smtClean="0">
                <a:solidFill>
                  <a:schemeClr val="tx1"/>
                </a:solidFill>
              </a:rPr>
              <a:t>for new words </a:t>
            </a:r>
            <a:r>
              <a:rPr lang="ja-JP" altLang="en-US" dirty="0" smtClean="0">
                <a:solidFill>
                  <a:schemeClr val="tx1"/>
                </a:solidFill>
              </a:rPr>
              <a:t>○ </a:t>
            </a:r>
            <a:r>
              <a:rPr lang="en-US" altLang="ja-JP" dirty="0" smtClean="0">
                <a:solidFill>
                  <a:schemeClr val="tx1"/>
                </a:solidFill>
              </a:rPr>
              <a:t>never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Show English subtitle:         </a:t>
            </a:r>
            <a:r>
              <a:rPr lang="ja-JP" altLang="en-US" dirty="0" smtClean="0">
                <a:solidFill>
                  <a:schemeClr val="tx1"/>
                </a:solidFill>
              </a:rPr>
              <a:t>○ </a:t>
            </a:r>
            <a:r>
              <a:rPr lang="en-US" altLang="ja-JP" dirty="0" smtClean="0">
                <a:solidFill>
                  <a:schemeClr val="tx1"/>
                </a:solidFill>
              </a:rPr>
              <a:t>always  </a:t>
            </a:r>
            <a:r>
              <a:rPr lang="ja-JP" altLang="en-US" dirty="0" smtClean="0">
                <a:solidFill>
                  <a:schemeClr val="tx1"/>
                </a:solidFill>
              </a:rPr>
              <a:t>○ </a:t>
            </a:r>
            <a:r>
              <a:rPr lang="en-US" altLang="ja-JP" dirty="0" smtClean="0">
                <a:solidFill>
                  <a:schemeClr val="tx1"/>
                </a:solidFill>
              </a:rPr>
              <a:t>if 50%+ words are new </a:t>
            </a:r>
            <a:r>
              <a:rPr lang="ja-JP" altLang="en-US" dirty="0" smtClean="0">
                <a:solidFill>
                  <a:schemeClr val="tx1"/>
                </a:solidFill>
              </a:rPr>
              <a:t>● </a:t>
            </a:r>
            <a:r>
              <a:rPr lang="en-US" altLang="ja-JP" dirty="0" smtClean="0">
                <a:solidFill>
                  <a:schemeClr val="tx1"/>
                </a:solidFill>
              </a:rPr>
              <a:t>never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Auto-Pausing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Automatically pause:            </a:t>
            </a:r>
            <a:r>
              <a:rPr lang="ja-JP" altLang="en-US" dirty="0" smtClean="0">
                <a:solidFill>
                  <a:schemeClr val="tx1"/>
                </a:solidFill>
              </a:rPr>
              <a:t>○ </a:t>
            </a:r>
            <a:r>
              <a:rPr lang="en-US" altLang="ja-JP" dirty="0" smtClean="0">
                <a:solidFill>
                  <a:schemeClr val="tx1"/>
                </a:solidFill>
              </a:rPr>
              <a:t>always </a:t>
            </a:r>
            <a:r>
              <a:rPr lang="ja-JP" altLang="en-US" dirty="0" smtClean="0">
                <a:solidFill>
                  <a:schemeClr val="tx1"/>
                </a:solidFill>
              </a:rPr>
              <a:t>○ </a:t>
            </a:r>
            <a:r>
              <a:rPr lang="en-US" altLang="ja-JP" dirty="0" smtClean="0">
                <a:solidFill>
                  <a:schemeClr val="tx1"/>
                </a:solidFill>
              </a:rPr>
              <a:t>if there are new words </a:t>
            </a:r>
            <a:r>
              <a:rPr lang="ja-JP" altLang="en-US" dirty="0" smtClean="0">
                <a:solidFill>
                  <a:schemeClr val="tx1"/>
                </a:solidFill>
              </a:rPr>
              <a:t>● </a:t>
            </a:r>
            <a:r>
              <a:rPr lang="en-US" altLang="ja-JP" dirty="0" smtClean="0">
                <a:solidFill>
                  <a:schemeClr val="tx1"/>
                </a:solidFill>
              </a:rPr>
              <a:t>never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Automatically resume:         </a:t>
            </a:r>
            <a:r>
              <a:rPr lang="ja-JP" altLang="en-US" dirty="0" smtClean="0">
                <a:solidFill>
                  <a:schemeClr val="tx1"/>
                </a:solidFill>
              </a:rPr>
              <a:t>○ </a:t>
            </a:r>
            <a:r>
              <a:rPr lang="en-US" altLang="ja-JP" dirty="0" smtClean="0">
                <a:solidFill>
                  <a:schemeClr val="tx1"/>
                </a:solidFill>
              </a:rPr>
              <a:t>after 10 seconds </a:t>
            </a:r>
            <a:r>
              <a:rPr lang="ja-JP" altLang="en-US" dirty="0" smtClean="0">
                <a:solidFill>
                  <a:schemeClr val="tx1"/>
                </a:solidFill>
              </a:rPr>
              <a:t>● </a:t>
            </a:r>
            <a:r>
              <a:rPr lang="en-US" altLang="ja-JP" dirty="0" smtClean="0">
                <a:solidFill>
                  <a:schemeClr val="tx1"/>
                </a:solidFill>
              </a:rPr>
              <a:t>never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91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24"/>
            <a:ext cx="8229600" cy="5162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Viewing Video</a:t>
            </a:r>
            <a:endParaRPr lang="en-US" dirty="0"/>
          </a:p>
        </p:txBody>
      </p:sp>
      <p:pic>
        <p:nvPicPr>
          <p:cNvPr id="13" name="Content Placeholder 12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90600"/>
            <a:ext cx="7640117" cy="3934374"/>
          </a:xfrm>
        </p:spPr>
      </p:pic>
      <p:sp>
        <p:nvSpPr>
          <p:cNvPr id="18" name="Rectangle 17"/>
          <p:cNvSpPr/>
          <p:nvPr/>
        </p:nvSpPr>
        <p:spPr>
          <a:xfrm>
            <a:off x="2530867" y="5410199"/>
            <a:ext cx="480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寨主为什么从不解释呢</a:t>
            </a:r>
            <a:endParaRPr lang="en-US" sz="3200" dirty="0"/>
          </a:p>
        </p:txBody>
      </p:sp>
      <p:sp>
        <p:nvSpPr>
          <p:cNvPr id="24" name="Rectangle 23"/>
          <p:cNvSpPr/>
          <p:nvPr/>
        </p:nvSpPr>
        <p:spPr>
          <a:xfrm>
            <a:off x="6461589" y="533400"/>
            <a:ext cx="1874178" cy="266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Rate / Share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74222" y="533400"/>
            <a:ext cx="1874178" cy="266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Viewing options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78722" y="533400"/>
            <a:ext cx="1874178" cy="266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Shortcuts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85800" y="4800600"/>
            <a:ext cx="7848600" cy="228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▶</a:t>
            </a:r>
            <a:r>
              <a:rPr lang="ja-JP" altLang="en-US" dirty="0"/>
              <a:t>ー</a:t>
            </a:r>
            <a:r>
              <a:rPr lang="ja-JP" altLang="en-US" dirty="0" smtClean="0"/>
              <a:t>－－－－－－－－－●                                                           </a:t>
            </a:r>
            <a:r>
              <a:rPr lang="en-US" altLang="ja-JP" dirty="0" smtClean="0"/>
              <a:t>[volume] [</a:t>
            </a:r>
            <a:r>
              <a:rPr lang="en-US" altLang="ja-JP" dirty="0" err="1" smtClean="0"/>
              <a:t>fullscreen</a:t>
            </a:r>
            <a:r>
              <a:rPr lang="en-US" altLang="ja-JP" dirty="0" smtClean="0"/>
              <a:t>]                                                                        </a:t>
            </a:r>
            <a:endParaRPr lang="en-US" dirty="0"/>
          </a:p>
        </p:txBody>
      </p:sp>
      <p:sp>
        <p:nvSpPr>
          <p:cNvPr id="30" name="Rectangular Callout 29"/>
          <p:cNvSpPr/>
          <p:nvPr/>
        </p:nvSpPr>
        <p:spPr>
          <a:xfrm>
            <a:off x="1371600" y="914400"/>
            <a:ext cx="7162799" cy="3048000"/>
          </a:xfrm>
          <a:prstGeom prst="wedgeRectCallout">
            <a:avLst>
              <a:gd name="adj1" fmla="val 13747"/>
              <a:gd name="adj2" fmla="val -5445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Show:                                   </a:t>
            </a:r>
            <a:r>
              <a:rPr lang="ja-JP" altLang="en-US" dirty="0" smtClean="0">
                <a:solidFill>
                  <a:schemeClr val="tx1"/>
                </a:solidFill>
              </a:rPr>
              <a:t>○ </a:t>
            </a:r>
            <a:r>
              <a:rPr lang="en-US" dirty="0" smtClean="0">
                <a:solidFill>
                  <a:schemeClr val="tx1"/>
                </a:solidFill>
              </a:rPr>
              <a:t>video only </a:t>
            </a:r>
            <a:r>
              <a:rPr lang="ja-JP" altLang="en-US" dirty="0" smtClean="0">
                <a:solidFill>
                  <a:schemeClr val="tx1"/>
                </a:solidFill>
              </a:rPr>
              <a:t>○ </a:t>
            </a:r>
            <a:r>
              <a:rPr lang="en-US" dirty="0" smtClean="0">
                <a:solidFill>
                  <a:schemeClr val="tx1"/>
                </a:solidFill>
              </a:rPr>
              <a:t>annotations only </a:t>
            </a:r>
            <a:r>
              <a:rPr lang="ja-JP" altLang="en-US" dirty="0" smtClean="0">
                <a:solidFill>
                  <a:schemeClr val="tx1"/>
                </a:solidFill>
              </a:rPr>
              <a:t>● </a:t>
            </a:r>
            <a:r>
              <a:rPr lang="en-US" dirty="0" smtClean="0">
                <a:solidFill>
                  <a:schemeClr val="tx1"/>
                </a:solidFill>
              </a:rPr>
              <a:t>both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Annotations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Show Pinyin:                         </a:t>
            </a:r>
            <a:r>
              <a:rPr lang="ja-JP" altLang="en-US" dirty="0" smtClean="0">
                <a:solidFill>
                  <a:schemeClr val="tx1"/>
                </a:solidFill>
              </a:rPr>
              <a:t>○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always </a:t>
            </a:r>
            <a:r>
              <a:rPr lang="ja-JP" altLang="en-US" dirty="0" smtClean="0">
                <a:solidFill>
                  <a:schemeClr val="tx1"/>
                </a:solidFill>
              </a:rPr>
              <a:t>● </a:t>
            </a:r>
            <a:r>
              <a:rPr lang="en-US" altLang="ja-JP" dirty="0" smtClean="0">
                <a:solidFill>
                  <a:schemeClr val="tx1"/>
                </a:solidFill>
              </a:rPr>
              <a:t>for new words </a:t>
            </a:r>
            <a:r>
              <a:rPr lang="ja-JP" altLang="en-US" dirty="0" smtClean="0">
                <a:solidFill>
                  <a:schemeClr val="tx1"/>
                </a:solidFill>
              </a:rPr>
              <a:t>○</a:t>
            </a:r>
            <a:r>
              <a:rPr lang="en-US" altLang="ja-JP" dirty="0" smtClean="0">
                <a:solidFill>
                  <a:schemeClr val="tx1"/>
                </a:solidFill>
              </a:rPr>
              <a:t>never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Hidden pinyin is:                  </a:t>
            </a:r>
            <a:r>
              <a:rPr lang="ja-JP" altLang="en-US" dirty="0" smtClean="0">
                <a:solidFill>
                  <a:schemeClr val="tx1"/>
                </a:solidFill>
              </a:rPr>
              <a:t>● </a:t>
            </a:r>
            <a:r>
              <a:rPr lang="en-US" altLang="ja-JP" dirty="0" smtClean="0">
                <a:solidFill>
                  <a:schemeClr val="tx1"/>
                </a:solidFill>
              </a:rPr>
              <a:t>faded </a:t>
            </a:r>
            <a:r>
              <a:rPr lang="ja-JP" altLang="en-US" dirty="0" smtClean="0">
                <a:solidFill>
                  <a:schemeClr val="tx1"/>
                </a:solidFill>
              </a:rPr>
              <a:t>○ </a:t>
            </a:r>
            <a:r>
              <a:rPr lang="en-US" altLang="ja-JP" dirty="0" smtClean="0">
                <a:solidFill>
                  <a:schemeClr val="tx1"/>
                </a:solidFill>
              </a:rPr>
              <a:t>not shown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Show word translation:      </a:t>
            </a:r>
            <a:r>
              <a:rPr lang="ja-JP" altLang="en-US" dirty="0" smtClean="0">
                <a:solidFill>
                  <a:schemeClr val="tx1"/>
                </a:solidFill>
              </a:rPr>
              <a:t>○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always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ja-JP" altLang="en-US" dirty="0" smtClean="0">
                <a:solidFill>
                  <a:schemeClr val="tx1"/>
                </a:solidFill>
              </a:rPr>
              <a:t>○ </a:t>
            </a:r>
            <a:r>
              <a:rPr lang="en-US" altLang="ja-JP" dirty="0" smtClean="0">
                <a:solidFill>
                  <a:schemeClr val="tx1"/>
                </a:solidFill>
              </a:rPr>
              <a:t>for new words </a:t>
            </a:r>
            <a:r>
              <a:rPr lang="ja-JP" altLang="en-US" dirty="0" smtClean="0">
                <a:solidFill>
                  <a:schemeClr val="tx1"/>
                </a:solidFill>
              </a:rPr>
              <a:t>● </a:t>
            </a:r>
            <a:r>
              <a:rPr lang="en-US" altLang="ja-JP" dirty="0" smtClean="0">
                <a:solidFill>
                  <a:schemeClr val="tx1"/>
                </a:solidFill>
              </a:rPr>
              <a:t>never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Show English subtitle:         </a:t>
            </a:r>
            <a:r>
              <a:rPr lang="ja-JP" altLang="en-US" dirty="0" smtClean="0">
                <a:solidFill>
                  <a:schemeClr val="tx1"/>
                </a:solidFill>
              </a:rPr>
              <a:t>● </a:t>
            </a:r>
            <a:r>
              <a:rPr lang="en-US" altLang="ja-JP" dirty="0" smtClean="0">
                <a:solidFill>
                  <a:schemeClr val="tx1"/>
                </a:solidFill>
              </a:rPr>
              <a:t>always  </a:t>
            </a:r>
            <a:r>
              <a:rPr lang="ja-JP" altLang="en-US" dirty="0" smtClean="0">
                <a:solidFill>
                  <a:schemeClr val="tx1"/>
                </a:solidFill>
              </a:rPr>
              <a:t>○ </a:t>
            </a:r>
            <a:r>
              <a:rPr lang="en-US" altLang="ja-JP" dirty="0" smtClean="0">
                <a:solidFill>
                  <a:schemeClr val="tx1"/>
                </a:solidFill>
              </a:rPr>
              <a:t>if 50%+ words are new </a:t>
            </a:r>
            <a:r>
              <a:rPr lang="ja-JP" altLang="en-US" dirty="0" smtClean="0">
                <a:solidFill>
                  <a:schemeClr val="tx1"/>
                </a:solidFill>
              </a:rPr>
              <a:t>○ </a:t>
            </a:r>
            <a:r>
              <a:rPr lang="en-US" altLang="ja-JP" dirty="0" smtClean="0">
                <a:solidFill>
                  <a:schemeClr val="tx1"/>
                </a:solidFill>
              </a:rPr>
              <a:t>never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Auto-Pausing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Automatically pause:            </a:t>
            </a:r>
            <a:r>
              <a:rPr lang="ja-JP" altLang="en-US" dirty="0" smtClean="0">
                <a:solidFill>
                  <a:schemeClr val="tx1"/>
                </a:solidFill>
              </a:rPr>
              <a:t>○ </a:t>
            </a:r>
            <a:r>
              <a:rPr lang="en-US" altLang="ja-JP" dirty="0" smtClean="0">
                <a:solidFill>
                  <a:schemeClr val="tx1"/>
                </a:solidFill>
              </a:rPr>
              <a:t>always </a:t>
            </a:r>
            <a:r>
              <a:rPr lang="ja-JP" altLang="en-US" dirty="0" smtClean="0">
                <a:solidFill>
                  <a:schemeClr val="tx1"/>
                </a:solidFill>
              </a:rPr>
              <a:t>○ </a:t>
            </a:r>
            <a:r>
              <a:rPr lang="en-US" altLang="ja-JP" dirty="0" smtClean="0">
                <a:solidFill>
                  <a:schemeClr val="tx1"/>
                </a:solidFill>
              </a:rPr>
              <a:t>if there are new words </a:t>
            </a:r>
            <a:r>
              <a:rPr lang="ja-JP" altLang="en-US" dirty="0" smtClean="0">
                <a:solidFill>
                  <a:schemeClr val="tx1"/>
                </a:solidFill>
              </a:rPr>
              <a:t>● </a:t>
            </a:r>
            <a:r>
              <a:rPr lang="en-US" altLang="ja-JP" dirty="0" smtClean="0">
                <a:solidFill>
                  <a:schemeClr val="tx1"/>
                </a:solidFill>
              </a:rPr>
              <a:t>never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Automatically resume:         </a:t>
            </a:r>
            <a:r>
              <a:rPr lang="ja-JP" altLang="en-US" dirty="0" smtClean="0">
                <a:solidFill>
                  <a:schemeClr val="tx1"/>
                </a:solidFill>
              </a:rPr>
              <a:t>○ </a:t>
            </a:r>
            <a:r>
              <a:rPr lang="en-US" altLang="ja-JP" dirty="0" smtClean="0">
                <a:solidFill>
                  <a:schemeClr val="tx1"/>
                </a:solidFill>
              </a:rPr>
              <a:t>after 10 seconds </a:t>
            </a:r>
            <a:r>
              <a:rPr lang="ja-JP" altLang="en-US" dirty="0" smtClean="0">
                <a:solidFill>
                  <a:schemeClr val="tx1"/>
                </a:solidFill>
              </a:rPr>
              <a:t>● </a:t>
            </a:r>
            <a:r>
              <a:rPr lang="en-US" altLang="ja-JP" dirty="0" smtClean="0">
                <a:solidFill>
                  <a:schemeClr val="tx1"/>
                </a:solidFill>
              </a:rPr>
              <a:t>never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4600" y="5105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zhài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zhǔ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05200" y="5105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wèishénme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48200" y="5105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cóngbù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62600" y="510941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jiě</a:t>
            </a:r>
            <a:r>
              <a:rPr lang="en-US" dirty="0" err="1" smtClean="0">
                <a:solidFill>
                  <a:schemeClr val="accent1"/>
                </a:solidFill>
              </a:rPr>
              <a:t>shì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48400" y="510941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58610" y="6290441"/>
            <a:ext cx="438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Village leader, why do you never explain?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9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Personalized Vocabularies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are assumed to not know anything at registration time</a:t>
            </a:r>
          </a:p>
          <a:p>
            <a:r>
              <a:rPr lang="en-US" dirty="0" smtClean="0"/>
              <a:t>As they watch videos, once a word has appeared 3 [test for optimal number] times, they are assumed to have learned it</a:t>
            </a:r>
          </a:p>
          <a:p>
            <a:r>
              <a:rPr lang="en-US" dirty="0" smtClean="0"/>
              <a:t>If the user hovers over the word, reset 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94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24"/>
            <a:ext cx="8229600" cy="5162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Viewing Video</a:t>
            </a:r>
            <a:endParaRPr lang="en-US" dirty="0"/>
          </a:p>
        </p:txBody>
      </p:sp>
      <p:pic>
        <p:nvPicPr>
          <p:cNvPr id="13" name="Content Placeholder 12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90600"/>
            <a:ext cx="7640117" cy="3934374"/>
          </a:xfrm>
        </p:spPr>
      </p:pic>
      <p:sp>
        <p:nvSpPr>
          <p:cNvPr id="24" name="Rectangle 23"/>
          <p:cNvSpPr/>
          <p:nvPr/>
        </p:nvSpPr>
        <p:spPr>
          <a:xfrm>
            <a:off x="6461589" y="533400"/>
            <a:ext cx="1874178" cy="266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Rate / Share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74222" y="533400"/>
            <a:ext cx="1874178" cy="266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Viewing options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78722" y="533400"/>
            <a:ext cx="1874178" cy="266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Shortcuts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85800" y="4800600"/>
            <a:ext cx="7848600" cy="228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▶</a:t>
            </a:r>
            <a:r>
              <a:rPr lang="ja-JP" altLang="en-US" dirty="0"/>
              <a:t>ー</a:t>
            </a:r>
            <a:r>
              <a:rPr lang="ja-JP" altLang="en-US" dirty="0" smtClean="0"/>
              <a:t>－－－－－－－－－●                                                           </a:t>
            </a:r>
            <a:r>
              <a:rPr lang="en-US" altLang="ja-JP" dirty="0" smtClean="0"/>
              <a:t>[volume] [</a:t>
            </a:r>
            <a:r>
              <a:rPr lang="en-US" altLang="ja-JP" dirty="0" err="1" smtClean="0"/>
              <a:t>fullscreen</a:t>
            </a:r>
            <a:r>
              <a:rPr lang="en-US" altLang="ja-JP" dirty="0" smtClean="0"/>
              <a:t>]                                                                        </a:t>
            </a:r>
            <a:endParaRPr lang="en-US" dirty="0"/>
          </a:p>
        </p:txBody>
      </p:sp>
      <p:sp>
        <p:nvSpPr>
          <p:cNvPr id="30" name="Rectangular Callout 29"/>
          <p:cNvSpPr/>
          <p:nvPr/>
        </p:nvSpPr>
        <p:spPr>
          <a:xfrm>
            <a:off x="4152900" y="914400"/>
            <a:ext cx="4381499" cy="2819400"/>
          </a:xfrm>
          <a:prstGeom prst="wedgeRectCallout">
            <a:avLst>
              <a:gd name="adj1" fmla="val 26220"/>
              <a:gd name="adj2" fmla="val -52992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Collaborative Viewing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Share this link with your friends to watch this video together: [link]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Rating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Educational?               [+yes] [-no]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Interesting?                 [+yes] [-no]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Share on Social Networks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[+1] [like] [tweet]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30867" y="5410199"/>
            <a:ext cx="480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寨主为什么从不解释呢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2514600" y="5105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zhài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zhǔ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05200" y="5105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wèi</a:t>
            </a:r>
            <a:r>
              <a:rPr lang="en-US" dirty="0" err="1" smtClean="0">
                <a:solidFill>
                  <a:schemeClr val="accent2"/>
                </a:solidFill>
              </a:rPr>
              <a:t>shén</a:t>
            </a:r>
            <a:r>
              <a:rPr lang="en-US" dirty="0" err="1" smtClean="0"/>
              <a:t>me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5105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cóng</a:t>
            </a:r>
            <a:r>
              <a:rPr lang="en-US" dirty="0" err="1" smtClean="0">
                <a:solidFill>
                  <a:schemeClr val="accent1"/>
                </a:solidFill>
              </a:rPr>
              <a:t>bù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62600" y="510941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jiě</a:t>
            </a:r>
            <a:r>
              <a:rPr lang="en-US" dirty="0" err="1" smtClean="0">
                <a:solidFill>
                  <a:schemeClr val="accent1"/>
                </a:solidFill>
              </a:rPr>
              <a:t>shì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48400" y="510941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</a:t>
            </a:r>
            <a:endParaRPr lang="en-US" dirty="0"/>
          </a:p>
        </p:txBody>
      </p:sp>
      <p:sp>
        <p:nvSpPr>
          <p:cNvPr id="23" name="Rounded Rectangular Callout 22"/>
          <p:cNvSpPr/>
          <p:nvPr/>
        </p:nvSpPr>
        <p:spPr>
          <a:xfrm>
            <a:off x="2530867" y="5994974"/>
            <a:ext cx="974333" cy="405826"/>
          </a:xfrm>
          <a:prstGeom prst="wedgeRoundRectCallout">
            <a:avLst>
              <a:gd name="adj1" fmla="val -20234"/>
              <a:gd name="adj2" fmla="val -666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Village leader</a:t>
            </a:r>
            <a:endParaRPr lang="en-US" sz="1600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5562600" y="5994974"/>
            <a:ext cx="898989" cy="405826"/>
          </a:xfrm>
          <a:prstGeom prst="wedgeRoundRectCallout">
            <a:avLst>
              <a:gd name="adj1" fmla="val -20234"/>
              <a:gd name="adj2" fmla="val -666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explain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83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162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Collaborative Viewing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Users:</a:t>
            </a:r>
          </a:p>
          <a:p>
            <a:pPr lvl="1"/>
            <a:r>
              <a:rPr lang="en-US" dirty="0" smtClean="0"/>
              <a:t>N: native speaker.</a:t>
            </a:r>
          </a:p>
          <a:p>
            <a:pPr lvl="1"/>
            <a:r>
              <a:rPr lang="en-US" dirty="0" smtClean="0"/>
              <a:t>L: intermediate learner</a:t>
            </a:r>
          </a:p>
          <a:p>
            <a:pPr lvl="1"/>
            <a:r>
              <a:rPr lang="en-US" dirty="0" smtClean="0"/>
              <a:t>B: beginner</a:t>
            </a:r>
          </a:p>
          <a:p>
            <a:r>
              <a:rPr lang="en-US" dirty="0" smtClean="0"/>
              <a:t>All 3 have own laptops/tablets, one of them starts video and sends link to other 2</a:t>
            </a:r>
          </a:p>
          <a:p>
            <a:r>
              <a:rPr lang="en-US" dirty="0" smtClean="0"/>
              <a:t>Each use “Viewing options” to customize what annotations are shown to them</a:t>
            </a:r>
          </a:p>
          <a:p>
            <a:pPr lvl="1"/>
            <a:r>
              <a:rPr lang="en-US" dirty="0" smtClean="0"/>
              <a:t>N: no annotations</a:t>
            </a:r>
          </a:p>
          <a:p>
            <a:pPr lvl="1"/>
            <a:r>
              <a:rPr lang="en-US" dirty="0" smtClean="0"/>
              <a:t>L: pinyin and word translations for new words</a:t>
            </a:r>
          </a:p>
          <a:p>
            <a:pPr lvl="1"/>
            <a:r>
              <a:rPr lang="en-US" dirty="0" smtClean="0"/>
              <a:t>B: pinyin and subtitles</a:t>
            </a:r>
            <a:endParaRPr lang="en-US" dirty="0"/>
          </a:p>
          <a:p>
            <a:pPr marL="514350" indent="-457200"/>
            <a:r>
              <a:rPr lang="en-US" dirty="0" smtClean="0"/>
              <a:t>Pausing/resuming by a user does so for all</a:t>
            </a:r>
          </a:p>
        </p:txBody>
      </p:sp>
    </p:spTree>
    <p:extLst>
      <p:ext uri="{BB962C8B-B14F-4D97-AF65-F5344CB8AC3E}">
        <p14:creationId xmlns:p14="http://schemas.microsoft.com/office/powerpoint/2010/main" val="228590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24"/>
            <a:ext cx="8229600" cy="5162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Editing</a:t>
            </a:r>
            <a:endParaRPr lang="en-US" dirty="0"/>
          </a:p>
        </p:txBody>
      </p:sp>
      <p:pic>
        <p:nvPicPr>
          <p:cNvPr id="13" name="Content Placeholder 12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90600"/>
            <a:ext cx="7640117" cy="3934374"/>
          </a:xfrm>
        </p:spPr>
      </p:pic>
      <p:sp>
        <p:nvSpPr>
          <p:cNvPr id="18" name="Rectangle 17"/>
          <p:cNvSpPr/>
          <p:nvPr/>
        </p:nvSpPr>
        <p:spPr>
          <a:xfrm>
            <a:off x="2530867" y="5410199"/>
            <a:ext cx="480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寨主为什</a:t>
            </a:r>
            <a:r>
              <a:rPr lang="zh-CN" altLang="en-US" sz="3200" dirty="0" smtClean="0">
                <a:solidFill>
                  <a:srgbClr val="FF0000"/>
                </a:solidFill>
              </a:rPr>
              <a:t>公</a:t>
            </a:r>
            <a:r>
              <a:rPr lang="zh-CN" altLang="en-US" sz="3200" dirty="0" smtClean="0"/>
              <a:t>从不解释呢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2514600" y="5105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zhài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zhǔ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76600" y="5105400"/>
            <a:ext cx="152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wèi</a:t>
            </a:r>
            <a:r>
              <a:rPr lang="en-US" dirty="0" err="1" smtClean="0">
                <a:solidFill>
                  <a:schemeClr val="accent2"/>
                </a:solidFill>
              </a:rPr>
              <a:t>shén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/>
              <a:t>gōng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5105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cóng</a:t>
            </a:r>
            <a:r>
              <a:rPr lang="en-US" dirty="0" err="1" smtClean="0">
                <a:solidFill>
                  <a:schemeClr val="accent1"/>
                </a:solidFill>
              </a:rPr>
              <a:t>bù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600" y="510941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jiě</a:t>
            </a:r>
            <a:r>
              <a:rPr lang="en-US" dirty="0" err="1" smtClean="0">
                <a:solidFill>
                  <a:schemeClr val="accent1"/>
                </a:solidFill>
              </a:rPr>
              <a:t>shì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48400" y="510941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461589" y="533400"/>
            <a:ext cx="1874178" cy="266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Rate / Share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74222" y="533400"/>
            <a:ext cx="1874178" cy="266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Viewing options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78722" y="533400"/>
            <a:ext cx="1874178" cy="266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Shortcuts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85800" y="4800600"/>
            <a:ext cx="7848600" cy="228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▶</a:t>
            </a:r>
            <a:r>
              <a:rPr lang="ja-JP" altLang="en-US" dirty="0"/>
              <a:t>ー</a:t>
            </a:r>
            <a:r>
              <a:rPr lang="ja-JP" altLang="en-US" dirty="0" smtClean="0"/>
              <a:t>－－－－－－－－－●                                                           </a:t>
            </a:r>
            <a:r>
              <a:rPr lang="en-US" altLang="ja-JP" dirty="0" smtClean="0"/>
              <a:t>[volume] [</a:t>
            </a:r>
            <a:r>
              <a:rPr lang="en-US" altLang="ja-JP" dirty="0" err="1" smtClean="0"/>
              <a:t>fullscreen</a:t>
            </a:r>
            <a:r>
              <a:rPr lang="en-US" altLang="ja-JP" dirty="0" smtClean="0"/>
              <a:t>]                                                                        </a:t>
            </a:r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7232181" y="5444471"/>
            <a:ext cx="1066800" cy="516230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3810000" y="6248400"/>
            <a:ext cx="2819400" cy="533400"/>
          </a:xfrm>
          <a:prstGeom prst="wedgeRoundRectCallout">
            <a:avLst>
              <a:gd name="adj1" fmla="val -25691"/>
              <a:gd name="adj2" fmla="val -1049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 indicates possible error (OCR engine disagreement)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6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– Finding what to fix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1797116"/>
            <a:ext cx="601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寨主</a:t>
            </a:r>
            <a:r>
              <a:rPr lang="ja-JP" altLang="en-US" sz="3200" dirty="0" smtClean="0"/>
              <a:t>　</a:t>
            </a:r>
            <a:r>
              <a:rPr lang="zh-CN" altLang="en-US" sz="3200" dirty="0" smtClean="0"/>
              <a:t>为什</a:t>
            </a:r>
            <a:r>
              <a:rPr lang="ja-JP" altLang="en-US" sz="3200" dirty="0" smtClean="0"/>
              <a:t>　</a:t>
            </a:r>
            <a:r>
              <a:rPr lang="zh-CN" altLang="en-US" sz="3200" dirty="0" smtClean="0">
                <a:solidFill>
                  <a:srgbClr val="FF0000"/>
                </a:solidFill>
              </a:rPr>
              <a:t>公</a:t>
            </a:r>
            <a:r>
              <a:rPr lang="ja-JP" altLang="en-US" sz="3200" dirty="0" smtClean="0"/>
              <a:t>　</a:t>
            </a:r>
            <a:r>
              <a:rPr lang="zh-CN" altLang="en-US" sz="3200" dirty="0" smtClean="0"/>
              <a:t>从不</a:t>
            </a:r>
            <a:r>
              <a:rPr lang="ja-JP" altLang="en-US" sz="3200" dirty="0" smtClean="0"/>
              <a:t>　</a:t>
            </a:r>
            <a:r>
              <a:rPr lang="zh-CN" altLang="en-US" sz="3200" dirty="0" smtClean="0"/>
              <a:t>解释</a:t>
            </a:r>
            <a:r>
              <a:rPr lang="ja-JP" altLang="en-US" sz="3200" dirty="0" smtClean="0"/>
              <a:t>　</a:t>
            </a:r>
            <a:r>
              <a:rPr lang="zh-CN" altLang="en-US" sz="3200" dirty="0" smtClean="0"/>
              <a:t>呢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905000" y="1447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Characters and word boundaries:</a:t>
            </a:r>
            <a:endParaRPr lang="en-US" b="1" dirty="0"/>
          </a:p>
        </p:txBody>
      </p:sp>
      <p:sp>
        <p:nvSpPr>
          <p:cNvPr id="15" name="Flowchart: Process 14"/>
          <p:cNvSpPr/>
          <p:nvPr/>
        </p:nvSpPr>
        <p:spPr>
          <a:xfrm>
            <a:off x="1928972" y="2381891"/>
            <a:ext cx="1347627" cy="516230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Correct as-is</a:t>
            </a:r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3810000" y="2381891"/>
            <a:ext cx="1524000" cy="516230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Fix</a:t>
            </a:r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>
            <a:off x="5638800" y="2381891"/>
            <a:ext cx="2057400" cy="516230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Incorrect, but I can’t fix it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28972" y="34290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Pinyin and word translations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2057400" y="383712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寨主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76599" y="383712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zhài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zhǔ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57972" y="3901392"/>
            <a:ext cx="195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Village leader</a:t>
            </a:r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4191000" y="3901391"/>
            <a:ext cx="761999" cy="305069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C/F/I</a:t>
            </a:r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>
            <a:off x="6781800" y="3933523"/>
            <a:ext cx="761999" cy="305069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C/F/I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905000" y="45720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English Subtitle: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057400" y="5105400"/>
            <a:ext cx="438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Village leader, why do you never explain?</a:t>
            </a:r>
            <a:endParaRPr lang="en-US" dirty="0"/>
          </a:p>
        </p:txBody>
      </p:sp>
      <p:sp>
        <p:nvSpPr>
          <p:cNvPr id="32" name="Flowchart: Process 31"/>
          <p:cNvSpPr/>
          <p:nvPr/>
        </p:nvSpPr>
        <p:spPr>
          <a:xfrm>
            <a:off x="2081372" y="5474732"/>
            <a:ext cx="1347627" cy="516230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Correct as-is</a:t>
            </a:r>
            <a:endParaRPr lang="en-US" dirty="0"/>
          </a:p>
        </p:txBody>
      </p:sp>
      <p:sp>
        <p:nvSpPr>
          <p:cNvPr id="33" name="Flowchart: Process 32"/>
          <p:cNvSpPr/>
          <p:nvPr/>
        </p:nvSpPr>
        <p:spPr>
          <a:xfrm>
            <a:off x="3962400" y="5474732"/>
            <a:ext cx="1524000" cy="516230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Fix</a:t>
            </a:r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>
            <a:off x="5791200" y="5474732"/>
            <a:ext cx="2057400" cy="516230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Incorrect, but I can’t fix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Frontpage</a:t>
            </a:r>
            <a:r>
              <a:rPr lang="en-US" dirty="0" smtClean="0"/>
              <a:t>, not logged 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8377" y="2074524"/>
            <a:ext cx="6934200" cy="419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Search (by name or subtitle contents)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3429000"/>
            <a:ext cx="7117423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Videos viewed the most this week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8400" y="1524000"/>
            <a:ext cx="1874178" cy="266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Login/register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3000" y="4191000"/>
            <a:ext cx="7117423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Videos rated most educational this week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3000" y="1524000"/>
            <a:ext cx="4953000" cy="266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Looking for videos in: [select language]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640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Editing – voting / suggesting edit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2313346"/>
            <a:ext cx="601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寨主</a:t>
            </a:r>
            <a:r>
              <a:rPr lang="ja-JP" altLang="en-US" sz="3200" dirty="0" smtClean="0"/>
              <a:t>　</a:t>
            </a:r>
            <a:r>
              <a:rPr lang="zh-CN" altLang="en-US" sz="3200" dirty="0" smtClean="0"/>
              <a:t>为什</a:t>
            </a:r>
            <a:r>
              <a:rPr lang="ja-JP" altLang="en-US" sz="3200" dirty="0" smtClean="0"/>
              <a:t>　</a:t>
            </a:r>
            <a:r>
              <a:rPr lang="zh-CN" altLang="en-US" sz="3200" dirty="0" smtClean="0">
                <a:solidFill>
                  <a:srgbClr val="FF0000"/>
                </a:solidFill>
              </a:rPr>
              <a:t>公</a:t>
            </a:r>
            <a:r>
              <a:rPr lang="ja-JP" altLang="en-US" sz="3200" dirty="0" smtClean="0"/>
              <a:t>　</a:t>
            </a:r>
            <a:r>
              <a:rPr lang="zh-CN" altLang="en-US" sz="3200" dirty="0" smtClean="0"/>
              <a:t>从不</a:t>
            </a:r>
            <a:r>
              <a:rPr lang="ja-JP" altLang="en-US" sz="3200" dirty="0" smtClean="0"/>
              <a:t>　</a:t>
            </a:r>
            <a:r>
              <a:rPr lang="zh-CN" altLang="en-US" sz="3200" dirty="0" smtClean="0"/>
              <a:t>解释</a:t>
            </a:r>
            <a:r>
              <a:rPr lang="ja-JP" altLang="en-US" sz="3200" dirty="0" smtClean="0"/>
              <a:t>　</a:t>
            </a:r>
            <a:r>
              <a:rPr lang="zh-CN" altLang="en-US" sz="3200" dirty="0" smtClean="0"/>
              <a:t>呢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1477766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Characters and word boundaries:</a:t>
            </a:r>
            <a:endParaRPr lang="en-US" b="1" dirty="0"/>
          </a:p>
        </p:txBody>
      </p:sp>
      <p:sp>
        <p:nvSpPr>
          <p:cNvPr id="15" name="Flowchart: Process 14"/>
          <p:cNvSpPr/>
          <p:nvPr/>
        </p:nvSpPr>
        <p:spPr>
          <a:xfrm>
            <a:off x="7315200" y="2347618"/>
            <a:ext cx="1347627" cy="516230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 votes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38200" y="1944014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Vote for an existing choice or suggest a better one: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1066800" y="3018795"/>
            <a:ext cx="601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寨主</a:t>
            </a:r>
            <a:r>
              <a:rPr lang="ja-JP" altLang="en-US" sz="3200" dirty="0" smtClean="0"/>
              <a:t>　</a:t>
            </a:r>
            <a:r>
              <a:rPr lang="zh-CN" altLang="en-US" sz="3200" dirty="0" smtClean="0"/>
              <a:t>为什</a:t>
            </a:r>
            <a:r>
              <a:rPr lang="zh-CN" altLang="en-US" sz="3200" dirty="0" smtClean="0">
                <a:solidFill>
                  <a:srgbClr val="FF0000"/>
                </a:solidFill>
              </a:rPr>
              <a:t>么</a:t>
            </a:r>
            <a:r>
              <a:rPr lang="ja-JP" altLang="en-US" sz="3200" dirty="0" smtClean="0"/>
              <a:t>　</a:t>
            </a:r>
            <a:r>
              <a:rPr lang="zh-CN" altLang="en-US" sz="3200" dirty="0" smtClean="0"/>
              <a:t>从不</a:t>
            </a:r>
            <a:r>
              <a:rPr lang="ja-JP" altLang="en-US" sz="3200" dirty="0" smtClean="0"/>
              <a:t>　</a:t>
            </a:r>
            <a:r>
              <a:rPr lang="zh-CN" altLang="en-US" sz="3200" dirty="0" smtClean="0"/>
              <a:t>解释</a:t>
            </a:r>
            <a:r>
              <a:rPr lang="ja-JP" altLang="en-US" sz="3200" dirty="0" smtClean="0"/>
              <a:t>　</a:t>
            </a:r>
            <a:r>
              <a:rPr lang="zh-CN" altLang="en-US" sz="3200" dirty="0" smtClean="0"/>
              <a:t>呢</a:t>
            </a:r>
            <a:endParaRPr lang="en-US" sz="3200" dirty="0"/>
          </a:p>
        </p:txBody>
      </p:sp>
      <p:sp>
        <p:nvSpPr>
          <p:cNvPr id="23" name="Rectangle 22"/>
          <p:cNvSpPr/>
          <p:nvPr/>
        </p:nvSpPr>
        <p:spPr>
          <a:xfrm>
            <a:off x="1066800" y="3886200"/>
            <a:ext cx="601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寨主</a:t>
            </a:r>
            <a:r>
              <a:rPr lang="ja-JP" altLang="en-US" sz="3200" dirty="0" smtClean="0"/>
              <a:t>　</a:t>
            </a:r>
            <a:r>
              <a:rPr lang="zh-CN" altLang="en-US" sz="3200" dirty="0" smtClean="0"/>
              <a:t>为什</a:t>
            </a:r>
            <a:r>
              <a:rPr lang="ja-JP" altLang="en-US" sz="3200" dirty="0" smtClean="0"/>
              <a:t>　</a:t>
            </a:r>
            <a:r>
              <a:rPr lang="zh-CN" altLang="en-US" sz="3200" dirty="0" smtClean="0">
                <a:solidFill>
                  <a:srgbClr val="FF0000"/>
                </a:solidFill>
              </a:rPr>
              <a:t>么</a:t>
            </a:r>
            <a:r>
              <a:rPr lang="ja-JP" altLang="en-US" sz="3200" dirty="0" smtClean="0"/>
              <a:t>　</a:t>
            </a:r>
            <a:r>
              <a:rPr lang="zh-CN" altLang="en-US" sz="3200" dirty="0" smtClean="0"/>
              <a:t>从不</a:t>
            </a:r>
            <a:r>
              <a:rPr lang="ja-JP" altLang="en-US" sz="3200" dirty="0" smtClean="0"/>
              <a:t>　</a:t>
            </a:r>
            <a:r>
              <a:rPr lang="zh-CN" altLang="en-US" sz="3200" dirty="0" smtClean="0"/>
              <a:t>解释</a:t>
            </a:r>
            <a:r>
              <a:rPr lang="ja-JP" altLang="en-US" sz="3200" dirty="0" smtClean="0"/>
              <a:t>　</a:t>
            </a:r>
            <a:r>
              <a:rPr lang="zh-CN" altLang="en-US" sz="3200" dirty="0" smtClean="0"/>
              <a:t>呢</a:t>
            </a:r>
            <a:endParaRPr lang="en-US" sz="3200" dirty="0"/>
          </a:p>
        </p:txBody>
      </p:sp>
      <p:sp>
        <p:nvSpPr>
          <p:cNvPr id="24" name="Flowchart: Process 23"/>
          <p:cNvSpPr/>
          <p:nvPr/>
        </p:nvSpPr>
        <p:spPr>
          <a:xfrm>
            <a:off x="7344310" y="3087340"/>
            <a:ext cx="1347627" cy="516230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 votes</a:t>
            </a:r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>
            <a:off x="7363146" y="3920472"/>
            <a:ext cx="1347627" cy="516230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vote</a:t>
            </a:r>
            <a:endParaRPr lang="en-US" dirty="0"/>
          </a:p>
        </p:txBody>
      </p:sp>
      <p:sp>
        <p:nvSpPr>
          <p:cNvPr id="3" name="Flowchart: Process 2"/>
          <p:cNvSpPr/>
          <p:nvPr/>
        </p:nvSpPr>
        <p:spPr>
          <a:xfrm>
            <a:off x="1219200" y="4800600"/>
            <a:ext cx="5562600" cy="6858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7363146" y="4862268"/>
            <a:ext cx="1347627" cy="516230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Suggest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24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Coaxing users to contribute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Point system: edits give you points. Points give you viewing privileges [1 point = 10 min].</a:t>
            </a:r>
          </a:p>
          <a:p>
            <a:pPr lvl="1"/>
            <a:r>
              <a:rPr lang="en-US" dirty="0" smtClean="0"/>
              <a:t>Marking as correct or incorrect but can’t fix = 1 point</a:t>
            </a:r>
          </a:p>
          <a:p>
            <a:pPr lvl="1"/>
            <a:r>
              <a:rPr lang="en-US" dirty="0" smtClean="0"/>
              <a:t>Voting for something = 2 points</a:t>
            </a:r>
          </a:p>
          <a:p>
            <a:pPr lvl="1"/>
            <a:r>
              <a:rPr lang="en-US" dirty="0" smtClean="0"/>
              <a:t>Contributing something = 2 points for every person who votes for it</a:t>
            </a:r>
          </a:p>
          <a:p>
            <a:r>
              <a:rPr lang="en-US" dirty="0" smtClean="0"/>
              <a:t>If you run out of points while watching a video, video is paused and you are asked to get points by editing some uncertain line in the video</a:t>
            </a:r>
          </a:p>
          <a:p>
            <a:pPr lvl="1"/>
            <a:r>
              <a:rPr lang="en-US" dirty="0" smtClean="0"/>
              <a:t>If watching collaboratively or video has </a:t>
            </a:r>
            <a:r>
              <a:rPr lang="en-US" smtClean="0"/>
              <a:t>no uncertain </a:t>
            </a:r>
            <a:r>
              <a:rPr lang="en-US" dirty="0" smtClean="0"/>
              <a:t>lines, you don’t spend points watching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59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Frontpage</a:t>
            </a:r>
            <a:r>
              <a:rPr lang="en-US" dirty="0" smtClean="0"/>
              <a:t>, not logged 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8377" y="2074524"/>
            <a:ext cx="6934200" cy="419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Search (by name or subtitle contents)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3429000"/>
            <a:ext cx="7117423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Videos viewed the most this week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8400" y="1524000"/>
            <a:ext cx="1874178" cy="266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Login/register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3000" y="4191000"/>
            <a:ext cx="7117423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Videos rated most educational this week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3000" y="1524000"/>
            <a:ext cx="4953000" cy="266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Looking for videos in: [select language]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276600" y="1905000"/>
            <a:ext cx="2819400" cy="1295400"/>
          </a:xfrm>
          <a:prstGeom prst="wedgeRoundRectCallout">
            <a:avLst>
              <a:gd name="adj1" fmla="val -15179"/>
              <a:gd name="adj2" fmla="val -588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Initially “any language”,</a:t>
            </a:r>
          </a:p>
          <a:p>
            <a:pPr algn="ctr"/>
            <a:r>
              <a:rPr lang="en-US" dirty="0" err="1" smtClean="0"/>
              <a:t>Combobox</a:t>
            </a:r>
            <a:r>
              <a:rPr lang="en-US" dirty="0" smtClean="0"/>
              <a:t> allows filtering</a:t>
            </a:r>
          </a:p>
        </p:txBody>
      </p:sp>
    </p:spTree>
    <p:extLst>
      <p:ext uri="{BB962C8B-B14F-4D97-AF65-F5344CB8AC3E}">
        <p14:creationId xmlns:p14="http://schemas.microsoft.com/office/powerpoint/2010/main" val="413068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in / Registering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8377" y="2074524"/>
            <a:ext cx="6934200" cy="419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Search (by name or subtitle contents)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3429000"/>
            <a:ext cx="7117423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Videos viewed the most this week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8400" y="1524000"/>
            <a:ext cx="1874178" cy="266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Login/register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3000" y="4191000"/>
            <a:ext cx="7117423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Videos rated most educational this week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3000" y="1524000"/>
            <a:ext cx="4953000" cy="266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Looking for videos in: [select language]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5791200" y="1905000"/>
            <a:ext cx="2331377" cy="1409700"/>
          </a:xfrm>
          <a:prstGeom prst="wedgeRectCallout">
            <a:avLst>
              <a:gd name="adj1" fmla="val -22155"/>
              <a:gd name="adj2" fmla="val -59941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Email:         _____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Password:  _____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|Login|  |Register|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12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Frontpage</a:t>
            </a:r>
            <a:r>
              <a:rPr lang="en-US" dirty="0" smtClean="0"/>
              <a:t>, logged 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8377" y="2074524"/>
            <a:ext cx="6934200" cy="419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Search (by name or subtitle contents)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71188" y="1524000"/>
            <a:ext cx="1051390" cy="266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logout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38800" y="1524000"/>
            <a:ext cx="1203790" cy="266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settings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19400" y="2743200"/>
            <a:ext cx="3421295" cy="419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+ Add Video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3000" y="1524000"/>
            <a:ext cx="4267200" cy="266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Looking for videos in: [select language]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3000" y="3429000"/>
            <a:ext cx="7117423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Videos viewed the most this week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43000" y="4191000"/>
            <a:ext cx="7117423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Videos rated most educational this week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3000" y="5181600"/>
            <a:ext cx="7117423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Videos you should watch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42999" y="6019800"/>
            <a:ext cx="7117423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Videos you can contribute to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83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Frontpage</a:t>
            </a:r>
            <a:r>
              <a:rPr lang="en-US" dirty="0" smtClean="0"/>
              <a:t>, logged 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8377" y="2074524"/>
            <a:ext cx="6934200" cy="419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Search (by name or subtitle contents)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71188" y="1524000"/>
            <a:ext cx="1051390" cy="266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logout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38800" y="1524000"/>
            <a:ext cx="1203790" cy="266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settings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19400" y="2743200"/>
            <a:ext cx="3421295" cy="419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+ Add Video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3000" y="1524000"/>
            <a:ext cx="4267200" cy="266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Looking for videos in: [select language]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3000" y="3429000"/>
            <a:ext cx="7117423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Videos viewed the most this week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43000" y="4191000"/>
            <a:ext cx="7117423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Videos rated most educational this week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3000" y="5181600"/>
            <a:ext cx="7117423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Videos you should watch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2667000" y="3048000"/>
            <a:ext cx="3962400" cy="19812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Videos </a:t>
            </a:r>
            <a:r>
              <a:rPr lang="en-US" dirty="0" err="1" smtClean="0"/>
              <a:t>st</a:t>
            </a:r>
            <a:r>
              <a:rPr lang="en-US" dirty="0" smtClean="0"/>
              <a:t> given your current vocabulary you’ll likely understand them with annotations, and these videos’ </a:t>
            </a:r>
            <a:r>
              <a:rPr lang="en-US" dirty="0" err="1" smtClean="0"/>
              <a:t>transcripts+annotations</a:t>
            </a:r>
            <a:r>
              <a:rPr lang="en-US" dirty="0" smtClean="0"/>
              <a:t> are high-quality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42999" y="6019800"/>
            <a:ext cx="7117423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Videos you can contribute to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439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Frontpage</a:t>
            </a:r>
            <a:r>
              <a:rPr lang="en-US" dirty="0" smtClean="0"/>
              <a:t>, logged 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8377" y="2074524"/>
            <a:ext cx="6934200" cy="419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Search (by name or subtitle contents)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71188" y="1524000"/>
            <a:ext cx="1051390" cy="266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logout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38800" y="1524000"/>
            <a:ext cx="1203790" cy="266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settings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19400" y="2743200"/>
            <a:ext cx="3421295" cy="419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+ Add Video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3000" y="1524000"/>
            <a:ext cx="4267200" cy="266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Looking for videos in: [select language]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3000" y="3429000"/>
            <a:ext cx="7117423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Videos viewed the most this week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43000" y="4191000"/>
            <a:ext cx="7117423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Videos rated most educational this week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3000" y="5181600"/>
            <a:ext cx="7117423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Videos you should watch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2999" y="6019800"/>
            <a:ext cx="7117423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Videos you can contribute to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2548847" y="3886200"/>
            <a:ext cx="3962400" cy="19812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Videos </a:t>
            </a:r>
            <a:r>
              <a:rPr lang="en-US" dirty="0" err="1" smtClean="0"/>
              <a:t>st</a:t>
            </a:r>
            <a:r>
              <a:rPr lang="en-US" dirty="0" smtClean="0"/>
              <a:t> given your current vocabulary you’ll likely understand them without annotations, but these videos’ </a:t>
            </a:r>
            <a:r>
              <a:rPr lang="en-US" dirty="0" err="1" smtClean="0"/>
              <a:t>transcripts+annotations</a:t>
            </a:r>
            <a:r>
              <a:rPr lang="en-US" dirty="0" smtClean="0"/>
              <a:t> are low-quality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23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Video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8377" y="2074524"/>
            <a:ext cx="6934200" cy="419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Search (by name or subtitle contents)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71188" y="1524000"/>
            <a:ext cx="1051390" cy="266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logout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38800" y="1524000"/>
            <a:ext cx="1203790" cy="266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settings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19400" y="2743200"/>
            <a:ext cx="3421295" cy="419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+ Add Video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3000" y="1524000"/>
            <a:ext cx="4267200" cy="266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Looking for videos in: [select language]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3000" y="3429000"/>
            <a:ext cx="7117423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Videos viewed the most this week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43000" y="4191000"/>
            <a:ext cx="7117423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Videos rated most educational this week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3000" y="5181600"/>
            <a:ext cx="7117423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Videos you should watch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2999" y="6019800"/>
            <a:ext cx="7117423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Videos you can contribute to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2674277" y="3352800"/>
            <a:ext cx="3962400" cy="609600"/>
          </a:xfrm>
          <a:prstGeom prst="wedgeRoundRectCallout">
            <a:avLst>
              <a:gd name="adj1" fmla="val -20055"/>
              <a:gd name="adj2" fmla="val -894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89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0"/>
            <a:ext cx="785801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Video Language: </a:t>
            </a:r>
            <a:r>
              <a:rPr lang="en-US" dirty="0" smtClean="0"/>
              <a:t>[Select a language]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b="1" dirty="0" smtClean="0"/>
              <a:t>Video Source: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●</a:t>
            </a:r>
            <a:r>
              <a:rPr lang="en-US" altLang="ja-JP" dirty="0" smtClean="0"/>
              <a:t> From existing video site: URL: ___________________________________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○</a:t>
            </a:r>
            <a:r>
              <a:rPr lang="ja-JP" altLang="en-US" dirty="0" smtClean="0"/>
              <a:t> </a:t>
            </a:r>
            <a:r>
              <a:rPr lang="en-US" altLang="ja-JP" dirty="0" smtClean="0"/>
              <a:t>Upload a video file: [select file]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○</a:t>
            </a:r>
            <a:r>
              <a:rPr lang="ja-JP" altLang="en-US" dirty="0" smtClean="0"/>
              <a:t> </a:t>
            </a:r>
            <a:r>
              <a:rPr lang="en-US" altLang="ja-JP" dirty="0" smtClean="0"/>
              <a:t>From a DVD [must install plugin/extension to use]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[Chinese] Subtitle Source:</a:t>
            </a:r>
            <a:endParaRPr lang="en-US" altLang="ja-JP" b="1" dirty="0" smtClean="0"/>
          </a:p>
          <a:p>
            <a:r>
              <a:rPr lang="ja-JP" altLang="en-US" dirty="0" smtClean="0">
                <a:solidFill>
                  <a:schemeClr val="tx1"/>
                </a:solidFill>
              </a:rPr>
              <a:t>○</a:t>
            </a:r>
            <a:r>
              <a:rPr lang="ja-JP" altLang="en-US" dirty="0" smtClean="0"/>
              <a:t> </a:t>
            </a:r>
            <a:r>
              <a:rPr lang="en-US" altLang="ja-JP" dirty="0" smtClean="0"/>
              <a:t>From a subtitle file (containing transcript and times) [select file]</a:t>
            </a:r>
            <a:endParaRPr lang="en-US" dirty="0" smtClean="0"/>
          </a:p>
          <a:p>
            <a:r>
              <a:rPr lang="ja-JP" altLang="en-US" dirty="0" smtClean="0">
                <a:solidFill>
                  <a:schemeClr val="tx1"/>
                </a:solidFill>
              </a:rPr>
              <a:t>○</a:t>
            </a:r>
            <a:r>
              <a:rPr lang="ja-JP" altLang="en-US" dirty="0" smtClean="0"/>
              <a:t> </a:t>
            </a:r>
            <a:r>
              <a:rPr lang="en-US" altLang="ja-JP" dirty="0" smtClean="0"/>
              <a:t>From DVD subtitle stream [DVD only, must install plugin/extension]</a:t>
            </a:r>
            <a:endParaRPr lang="en-US" dirty="0" smtClean="0"/>
          </a:p>
          <a:p>
            <a:r>
              <a:rPr lang="ja-JP" altLang="en-US" dirty="0" smtClean="0">
                <a:solidFill>
                  <a:schemeClr val="tx1"/>
                </a:solidFill>
              </a:rPr>
              <a:t>●</a:t>
            </a:r>
            <a:r>
              <a:rPr lang="ja-JP" altLang="en-US" dirty="0" smtClean="0"/>
              <a:t> </a:t>
            </a:r>
            <a:r>
              <a:rPr lang="en-US" altLang="ja-JP" dirty="0" smtClean="0"/>
              <a:t>From captions integrated in the video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○</a:t>
            </a:r>
            <a:r>
              <a:rPr lang="ja-JP" altLang="en-US" dirty="0" smtClean="0"/>
              <a:t> </a:t>
            </a:r>
            <a:r>
              <a:rPr lang="en-US" altLang="ja-JP" dirty="0" smtClean="0"/>
              <a:t>Pay a crowd to generat</a:t>
            </a:r>
            <a:r>
              <a:rPr lang="en-US" altLang="ja-JP" dirty="0" smtClean="0"/>
              <a:t>e the captions. Will take up to X days.</a:t>
            </a:r>
            <a:endParaRPr lang="en-US" dirty="0" smtClean="0"/>
          </a:p>
          <a:p>
            <a:r>
              <a:rPr lang="en-US" dirty="0" smtClean="0"/>
              <a:t>      You are willing to pay up to ____ dollars.  Recommended: $Y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English Subtitle Source:</a:t>
            </a:r>
            <a:endParaRPr lang="en-US" altLang="ja-JP" b="1" dirty="0" smtClean="0"/>
          </a:p>
          <a:p>
            <a:r>
              <a:rPr lang="ja-JP" altLang="en-US" dirty="0" smtClean="0">
                <a:solidFill>
                  <a:schemeClr val="tx1"/>
                </a:solidFill>
              </a:rPr>
              <a:t>○</a:t>
            </a:r>
            <a:r>
              <a:rPr lang="ja-JP" altLang="en-US" dirty="0" smtClean="0"/>
              <a:t> </a:t>
            </a:r>
            <a:r>
              <a:rPr lang="en-US" altLang="ja-JP" dirty="0" smtClean="0"/>
              <a:t>From a subtitle file (containing transcript and times) [select file]</a:t>
            </a:r>
            <a:endParaRPr lang="en-US" dirty="0" smtClean="0"/>
          </a:p>
          <a:p>
            <a:r>
              <a:rPr lang="ja-JP" altLang="en-US" dirty="0" smtClean="0">
                <a:solidFill>
                  <a:schemeClr val="tx1"/>
                </a:solidFill>
              </a:rPr>
              <a:t>○</a:t>
            </a:r>
            <a:r>
              <a:rPr lang="ja-JP" altLang="en-US" dirty="0" smtClean="0"/>
              <a:t> </a:t>
            </a:r>
            <a:r>
              <a:rPr lang="en-US" altLang="ja-JP" dirty="0" smtClean="0"/>
              <a:t>From DVD subtitle stream [DVD only, must install plugin/extension]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●</a:t>
            </a:r>
            <a:r>
              <a:rPr lang="ja-JP" altLang="en-US" dirty="0" smtClean="0"/>
              <a:t> </a:t>
            </a:r>
            <a:r>
              <a:rPr lang="en-US" altLang="ja-JP" dirty="0" smtClean="0"/>
              <a:t>Machine translate captions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○</a:t>
            </a:r>
            <a:r>
              <a:rPr lang="ja-JP" altLang="en-US" dirty="0" smtClean="0"/>
              <a:t> </a:t>
            </a:r>
            <a:r>
              <a:rPr lang="en-US" altLang="ja-JP" dirty="0" smtClean="0"/>
              <a:t>Pay a crowd to generate the subtitle. Will take up to X days.</a:t>
            </a:r>
          </a:p>
          <a:p>
            <a:r>
              <a:rPr lang="en-US" altLang="ja-JP" dirty="0" smtClean="0"/>
              <a:t>      </a:t>
            </a:r>
            <a:r>
              <a:rPr lang="en-US" dirty="0" smtClean="0"/>
              <a:t>You are willing to pay up to ____ dollars.  Recommended: $Y</a:t>
            </a:r>
            <a:endParaRPr lang="en-US" altLang="ja-JP" dirty="0" smtClean="0"/>
          </a:p>
          <a:p>
            <a:endParaRPr lang="en-US" dirty="0" smtClean="0"/>
          </a:p>
          <a:p>
            <a:r>
              <a:rPr lang="en-US" dirty="0" smtClean="0"/>
              <a:t>[X] Make video accessible via search (don’t check if video is copyrighted)</a:t>
            </a:r>
            <a:endParaRPr lang="en-US" dirty="0" smtClean="0"/>
          </a:p>
          <a:p>
            <a:r>
              <a:rPr lang="en-US" dirty="0" smtClean="0"/>
              <a:t>[X] Allow correction of subtitles by any </a:t>
            </a:r>
            <a:r>
              <a:rPr lang="en-US" dirty="0" err="1" smtClean="0"/>
              <a:t>DongDongHua</a:t>
            </a:r>
            <a:r>
              <a:rPr lang="en-US" dirty="0" smtClean="0"/>
              <a:t> user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/>
              <a:t>|</a:t>
            </a:r>
            <a:r>
              <a:rPr lang="en-US" dirty="0" smtClean="0"/>
              <a:t>Upload Video|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0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1453</Words>
  <Application>Microsoft Office PowerPoint</Application>
  <PresentationFormat>On-screen Show (4:3)</PresentationFormat>
  <Paragraphs>271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DongDongHua (懂動畫) [tool for understanding video] Design</vt:lpstr>
      <vt:lpstr>Frontpage, not logged in</vt:lpstr>
      <vt:lpstr>Frontpage, not logged in</vt:lpstr>
      <vt:lpstr>Logging in / Registering</vt:lpstr>
      <vt:lpstr>Frontpage, logged in</vt:lpstr>
      <vt:lpstr>Frontpage, logged in</vt:lpstr>
      <vt:lpstr>Frontpage, logged in</vt:lpstr>
      <vt:lpstr>Adding a Video</vt:lpstr>
      <vt:lpstr>PowerPoint Presentation</vt:lpstr>
      <vt:lpstr>Adding Video</vt:lpstr>
      <vt:lpstr>Viewing Video</vt:lpstr>
      <vt:lpstr>Viewing Video</vt:lpstr>
      <vt:lpstr>Viewing Video</vt:lpstr>
      <vt:lpstr>Viewing Video</vt:lpstr>
      <vt:lpstr>Personalized Vocabularies</vt:lpstr>
      <vt:lpstr>Viewing Video</vt:lpstr>
      <vt:lpstr>Collaborative Viewing Scenario</vt:lpstr>
      <vt:lpstr>Editing</vt:lpstr>
      <vt:lpstr>Editing – Finding what to fix</vt:lpstr>
      <vt:lpstr>Editing – voting / suggesting edit</vt:lpstr>
      <vt:lpstr>Coaxing users to contribute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LangTube Design</dc:title>
  <dc:creator>geza</dc:creator>
  <cp:lastModifiedBy>geza</cp:lastModifiedBy>
  <cp:revision>67</cp:revision>
  <dcterms:created xsi:type="dcterms:W3CDTF">2012-09-23T20:24:58Z</dcterms:created>
  <dcterms:modified xsi:type="dcterms:W3CDTF">2012-09-24T06:39:54Z</dcterms:modified>
</cp:coreProperties>
</file>