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337" autoAdjust="0"/>
  </p:normalViewPr>
  <p:slideViewPr>
    <p:cSldViewPr>
      <p:cViewPr>
        <p:scale>
          <a:sx n="160" d="100"/>
          <a:sy n="160" d="100"/>
        </p:scale>
        <p:origin x="2688" y="3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3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9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3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2F26-B25E-4ED3-BA8C-9F7596F66F8C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1DD9-A5CB-4C7F-A76F-2B880956D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geza\Dropbox\smartsub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"/>
          <a:stretch/>
        </p:blipFill>
        <p:spPr bwMode="auto">
          <a:xfrm>
            <a:off x="144780" y="2304977"/>
            <a:ext cx="4229099" cy="42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eza\Dropbox\tv-boy - Cop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5" t="23197" r="1519" b="10035"/>
          <a:stretch/>
        </p:blipFill>
        <p:spPr bwMode="auto">
          <a:xfrm>
            <a:off x="3200400" y="-497610"/>
            <a:ext cx="2933701" cy="12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6248400" y="758892"/>
            <a:ext cx="2771774" cy="653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00400" y="751462"/>
            <a:ext cx="2933701" cy="653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" y="751462"/>
            <a:ext cx="2926080" cy="6537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geza\Dropbox\confusion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3888" b="3354"/>
          <a:stretch/>
        </p:blipFill>
        <p:spPr bwMode="auto">
          <a:xfrm>
            <a:off x="6248401" y="-528426"/>
            <a:ext cx="2771774" cy="128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6905545" y="457200"/>
            <a:ext cx="1657509" cy="208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10453" y="287537"/>
            <a:ext cx="1828801" cy="186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28891" y="457200"/>
            <a:ext cx="1657509" cy="208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733799" y="287537"/>
            <a:ext cx="1828801" cy="1869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C:\Users\geza\Dropbox\anime2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6" r="-265" b="10959"/>
          <a:stretch/>
        </p:blipFill>
        <p:spPr bwMode="auto">
          <a:xfrm>
            <a:off x="152400" y="-609600"/>
            <a:ext cx="2934815" cy="13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533400" y="474463"/>
            <a:ext cx="2133600" cy="208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04800"/>
            <a:ext cx="1981200" cy="1696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9559" y="228242"/>
            <a:ext cx="21336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Subtitles are suboptimal</a:t>
            </a:r>
          </a:p>
          <a:p>
            <a:pPr algn="ctr"/>
            <a:r>
              <a:rPr lang="en-US" sz="13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</a:t>
            </a:r>
            <a:r>
              <a:rPr lang="en-US" sz="13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or language learning</a:t>
            </a:r>
            <a:endParaRPr lang="en-US" sz="13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758892"/>
            <a:ext cx="293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Hard to associate words in subtitles    with the speech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D</a:t>
            </a:r>
            <a:r>
              <a:rPr lang="en-US" sz="1200" dirty="0" smtClean="0"/>
              <a:t>etract attention from </a:t>
            </a:r>
            <a:r>
              <a:rPr lang="en-US" sz="1200" smtClean="0"/>
              <a:t>the speech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226262"/>
            <a:ext cx="2286000" cy="49244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Foreign-language learners often watch subtitled videos</a:t>
            </a:r>
            <a:endParaRPr lang="en-US" sz="13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4780" y="75889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Anime, East-</a:t>
            </a:r>
            <a:r>
              <a:rPr lang="en-US" sz="1200" dirty="0" err="1" smtClean="0"/>
              <a:t>asian</a:t>
            </a:r>
            <a:r>
              <a:rPr lang="en-US" sz="1200" dirty="0" smtClean="0"/>
              <a:t> films in the US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English-language videos abroad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75889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200" dirty="0" smtClean="0"/>
              <a:t>Learners have difficulty with </a:t>
            </a:r>
            <a:r>
              <a:rPr lang="en-US" sz="1200" dirty="0" err="1" smtClean="0"/>
              <a:t>unsubtitled</a:t>
            </a:r>
            <a:r>
              <a:rPr lang="en-US" sz="1200" dirty="0" smtClean="0"/>
              <a:t> authentic videos, due to </a:t>
            </a:r>
            <a:r>
              <a:rPr lang="en-US" sz="1200" b="1" dirty="0" smtClean="0"/>
              <a:t>unknown vocabulary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705600" y="226262"/>
            <a:ext cx="20574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" b="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But we need subtitles to understand the video</a:t>
            </a:r>
            <a:endParaRPr lang="en-US" sz="1300" b="0" cap="none" spc="0" dirty="0">
              <a:ln w="18415" cmpd="sng">
                <a:noFill/>
                <a:prstDash val="solid"/>
              </a:ln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" y="1524000"/>
            <a:ext cx="9143999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Smart Subtitles for Language Learning</a:t>
            </a:r>
            <a:endParaRPr lang="en-US" sz="28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106679" y="4318543"/>
            <a:ext cx="1009650" cy="477333"/>
          </a:xfrm>
          <a:prstGeom prst="wedgeRoundRectCallout">
            <a:avLst>
              <a:gd name="adj1" fmla="val -24072"/>
              <a:gd name="adj2" fmla="val 767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Shows pinyin pronunciations</a:t>
            </a:r>
            <a:endParaRPr lang="en-US" sz="1000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3377193" y="6080254"/>
            <a:ext cx="882385" cy="472946"/>
          </a:xfrm>
          <a:prstGeom prst="wedgeRoundRectCallout">
            <a:avLst>
              <a:gd name="adj1" fmla="val 20201"/>
              <a:gd name="adj2" fmla="val -123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Translate</a:t>
            </a:r>
          </a:p>
          <a:p>
            <a:pPr algn="ctr"/>
            <a:r>
              <a:rPr lang="en-US" sz="1000" dirty="0" smtClean="0"/>
              <a:t> current line</a:t>
            </a:r>
            <a:endParaRPr lang="en-US" sz="1000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106679" y="6066341"/>
            <a:ext cx="1066800" cy="477333"/>
          </a:xfrm>
          <a:prstGeom prst="wedgeRoundRectCallout">
            <a:avLst>
              <a:gd name="adj1" fmla="val 25794"/>
              <a:gd name="adj2" fmla="val -848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Define words by hovering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2609777"/>
            <a:ext cx="45243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dirty="0" smtClean="0"/>
              <a:t>An </a:t>
            </a:r>
            <a:r>
              <a:rPr lang="en-US" sz="1300" i="1" dirty="0" smtClean="0"/>
              <a:t>interactive transcript</a:t>
            </a:r>
            <a:r>
              <a:rPr lang="en-US" sz="1300" dirty="0" smtClean="0"/>
              <a:t> with features to help students studying Chinese learn vocabulary while watching videos</a:t>
            </a:r>
          </a:p>
          <a:p>
            <a:pPr marL="171450" indent="-171450">
              <a:buFont typeface="Arial" pitchFamily="34" charset="0"/>
              <a:buChar char="•"/>
              <a:tabLst>
                <a:tab pos="171450" algn="l"/>
              </a:tabLst>
            </a:pPr>
            <a:r>
              <a:rPr lang="en-US" sz="1300" i="1" dirty="0" smtClean="0"/>
              <a:t>Automatically generated</a:t>
            </a:r>
            <a:r>
              <a:rPr lang="en-US" sz="1300" dirty="0" smtClean="0"/>
              <a:t> from Chinese captions on DVDs using dictionaries and machine translation</a:t>
            </a:r>
            <a:endParaRPr lang="en-US" sz="1300" dirty="0"/>
          </a:p>
        </p:txBody>
      </p:sp>
      <p:sp>
        <p:nvSpPr>
          <p:cNvPr id="25" name="TextBox 24"/>
          <p:cNvSpPr txBox="1"/>
          <p:nvPr/>
        </p:nvSpPr>
        <p:spPr>
          <a:xfrm>
            <a:off x="7652015" y="1524000"/>
            <a:ext cx="1263385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err="1" smtClean="0">
                <a:solidFill>
                  <a:schemeClr val="bg1"/>
                </a:solidFill>
              </a:rPr>
              <a:t>Geza</a:t>
            </a:r>
            <a:r>
              <a:rPr lang="en-US" sz="1400" b="1" dirty="0" smtClean="0">
                <a:solidFill>
                  <a:schemeClr val="bg1"/>
                </a:solidFill>
              </a:rPr>
              <a:t> Kovacs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MIT CSAIL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2697479" y="4318543"/>
            <a:ext cx="1142999" cy="477333"/>
          </a:xfrm>
          <a:prstGeom prst="wedgeRoundRectCallout">
            <a:avLst>
              <a:gd name="adj1" fmla="val -70605"/>
              <a:gd name="adj2" fmla="val -210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Review previous line of dialog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495800" y="2304977"/>
            <a:ext cx="4524374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Contribution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3905177"/>
            <a:ext cx="2743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8 intermediate Chinese learners    (1.5-2.5 years of study)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Each watched a pair of 5-minute clips; one with Smart Subtitles, one with Dual Chinese-English Subtitles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300" dirty="0"/>
              <a:t>M</a:t>
            </a:r>
            <a:r>
              <a:rPr lang="en-US" sz="1300" dirty="0" smtClean="0"/>
              <a:t>ore vocab learned, with similar comprehension and </a:t>
            </a:r>
            <a:r>
              <a:rPr lang="en-US" sz="1300" dirty="0" err="1" smtClean="0"/>
              <a:t>enjoyability</a:t>
            </a:r>
            <a:r>
              <a:rPr lang="en-US" sz="1300" dirty="0" smtClean="0"/>
              <a:t>, when viewing with Smart Subtitles</a:t>
            </a:r>
            <a:endParaRPr lang="en-US" sz="1300" dirty="0"/>
          </a:p>
        </p:txBody>
      </p:sp>
      <p:sp>
        <p:nvSpPr>
          <p:cNvPr id="51" name="Rectangle 50"/>
          <p:cNvSpPr/>
          <p:nvPr/>
        </p:nvSpPr>
        <p:spPr>
          <a:xfrm>
            <a:off x="4495801" y="3578529"/>
            <a:ext cx="4524374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User Study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-2" y="1963579"/>
            <a:ext cx="9143999" cy="24622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cs typeface="Consolas" pitchFamily="49" charset="0"/>
              </a:rPr>
              <a:t>This work is supported by Quanta Computer as part of the T-Party Project. Thanks to Rob Miller and Chen-Hsiang Yu for advice and mentorship.</a:t>
            </a:r>
            <a:endParaRPr lang="en-US" sz="1000" b="0" cap="none" spc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cs typeface="Consolas" pitchFamily="49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481514" y="5600210"/>
            <a:ext cx="2757486" cy="304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Future Work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29" y="3886200"/>
            <a:ext cx="148507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4488113" y="5923987"/>
            <a:ext cx="28706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Teaching sentence </a:t>
            </a:r>
            <a:r>
              <a:rPr lang="en-US" sz="1300" dirty="0"/>
              <a:t>patterns and </a:t>
            </a:r>
            <a:r>
              <a:rPr lang="en-US" sz="1300" dirty="0" smtClean="0"/>
              <a:t>pronunciations through video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300" dirty="0" smtClean="0"/>
              <a:t>Enable passive usage by predicting words user doesn’t know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554291"/>
            <a:ext cx="1828800" cy="118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7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201</Words>
  <Application>Microsoft Office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105</cp:revision>
  <dcterms:created xsi:type="dcterms:W3CDTF">2013-01-03T20:44:42Z</dcterms:created>
  <dcterms:modified xsi:type="dcterms:W3CDTF">2013-01-09T07:02:14Z</dcterms:modified>
</cp:coreProperties>
</file>