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63" r:id="rId2"/>
  </p:sldMasterIdLst>
  <p:notesMasterIdLst>
    <p:notesMasterId r:id="rId13"/>
  </p:notesMasterIdLst>
  <p:sldIdLst>
    <p:sldId id="256" r:id="rId3"/>
    <p:sldId id="261" r:id="rId4"/>
    <p:sldId id="262" r:id="rId5"/>
    <p:sldId id="263" r:id="rId6"/>
    <p:sldId id="264" r:id="rId7"/>
    <p:sldId id="267" r:id="rId8"/>
    <p:sldId id="265" r:id="rId9"/>
    <p:sldId id="269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35017F-CD11-4DD3-941D-C6523D6D859E}" v="14" dt="2024-12-08T20:40:37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4661"/>
  </p:normalViewPr>
  <p:slideViewPr>
    <p:cSldViewPr snapToGrid="0">
      <p:cViewPr varScale="1">
        <p:scale>
          <a:sx n="114" d="100"/>
          <a:sy n="114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719E1-ABF5-4EF9-B2CA-3814EBB59845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3C9C0-0A09-47AF-B704-324D94D5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3C9C0-0A09-47AF-B704-324D94D52D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5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3C9C0-0A09-47AF-B704-324D94D52D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0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C8D1C-B206-E729-D217-FE99AB981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984D81-297E-A329-0589-0E59408716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AE8CCE-0EC3-F534-96B8-D634DC64A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39643-750D-0995-664A-3E821DCBE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3C9C0-0A09-47AF-B704-324D94D52D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DD787-E8BB-D3E0-DEE5-342570D53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11EFF6-CB4D-D254-062D-1DBAD809A3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CF6218-1F91-C719-EBE8-AA012330A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CEFED-9C6B-0586-C4F3-0FFFDEDC8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3C9C0-0A09-47AF-B704-324D94D52D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EA053-7113-EC85-F371-04D4866D4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DB9AE2-869C-3338-B313-68E49ADAA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62C447-A515-DB0C-E48D-8FD2DD95A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5CD62-9F8F-7E8E-3BDF-220F42F1D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3C9C0-0A09-47AF-B704-324D94D52D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2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18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5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0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21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79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53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6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1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04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178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4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4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3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55" r:id="rId6"/>
    <p:sldLayoutId id="2147483851" r:id="rId7"/>
    <p:sldLayoutId id="2147483852" r:id="rId8"/>
    <p:sldLayoutId id="2147483853" r:id="rId9"/>
    <p:sldLayoutId id="2147483854" r:id="rId10"/>
    <p:sldLayoutId id="21474838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3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Office building overlayed with stock market graphs">
            <a:extLst>
              <a:ext uri="{FF2B5EF4-FFF2-40B4-BE49-F238E27FC236}">
                <a16:creationId xmlns:a16="http://schemas.microsoft.com/office/drawing/2014/main" id="{0108BA17-BDF7-BD01-5608-1C52CC8AB6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15414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AB79C7-5D2B-03BD-A0EB-E4DA32D99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34" y="2252133"/>
            <a:ext cx="11531600" cy="120279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Elephant" panose="02020904090505020303" pitchFamily="18" charset="0"/>
              </a:rPr>
              <a:t>Sales Performance Dashboard</a:t>
            </a:r>
            <a:br>
              <a:rPr lang="en-US" sz="3200" dirty="0">
                <a:solidFill>
                  <a:srgbClr val="FFFFFF"/>
                </a:solidFill>
                <a:latin typeface="Elephant" panose="02020904090505020303" pitchFamily="18" charset="0"/>
              </a:rPr>
            </a:br>
            <a:r>
              <a:rPr lang="en-US" sz="1800" dirty="0">
                <a:solidFill>
                  <a:srgbClr val="FFFFFF"/>
                </a:solidFill>
                <a:latin typeface="Elephant" panose="02020904090505020303" pitchFamily="18" charset="0"/>
              </a:rPr>
              <a:t>“</a:t>
            </a:r>
            <a:r>
              <a:rPr lang="en-US" sz="1800" i="1" dirty="0">
                <a:solidFill>
                  <a:srgbClr val="FFFFFF"/>
                </a:solidFill>
                <a:latin typeface="Elephant" panose="02020904090505020303" pitchFamily="18" charset="0"/>
              </a:rPr>
              <a:t>Real-Time Analysis of Key Business Metrics Using VBA”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6AB0E-24AF-B23E-BC53-E8ED070BD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5861" y="4756800"/>
            <a:ext cx="2705508" cy="141409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Elephant" panose="02020904090505020303" pitchFamily="18" charset="0"/>
              </a:rPr>
              <a:t>Presented by -</a:t>
            </a:r>
          </a:p>
          <a:p>
            <a:pPr algn="l"/>
            <a:r>
              <a:rPr lang="en-US" dirty="0" err="1">
                <a:solidFill>
                  <a:srgbClr val="FFFFFF"/>
                </a:solidFill>
                <a:latin typeface="Elephant" panose="02020904090505020303" pitchFamily="18" charset="0"/>
              </a:rPr>
              <a:t>Lasvitha</a:t>
            </a:r>
            <a:r>
              <a:rPr lang="en-US" dirty="0">
                <a:solidFill>
                  <a:srgbClr val="FFFFFF"/>
                </a:solidFill>
                <a:latin typeface="Elephant" panose="02020904090505020303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Elephant" panose="02020904090505020303" pitchFamily="18" charset="0"/>
              </a:rPr>
              <a:t>Pregada</a:t>
            </a:r>
            <a:endParaRPr lang="en-US" dirty="0">
              <a:solidFill>
                <a:srgbClr val="FFFFFF"/>
              </a:solidFill>
              <a:latin typeface="Elephant" panose="02020904090505020303" pitchFamily="18" charset="0"/>
            </a:endParaRPr>
          </a:p>
          <a:p>
            <a:pPr algn="l"/>
            <a:r>
              <a:rPr lang="en-US" dirty="0">
                <a:solidFill>
                  <a:srgbClr val="FFFFFF"/>
                </a:solidFill>
                <a:latin typeface="Elephant" panose="02020904090505020303" pitchFamily="18" charset="0"/>
              </a:rPr>
              <a:t>Sadanand</a:t>
            </a:r>
          </a:p>
          <a:p>
            <a:pPr algn="l"/>
            <a:r>
              <a:rPr lang="en-US" dirty="0">
                <a:solidFill>
                  <a:srgbClr val="FFFFFF"/>
                </a:solidFill>
                <a:latin typeface="Elephant" panose="02020904090505020303" pitchFamily="18" charset="0"/>
              </a:rPr>
              <a:t>Sneha Venkatapathy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91AD-98E9-C95E-E8BF-B01113B1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2EE3B7B-C7B5-42CF-90CF-67B3D21B2314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12/9/24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77554-15B6-0794-2A0E-4AD81619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3D5CB-3598-114D-AF23-213E36D3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47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C3D0F-DE05-E8D0-2DA6-5EE4C40A3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71D9-E2FB-7F69-8D41-B73E4268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38914"/>
            <a:ext cx="11122152" cy="590931"/>
          </a:xfrm>
        </p:spPr>
        <p:txBody>
          <a:bodyPr/>
          <a:lstStyle/>
          <a:p>
            <a:r>
              <a:rPr lang="en-US" dirty="0">
                <a:latin typeface="Elephant" panose="02020904090505020303" pitchFamily="18" charset="0"/>
              </a:rPr>
              <a:t>Project code &amp; Implementation Walkthrough !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01AE-164C-31F1-5CCE-C6AFCAB76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5C46B9C3-2C68-5C55-FB21-D97AE4C13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7302" y="1746738"/>
            <a:ext cx="8797396" cy="4938161"/>
          </a:xfrm>
        </p:spPr>
      </p:pic>
    </p:spTree>
    <p:extLst>
      <p:ext uri="{BB962C8B-B14F-4D97-AF65-F5344CB8AC3E}">
        <p14:creationId xmlns:p14="http://schemas.microsoft.com/office/powerpoint/2010/main" val="304291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C7CF-E1E6-F1C3-8278-0C53BAC8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33949"/>
            <a:ext cx="6951472" cy="590931"/>
          </a:xfrm>
        </p:spPr>
        <p:txBody>
          <a:bodyPr/>
          <a:lstStyle/>
          <a:p>
            <a:r>
              <a:rPr lang="en-US" b="0" dirty="0">
                <a:latin typeface="Elephant" panose="02020904090505020303" pitchFamily="18" charset="0"/>
              </a:rPr>
              <a:t>Project 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FA87-BFC7-CA7B-F958-744DF3BC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930400"/>
            <a:ext cx="11122152" cy="4223265"/>
          </a:xfrm>
        </p:spPr>
        <p:txBody>
          <a:bodyPr/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Elephant" panose="02020904090505020303" pitchFamily="18" charset="0"/>
              </a:rPr>
              <a:t>Develop a real-time Sales Performance Dashboard using VBA.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Elephant" panose="02020904090505020303" pitchFamily="18" charset="0"/>
              </a:rPr>
              <a:t>Integrate inventory optimization with sales and profit monitoring capabilities.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Elephant" panose="02020904090505020303" pitchFamily="18" charset="0"/>
              </a:rPr>
              <a:t>Provide a user-friendly interface for stakeholders to interact with business data.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Elephant" panose="02020904090505020303" pitchFamily="18" charset="0"/>
              </a:rPr>
              <a:t>Automate calculations for profit, revenue, returns, and inventory metrics.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Elephant" panose="02020904090505020303" pitchFamily="18" charset="0"/>
              </a:rPr>
              <a:t>Enable dynamic sensitivity analysis through interactive charts and visualizations.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Elephant" panose="02020904090505020303" pitchFamily="18" charset="0"/>
              </a:rPr>
              <a:t>Use Adventure Works Sales Data 2022 for data-driven insights and projections.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sz="1800" dirty="0">
              <a:latin typeface="Elephant" panose="02020904090505020303" pitchFamily="18" charset="0"/>
            </a:endParaRP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29DDB-DD46-9927-3CEA-31735C346F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0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DF7BC-752D-D114-1CFA-87F398AE7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FC08-C9C2-8DDD-1F37-16639659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33949"/>
            <a:ext cx="6951472" cy="590931"/>
          </a:xfrm>
        </p:spPr>
        <p:txBody>
          <a:bodyPr/>
          <a:lstStyle/>
          <a:p>
            <a:r>
              <a:rPr lang="en-US" b="0" dirty="0">
                <a:latin typeface="Elephant" panose="02020904090505020303" pitchFamily="18" charset="0"/>
              </a:rPr>
              <a:t>Project 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53DF-5AD3-5A8A-F722-712701153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718733"/>
            <a:ext cx="11122152" cy="4223265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Elephant" panose="02020904090505020303" pitchFamily="18" charset="0"/>
              </a:rPr>
              <a:t>Create a VBA-powered tool for seamless data extraction and analysis.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Elephant" panose="02020904090505020303" pitchFamily="18" charset="0"/>
              </a:rPr>
              <a:t>Automate repetitive tasks, including profit margin and revenue calculations.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Elephant" panose="02020904090505020303" pitchFamily="18" charset="0"/>
              </a:rPr>
              <a:t>Design an intuitive interface for client-driven analysis and reports.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Elephant" panose="02020904090505020303" pitchFamily="18" charset="0"/>
              </a:rPr>
              <a:t>Generate dynamic visualizations to highlight key performance indicators (KPIs).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Elephant" panose="02020904090505020303" pitchFamily="18" charset="0"/>
              </a:rPr>
              <a:t>Optimize inventory management and logistic comparisons through scenario simulations.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Elephant" panose="02020904090505020303" pitchFamily="18" charset="0"/>
              </a:rPr>
              <a:t>Enhance decision-making by delivering actionable insights with minimal manual effort.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63851-53C1-8E80-50FE-E8D37C856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3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8B522-4A5B-33C2-F6B7-1EB9BC9CF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A950-7295-B4BD-CD5F-1F0C069A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33949"/>
            <a:ext cx="6951472" cy="590931"/>
          </a:xfrm>
        </p:spPr>
        <p:txBody>
          <a:bodyPr/>
          <a:lstStyle/>
          <a:p>
            <a:r>
              <a:rPr lang="en-US" dirty="0">
                <a:latin typeface="Elephant" panose="02020904090505020303" pitchFamily="18" charset="0"/>
              </a:rPr>
              <a:t>Dataset</a:t>
            </a:r>
            <a:r>
              <a:rPr lang="en-US" b="0" dirty="0">
                <a:latin typeface="Elephant" panose="02020904090505020303" pitchFamily="18" charset="0"/>
              </a:rPr>
              <a:t> 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86C4-77B7-20DD-66CB-F990E57DD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718733"/>
            <a:ext cx="11122152" cy="443653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Elephant" panose="02020904090505020303" pitchFamily="18" charset="0"/>
              </a:rPr>
              <a:t>Adventure Works Sales Data 2022.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Elephant" panose="02020904090505020303" pitchFamily="18" charset="0"/>
              </a:rPr>
              <a:t>Includes 7 worksheets containing data on: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dirty="0">
                <a:latin typeface="Elephant" panose="02020904090505020303" pitchFamily="18" charset="0"/>
              </a:rPr>
              <a:t>Sales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dirty="0">
                <a:latin typeface="Elephant" panose="02020904090505020303" pitchFamily="18" charset="0"/>
              </a:rPr>
              <a:t>Returns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dirty="0">
                <a:latin typeface="Elephant" panose="02020904090505020303" pitchFamily="18" charset="0"/>
              </a:rPr>
              <a:t>Products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dirty="0">
                <a:latin typeface="Elephant" panose="02020904090505020303" pitchFamily="18" charset="0"/>
              </a:rPr>
              <a:t>Customers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dirty="0">
                <a:latin typeface="Elephant" panose="02020904090505020303" pitchFamily="18" charset="0"/>
              </a:rPr>
              <a:t>Timeline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dirty="0">
                <a:latin typeface="Elephant" panose="02020904090505020303" pitchFamily="18" charset="0"/>
              </a:rPr>
              <a:t>Product Categories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dirty="0">
                <a:latin typeface="Elephant" panose="02020904090505020303" pitchFamily="18" charset="0"/>
              </a:rPr>
              <a:t>Sub Categories </a:t>
            </a:r>
          </a:p>
          <a:p>
            <a:pPr>
              <a:lnSpc>
                <a:spcPct val="200000"/>
              </a:lnSpc>
            </a:pPr>
            <a:endParaRPr lang="en-US" dirty="0">
              <a:latin typeface="Elephant" panose="020209040905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124E2-97B6-656B-CED8-09180CF248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logo for a bike shop&#10;&#10;Description automatically generated">
            <a:extLst>
              <a:ext uri="{FF2B5EF4-FFF2-40B4-BE49-F238E27FC236}">
                <a16:creationId xmlns:a16="http://schemas.microsoft.com/office/drawing/2014/main" id="{2A1D3CA7-6FF8-74A4-F688-2C53A454F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307" y="1708530"/>
            <a:ext cx="2292773" cy="1320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FBB532-B721-826F-EDCD-F77DD538A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709" y="3193839"/>
            <a:ext cx="5370371" cy="15230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C9E13E-8DDD-5E87-E8D5-CB67D98C1E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7019"/>
          <a:stretch/>
        </p:blipFill>
        <p:spPr>
          <a:xfrm>
            <a:off x="6318709" y="5196216"/>
            <a:ext cx="3093988" cy="125566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D30772-2AB1-005B-2526-78F48C1B2198}"/>
              </a:ext>
            </a:extLst>
          </p:cNvPr>
          <p:cNvCxnSpPr/>
          <p:nvPr/>
        </p:nvCxnSpPr>
        <p:spPr>
          <a:xfrm flipV="1">
            <a:off x="6493933" y="2810933"/>
            <a:ext cx="711200" cy="3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E3566D-BCCE-DD06-4B91-D8AD75906201}"/>
              </a:ext>
            </a:extLst>
          </p:cNvPr>
          <p:cNvSpPr txBox="1"/>
          <p:nvPr/>
        </p:nvSpPr>
        <p:spPr>
          <a:xfrm>
            <a:off x="7189893" y="2696086"/>
            <a:ext cx="2048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lephant" panose="02020904090505020303" pitchFamily="18" charset="0"/>
              </a:rPr>
              <a:t>Customer Lookup data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6B717C-70EC-6430-ADB6-DE9A000D6A8E}"/>
              </a:ext>
            </a:extLst>
          </p:cNvPr>
          <p:cNvCxnSpPr>
            <a:cxnSpLocks/>
          </p:cNvCxnSpPr>
          <p:nvPr/>
        </p:nvCxnSpPr>
        <p:spPr>
          <a:xfrm flipV="1">
            <a:off x="9412697" y="5630333"/>
            <a:ext cx="467903" cy="27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BF9E82-4AD3-3FD9-52A9-9BAAB006DC1B}"/>
              </a:ext>
            </a:extLst>
          </p:cNvPr>
          <p:cNvSpPr txBox="1"/>
          <p:nvPr/>
        </p:nvSpPr>
        <p:spPr>
          <a:xfrm>
            <a:off x="9874098" y="5491833"/>
            <a:ext cx="2048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Elephant" panose="02020904090505020303" pitchFamily="18" charset="0"/>
              </a:rPr>
              <a:t>Returns data</a:t>
            </a:r>
          </a:p>
        </p:txBody>
      </p:sp>
    </p:spTree>
    <p:extLst>
      <p:ext uri="{BB962C8B-B14F-4D97-AF65-F5344CB8AC3E}">
        <p14:creationId xmlns:p14="http://schemas.microsoft.com/office/powerpoint/2010/main" val="424166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9F749-8C45-C771-30A0-B02BDE47E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C735-4302-ED3B-173B-5B6CACCF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38914"/>
            <a:ext cx="8949605" cy="590931"/>
          </a:xfrm>
        </p:spPr>
        <p:txBody>
          <a:bodyPr/>
          <a:lstStyle/>
          <a:p>
            <a:r>
              <a:rPr lang="en-US" dirty="0">
                <a:latin typeface="Elephant" panose="02020904090505020303" pitchFamily="18" charset="0"/>
              </a:rPr>
              <a:t>Key VBA Features Implemented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551BA-96FC-4ECD-D1D4-25658C1F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1608667"/>
            <a:ext cx="11388005" cy="433333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Elephant" panose="02020904090505020303" pitchFamily="18" charset="0"/>
              </a:rPr>
              <a:t>Simplified repetitive operations like data entry, dataset imports, and calculations using VBA Object Model.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Elephant" panose="02020904090505020303" pitchFamily="18" charset="0"/>
              </a:rPr>
              <a:t>Organized and processed data ranges effectively with Range Objects and Built-in Functions.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Elephant" panose="02020904090505020303" pitchFamily="18" charset="0"/>
              </a:rPr>
              <a:t>Utilized loops and flow controls for data extraction, cost estimation, and scenario simulations.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Elephant" panose="02020904090505020303" pitchFamily="18" charset="0"/>
              </a:rPr>
              <a:t>Built reusable Sub Procedures and Function Procedures for tasks like cost and sales management.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Elephant" panose="02020904090505020303" pitchFamily="18" charset="0"/>
              </a:rPr>
              <a:t>Triggered automatic recalculations through Event Procedures when data inputs changed.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Elephant" panose="02020904090505020303" pitchFamily="18" charset="0"/>
              </a:rPr>
              <a:t>Created dynamic charts for sales and profit analysis, product performance, and financial forecasting.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Elephant" panose="02020904090505020303" pitchFamily="18" charset="0"/>
              </a:rPr>
              <a:t>Designed Dialog Boxes and User Forms for seamless data input, scenario selection, and result display.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F3481-928E-2B79-8F60-C1B917BC6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2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01D28-8DDD-5AFD-32FB-8F304BAF8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1FDF-CBC0-7A20-CDF3-C4842ADF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38914"/>
            <a:ext cx="8949605" cy="590931"/>
          </a:xfrm>
        </p:spPr>
        <p:txBody>
          <a:bodyPr/>
          <a:lstStyle/>
          <a:p>
            <a:r>
              <a:rPr lang="en-US" dirty="0">
                <a:latin typeface="Elephant" panose="02020904090505020303" pitchFamily="18" charset="0"/>
              </a:rPr>
              <a:t>Key Performance Indicators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0CFEA-1E8C-61AF-6299-AE02D07614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39FCE5-9B40-53A2-F222-2E92F2C2B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795949"/>
            <a:ext cx="11122152" cy="396824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Elephant" panose="02020904090505020303" pitchFamily="18" charset="0"/>
              </a:rPr>
              <a:t>Key Performance Indicators identified for the company for the year 2022 using VBA Macros is as follows: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Elephant" panose="020209040905050203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Elephant" panose="020209040905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65357-F1D7-34CF-C154-39C9591EF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01" y="2898544"/>
            <a:ext cx="10295806" cy="34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DAF28-9340-E7B0-61B2-DBBE31FCE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1282-585E-B518-D45F-E214CF7E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38914"/>
            <a:ext cx="8949605" cy="590931"/>
          </a:xfrm>
        </p:spPr>
        <p:txBody>
          <a:bodyPr/>
          <a:lstStyle/>
          <a:p>
            <a:r>
              <a:rPr lang="en-US" dirty="0">
                <a:latin typeface="Elephant" panose="02020904090505020303" pitchFamily="18" charset="0"/>
              </a:rPr>
              <a:t>Dashboard snippet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FC5A9-DE19-D4A6-8CFD-1AC6F43957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3C1E09-AADD-48F3-6964-9BD40AC46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45" y="1691138"/>
            <a:ext cx="9686122" cy="46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2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960EF-1BF6-DC61-49C9-BA6BEB7CC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2D97-90E2-069F-29DF-4FB5AE05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38914"/>
            <a:ext cx="8949605" cy="590931"/>
          </a:xfrm>
        </p:spPr>
        <p:txBody>
          <a:bodyPr/>
          <a:lstStyle/>
          <a:p>
            <a:r>
              <a:rPr lang="en-US" dirty="0" err="1">
                <a:latin typeface="Elephant" panose="02020904090505020303" pitchFamily="18" charset="0"/>
              </a:rPr>
              <a:t>Userforms</a:t>
            </a:r>
            <a:r>
              <a:rPr lang="en-US" dirty="0">
                <a:latin typeface="Elephant" panose="02020904090505020303" pitchFamily="18" charset="0"/>
              </a:rPr>
              <a:t> for Lookup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EBD06-E869-FA5A-1960-397F9D6E4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E61862-0F2B-0097-0411-C2C87769F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472" y="2063116"/>
            <a:ext cx="5351462" cy="3539066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64FB7B-1BB5-EF1A-4740-C5C96E214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263" y="1715982"/>
            <a:ext cx="5622999" cy="42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5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AA3E4-01DC-1AA9-5909-F8C4AC0B8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B02E-0939-D205-4ED2-F961E57A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38914"/>
            <a:ext cx="8949605" cy="590931"/>
          </a:xfrm>
        </p:spPr>
        <p:txBody>
          <a:bodyPr/>
          <a:lstStyle/>
          <a:p>
            <a:r>
              <a:rPr lang="en-US" dirty="0">
                <a:latin typeface="Elephant" panose="02020904090505020303" pitchFamily="18" charset="0"/>
              </a:rPr>
              <a:t>Data Visualizations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91450-C61E-2373-46C4-5044F90354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84E933-03F1-EAE7-7A45-558E292C7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529845"/>
            <a:ext cx="11122152" cy="396824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Elephant" panose="020209040905050203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Elephant" panose="0202090409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34663-0AED-E01F-4712-065C9589C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9" y="1689229"/>
            <a:ext cx="3988658" cy="2427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8279E1-9EB3-C713-277F-CE5B88331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0" y="1689229"/>
            <a:ext cx="4049076" cy="24317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02B61A-986E-9FE7-60DB-24167AAFE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30" y="4257838"/>
            <a:ext cx="3988658" cy="24270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CE1BA9-480F-3DB0-4F8F-D681C71375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000" y="4253127"/>
            <a:ext cx="4049076" cy="24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121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348</Words>
  <Application>Microsoft Macintosh PowerPoint</Application>
  <PresentationFormat>Widescreen</PresentationFormat>
  <Paragraphs>62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Elephant</vt:lpstr>
      <vt:lpstr>Georgia</vt:lpstr>
      <vt:lpstr>Neue Haas Grotesk Text Pro</vt:lpstr>
      <vt:lpstr>System Font Regular</vt:lpstr>
      <vt:lpstr>Wingdings</vt:lpstr>
      <vt:lpstr>VanillaVTI</vt:lpstr>
      <vt:lpstr>Office Theme</vt:lpstr>
      <vt:lpstr>Sales Performance Dashboard “Real-Time Analysis of Key Business Metrics Using VBA”</vt:lpstr>
      <vt:lpstr>Project  Description</vt:lpstr>
      <vt:lpstr>Project  Objectives</vt:lpstr>
      <vt:lpstr>Dataset  Description</vt:lpstr>
      <vt:lpstr>Key VBA Features Implemented</vt:lpstr>
      <vt:lpstr>Key Performance Indicators </vt:lpstr>
      <vt:lpstr>Dashboard snippet</vt:lpstr>
      <vt:lpstr>Userforms for Lookup </vt:lpstr>
      <vt:lpstr>Data Visualizations </vt:lpstr>
      <vt:lpstr>Project code &amp; Implementation Walkthrough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Venkatapathy</dc:creator>
  <cp:lastModifiedBy>Lasvitha Pregada</cp:lastModifiedBy>
  <cp:revision>5</cp:revision>
  <dcterms:created xsi:type="dcterms:W3CDTF">2024-12-08T19:35:15Z</dcterms:created>
  <dcterms:modified xsi:type="dcterms:W3CDTF">2024-12-10T01:30:57Z</dcterms:modified>
</cp:coreProperties>
</file>