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30302020203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41" autoAdjust="0"/>
    <p:restoredTop sz="94661" autoAdjust="0"/>
  </p:normalViewPr>
  <p:slideViewPr>
    <p:cSldViewPr>
      <p:cViewPr varScale="1">
        <p:scale>
          <a:sx n="68" d="100"/>
          <a:sy n="68" d="100"/>
        </p:scale>
        <p:origin x="240" y="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regadalasvitha/Desktop/Accenture_proj/FinalDataViz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regadalasvitha/Desktop/Accenture_proj/FinalDataViz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regadalasvitha/Desktop/Accenture_proj/FinalDataViz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regadalasvitha/Desktop/Accenture_proj/FinalDataViz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Unique</a:t>
            </a:r>
            <a:r>
              <a:rPr lang="en-US" baseline="0"/>
              <a:t> Categories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finaldata!$V$1</c:f>
              <c:strCache>
                <c:ptCount val="1"/>
                <c:pt idx="0">
                  <c:v>Frequency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20-D842-9033-0E65E5F55C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20-D842-9033-0E65E5F55C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20-D842-9033-0E65E5F55C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20-D842-9033-0E65E5F55C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20-D842-9033-0E65E5F55C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420-D842-9033-0E65E5F55CE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420-D842-9033-0E65E5F55CE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420-D842-9033-0E65E5F55C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420-D842-9033-0E65E5F55C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420-D842-9033-0E65E5F55CE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420-D842-9033-0E65E5F55CE3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420-D842-9033-0E65E5F55CE3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420-D842-9033-0E65E5F55CE3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1420-D842-9033-0E65E5F55CE3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1420-D842-9033-0E65E5F55CE3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1420-D842-9033-0E65E5F55CE3}"/>
              </c:ext>
            </c:extLst>
          </c:dPt>
          <c:cat>
            <c:strRef>
              <c:f>finaldata!$U$2:$U$17</c:f>
              <c:strCache>
                <c:ptCount val="16"/>
                <c:pt idx="0">
                  <c:v>travel</c:v>
                </c:pt>
                <c:pt idx="1">
                  <c:v>science</c:v>
                </c:pt>
                <c:pt idx="2">
                  <c:v>Animals</c:v>
                </c:pt>
                <c:pt idx="3">
                  <c:v>healthy eating</c:v>
                </c:pt>
                <c:pt idx="4">
                  <c:v>Cooking</c:v>
                </c:pt>
                <c:pt idx="5">
                  <c:v>Culture</c:v>
                </c:pt>
                <c:pt idx="6">
                  <c:v>food </c:v>
                </c:pt>
                <c:pt idx="7">
                  <c:v>tennis</c:v>
                </c:pt>
                <c:pt idx="8">
                  <c:v>technology</c:v>
                </c:pt>
                <c:pt idx="9">
                  <c:v>educcation</c:v>
                </c:pt>
                <c:pt idx="10">
                  <c:v>soccer</c:v>
                </c:pt>
                <c:pt idx="11">
                  <c:v>fitness</c:v>
                </c:pt>
                <c:pt idx="12">
                  <c:v>dogs</c:v>
                </c:pt>
                <c:pt idx="13">
                  <c:v>veganism</c:v>
                </c:pt>
                <c:pt idx="14">
                  <c:v>public speaking</c:v>
                </c:pt>
                <c:pt idx="15">
                  <c:v>Studying</c:v>
                </c:pt>
              </c:strCache>
            </c:strRef>
          </c:cat>
          <c:val>
            <c:numRef>
              <c:f>finaldata!$V$2:$V$17</c:f>
              <c:numCache>
                <c:formatCode>General</c:formatCode>
                <c:ptCount val="16"/>
                <c:pt idx="0">
                  <c:v>1368</c:v>
                </c:pt>
                <c:pt idx="1">
                  <c:v>1351</c:v>
                </c:pt>
                <c:pt idx="2">
                  <c:v>1323</c:v>
                </c:pt>
                <c:pt idx="3">
                  <c:v>1303</c:v>
                </c:pt>
                <c:pt idx="4">
                  <c:v>1277</c:v>
                </c:pt>
                <c:pt idx="5">
                  <c:v>1217</c:v>
                </c:pt>
                <c:pt idx="6">
                  <c:v>1183</c:v>
                </c:pt>
                <c:pt idx="7">
                  <c:v>1153</c:v>
                </c:pt>
                <c:pt idx="8">
                  <c:v>1150</c:v>
                </c:pt>
                <c:pt idx="9">
                  <c:v>1127</c:v>
                </c:pt>
                <c:pt idx="10">
                  <c:v>1065</c:v>
                </c:pt>
                <c:pt idx="11">
                  <c:v>1050</c:v>
                </c:pt>
                <c:pt idx="12">
                  <c:v>1047</c:v>
                </c:pt>
                <c:pt idx="13">
                  <c:v>948</c:v>
                </c:pt>
                <c:pt idx="14">
                  <c:v>911</c:v>
                </c:pt>
                <c:pt idx="15">
                  <c:v>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1420-D842-9033-0E65E5F55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Categories with highest score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20"/>
      <c:rotY val="3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finaldata!$O$1:$O$6</c:f>
              <c:strCache>
                <c:ptCount val="6"/>
                <c:pt idx="0">
                  <c:v>Top 5 Categories:</c:v>
                </c:pt>
                <c:pt idx="1">
                  <c:v>travel</c:v>
                </c:pt>
                <c:pt idx="2">
                  <c:v>science</c:v>
                </c:pt>
                <c:pt idx="3">
                  <c:v>healthy eating</c:v>
                </c:pt>
                <c:pt idx="4">
                  <c:v>Animals</c:v>
                </c:pt>
                <c:pt idx="5">
                  <c:v>Cooking</c:v>
                </c:pt>
              </c:strCache>
            </c:strRef>
          </c:cat>
          <c:val>
            <c:numRef>
              <c:f>finaldata!$P$1:$P$6</c:f>
              <c:numCache>
                <c:formatCode>General</c:formatCode>
                <c:ptCount val="6"/>
                <c:pt idx="1">
                  <c:v>53935</c:v>
                </c:pt>
                <c:pt idx="2">
                  <c:v>53657</c:v>
                </c:pt>
                <c:pt idx="3">
                  <c:v>52745</c:v>
                </c:pt>
                <c:pt idx="4">
                  <c:v>52443</c:v>
                </c:pt>
                <c:pt idx="5">
                  <c:v>49681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87-8144-A861-644D673EE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57400432"/>
        <c:axId val="2035151344"/>
        <c:axId val="0"/>
      </c:bar3DChart>
      <c:catAx>
        <c:axId val="25740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151344"/>
        <c:crosses val="autoZero"/>
        <c:auto val="1"/>
        <c:lblAlgn val="ctr"/>
        <c:lblOffset val="100"/>
        <c:noMultiLvlLbl val="0"/>
      </c:catAx>
      <c:valAx>
        <c:axId val="203515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40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[FinalDataViz.xlsx]Sheet2!PivotTable4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Travel</a:t>
            </a:r>
            <a:r>
              <a:rPr lang="en-US" baseline="0"/>
              <a:t> reaction types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Sheet2!$A$2:$A$19</c:f>
              <c:strCache>
                <c:ptCount val="17"/>
                <c:pt idx="0">
                  <c:v>adore</c:v>
                </c:pt>
                <c:pt idx="1">
                  <c:v>cherish</c:v>
                </c:pt>
                <c:pt idx="2">
                  <c:v>disgust</c:v>
                </c:pt>
                <c:pt idx="3">
                  <c:v>dislike</c:v>
                </c:pt>
                <c:pt idx="4">
                  <c:v>hate</c:v>
                </c:pt>
                <c:pt idx="5">
                  <c:v>heart</c:v>
                </c:pt>
                <c:pt idx="6">
                  <c:v>indifferent</c:v>
                </c:pt>
                <c:pt idx="7">
                  <c:v>interested</c:v>
                </c:pt>
                <c:pt idx="8">
                  <c:v>intrigued</c:v>
                </c:pt>
                <c:pt idx="9">
                  <c:v>like</c:v>
                </c:pt>
                <c:pt idx="10">
                  <c:v>love</c:v>
                </c:pt>
                <c:pt idx="11">
                  <c:v>peeking</c:v>
                </c:pt>
                <c:pt idx="12">
                  <c:v>scared</c:v>
                </c:pt>
                <c:pt idx="13">
                  <c:v>super love</c:v>
                </c:pt>
                <c:pt idx="14">
                  <c:v>want</c:v>
                </c:pt>
                <c:pt idx="15">
                  <c:v>worried</c:v>
                </c:pt>
                <c:pt idx="16">
                  <c:v>(blank)</c:v>
                </c:pt>
              </c:strCache>
            </c:strRef>
          </c:cat>
          <c:val>
            <c:numRef>
              <c:f>Sheet2!$B$2:$B$19</c:f>
              <c:numCache>
                <c:formatCode>General</c:formatCode>
                <c:ptCount val="17"/>
                <c:pt idx="0">
                  <c:v>1148</c:v>
                </c:pt>
                <c:pt idx="1">
                  <c:v>1119</c:v>
                </c:pt>
                <c:pt idx="2">
                  <c:v>1142</c:v>
                </c:pt>
                <c:pt idx="3">
                  <c:v>1109</c:v>
                </c:pt>
                <c:pt idx="4">
                  <c:v>1153</c:v>
                </c:pt>
                <c:pt idx="5">
                  <c:v>1225</c:v>
                </c:pt>
                <c:pt idx="6">
                  <c:v>1167</c:v>
                </c:pt>
                <c:pt idx="7">
                  <c:v>1169</c:v>
                </c:pt>
                <c:pt idx="8">
                  <c:v>1091</c:v>
                </c:pt>
                <c:pt idx="9">
                  <c:v>1132</c:v>
                </c:pt>
                <c:pt idx="10">
                  <c:v>1165</c:v>
                </c:pt>
                <c:pt idx="11">
                  <c:v>1157</c:v>
                </c:pt>
                <c:pt idx="12">
                  <c:v>1174</c:v>
                </c:pt>
                <c:pt idx="13">
                  <c:v>1167</c:v>
                </c:pt>
                <c:pt idx="14">
                  <c:v>1154</c:v>
                </c:pt>
                <c:pt idx="15">
                  <c:v>1112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D3-8E4D-A3FF-73BE182710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6765472"/>
        <c:axId val="2046767184"/>
      </c:barChart>
      <c:catAx>
        <c:axId val="204676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767184"/>
        <c:crosses val="autoZero"/>
        <c:auto val="1"/>
        <c:lblAlgn val="ctr"/>
        <c:lblOffset val="100"/>
        <c:noMultiLvlLbl val="0"/>
      </c:catAx>
      <c:valAx>
        <c:axId val="204676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76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 of posts for</a:t>
            </a:r>
            <a:r>
              <a:rPr lang="en-US" baseline="0"/>
              <a:t> each month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finaldata!$AA$1</c:f>
              <c:strCache>
                <c:ptCount val="1"/>
                <c:pt idx="0">
                  <c:v>No of posts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finaldata!$Z$2:$Z$13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finaldata!$AA$2:$AA$13</c:f>
              <c:numCache>
                <c:formatCode>General</c:formatCode>
                <c:ptCount val="12"/>
                <c:pt idx="0">
                  <c:v>1573</c:v>
                </c:pt>
                <c:pt idx="1">
                  <c:v>1426</c:v>
                </c:pt>
                <c:pt idx="2">
                  <c:v>1502</c:v>
                </c:pt>
                <c:pt idx="3">
                  <c:v>1496</c:v>
                </c:pt>
                <c:pt idx="4">
                  <c:v>1606</c:v>
                </c:pt>
                <c:pt idx="5">
                  <c:v>1474</c:v>
                </c:pt>
                <c:pt idx="6">
                  <c:v>1542</c:v>
                </c:pt>
                <c:pt idx="7">
                  <c:v>1612</c:v>
                </c:pt>
                <c:pt idx="8">
                  <c:v>1501</c:v>
                </c:pt>
                <c:pt idx="9">
                  <c:v>1553</c:v>
                </c:pt>
                <c:pt idx="10">
                  <c:v>1514</c:v>
                </c:pt>
                <c:pt idx="11">
                  <c:v>1585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F-A54E-8E8A-0300519A2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7220415"/>
        <c:axId val="1806448768"/>
      </c:barChart>
      <c:catAx>
        <c:axId val="967220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448768"/>
        <c:crosses val="autoZero"/>
        <c:auto val="1"/>
        <c:lblAlgn val="ctr"/>
        <c:lblOffset val="100"/>
        <c:noMultiLvlLbl val="0"/>
      </c:catAx>
      <c:valAx>
        <c:axId val="180644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220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897600" y="-218121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66800" y="98440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2296567"/>
            <a:ext cx="5482998" cy="5693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Content Category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65"/>
    </mc:Choice>
    <mc:Fallback xmlns="">
      <p:transition spd="slow" advTm="158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47557B5-3541-C346-71D6-0A29707158FC}"/>
              </a:ext>
            </a:extLst>
          </p:cNvPr>
          <p:cNvSpPr txBox="1"/>
          <p:nvPr/>
        </p:nvSpPr>
        <p:spPr>
          <a:xfrm>
            <a:off x="12039600" y="1790700"/>
            <a:ext cx="52197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Categories that are highly interacted by the user are </a:t>
            </a:r>
            <a:r>
              <a:rPr lang="en-US" sz="2800" b="1" dirty="0"/>
              <a:t>Travel, Science, Healthy Eating , Animals and Cooking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App should focus on making the users more interactive for the rest of the categories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Travel Category </a:t>
            </a:r>
            <a:r>
              <a:rPr lang="en-US" sz="2800" dirty="0"/>
              <a:t>is getting more reactions be it positive or negative sentiment.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of the users rely on reaction type </a:t>
            </a:r>
            <a:r>
              <a:rPr lang="en-US" sz="2800" b="1" dirty="0"/>
              <a:t>Heart</a:t>
            </a:r>
            <a:r>
              <a:rPr lang="en-US" sz="2800" dirty="0"/>
              <a:t> for the travel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months of </a:t>
            </a:r>
            <a:r>
              <a:rPr lang="en-US" sz="2800" b="1" dirty="0"/>
              <a:t>May</a:t>
            </a:r>
            <a:r>
              <a:rPr lang="en-US" sz="2800" dirty="0"/>
              <a:t> and </a:t>
            </a:r>
            <a:r>
              <a:rPr lang="en-US" sz="2800" b="1" dirty="0"/>
              <a:t>August</a:t>
            </a:r>
            <a:r>
              <a:rPr lang="en-US" sz="2800" dirty="0"/>
              <a:t> are crucial for the users to upload more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5"/>
    </mc:Choice>
    <mc:Fallback xmlns="">
      <p:transition spd="slow" advTm="492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</a:t>
            </a:r>
            <a:r>
              <a:rPr lang="en-US" sz="8000" spc="-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58505" y="2134031"/>
            <a:ext cx="8673443" cy="5581219"/>
            <a:chOff x="0" y="0"/>
            <a:chExt cx="11564591" cy="744162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14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4000" spc="-19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endParaRPr lang="en-US" sz="4000" spc="-19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4000" spc="-19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endParaRPr lang="en-US" sz="4000" spc="-19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4000" spc="-19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4000" spc="-19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000" spc="-19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30"/>
    </mc:Choice>
    <mc:Fallback xmlns="">
      <p:transition spd="slow" advTm="2873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867400" y="2005584"/>
            <a:ext cx="10421779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D3857B-7406-3BDB-8559-A0F97C6C6416}"/>
              </a:ext>
            </a:extLst>
          </p:cNvPr>
          <p:cNvSpPr txBox="1"/>
          <p:nvPr/>
        </p:nvSpPr>
        <p:spPr>
          <a:xfrm>
            <a:off x="8436952" y="2279773"/>
            <a:ext cx="742660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Client:</a:t>
            </a:r>
            <a:r>
              <a:rPr lang="en-US" sz="2400" dirty="0"/>
              <a:t> Social Buzz (Social Media &amp; Content Creation)</a:t>
            </a:r>
            <a:br>
              <a:rPr lang="en-US" sz="2400" dirty="0"/>
            </a:br>
            <a:r>
              <a:rPr lang="en-US" sz="2400" b="1" dirty="0"/>
              <a:t>Objective:</a:t>
            </a:r>
            <a:r>
              <a:rPr lang="en-US" sz="2400" dirty="0"/>
              <a:t> Support rapid scaling and IPO readiness.</a:t>
            </a:r>
            <a:br>
              <a:rPr lang="en-US" sz="2400" dirty="0"/>
            </a:br>
            <a:r>
              <a:rPr lang="en-US" sz="2400" b="1" dirty="0"/>
              <a:t>Challenges: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Managing rapid growth and massive unstructured data.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Lack of big data expertise.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Preparing for IPO by end of next year.</a:t>
            </a:r>
          </a:p>
          <a:p>
            <a:r>
              <a:rPr lang="en-US" sz="2400" b="1" dirty="0"/>
              <a:t>Key Tasks: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audit, stress testing, and technology review.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Extraction, merging, and analysis of sample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IPO best practice documentation and success story presentations.</a:t>
            </a:r>
          </a:p>
          <a:p>
            <a:r>
              <a:rPr lang="en-US" sz="2400" b="1" dirty="0"/>
              <a:t>Outcome:</a:t>
            </a:r>
            <a:br>
              <a:rPr lang="en-US" sz="2400" dirty="0"/>
            </a:br>
            <a:r>
              <a:rPr lang="en-US" sz="2400" dirty="0"/>
              <a:t>Deliver a roadmap for big data management, IPO preparation, and insights into most popular content categories.</a:t>
            </a:r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321"/>
    </mc:Choice>
    <mc:Fallback xmlns="">
      <p:transition spd="slow" advTm="11132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FF0000"/>
            </a:solidFill>
          </a:ln>
        </p:spPr>
        <p:txBody>
          <a:bodyPr/>
          <a:lstStyle/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C34BD-41B6-9F72-ED7E-1014F9366C38}"/>
              </a:ext>
            </a:extLst>
          </p:cNvPr>
          <p:cNvSpPr txBox="1"/>
          <p:nvPr/>
        </p:nvSpPr>
        <p:spPr>
          <a:xfrm>
            <a:off x="2171374" y="5574701"/>
            <a:ext cx="701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80% of its 250 employees focused on technical operations, the company seeks external expertise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Audit its big data practices for handling rapid growth.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Prepare for an IPO within 12 months.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 and optimize the top 5 content categories driving engagement.</a:t>
            </a:r>
          </a:p>
          <a:p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FB8FC1-A2C9-EE2B-45F8-6961A770A667}"/>
              </a:ext>
            </a:extLst>
          </p:cNvPr>
          <p:cNvSpPr txBox="1"/>
          <p:nvPr/>
        </p:nvSpPr>
        <p:spPr>
          <a:xfrm>
            <a:off x="5007244" y="4165958"/>
            <a:ext cx="467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Social Buzz, with 500M+ monthly active users and 100,000+ daily content uploads, struggles to efficiently manage its unstructured data and scale its technology infrastructure.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35"/>
    </mc:Choice>
    <mc:Fallback xmlns="">
      <p:transition spd="slow" advTm="560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75268" y="108880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Analytics team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747968-9B29-2AD1-60DA-F48DD014EB8C}"/>
              </a:ext>
            </a:extLst>
          </p:cNvPr>
          <p:cNvSpPr txBox="1"/>
          <p:nvPr/>
        </p:nvSpPr>
        <p:spPr>
          <a:xfrm>
            <a:off x="14477476" y="4820333"/>
            <a:ext cx="330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Marcus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Rompton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(Senior Principle)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8" name="Group 18">
            <a:extLst>
              <a:ext uri="{FF2B5EF4-FFF2-40B4-BE49-F238E27FC236}">
                <a16:creationId xmlns:a16="http://schemas.microsoft.com/office/drawing/2014/main" id="{325F03E6-528E-25C9-72B9-2BB8EB28DD3D}"/>
              </a:ext>
            </a:extLst>
          </p:cNvPr>
          <p:cNvGrpSpPr>
            <a:grpSpLocks noChangeAspect="1"/>
          </p:cNvGrpSpPr>
          <p:nvPr/>
        </p:nvGrpSpPr>
        <p:grpSpPr>
          <a:xfrm>
            <a:off x="11509346" y="7003753"/>
            <a:ext cx="2174041" cy="2165548"/>
            <a:chOff x="0" y="0"/>
            <a:chExt cx="6502400" cy="6477000"/>
          </a:xfrm>
        </p:grpSpPr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2945B128-D27A-D3BD-BEEB-CF275C36E9DB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7EB83590-2D33-6E4F-6FEB-1B2F9673A502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F0AB3E0-193A-D684-AF71-A111C0644656}"/>
              </a:ext>
            </a:extLst>
          </p:cNvPr>
          <p:cNvSpPr txBox="1"/>
          <p:nvPr/>
        </p:nvSpPr>
        <p:spPr>
          <a:xfrm>
            <a:off x="14379121" y="1757711"/>
            <a:ext cx="3596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Andrew Fleming (Chief Technical Architect)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27322E-E95A-2B4C-0DD7-3891303C4D11}"/>
              </a:ext>
            </a:extLst>
          </p:cNvPr>
          <p:cNvSpPr txBox="1"/>
          <p:nvPr/>
        </p:nvSpPr>
        <p:spPr>
          <a:xfrm>
            <a:off x="14776175" y="8031065"/>
            <a:ext cx="308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Lasvitha ( Data 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98"/>
    </mc:Choice>
    <mc:Fallback xmlns="">
      <p:transition spd="slow" advTm="138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227D5261-0566-7C6C-6AAF-EDC9E91E2742}"/>
              </a:ext>
            </a:extLst>
          </p:cNvPr>
          <p:cNvSpPr/>
          <p:nvPr/>
        </p:nvSpPr>
        <p:spPr>
          <a:xfrm>
            <a:off x="5149389" y="1232545"/>
            <a:ext cx="1615296" cy="4117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39F632A-31D2-C784-77F6-976F464296BC}"/>
              </a:ext>
            </a:extLst>
          </p:cNvPr>
          <p:cNvSpPr/>
          <p:nvPr/>
        </p:nvSpPr>
        <p:spPr>
          <a:xfrm>
            <a:off x="6276289" y="2905316"/>
            <a:ext cx="1615296" cy="4117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A908DBF7-5B44-6EBA-2436-FA617045636A}"/>
              </a:ext>
            </a:extLst>
          </p:cNvPr>
          <p:cNvSpPr/>
          <p:nvPr/>
        </p:nvSpPr>
        <p:spPr>
          <a:xfrm>
            <a:off x="7808071" y="4499147"/>
            <a:ext cx="1615296" cy="4117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DA5B7C90-97FA-2E5A-BC97-7A2C89EF65EC}"/>
              </a:ext>
            </a:extLst>
          </p:cNvPr>
          <p:cNvSpPr/>
          <p:nvPr/>
        </p:nvSpPr>
        <p:spPr>
          <a:xfrm>
            <a:off x="10065725" y="6121080"/>
            <a:ext cx="1615296" cy="4117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4AAFC637-89C1-E5E8-D82D-AC57E05A00A7}"/>
              </a:ext>
            </a:extLst>
          </p:cNvPr>
          <p:cNvSpPr/>
          <p:nvPr/>
        </p:nvSpPr>
        <p:spPr>
          <a:xfrm>
            <a:off x="12282425" y="8093089"/>
            <a:ext cx="1615296" cy="4117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29C250-1F9A-D4B7-F7F1-4DC3D12D294D}"/>
              </a:ext>
            </a:extLst>
          </p:cNvPr>
          <p:cNvSpPr txBox="1"/>
          <p:nvPr/>
        </p:nvSpPr>
        <p:spPr>
          <a:xfrm>
            <a:off x="7808071" y="1107118"/>
            <a:ext cx="4054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 Extraction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198021-34C7-6DE5-EF04-1628B65EB8A7}"/>
              </a:ext>
            </a:extLst>
          </p:cNvPr>
          <p:cNvSpPr txBox="1"/>
          <p:nvPr/>
        </p:nvSpPr>
        <p:spPr>
          <a:xfrm>
            <a:off x="9323445" y="2346457"/>
            <a:ext cx="30998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Data Cleaning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C73EFF-4AB2-60BB-7354-F7C690269EF3}"/>
              </a:ext>
            </a:extLst>
          </p:cNvPr>
          <p:cNvSpPr txBox="1"/>
          <p:nvPr/>
        </p:nvSpPr>
        <p:spPr>
          <a:xfrm>
            <a:off x="10817463" y="4100407"/>
            <a:ext cx="33240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Data Preprocessing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84EE62-9F47-3AB3-5F09-770123D50BEA}"/>
              </a:ext>
            </a:extLst>
          </p:cNvPr>
          <p:cNvSpPr txBox="1"/>
          <p:nvPr/>
        </p:nvSpPr>
        <p:spPr>
          <a:xfrm>
            <a:off x="12801601" y="5788325"/>
            <a:ext cx="3200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Data Analysis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1C1895-E56E-2EAB-0EF3-A446AEF857E3}"/>
              </a:ext>
            </a:extLst>
          </p:cNvPr>
          <p:cNvSpPr txBox="1"/>
          <p:nvPr/>
        </p:nvSpPr>
        <p:spPr>
          <a:xfrm>
            <a:off x="14521344" y="8135465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Data Visualizations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089"/>
    </mc:Choice>
    <mc:Fallback xmlns="">
      <p:transition spd="slow" advTm="15108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0608CB-E75B-6054-E267-4E71CCC4E1F0}"/>
              </a:ext>
            </a:extLst>
          </p:cNvPr>
          <p:cNvSpPr txBox="1"/>
          <p:nvPr/>
        </p:nvSpPr>
        <p:spPr>
          <a:xfrm>
            <a:off x="2279768" y="2744125"/>
            <a:ext cx="2667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No of Unique Categories:  16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DAFDA0-26AC-3599-F5B2-6E9F34F0548E}"/>
              </a:ext>
            </a:extLst>
          </p:cNvPr>
          <p:cNvSpPr txBox="1"/>
          <p:nvPr/>
        </p:nvSpPr>
        <p:spPr>
          <a:xfrm>
            <a:off x="7162455" y="2447641"/>
            <a:ext cx="37156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No of reactions to the most popular category:</a:t>
            </a:r>
          </a:p>
          <a:p>
            <a:pPr algn="ctr"/>
            <a:r>
              <a:rPr lang="en-US" sz="4000" dirty="0"/>
              <a:t>18384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FECBF-7E88-3261-BA72-B56062FB1ED7}"/>
              </a:ext>
            </a:extLst>
          </p:cNvPr>
          <p:cNvSpPr txBox="1"/>
          <p:nvPr/>
        </p:nvSpPr>
        <p:spPr>
          <a:xfrm>
            <a:off x="12471051" y="3144971"/>
            <a:ext cx="419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January month has got most posts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64"/>
    </mc:Choice>
    <mc:Fallback xmlns="">
      <p:transition spd="slow" advTm="4626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49AA371-6780-E0D6-E9EA-37F8FF039438}"/>
              </a:ext>
            </a:extLst>
          </p:cNvPr>
          <p:cNvSpPr txBox="1"/>
          <p:nvPr/>
        </p:nvSpPr>
        <p:spPr>
          <a:xfrm>
            <a:off x="10367092" y="5646917"/>
            <a:ext cx="50282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content category can be classified as top category from the most reactions it got.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of reactions considered in the given data :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Travel category with highest reaction score - 53935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7A85453F-EC63-94A0-EA51-3615F07EF9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872244"/>
              </p:ext>
            </p:extLst>
          </p:nvPr>
        </p:nvGraphicFramePr>
        <p:xfrm>
          <a:off x="9232487" y="1303606"/>
          <a:ext cx="7987981" cy="3729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73D95FB-8204-FA3A-7F3B-B2B5BC31BB5D}"/>
              </a:ext>
            </a:extLst>
          </p:cNvPr>
          <p:cNvSpPr txBox="1"/>
          <p:nvPr/>
        </p:nvSpPr>
        <p:spPr>
          <a:xfrm>
            <a:off x="3272352" y="2023500"/>
            <a:ext cx="579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16 unique content categories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clear distribution depiction of all the content categories listed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major categories include Travel, Science, Animal and Healthy eating.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3E4473F5-4EB5-02EB-5D4C-6F6D82EA11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358447"/>
              </p:ext>
            </p:extLst>
          </p:nvPr>
        </p:nvGraphicFramePr>
        <p:xfrm>
          <a:off x="3222049" y="4776664"/>
          <a:ext cx="5657884" cy="3900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888"/>
    </mc:Choice>
    <mc:Fallback xmlns="">
      <p:transition spd="slow" advTm="1198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E0A2843B-E1EF-9B7D-28B8-2EA4BB201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9936033"/>
              </p:ext>
            </p:extLst>
          </p:nvPr>
        </p:nvGraphicFramePr>
        <p:xfrm>
          <a:off x="3180406" y="1475496"/>
          <a:ext cx="6573194" cy="390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B2B0385-C973-1F2D-B2A3-BE3FC59BAB31}"/>
              </a:ext>
            </a:extLst>
          </p:cNvPr>
          <p:cNvSpPr txBox="1"/>
          <p:nvPr/>
        </p:nvSpPr>
        <p:spPr>
          <a:xfrm>
            <a:off x="10367092" y="2640741"/>
            <a:ext cx="6631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most popular category is 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16 types of reactions listed in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Heart is the highest used reaction on travel content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4AA9F26-02B4-3E42-FB5A-CD75B194E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955034"/>
              </p:ext>
            </p:extLst>
          </p:nvPr>
        </p:nvGraphicFramePr>
        <p:xfrm>
          <a:off x="11180326" y="5567615"/>
          <a:ext cx="5562600" cy="3630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E0B16BD-9570-0F1E-70FA-66F74ABEBEF5}"/>
              </a:ext>
            </a:extLst>
          </p:cNvPr>
          <p:cNvSpPr txBox="1"/>
          <p:nvPr/>
        </p:nvSpPr>
        <p:spPr>
          <a:xfrm>
            <a:off x="3886200" y="63627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bar chart describing the amount of content posted each month in a given time period of 2020-2021.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number of posts were made in the month of August just exceeding the month of May.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93"/>
    </mc:Choice>
    <mc:Fallback xmlns="">
      <p:transition spd="slow" advTm="6359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511</Words>
  <Application>Microsoft Macintosh PowerPoint</Application>
  <PresentationFormat>Custom</PresentationFormat>
  <Paragraphs>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Clear Sans Regular Bold</vt:lpstr>
      <vt:lpstr>Arial</vt:lpstr>
      <vt:lpstr>Graphik Regular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Lasvitha Pregada</cp:lastModifiedBy>
  <cp:revision>15</cp:revision>
  <dcterms:created xsi:type="dcterms:W3CDTF">2006-08-16T00:00:00Z</dcterms:created>
  <dcterms:modified xsi:type="dcterms:W3CDTF">2025-01-29T22:59:35Z</dcterms:modified>
  <dc:identifier>DAEhDyfaYKE</dc:identifier>
</cp:coreProperties>
</file>