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Georgia" panose="02040502050405020303" pitchFamily="18" charset="0"/>
      <p:regular r:id="rId17"/>
      <p:bold r:id="rId18"/>
      <p:italic r:id="rId19"/>
      <p:boldItalic r:id="rId20"/>
    </p:embeddedFont>
    <p:embeddedFont>
      <p:font typeface="Playfair Display"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hayasri Ramaswam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3-07T09:08:35.770" idx="1">
    <p:pos x="6000" y="0"/>
    <p:text>Title slide
Problem statement
Solution
How it works
Technology used
Why it stands out
Potential/Scalability
Prototype
Team Members and closing statement
Thank you</p:text>
  </p:cm>
  <p:cm authorId="0" dt="2025-03-07T09:08:35.770" idx="2">
    <p:pos x="6000" y="0"/>
    <p:text>@klasyarao@gmail.com @niarachel1411@gmail.com @praneetha.ang@gmail.com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3dddb573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3dddb573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3dddb5739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3dddb5739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33058bcefe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33058bcefe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3058bcefe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33058bcefe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33058bcefe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33058bcefe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3058bcef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3058bcef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3058bcefe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3058bcef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3058bcef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3058bcef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3058bcefe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3058bcef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31f59da4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31f59da4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31f59da4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331f59da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331f59da4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331f59da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33058bcefe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33058bcef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751469" y="0"/>
            <a:ext cx="5462106" cy="5317724"/>
          </a:xfrm>
          <a:prstGeom prst="rect">
            <a:avLst/>
          </a:prstGeom>
          <a:noFill/>
          <a:ln>
            <a:noFill/>
          </a:ln>
        </p:spPr>
      </p:pic>
      <p:pic>
        <p:nvPicPr>
          <p:cNvPr id="55" name="Google Shape;55;p13"/>
          <p:cNvPicPr preferRelativeResize="0"/>
          <p:nvPr/>
        </p:nvPicPr>
        <p:blipFill>
          <a:blip r:embed="rId4">
            <a:alphaModFix/>
          </a:blip>
          <a:stretch>
            <a:fillRect/>
          </a:stretch>
        </p:blipFill>
        <p:spPr>
          <a:xfrm>
            <a:off x="1249013" y="174225"/>
            <a:ext cx="6645974" cy="2295225"/>
          </a:xfrm>
          <a:prstGeom prst="rect">
            <a:avLst/>
          </a:prstGeom>
          <a:noFill/>
          <a:ln>
            <a:noFill/>
          </a:ln>
        </p:spPr>
      </p:pic>
      <p:sp>
        <p:nvSpPr>
          <p:cNvPr id="56" name="Google Shape;56;p13"/>
          <p:cNvSpPr/>
          <p:nvPr/>
        </p:nvSpPr>
        <p:spPr>
          <a:xfrm>
            <a:off x="1554000" y="2048000"/>
            <a:ext cx="6036000" cy="1691100"/>
          </a:xfrm>
          <a:prstGeom prst="roundRect">
            <a:avLst>
              <a:gd name="adj" fmla="val 16667"/>
            </a:avLst>
          </a:prstGeom>
          <a:solidFill>
            <a:srgbClr val="3D85C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p:txBody>
      </p:sp>
      <p:sp>
        <p:nvSpPr>
          <p:cNvPr id="57" name="Google Shape;57;p13"/>
          <p:cNvSpPr txBox="1"/>
          <p:nvPr/>
        </p:nvSpPr>
        <p:spPr>
          <a:xfrm>
            <a:off x="1845900" y="2571750"/>
            <a:ext cx="5462100" cy="1056000"/>
          </a:xfrm>
          <a:prstGeom prst="rect">
            <a:avLst/>
          </a:prstGeom>
          <a:noFill/>
          <a:ln>
            <a:noFill/>
          </a:ln>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300" b="1">
                <a:solidFill>
                  <a:schemeClr val="lt1"/>
                </a:solidFill>
                <a:latin typeface="Georgia"/>
                <a:ea typeface="Georgia"/>
                <a:cs typeface="Georgia"/>
                <a:sym typeface="Georgia"/>
              </a:rPr>
              <a:t>CYBER HELP BUTTON AND SOS</a:t>
            </a:r>
            <a:endParaRPr sz="2500" b="1">
              <a:solidFill>
                <a:schemeClr val="lt1"/>
              </a:solidFill>
              <a:latin typeface="Georgia"/>
              <a:ea typeface="Georgia"/>
              <a:cs typeface="Georgia"/>
              <a:sym typeface="Georgia"/>
            </a:endParaRPr>
          </a:p>
        </p:txBody>
      </p:sp>
      <p:sp>
        <p:nvSpPr>
          <p:cNvPr id="58" name="Google Shape;58;p13"/>
          <p:cNvSpPr txBox="1"/>
          <p:nvPr/>
        </p:nvSpPr>
        <p:spPr>
          <a:xfrm>
            <a:off x="2103825" y="3740350"/>
            <a:ext cx="4757400" cy="1011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 sz="2500" b="1">
                <a:solidFill>
                  <a:schemeClr val="dk1"/>
                </a:solidFill>
                <a:latin typeface="Playfair Display"/>
                <a:ea typeface="Playfair Display"/>
                <a:cs typeface="Playfair Display"/>
                <a:sym typeface="Playfair Display"/>
              </a:rPr>
              <a:t>One Tap to Outsmart AI Scams!</a:t>
            </a:r>
            <a:endParaRPr sz="250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p:nvPr/>
        </p:nvSpPr>
        <p:spPr>
          <a:xfrm>
            <a:off x="2692475" y="2340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2"/>
          <p:cNvSpPr txBox="1">
            <a:spLocks noGrp="1"/>
          </p:cNvSpPr>
          <p:nvPr>
            <p:ph type="title"/>
          </p:nvPr>
        </p:nvSpPr>
        <p:spPr>
          <a:xfrm>
            <a:off x="311700" y="28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Revenue Model</a:t>
            </a:r>
            <a:endParaRPr b="1">
              <a:latin typeface="Georgia"/>
              <a:ea typeface="Georgia"/>
              <a:cs typeface="Georgia"/>
              <a:sym typeface="Georgia"/>
            </a:endParaRPr>
          </a:p>
        </p:txBody>
      </p:sp>
      <p:sp>
        <p:nvSpPr>
          <p:cNvPr id="137" name="Google Shape;137;p22"/>
          <p:cNvSpPr txBox="1">
            <a:spLocks noGrp="1"/>
          </p:cNvSpPr>
          <p:nvPr>
            <p:ph type="body" idx="1"/>
          </p:nvPr>
        </p:nvSpPr>
        <p:spPr>
          <a:xfrm>
            <a:off x="189900" y="502700"/>
            <a:ext cx="8642400" cy="24036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endParaRPr sz="1100">
              <a:solidFill>
                <a:schemeClr val="dk1"/>
              </a:solidFill>
              <a:latin typeface="Georgia"/>
              <a:ea typeface="Georgia"/>
              <a:cs typeface="Georgia"/>
              <a:sym typeface="Georgia"/>
            </a:endParaRPr>
          </a:p>
          <a:p>
            <a:pPr marL="457200" lvl="0" indent="-317500" algn="l" rtl="0">
              <a:spcBef>
                <a:spcPts val="1200"/>
              </a:spcBef>
              <a:spcAft>
                <a:spcPts val="0"/>
              </a:spcAft>
              <a:buClr>
                <a:schemeClr val="dk1"/>
              </a:buClr>
              <a:buSzPts val="1400"/>
              <a:buFont typeface="Georgia"/>
              <a:buChar char="●"/>
            </a:pPr>
            <a:r>
              <a:rPr lang="en" sz="1400" b="1">
                <a:solidFill>
                  <a:schemeClr val="dk1"/>
                </a:solidFill>
                <a:latin typeface="Georgia"/>
                <a:ea typeface="Georgia"/>
                <a:cs typeface="Georgia"/>
                <a:sym typeface="Georgia"/>
              </a:rPr>
              <a:t>Subscription Model (Freemium) </a:t>
            </a:r>
            <a:r>
              <a:rPr lang="en" sz="1400">
                <a:solidFill>
                  <a:schemeClr val="dk1"/>
                </a:solidFill>
                <a:latin typeface="Georgia"/>
                <a:ea typeface="Georgia"/>
                <a:cs typeface="Georgia"/>
                <a:sym typeface="Georgia"/>
              </a:rPr>
              <a:t>- </a:t>
            </a:r>
            <a:endParaRPr sz="1400">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Basic Free Version: Allows SOS functionality and limited AI deepfake detection.</a:t>
            </a:r>
            <a:endParaRPr>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 Premium Subscription: Offers enhanced deep fake detection, AI voice authentication, and additional emergency features (e.g., auto-recording threats, cloud backup).</a:t>
            </a:r>
            <a:endParaRPr>
              <a:solidFill>
                <a:schemeClr val="dk1"/>
              </a:solidFill>
              <a:latin typeface="Georgia"/>
              <a:ea typeface="Georgia"/>
              <a:cs typeface="Georgia"/>
              <a:sym typeface="Georgia"/>
            </a:endParaRPr>
          </a:p>
          <a:p>
            <a:pPr marL="457200" lvl="0" indent="-317500" algn="l" rtl="0">
              <a:spcBef>
                <a:spcPts val="0"/>
              </a:spcBef>
              <a:spcAft>
                <a:spcPts val="0"/>
              </a:spcAft>
              <a:buClr>
                <a:schemeClr val="dk1"/>
              </a:buClr>
              <a:buSzPts val="1400"/>
              <a:buFont typeface="Georgia"/>
              <a:buChar char="●"/>
            </a:pPr>
            <a:r>
              <a:rPr lang="en" sz="1400" b="1">
                <a:solidFill>
                  <a:schemeClr val="dk1"/>
                </a:solidFill>
                <a:latin typeface="Georgia"/>
                <a:ea typeface="Georgia"/>
                <a:cs typeface="Georgia"/>
                <a:sym typeface="Georgia"/>
              </a:rPr>
              <a:t>Government &amp; Corporate Partnerships</a:t>
            </a:r>
            <a:r>
              <a:rPr lang="en" sz="1400">
                <a:solidFill>
                  <a:schemeClr val="dk1"/>
                </a:solidFill>
                <a:latin typeface="Georgia"/>
                <a:ea typeface="Georgia"/>
                <a:cs typeface="Georgia"/>
                <a:sym typeface="Georgia"/>
              </a:rPr>
              <a:t> - </a:t>
            </a:r>
            <a:endParaRPr sz="1500">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Law Enforcement: Partner with police or cybersecurity agencies for rapid response integration.</a:t>
            </a:r>
            <a:endParaRPr>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Enterprises &amp; Financial Institutions: Sell AI impersonation detection services to banks and businesses prone to fraud.</a:t>
            </a:r>
            <a:endParaRPr>
              <a:solidFill>
                <a:schemeClr val="dk1"/>
              </a:solidFill>
              <a:latin typeface="Georgia"/>
              <a:ea typeface="Georgia"/>
              <a:cs typeface="Georgia"/>
              <a:sym typeface="Georgia"/>
            </a:endParaRPr>
          </a:p>
          <a:p>
            <a:pPr marL="457200" lvl="0" indent="-317500" algn="l" rtl="0">
              <a:spcBef>
                <a:spcPts val="0"/>
              </a:spcBef>
              <a:spcAft>
                <a:spcPts val="0"/>
              </a:spcAft>
              <a:buClr>
                <a:schemeClr val="dk1"/>
              </a:buClr>
              <a:buSzPts val="1400"/>
              <a:buFont typeface="Georgia"/>
              <a:buChar char="●"/>
            </a:pPr>
            <a:r>
              <a:rPr lang="en" sz="1400" b="1">
                <a:solidFill>
                  <a:schemeClr val="dk1"/>
                </a:solidFill>
                <a:latin typeface="Georgia"/>
                <a:ea typeface="Georgia"/>
                <a:cs typeface="Georgia"/>
                <a:sym typeface="Georgia"/>
              </a:rPr>
              <a:t>In-App Purchases</a:t>
            </a:r>
            <a:r>
              <a:rPr lang="en" sz="1400">
                <a:solidFill>
                  <a:schemeClr val="dk1"/>
                </a:solidFill>
                <a:latin typeface="Georgia"/>
                <a:ea typeface="Georgia"/>
                <a:cs typeface="Georgia"/>
                <a:sym typeface="Georgia"/>
              </a:rPr>
              <a:t> - </a:t>
            </a:r>
            <a:endParaRPr sz="1400">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Advanced Security Features: Purchase options for advanced AI voice authentication or VPN security. </a:t>
            </a:r>
            <a:endParaRPr>
              <a:solidFill>
                <a:schemeClr val="dk1"/>
              </a:solidFill>
              <a:latin typeface="Georgia"/>
              <a:ea typeface="Georgia"/>
              <a:cs typeface="Georgia"/>
              <a:sym typeface="Georgia"/>
            </a:endParaRPr>
          </a:p>
          <a:p>
            <a:pPr marL="914400" lvl="1" indent="-317500" algn="l" rtl="0">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Personalized Alerts: Users pay to customize emergency contacts or set automated messages.</a:t>
            </a:r>
            <a:endParaRPr>
              <a:solidFill>
                <a:schemeClr val="dk1"/>
              </a:solidFill>
              <a:latin typeface="Georgia"/>
              <a:ea typeface="Georgia"/>
              <a:cs typeface="Georgia"/>
              <a:sym typeface="Georgia"/>
            </a:endParaRPr>
          </a:p>
          <a:p>
            <a:pPr marL="457200" lvl="0" indent="-317500" algn="l" rtl="0">
              <a:spcBef>
                <a:spcPts val="0"/>
              </a:spcBef>
              <a:spcAft>
                <a:spcPts val="0"/>
              </a:spcAft>
              <a:buClr>
                <a:schemeClr val="dk1"/>
              </a:buClr>
              <a:buSzPts val="1400"/>
              <a:buFont typeface="Georgia"/>
              <a:buChar char="●"/>
            </a:pPr>
            <a:r>
              <a:rPr lang="en" sz="1400" b="1">
                <a:solidFill>
                  <a:schemeClr val="dk1"/>
                </a:solidFill>
                <a:latin typeface="Georgia"/>
                <a:ea typeface="Georgia"/>
                <a:cs typeface="Georgia"/>
                <a:sym typeface="Georgia"/>
              </a:rPr>
              <a:t>API Licensing</a:t>
            </a:r>
            <a:r>
              <a:rPr lang="en" sz="1400">
                <a:solidFill>
                  <a:schemeClr val="dk1"/>
                </a:solidFill>
                <a:latin typeface="Georgia"/>
                <a:ea typeface="Georgia"/>
                <a:cs typeface="Georgia"/>
                <a:sym typeface="Georgia"/>
              </a:rPr>
              <a:t> - Offer AI deep fake detection as an API for other apps (e.g., social media, banking apps, or legal tech) to integrate.</a:t>
            </a:r>
            <a:endParaRPr sz="1400">
              <a:solidFill>
                <a:schemeClr val="dk1"/>
              </a:solidFill>
              <a:latin typeface="Georgia"/>
              <a:ea typeface="Georgia"/>
              <a:cs typeface="Georgia"/>
              <a:sym typeface="Georgia"/>
            </a:endParaRPr>
          </a:p>
          <a:p>
            <a:pPr marL="457200" lvl="0" indent="-317500" algn="l" rtl="0">
              <a:spcBef>
                <a:spcPts val="0"/>
              </a:spcBef>
              <a:spcAft>
                <a:spcPts val="0"/>
              </a:spcAft>
              <a:buClr>
                <a:schemeClr val="dk1"/>
              </a:buClr>
              <a:buSzPts val="1400"/>
              <a:buFont typeface="Georgia"/>
              <a:buChar char="●"/>
            </a:pPr>
            <a:r>
              <a:rPr lang="en" sz="1400" b="1">
                <a:solidFill>
                  <a:schemeClr val="dk1"/>
                </a:solidFill>
                <a:latin typeface="Georgia"/>
                <a:ea typeface="Georgia"/>
                <a:cs typeface="Georgia"/>
                <a:sym typeface="Georgia"/>
              </a:rPr>
              <a:t>Ads &amp; Affiliate Marketing</a:t>
            </a:r>
            <a:r>
              <a:rPr lang="en" sz="1400">
                <a:solidFill>
                  <a:schemeClr val="dk1"/>
                </a:solidFill>
                <a:latin typeface="Georgia"/>
                <a:ea typeface="Georgia"/>
                <a:cs typeface="Georgia"/>
                <a:sym typeface="Georgia"/>
              </a:rPr>
              <a:t> -  Cybersecurity Product Ads: Promote VPNs, antivirus software, or secure communication apps. Emergency Services Referrals: Partner with ambulance/hospital networks for premium placement.</a:t>
            </a:r>
            <a:endParaRPr sz="1400">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endParaRPr sz="2000">
              <a:solidFill>
                <a:schemeClr val="dk1"/>
              </a:solidFill>
            </a:endParaRPr>
          </a:p>
          <a:p>
            <a:pPr marL="0" lvl="0" indent="0" algn="l" rtl="0">
              <a:spcBef>
                <a:spcPts val="1200"/>
              </a:spcBef>
              <a:spcAft>
                <a:spcPts val="1200"/>
              </a:spcAft>
              <a:buNone/>
            </a:pPr>
            <a:endParaRPr sz="2000"/>
          </a:p>
        </p:txBody>
      </p:sp>
      <p:pic>
        <p:nvPicPr>
          <p:cNvPr id="138" name="Google Shape;138;p22"/>
          <p:cNvPicPr preferRelativeResize="0"/>
          <p:nvPr/>
        </p:nvPicPr>
        <p:blipFill>
          <a:blip r:embed="rId3">
            <a:alphaModFix amt="25000"/>
          </a:blip>
          <a:stretch>
            <a:fillRect/>
          </a:stretch>
        </p:blipFill>
        <p:spPr>
          <a:xfrm>
            <a:off x="-5161073" y="-2887172"/>
            <a:ext cx="10451750" cy="1045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p:nvPr/>
        </p:nvSpPr>
        <p:spPr>
          <a:xfrm>
            <a:off x="2692475" y="2340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3"/>
          <p:cNvSpPr txBox="1">
            <a:spLocks noGrp="1"/>
          </p:cNvSpPr>
          <p:nvPr>
            <p:ph type="title"/>
          </p:nvPr>
        </p:nvSpPr>
        <p:spPr>
          <a:xfrm>
            <a:off x="311700" y="28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Scalability</a:t>
            </a:r>
            <a:endParaRPr b="1">
              <a:latin typeface="Georgia"/>
              <a:ea typeface="Georgia"/>
              <a:cs typeface="Georgia"/>
              <a:sym typeface="Georgia"/>
            </a:endParaRPr>
          </a:p>
        </p:txBody>
      </p:sp>
      <p:pic>
        <p:nvPicPr>
          <p:cNvPr id="145" name="Google Shape;145;p23"/>
          <p:cNvPicPr preferRelativeResize="0"/>
          <p:nvPr/>
        </p:nvPicPr>
        <p:blipFill>
          <a:blip r:embed="rId3">
            <a:alphaModFix amt="25000"/>
          </a:blip>
          <a:stretch>
            <a:fillRect/>
          </a:stretch>
        </p:blipFill>
        <p:spPr>
          <a:xfrm>
            <a:off x="-5152423" y="-2807297"/>
            <a:ext cx="10451750" cy="10451750"/>
          </a:xfrm>
          <a:prstGeom prst="rect">
            <a:avLst/>
          </a:prstGeom>
          <a:noFill/>
          <a:ln>
            <a:noFill/>
          </a:ln>
        </p:spPr>
      </p:pic>
      <p:sp>
        <p:nvSpPr>
          <p:cNvPr id="146" name="Google Shape;146;p23"/>
          <p:cNvSpPr txBox="1"/>
          <p:nvPr/>
        </p:nvSpPr>
        <p:spPr>
          <a:xfrm>
            <a:off x="925625" y="1080375"/>
            <a:ext cx="7421700" cy="35094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AI-Driven Architecture</a:t>
            </a:r>
            <a:r>
              <a:rPr lang="en" sz="1800">
                <a:solidFill>
                  <a:schemeClr val="dk1"/>
                </a:solidFill>
                <a:latin typeface="Georgia"/>
                <a:ea typeface="Georgia"/>
                <a:cs typeface="Georgia"/>
                <a:sym typeface="Georgia"/>
              </a:rPr>
              <a:t> – Uses advanced AI models for deepfake detection and fraud prevention.</a:t>
            </a:r>
            <a:endParaRPr sz="1800">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Cloud Infrastructure</a:t>
            </a:r>
            <a:r>
              <a:rPr lang="en" sz="1800">
                <a:solidFill>
                  <a:schemeClr val="dk1"/>
                </a:solidFill>
                <a:latin typeface="Georgia"/>
                <a:ea typeface="Georgia"/>
                <a:cs typeface="Georgia"/>
                <a:sym typeface="Georgia"/>
              </a:rPr>
              <a:t> – Leverages cloud-based AI for scalable deepfake detection.</a:t>
            </a:r>
            <a:endParaRPr sz="1800">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Edge Computing</a:t>
            </a:r>
            <a:r>
              <a:rPr lang="en" sz="1800">
                <a:solidFill>
                  <a:schemeClr val="dk1"/>
                </a:solidFill>
                <a:latin typeface="Georgia"/>
                <a:ea typeface="Georgia"/>
                <a:cs typeface="Georgia"/>
                <a:sym typeface="Georgia"/>
              </a:rPr>
              <a:t> – Enables on-device fraud prevention without heavy cloud reliance.</a:t>
            </a:r>
            <a:endParaRPr sz="1800">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Modular Backend</a:t>
            </a:r>
            <a:r>
              <a:rPr lang="en" sz="1800">
                <a:solidFill>
                  <a:schemeClr val="dk1"/>
                </a:solidFill>
                <a:latin typeface="Georgia"/>
                <a:ea typeface="Georgia"/>
                <a:cs typeface="Georgia"/>
                <a:sym typeface="Georgia"/>
              </a:rPr>
              <a:t> – Built on </a:t>
            </a:r>
            <a:r>
              <a:rPr lang="en" sz="1800" b="1">
                <a:solidFill>
                  <a:schemeClr val="dk1"/>
                </a:solidFill>
                <a:latin typeface="Georgia"/>
                <a:ea typeface="Georgia"/>
                <a:cs typeface="Georgia"/>
                <a:sym typeface="Georgia"/>
              </a:rPr>
              <a:t>FastAPI, PostgreSQL, and TensorFlow</a:t>
            </a:r>
            <a:r>
              <a:rPr lang="en" sz="1800">
                <a:solidFill>
                  <a:schemeClr val="dk1"/>
                </a:solidFill>
                <a:latin typeface="Georgia"/>
                <a:ea typeface="Georgia"/>
                <a:cs typeface="Georgia"/>
                <a:sym typeface="Georgia"/>
              </a:rPr>
              <a:t>, allowing easy expansion.</a:t>
            </a:r>
            <a:endParaRPr sz="1800">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Continuous AI Updates</a:t>
            </a:r>
            <a:r>
              <a:rPr lang="en" sz="1800">
                <a:solidFill>
                  <a:schemeClr val="dk1"/>
                </a:solidFill>
                <a:latin typeface="Georgia"/>
                <a:ea typeface="Georgia"/>
                <a:cs typeface="Georgia"/>
                <a:sym typeface="Georgia"/>
              </a:rPr>
              <a:t> – Regular model improvements for enhanced security.</a:t>
            </a:r>
            <a:endParaRPr sz="1800">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Font typeface="Georgia"/>
              <a:buChar char="●"/>
            </a:pPr>
            <a:r>
              <a:rPr lang="en" sz="1800" b="1">
                <a:solidFill>
                  <a:schemeClr val="dk1"/>
                </a:solidFill>
                <a:latin typeface="Georgia"/>
                <a:ea typeface="Georgia"/>
                <a:cs typeface="Georgia"/>
                <a:sym typeface="Georgia"/>
              </a:rPr>
              <a:t>Regulatory Compliance</a:t>
            </a:r>
            <a:r>
              <a:rPr lang="en" sz="1800">
                <a:solidFill>
                  <a:schemeClr val="dk1"/>
                </a:solidFill>
                <a:latin typeface="Georgia"/>
                <a:ea typeface="Georgia"/>
                <a:cs typeface="Georgia"/>
                <a:sym typeface="Georgia"/>
              </a:rPr>
              <a:t> – Adheres to cybersecurity standards for wider adoption.</a:t>
            </a:r>
            <a:endParaRPr sz="1800">
              <a:solidFill>
                <a:schemeClr val="dk1"/>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body" idx="1"/>
          </p:nvPr>
        </p:nvSpPr>
        <p:spPr>
          <a:xfrm>
            <a:off x="311700" y="1152475"/>
            <a:ext cx="8520600" cy="36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b="1">
                <a:solidFill>
                  <a:schemeClr val="dk1"/>
                </a:solidFill>
                <a:latin typeface="Georgia"/>
                <a:ea typeface="Georgia"/>
                <a:cs typeface="Georgia"/>
                <a:sym typeface="Georgia"/>
              </a:rPr>
              <a:t>Cloud Integration</a:t>
            </a:r>
            <a:r>
              <a:rPr lang="en" sz="1700">
                <a:solidFill>
                  <a:schemeClr val="dk1"/>
                </a:solidFill>
                <a:latin typeface="Georgia"/>
                <a:ea typeface="Georgia"/>
                <a:cs typeface="Georgia"/>
                <a:sym typeface="Georgia"/>
              </a:rPr>
              <a:t> – Utilize AWS or Google Cloud for handling large-scale deepfake detection and SOS alerts.</a:t>
            </a:r>
            <a:endParaRPr sz="1700">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en" sz="1700" b="1">
                <a:solidFill>
                  <a:schemeClr val="dk1"/>
                </a:solidFill>
                <a:latin typeface="Georgia"/>
                <a:ea typeface="Georgia"/>
                <a:cs typeface="Georgia"/>
                <a:sym typeface="Georgia"/>
              </a:rPr>
              <a:t>Edge AI Optimization</a:t>
            </a:r>
            <a:r>
              <a:rPr lang="en" sz="1700">
                <a:solidFill>
                  <a:schemeClr val="dk1"/>
                </a:solidFill>
                <a:latin typeface="Georgia"/>
                <a:ea typeface="Georgia"/>
                <a:cs typeface="Georgia"/>
                <a:sym typeface="Georgia"/>
              </a:rPr>
              <a:t> – Optimize AI models to run directly on mobile devices, reducing reliance on cloud processing for faster real-time detection.</a:t>
            </a:r>
            <a:endParaRPr>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en" sz="1700" b="1">
                <a:solidFill>
                  <a:schemeClr val="dk1"/>
                </a:solidFill>
                <a:latin typeface="Georgia"/>
                <a:ea typeface="Georgia"/>
                <a:cs typeface="Georgia"/>
                <a:sym typeface="Georgia"/>
              </a:rPr>
              <a:t>Multi-Platform Expansion</a:t>
            </a:r>
            <a:r>
              <a:rPr lang="en" sz="1700">
                <a:solidFill>
                  <a:schemeClr val="dk1"/>
                </a:solidFill>
                <a:latin typeface="Georgia"/>
                <a:ea typeface="Georgia"/>
                <a:cs typeface="Georgia"/>
                <a:sym typeface="Georgia"/>
              </a:rPr>
              <a:t> – Extend beyond mobile apps to web platforms, wearables, and smart home devices for wider accessibility.</a:t>
            </a:r>
            <a:endParaRPr sz="1700">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en" sz="1700" b="1">
                <a:solidFill>
                  <a:schemeClr val="dk1"/>
                </a:solidFill>
                <a:latin typeface="Georgia"/>
                <a:ea typeface="Georgia"/>
                <a:cs typeface="Georgia"/>
                <a:sym typeface="Georgia"/>
              </a:rPr>
              <a:t>Global Threat Database</a:t>
            </a:r>
            <a:r>
              <a:rPr lang="en" sz="1700">
                <a:solidFill>
                  <a:schemeClr val="dk1"/>
                </a:solidFill>
                <a:latin typeface="Georgia"/>
                <a:ea typeface="Georgia"/>
                <a:cs typeface="Georgia"/>
                <a:sym typeface="Georgia"/>
              </a:rPr>
              <a:t> – Continuously update deepfake patterns and voiceprints to improve detection accuracy over time.</a:t>
            </a:r>
            <a:endParaRPr sz="1700">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r>
              <a:rPr lang="en" sz="1700" b="1">
                <a:solidFill>
                  <a:schemeClr val="dk1"/>
                </a:solidFill>
                <a:latin typeface="Georgia"/>
                <a:ea typeface="Georgia"/>
                <a:cs typeface="Georgia"/>
                <a:sym typeface="Georgia"/>
              </a:rPr>
              <a:t>API as a Service</a:t>
            </a:r>
            <a:r>
              <a:rPr lang="en" sz="1700">
                <a:solidFill>
                  <a:schemeClr val="dk1"/>
                </a:solidFill>
                <a:latin typeface="Georgia"/>
                <a:ea typeface="Georgia"/>
                <a:cs typeface="Georgia"/>
                <a:sym typeface="Georgia"/>
              </a:rPr>
              <a:t> – Offer deepfake detection and SOS features as an API for businesses, law enforcement, and financial institutions.</a:t>
            </a:r>
            <a:endParaRPr sz="1700">
              <a:solidFill>
                <a:schemeClr val="dk1"/>
              </a:solidFill>
              <a:latin typeface="Georgia"/>
              <a:ea typeface="Georgia"/>
              <a:cs typeface="Georgia"/>
              <a:sym typeface="Georgia"/>
            </a:endParaRPr>
          </a:p>
          <a:p>
            <a:pPr marL="0" lvl="0" indent="0" algn="l" rtl="0">
              <a:spcBef>
                <a:spcPts val="1200"/>
              </a:spcBef>
              <a:spcAft>
                <a:spcPts val="1200"/>
              </a:spcAft>
              <a:buNone/>
            </a:pPr>
            <a:endParaRPr sz="2400">
              <a:solidFill>
                <a:schemeClr val="dk1"/>
              </a:solidFill>
              <a:latin typeface="Georgia"/>
              <a:ea typeface="Georgia"/>
              <a:cs typeface="Georgia"/>
              <a:sym typeface="Georgia"/>
            </a:endParaRPr>
          </a:p>
        </p:txBody>
      </p:sp>
      <p:sp>
        <p:nvSpPr>
          <p:cNvPr id="152" name="Google Shape;152;p24"/>
          <p:cNvSpPr/>
          <p:nvPr/>
        </p:nvSpPr>
        <p:spPr>
          <a:xfrm>
            <a:off x="2692475" y="530725"/>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500" b="1">
                <a:solidFill>
                  <a:schemeClr val="dk1"/>
                </a:solidFill>
                <a:latin typeface="Georgia"/>
                <a:ea typeface="Georgia"/>
                <a:cs typeface="Georgia"/>
                <a:sym typeface="Georgia"/>
              </a:rPr>
              <a:t>Potential/Scalability</a:t>
            </a:r>
            <a:endParaRPr sz="2500" b="1">
              <a:solidFill>
                <a:schemeClr val="dk1"/>
              </a:solidFill>
              <a:latin typeface="Georgia"/>
              <a:ea typeface="Georgia"/>
              <a:cs typeface="Georgia"/>
              <a:sym typeface="Georgia"/>
            </a:endParaRPr>
          </a:p>
        </p:txBody>
      </p:sp>
      <p:pic>
        <p:nvPicPr>
          <p:cNvPr id="153" name="Google Shape;153;p24"/>
          <p:cNvPicPr preferRelativeResize="0"/>
          <p:nvPr/>
        </p:nvPicPr>
        <p:blipFill>
          <a:blip r:embed="rId3">
            <a:alphaModFix amt="25000"/>
          </a:blip>
          <a:stretch>
            <a:fillRect/>
          </a:stretch>
        </p:blipFill>
        <p:spPr>
          <a:xfrm>
            <a:off x="-5127323" y="-2524122"/>
            <a:ext cx="10451750" cy="1045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990"/>
              <a:buNone/>
            </a:pPr>
            <a:r>
              <a:rPr lang="en" sz="2560">
                <a:solidFill>
                  <a:srgbClr val="434343"/>
                </a:solidFill>
              </a:rPr>
              <a:t>Team Members and closing statement</a:t>
            </a:r>
            <a:endParaRPr sz="2560">
              <a:solidFill>
                <a:srgbClr val="434343"/>
              </a:solidFill>
            </a:endParaRPr>
          </a:p>
          <a:p>
            <a:pPr marL="0" lvl="0" indent="0" algn="l" rtl="0">
              <a:spcBef>
                <a:spcPts val="0"/>
              </a:spcBef>
              <a:spcAft>
                <a:spcPts val="0"/>
              </a:spcAft>
              <a:buSzPts val="990"/>
              <a:buNone/>
            </a:pPr>
            <a:endParaRPr sz="3320"/>
          </a:p>
        </p:txBody>
      </p:sp>
      <p:sp>
        <p:nvSpPr>
          <p:cNvPr id="159" name="Google Shape;159;p25"/>
          <p:cNvSpPr/>
          <p:nvPr/>
        </p:nvSpPr>
        <p:spPr>
          <a:xfrm>
            <a:off x="1421150" y="373475"/>
            <a:ext cx="6690300" cy="82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500" b="1">
                <a:solidFill>
                  <a:srgbClr val="434343"/>
                </a:solidFill>
                <a:latin typeface="Georgia"/>
                <a:ea typeface="Georgia"/>
                <a:cs typeface="Georgia"/>
                <a:sym typeface="Georgia"/>
              </a:rPr>
              <a:t>Team Members and Closing Statement</a:t>
            </a:r>
            <a:endParaRPr sz="2500" b="1">
              <a:latin typeface="Georgia"/>
              <a:ea typeface="Georgia"/>
              <a:cs typeface="Georgia"/>
              <a:sym typeface="Georgia"/>
            </a:endParaRPr>
          </a:p>
        </p:txBody>
      </p:sp>
      <p:pic>
        <p:nvPicPr>
          <p:cNvPr id="160" name="Google Shape;160;p25"/>
          <p:cNvPicPr preferRelativeResize="0"/>
          <p:nvPr/>
        </p:nvPicPr>
        <p:blipFill>
          <a:blip r:embed="rId3">
            <a:alphaModFix/>
          </a:blip>
          <a:stretch>
            <a:fillRect/>
          </a:stretch>
        </p:blipFill>
        <p:spPr>
          <a:xfrm>
            <a:off x="536350" y="1335500"/>
            <a:ext cx="1758200" cy="1698938"/>
          </a:xfrm>
          <a:prstGeom prst="rect">
            <a:avLst/>
          </a:prstGeom>
          <a:noFill/>
          <a:ln>
            <a:noFill/>
          </a:ln>
        </p:spPr>
      </p:pic>
      <p:pic>
        <p:nvPicPr>
          <p:cNvPr id="161" name="Google Shape;161;p25"/>
          <p:cNvPicPr preferRelativeResize="0"/>
          <p:nvPr/>
        </p:nvPicPr>
        <p:blipFill rotWithShape="1">
          <a:blip r:embed="rId4">
            <a:alphaModFix/>
          </a:blip>
          <a:srcRect b="9682"/>
          <a:stretch/>
        </p:blipFill>
        <p:spPr>
          <a:xfrm>
            <a:off x="2668050" y="1310576"/>
            <a:ext cx="1807125" cy="1748800"/>
          </a:xfrm>
          <a:prstGeom prst="rect">
            <a:avLst/>
          </a:prstGeom>
          <a:noFill/>
          <a:ln>
            <a:noFill/>
          </a:ln>
        </p:spPr>
      </p:pic>
      <p:pic>
        <p:nvPicPr>
          <p:cNvPr id="162" name="Google Shape;162;p25"/>
          <p:cNvPicPr preferRelativeResize="0"/>
          <p:nvPr/>
        </p:nvPicPr>
        <p:blipFill>
          <a:blip r:embed="rId5">
            <a:alphaModFix/>
          </a:blip>
          <a:stretch>
            <a:fillRect/>
          </a:stretch>
        </p:blipFill>
        <p:spPr>
          <a:xfrm>
            <a:off x="536350" y="3166675"/>
            <a:ext cx="1758200" cy="1857350"/>
          </a:xfrm>
          <a:prstGeom prst="rect">
            <a:avLst/>
          </a:prstGeom>
          <a:noFill/>
          <a:ln>
            <a:noFill/>
          </a:ln>
        </p:spPr>
      </p:pic>
      <p:pic>
        <p:nvPicPr>
          <p:cNvPr id="163" name="Google Shape;163;p25"/>
          <p:cNvPicPr preferRelativeResize="0"/>
          <p:nvPr/>
        </p:nvPicPr>
        <p:blipFill rotWithShape="1">
          <a:blip r:embed="rId6">
            <a:alphaModFix/>
          </a:blip>
          <a:srcRect l="-49031" t="3456"/>
          <a:stretch/>
        </p:blipFill>
        <p:spPr>
          <a:xfrm>
            <a:off x="1811250" y="3166675"/>
            <a:ext cx="2663925" cy="1857350"/>
          </a:xfrm>
          <a:prstGeom prst="rect">
            <a:avLst/>
          </a:prstGeom>
          <a:noFill/>
          <a:ln>
            <a:noFill/>
          </a:ln>
        </p:spPr>
      </p:pic>
      <p:sp>
        <p:nvSpPr>
          <p:cNvPr id="164" name="Google Shape;164;p25"/>
          <p:cNvSpPr txBox="1"/>
          <p:nvPr/>
        </p:nvSpPr>
        <p:spPr>
          <a:xfrm>
            <a:off x="311700" y="1310575"/>
            <a:ext cx="1440300" cy="97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Clr>
                <a:schemeClr val="dk1"/>
              </a:buClr>
              <a:buSzPts val="1100"/>
              <a:buFont typeface="Arial"/>
              <a:buNone/>
            </a:pPr>
            <a:r>
              <a:rPr lang="en" sz="1500">
                <a:solidFill>
                  <a:schemeClr val="lt1"/>
                </a:solidFill>
                <a:latin typeface="Georgia"/>
                <a:ea typeface="Georgia"/>
                <a:cs typeface="Georgia"/>
                <a:sym typeface="Georgia"/>
              </a:rPr>
              <a:t>K.Lasya Rao</a:t>
            </a:r>
            <a:endParaRPr sz="1500">
              <a:solidFill>
                <a:schemeClr val="lt1"/>
              </a:solidFill>
              <a:latin typeface="Georgia"/>
              <a:ea typeface="Georgia"/>
              <a:cs typeface="Georgia"/>
              <a:sym typeface="Georgia"/>
            </a:endParaRPr>
          </a:p>
          <a:p>
            <a:pPr marL="0" lvl="0" indent="0" algn="l" rtl="0">
              <a:spcBef>
                <a:spcPts val="1200"/>
              </a:spcBef>
              <a:spcAft>
                <a:spcPts val="0"/>
              </a:spcAft>
              <a:buNone/>
            </a:pPr>
            <a:endParaRPr sz="1500">
              <a:solidFill>
                <a:schemeClr val="lt1"/>
              </a:solidFill>
              <a:latin typeface="Georgia"/>
              <a:ea typeface="Georgia"/>
              <a:cs typeface="Georgia"/>
              <a:sym typeface="Georgia"/>
            </a:endParaRPr>
          </a:p>
        </p:txBody>
      </p:sp>
      <p:sp>
        <p:nvSpPr>
          <p:cNvPr id="165" name="Google Shape;165;p25"/>
          <p:cNvSpPr txBox="1"/>
          <p:nvPr/>
        </p:nvSpPr>
        <p:spPr>
          <a:xfrm>
            <a:off x="5236000" y="3673575"/>
            <a:ext cx="1502400" cy="30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6" name="Google Shape;166;p25"/>
          <p:cNvSpPr txBox="1"/>
          <p:nvPr/>
        </p:nvSpPr>
        <p:spPr>
          <a:xfrm>
            <a:off x="5134150" y="3877275"/>
            <a:ext cx="2977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7" name="Google Shape;167;p25"/>
          <p:cNvSpPr txBox="1"/>
          <p:nvPr/>
        </p:nvSpPr>
        <p:spPr>
          <a:xfrm>
            <a:off x="2457025" y="1312338"/>
            <a:ext cx="1604100" cy="305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Clr>
                <a:schemeClr val="dk1"/>
              </a:buClr>
              <a:buSzPts val="1100"/>
              <a:buFont typeface="Arial"/>
              <a:buNone/>
            </a:pPr>
            <a:r>
              <a:rPr lang="en" sz="1500">
                <a:solidFill>
                  <a:schemeClr val="lt1"/>
                </a:solidFill>
                <a:latin typeface="Georgia"/>
                <a:ea typeface="Georgia"/>
                <a:cs typeface="Georgia"/>
                <a:sym typeface="Georgia"/>
              </a:rPr>
              <a:t>Ch.Nia Rachel</a:t>
            </a:r>
            <a:endParaRPr sz="1500">
              <a:solidFill>
                <a:schemeClr val="lt1"/>
              </a:solidFill>
              <a:latin typeface="Georgia"/>
              <a:ea typeface="Georgia"/>
              <a:cs typeface="Georgia"/>
              <a:sym typeface="Georgia"/>
            </a:endParaRPr>
          </a:p>
          <a:p>
            <a:pPr marL="0" lvl="0" indent="0" algn="l" rtl="0">
              <a:spcBef>
                <a:spcPts val="1200"/>
              </a:spcBef>
              <a:spcAft>
                <a:spcPts val="0"/>
              </a:spcAft>
              <a:buNone/>
            </a:pPr>
            <a:endParaRPr sz="1500">
              <a:solidFill>
                <a:schemeClr val="dk2"/>
              </a:solidFill>
              <a:latin typeface="Georgia"/>
              <a:ea typeface="Georgia"/>
              <a:cs typeface="Georgia"/>
              <a:sym typeface="Georgia"/>
            </a:endParaRPr>
          </a:p>
        </p:txBody>
      </p:sp>
      <p:sp>
        <p:nvSpPr>
          <p:cNvPr id="168" name="Google Shape;168;p25"/>
          <p:cNvSpPr txBox="1"/>
          <p:nvPr/>
        </p:nvSpPr>
        <p:spPr>
          <a:xfrm>
            <a:off x="5134150" y="3953675"/>
            <a:ext cx="2444400" cy="4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9" name="Google Shape;169;p25"/>
          <p:cNvSpPr txBox="1"/>
          <p:nvPr/>
        </p:nvSpPr>
        <p:spPr>
          <a:xfrm>
            <a:off x="-55200" y="3119425"/>
            <a:ext cx="1807200" cy="4002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1200"/>
              </a:spcAft>
              <a:buNone/>
            </a:pPr>
            <a:r>
              <a:rPr lang="en">
                <a:solidFill>
                  <a:schemeClr val="lt1"/>
                </a:solidFill>
                <a:latin typeface="Georgia"/>
                <a:ea typeface="Georgia"/>
                <a:cs typeface="Georgia"/>
                <a:sym typeface="Georgia"/>
              </a:rPr>
              <a:t>R.Hudhayasri</a:t>
            </a:r>
            <a:endParaRPr sz="1500">
              <a:solidFill>
                <a:schemeClr val="dk2"/>
              </a:solidFill>
              <a:latin typeface="Georgia"/>
              <a:ea typeface="Georgia"/>
              <a:cs typeface="Georgia"/>
              <a:sym typeface="Georgia"/>
            </a:endParaRPr>
          </a:p>
        </p:txBody>
      </p:sp>
      <p:sp>
        <p:nvSpPr>
          <p:cNvPr id="170" name="Google Shape;170;p25"/>
          <p:cNvSpPr txBox="1"/>
          <p:nvPr/>
        </p:nvSpPr>
        <p:spPr>
          <a:xfrm>
            <a:off x="2457025" y="3166675"/>
            <a:ext cx="1440300" cy="305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200"/>
              </a:spcAft>
              <a:buClr>
                <a:schemeClr val="dk1"/>
              </a:buClr>
              <a:buSzPts val="1100"/>
              <a:buFont typeface="Arial"/>
              <a:buNone/>
            </a:pPr>
            <a:r>
              <a:rPr lang="en" sz="1500">
                <a:solidFill>
                  <a:schemeClr val="lt1"/>
                </a:solidFill>
                <a:latin typeface="Georgia"/>
                <a:ea typeface="Georgia"/>
                <a:cs typeface="Georgia"/>
                <a:sym typeface="Georgia"/>
              </a:rPr>
              <a:t>A.Praneetha</a:t>
            </a:r>
            <a:endParaRPr sz="1500">
              <a:solidFill>
                <a:schemeClr val="lt1"/>
              </a:solidFill>
              <a:latin typeface="Georgia"/>
              <a:ea typeface="Georgia"/>
              <a:cs typeface="Georgia"/>
              <a:sym typeface="Georgia"/>
            </a:endParaRPr>
          </a:p>
        </p:txBody>
      </p:sp>
      <p:sp>
        <p:nvSpPr>
          <p:cNvPr id="171" name="Google Shape;171;p25"/>
          <p:cNvSpPr txBox="1"/>
          <p:nvPr/>
        </p:nvSpPr>
        <p:spPr>
          <a:xfrm>
            <a:off x="4943175" y="1732625"/>
            <a:ext cx="3717600" cy="5582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chemeClr val="dk1"/>
                </a:solidFill>
                <a:latin typeface="Georgia"/>
                <a:ea typeface="Georgia"/>
                <a:cs typeface="Georgia"/>
                <a:sym typeface="Georgia"/>
              </a:rPr>
              <a:t>CyberHelp represents the future of AI-driven cybersecurity, seamlessly blending real-time threat detection with rapid emergency response. Its scalable architecture, powered by advanced AI and cloud integration, ensures proactive protection against evolving cyber threats. By bridging the gap between security and emergency services, CyberHelp is poised to redefine digital safety, empowering users with intelligent, instant defense in an increasingly complex digital world.</a:t>
            </a:r>
            <a:endParaRPr sz="1300">
              <a:solidFill>
                <a:schemeClr val="dk1"/>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6"/>
          <p:cNvPicPr preferRelativeResize="0"/>
          <p:nvPr/>
        </p:nvPicPr>
        <p:blipFill>
          <a:blip r:embed="rId3">
            <a:alphaModFix amt="25000"/>
          </a:blip>
          <a:stretch>
            <a:fillRect/>
          </a:stretch>
        </p:blipFill>
        <p:spPr>
          <a:xfrm>
            <a:off x="-5154923" y="-2744847"/>
            <a:ext cx="10451750" cy="10451750"/>
          </a:xfrm>
          <a:prstGeom prst="rect">
            <a:avLst/>
          </a:prstGeom>
          <a:noFill/>
          <a:ln>
            <a:noFill/>
          </a:ln>
        </p:spPr>
      </p:pic>
      <p:sp>
        <p:nvSpPr>
          <p:cNvPr id="177" name="Google Shape;177;p26"/>
          <p:cNvSpPr txBox="1"/>
          <p:nvPr/>
        </p:nvSpPr>
        <p:spPr>
          <a:xfrm>
            <a:off x="2813700" y="2157775"/>
            <a:ext cx="4757400" cy="93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900">
                <a:solidFill>
                  <a:schemeClr val="dk1"/>
                </a:solidFill>
                <a:latin typeface="Georgia"/>
                <a:ea typeface="Georgia"/>
                <a:cs typeface="Georgia"/>
                <a:sym typeface="Georgia"/>
              </a:rPr>
              <a:t>THANK YOU!</a:t>
            </a:r>
            <a:endParaRPr sz="49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p:nvPr/>
        </p:nvSpPr>
        <p:spPr>
          <a:xfrm>
            <a:off x="2692475" y="530725"/>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4"/>
          <p:cNvSpPr txBox="1">
            <a:spLocks noGrp="1"/>
          </p:cNvSpPr>
          <p:nvPr>
            <p:ph type="title"/>
          </p:nvPr>
        </p:nvSpPr>
        <p:spPr>
          <a:xfrm>
            <a:off x="3203350" y="642325"/>
            <a:ext cx="3116100" cy="4491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0"/>
              </a:spcBef>
              <a:spcAft>
                <a:spcPts val="0"/>
              </a:spcAft>
              <a:buClr>
                <a:schemeClr val="dk1"/>
              </a:buClr>
              <a:buSzPct val="45833"/>
              <a:buFont typeface="Arial"/>
              <a:buNone/>
            </a:pPr>
            <a:r>
              <a:rPr lang="en" sz="2400" b="1">
                <a:latin typeface="Georgia"/>
                <a:ea typeface="Georgia"/>
                <a:cs typeface="Georgia"/>
                <a:sym typeface="Georgia"/>
              </a:rPr>
              <a:t>Problem Statement</a:t>
            </a:r>
            <a:endParaRPr sz="3600" b="1">
              <a:latin typeface="Georgia"/>
              <a:ea typeface="Georgia"/>
              <a:cs typeface="Georgia"/>
              <a:sym typeface="Georgia"/>
            </a:endParaRPr>
          </a:p>
        </p:txBody>
      </p:sp>
      <p:sp>
        <p:nvSpPr>
          <p:cNvPr id="65" name="Google Shape;65;p14"/>
          <p:cNvSpPr txBox="1">
            <a:spLocks noGrp="1"/>
          </p:cNvSpPr>
          <p:nvPr>
            <p:ph type="body" idx="1"/>
          </p:nvPr>
        </p:nvSpPr>
        <p:spPr>
          <a:xfrm>
            <a:off x="782200" y="1626575"/>
            <a:ext cx="79584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900">
                <a:solidFill>
                  <a:schemeClr val="dk1"/>
                </a:solidFill>
                <a:latin typeface="Georgia"/>
                <a:ea typeface="Georgia"/>
                <a:cs typeface="Georgia"/>
                <a:sym typeface="Georgia"/>
              </a:rPr>
              <a:t>AI-driven scams, deep fake fraud, and cyber threats are rising, making people vulnerable to impersonation, financial fraud, and misinformation. At the same time, emergency response systems are fragmented, causing delays in critical situations. CyberHelp is an AI-powered security assistant that detects deep fake scams in real-time and provides a one-tap smart SOS system protecting users from cyber threats while ensuring instant access to the right emergency services. </a:t>
            </a:r>
            <a:endParaRPr sz="2300">
              <a:solidFill>
                <a:schemeClr val="dk1"/>
              </a:solidFill>
              <a:latin typeface="Georgia"/>
              <a:ea typeface="Georgia"/>
              <a:cs typeface="Georgia"/>
              <a:sym typeface="Georgia"/>
            </a:endParaRPr>
          </a:p>
        </p:txBody>
      </p:sp>
      <p:pic>
        <p:nvPicPr>
          <p:cNvPr id="66" name="Google Shape;66;p14"/>
          <p:cNvPicPr preferRelativeResize="0"/>
          <p:nvPr/>
        </p:nvPicPr>
        <p:blipFill>
          <a:blip r:embed="rId3">
            <a:alphaModFix amt="25000"/>
          </a:blip>
          <a:stretch>
            <a:fillRect/>
          </a:stretch>
        </p:blipFill>
        <p:spPr>
          <a:xfrm>
            <a:off x="-5154923" y="-2744847"/>
            <a:ext cx="10451750" cy="1045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p:nvPr/>
        </p:nvSpPr>
        <p:spPr>
          <a:xfrm>
            <a:off x="2926700" y="566975"/>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5"/>
          <p:cNvSpPr txBox="1">
            <a:spLocks noGrp="1"/>
          </p:cNvSpPr>
          <p:nvPr>
            <p:ph type="body" idx="1"/>
          </p:nvPr>
        </p:nvSpPr>
        <p:spPr>
          <a:xfrm>
            <a:off x="311700" y="1654725"/>
            <a:ext cx="8520600" cy="33795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dk1"/>
              </a:buClr>
              <a:buSzPts val="1100"/>
              <a:buFont typeface="Arial"/>
              <a:buNone/>
            </a:pPr>
            <a:r>
              <a:rPr lang="en" sz="1900">
                <a:solidFill>
                  <a:schemeClr val="dk1"/>
                </a:solidFill>
                <a:latin typeface="Georgia"/>
                <a:ea typeface="Georgia"/>
                <a:cs typeface="Georgia"/>
                <a:sym typeface="Georgia"/>
              </a:rPr>
              <a:t>The CyberHelp Button detects deep fake scams, prevents fraud, and enables instant emergency response. It analyzes voice and video in real-time, identifying AI-generated threats. A long-press triggers an SOS, sharing location, recorded evidence, and risk analysis with emergency contacts. With silent distress signals, live tracking, and tamper-proof evidence storage, CyberHelp ensures rapid, reliable protection against AI-driven deception.</a:t>
            </a:r>
            <a:endParaRPr sz="1900">
              <a:solidFill>
                <a:schemeClr val="dk1"/>
              </a:solidFill>
              <a:latin typeface="Georgia"/>
              <a:ea typeface="Georgia"/>
              <a:cs typeface="Georgia"/>
              <a:sym typeface="Georgia"/>
            </a:endParaRPr>
          </a:p>
          <a:p>
            <a:pPr marL="0" lvl="0" indent="0" algn="ctr" rtl="0">
              <a:spcBef>
                <a:spcPts val="1200"/>
              </a:spcBef>
              <a:spcAft>
                <a:spcPts val="0"/>
              </a:spcAft>
              <a:buClr>
                <a:schemeClr val="dk1"/>
              </a:buClr>
              <a:buSzPts val="1100"/>
              <a:buFont typeface="Arial"/>
              <a:buNone/>
            </a:pPr>
            <a:r>
              <a:rPr lang="en" sz="1900" b="1">
                <a:solidFill>
                  <a:srgbClr val="0000FF"/>
                </a:solidFill>
                <a:latin typeface="Georgia"/>
                <a:ea typeface="Georgia"/>
                <a:cs typeface="Georgia"/>
                <a:sym typeface="Georgia"/>
              </a:rPr>
              <a:t>CyberHelp is not just a button—it’s a defense system, built to outsmart AI deception and protect lives.</a:t>
            </a:r>
            <a:endParaRPr sz="1900" b="1">
              <a:solidFill>
                <a:srgbClr val="0000FF"/>
              </a:solidFill>
              <a:latin typeface="Georgia"/>
              <a:ea typeface="Georgia"/>
              <a:cs typeface="Georgia"/>
              <a:sym typeface="Georgia"/>
            </a:endParaRPr>
          </a:p>
          <a:p>
            <a:pPr marL="0" lvl="0" indent="0" algn="l" rtl="0">
              <a:spcBef>
                <a:spcPts val="1200"/>
              </a:spcBef>
              <a:spcAft>
                <a:spcPts val="1200"/>
              </a:spcAft>
              <a:buNone/>
            </a:pPr>
            <a:endParaRPr sz="2400">
              <a:solidFill>
                <a:schemeClr val="dk1"/>
              </a:solidFill>
              <a:latin typeface="Georgia"/>
              <a:ea typeface="Georgia"/>
              <a:cs typeface="Georgia"/>
              <a:sym typeface="Georgia"/>
            </a:endParaRPr>
          </a:p>
        </p:txBody>
      </p:sp>
      <p:pic>
        <p:nvPicPr>
          <p:cNvPr id="73" name="Google Shape;73;p15"/>
          <p:cNvPicPr preferRelativeResize="0"/>
          <p:nvPr/>
        </p:nvPicPr>
        <p:blipFill>
          <a:blip r:embed="rId3">
            <a:alphaModFix amt="25000"/>
          </a:blip>
          <a:stretch>
            <a:fillRect/>
          </a:stretch>
        </p:blipFill>
        <p:spPr>
          <a:xfrm>
            <a:off x="-5154923" y="-2744847"/>
            <a:ext cx="10451750" cy="10451750"/>
          </a:xfrm>
          <a:prstGeom prst="rect">
            <a:avLst/>
          </a:prstGeom>
          <a:noFill/>
          <a:ln>
            <a:noFill/>
          </a:ln>
        </p:spPr>
      </p:pic>
      <p:sp>
        <p:nvSpPr>
          <p:cNvPr id="74" name="Google Shape;74;p15"/>
          <p:cNvSpPr txBox="1">
            <a:spLocks noGrp="1"/>
          </p:cNvSpPr>
          <p:nvPr>
            <p:ph type="title"/>
          </p:nvPr>
        </p:nvSpPr>
        <p:spPr>
          <a:xfrm>
            <a:off x="3860250" y="616775"/>
            <a:ext cx="22017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Solution</a:t>
            </a:r>
            <a:endParaRPr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49650" y="950400"/>
            <a:ext cx="8392200" cy="33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endParaRPr sz="1700" b="1">
              <a:solidFill>
                <a:schemeClr val="dk1"/>
              </a:solidFill>
            </a:endParaRPr>
          </a:p>
          <a:p>
            <a:pPr marL="457200" lvl="0" indent="-330200" algn="just" rtl="0">
              <a:lnSpc>
                <a:spcPct val="115000"/>
              </a:lnSpc>
              <a:spcBef>
                <a:spcPts val="1200"/>
              </a:spcBef>
              <a:spcAft>
                <a:spcPts val="0"/>
              </a:spcAft>
              <a:buClr>
                <a:schemeClr val="dk1"/>
              </a:buClr>
              <a:buSzPts val="1600"/>
              <a:buChar char="●"/>
            </a:pPr>
            <a:r>
              <a:rPr lang="en" sz="1600" b="1">
                <a:solidFill>
                  <a:schemeClr val="dk1"/>
                </a:solidFill>
                <a:latin typeface="Georgia"/>
                <a:ea typeface="Georgia"/>
                <a:cs typeface="Georgia"/>
                <a:sym typeface="Georgia"/>
              </a:rPr>
              <a:t>Smart Detection:</a:t>
            </a:r>
            <a:r>
              <a:rPr lang="en" sz="1600">
                <a:solidFill>
                  <a:schemeClr val="dk1"/>
                </a:solidFill>
                <a:latin typeface="Georgia"/>
                <a:ea typeface="Georgia"/>
                <a:cs typeface="Georgia"/>
                <a:sym typeface="Georgia"/>
              </a:rPr>
              <a:t> If you receive a suspicious call, CyberHelp analyzes the voice in real-time to detect deep fake scams.</a:t>
            </a:r>
            <a:endParaRPr sz="1600">
              <a:solidFill>
                <a:schemeClr val="dk1"/>
              </a:solidFill>
              <a:latin typeface="Georgia"/>
              <a:ea typeface="Georgia"/>
              <a:cs typeface="Georgia"/>
              <a:sym typeface="Georgia"/>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latin typeface="Georgia"/>
                <a:ea typeface="Georgia"/>
                <a:cs typeface="Georgia"/>
                <a:sym typeface="Georgia"/>
              </a:rPr>
              <a:t>Instant SOS:</a:t>
            </a:r>
            <a:r>
              <a:rPr lang="en" sz="1600">
                <a:solidFill>
                  <a:schemeClr val="dk1"/>
                </a:solidFill>
                <a:latin typeface="Georgia"/>
                <a:ea typeface="Georgia"/>
                <a:cs typeface="Georgia"/>
                <a:sym typeface="Georgia"/>
              </a:rPr>
              <a:t> A </a:t>
            </a:r>
            <a:r>
              <a:rPr lang="en" sz="1600" b="1">
                <a:solidFill>
                  <a:schemeClr val="dk1"/>
                </a:solidFill>
                <a:latin typeface="Georgia"/>
                <a:ea typeface="Georgia"/>
                <a:cs typeface="Georgia"/>
                <a:sym typeface="Georgia"/>
              </a:rPr>
              <a:t>long-press</a:t>
            </a:r>
            <a:r>
              <a:rPr lang="en" sz="1600">
                <a:solidFill>
                  <a:schemeClr val="dk1"/>
                </a:solidFill>
                <a:latin typeface="Georgia"/>
                <a:ea typeface="Georgia"/>
                <a:cs typeface="Georgia"/>
                <a:sym typeface="Georgia"/>
              </a:rPr>
              <a:t> on the button silently alerts your emergency contacts.</a:t>
            </a:r>
            <a:endParaRPr sz="1600">
              <a:solidFill>
                <a:schemeClr val="dk1"/>
              </a:solidFill>
              <a:latin typeface="Georgia"/>
              <a:ea typeface="Georgia"/>
              <a:cs typeface="Georgia"/>
              <a:sym typeface="Georgia"/>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latin typeface="Georgia"/>
                <a:ea typeface="Georgia"/>
                <a:cs typeface="Georgia"/>
                <a:sym typeface="Georgia"/>
              </a:rPr>
              <a:t>Secure Evidence:</a:t>
            </a:r>
            <a:r>
              <a:rPr lang="en" sz="1600">
                <a:solidFill>
                  <a:schemeClr val="dk1"/>
                </a:solidFill>
                <a:latin typeface="Georgia"/>
                <a:ea typeface="Georgia"/>
                <a:cs typeface="Georgia"/>
                <a:sym typeface="Georgia"/>
              </a:rPr>
              <a:t> The app records and encrypts the conversation for proof and verification.</a:t>
            </a:r>
            <a:endParaRPr sz="1600">
              <a:solidFill>
                <a:schemeClr val="dk1"/>
              </a:solidFill>
              <a:latin typeface="Georgia"/>
              <a:ea typeface="Georgia"/>
              <a:cs typeface="Georgia"/>
              <a:sym typeface="Georgia"/>
            </a:endParaRPr>
          </a:p>
          <a:p>
            <a:pPr marL="457200" lvl="0" indent="-330200" algn="just" rtl="0">
              <a:lnSpc>
                <a:spcPct val="115000"/>
              </a:lnSpc>
              <a:spcBef>
                <a:spcPts val="0"/>
              </a:spcBef>
              <a:spcAft>
                <a:spcPts val="0"/>
              </a:spcAft>
              <a:buClr>
                <a:schemeClr val="dk1"/>
              </a:buClr>
              <a:buSzPts val="1600"/>
              <a:buChar char="●"/>
            </a:pPr>
            <a:r>
              <a:rPr lang="en" sz="1600" b="1">
                <a:solidFill>
                  <a:schemeClr val="dk1"/>
                </a:solidFill>
                <a:latin typeface="Georgia"/>
                <a:ea typeface="Georgia"/>
                <a:cs typeface="Georgia"/>
                <a:sym typeface="Georgia"/>
              </a:rPr>
              <a:t>Quick Response:</a:t>
            </a:r>
            <a:r>
              <a:rPr lang="en" sz="1600">
                <a:solidFill>
                  <a:schemeClr val="dk1"/>
                </a:solidFill>
                <a:latin typeface="Georgia"/>
                <a:ea typeface="Georgia"/>
                <a:cs typeface="Georgia"/>
                <a:sym typeface="Georgia"/>
              </a:rPr>
              <a:t> Your trusted contacts or authorities are notified immediately for fast action.</a:t>
            </a:r>
            <a:endParaRPr sz="1600">
              <a:solidFill>
                <a:schemeClr val="dk1"/>
              </a:solidFill>
              <a:latin typeface="Georgia"/>
              <a:ea typeface="Georgia"/>
              <a:cs typeface="Georgia"/>
              <a:sym typeface="Georgia"/>
            </a:endParaRPr>
          </a:p>
          <a:p>
            <a:pPr marL="457200" lvl="0" indent="-330200" algn="just" rtl="0">
              <a:lnSpc>
                <a:spcPct val="115000"/>
              </a:lnSpc>
              <a:spcBef>
                <a:spcPts val="0"/>
              </a:spcBef>
              <a:spcAft>
                <a:spcPts val="0"/>
              </a:spcAft>
              <a:buClr>
                <a:schemeClr val="dk1"/>
              </a:buClr>
              <a:buSzPts val="1600"/>
              <a:buFont typeface="Georgia"/>
              <a:buChar char="●"/>
            </a:pPr>
            <a:r>
              <a:rPr lang="en" sz="1600" b="1">
                <a:solidFill>
                  <a:schemeClr val="dk1"/>
                </a:solidFill>
                <a:latin typeface="Georgia"/>
                <a:ea typeface="Georgia"/>
                <a:cs typeface="Georgia"/>
                <a:sym typeface="Georgia"/>
              </a:rPr>
              <a:t>Alerts</a:t>
            </a:r>
            <a:r>
              <a:rPr lang="en" sz="1600">
                <a:solidFill>
                  <a:schemeClr val="dk1"/>
                </a:solidFill>
                <a:latin typeface="Georgia"/>
                <a:ea typeface="Georgia"/>
                <a:cs typeface="Georgia"/>
                <a:sym typeface="Georgia"/>
              </a:rPr>
              <a:t> emergency contacts with </a:t>
            </a:r>
            <a:r>
              <a:rPr lang="en" sz="1600" b="1">
                <a:solidFill>
                  <a:schemeClr val="dk1"/>
                </a:solidFill>
                <a:latin typeface="Georgia"/>
                <a:ea typeface="Georgia"/>
                <a:cs typeface="Georgia"/>
                <a:sym typeface="Georgia"/>
              </a:rPr>
              <a:t>real-time location tracking</a:t>
            </a:r>
            <a:r>
              <a:rPr lang="en" sz="1600">
                <a:solidFill>
                  <a:schemeClr val="dk1"/>
                </a:solidFill>
                <a:latin typeface="Georgia"/>
                <a:ea typeface="Georgia"/>
                <a:cs typeface="Georgia"/>
                <a:sym typeface="Georgia"/>
              </a:rPr>
              <a:t>.</a:t>
            </a:r>
            <a:endParaRPr sz="1600">
              <a:solidFill>
                <a:schemeClr val="dk1"/>
              </a:solidFill>
              <a:latin typeface="Georgia"/>
              <a:ea typeface="Georgia"/>
              <a:cs typeface="Georgia"/>
              <a:sym typeface="Georgia"/>
            </a:endParaRPr>
          </a:p>
          <a:p>
            <a:pPr marL="0" lvl="0" indent="0" algn="l" rtl="0">
              <a:lnSpc>
                <a:spcPct val="115000"/>
              </a:lnSpc>
              <a:spcBef>
                <a:spcPts val="1200"/>
              </a:spcBef>
              <a:spcAft>
                <a:spcPts val="1200"/>
              </a:spcAft>
              <a:buNone/>
            </a:pPr>
            <a:endParaRPr sz="1800" b="1">
              <a:solidFill>
                <a:srgbClr val="434343"/>
              </a:solidFill>
              <a:latin typeface="Times New Roman"/>
              <a:ea typeface="Times New Roman"/>
              <a:cs typeface="Times New Roman"/>
              <a:sym typeface="Times New Roman"/>
            </a:endParaRPr>
          </a:p>
        </p:txBody>
      </p:sp>
      <p:sp>
        <p:nvSpPr>
          <p:cNvPr id="80" name="Google Shape;80;p16"/>
          <p:cNvSpPr/>
          <p:nvPr/>
        </p:nvSpPr>
        <p:spPr>
          <a:xfrm>
            <a:off x="2772825" y="27810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6"/>
          <p:cNvSpPr txBox="1">
            <a:spLocks noGrp="1"/>
          </p:cNvSpPr>
          <p:nvPr>
            <p:ph type="title"/>
          </p:nvPr>
        </p:nvSpPr>
        <p:spPr>
          <a:xfrm>
            <a:off x="311700" y="3279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How it works</a:t>
            </a:r>
            <a:endParaRPr b="1">
              <a:latin typeface="Georgia"/>
              <a:ea typeface="Georgia"/>
              <a:cs typeface="Georgia"/>
              <a:sym typeface="Georgia"/>
            </a:endParaRPr>
          </a:p>
        </p:txBody>
      </p:sp>
      <p:pic>
        <p:nvPicPr>
          <p:cNvPr id="82" name="Google Shape;82;p16"/>
          <p:cNvPicPr preferRelativeResize="0"/>
          <p:nvPr/>
        </p:nvPicPr>
        <p:blipFill>
          <a:blip r:embed="rId3">
            <a:alphaModFix/>
          </a:blip>
          <a:stretch>
            <a:fillRect/>
          </a:stretch>
        </p:blipFill>
        <p:spPr>
          <a:xfrm>
            <a:off x="1325951" y="3963500"/>
            <a:ext cx="6439601" cy="886300"/>
          </a:xfrm>
          <a:prstGeom prst="rect">
            <a:avLst/>
          </a:prstGeom>
          <a:noFill/>
          <a:ln>
            <a:noFill/>
          </a:ln>
        </p:spPr>
      </p:pic>
      <p:pic>
        <p:nvPicPr>
          <p:cNvPr id="83" name="Google Shape;83;p16"/>
          <p:cNvPicPr preferRelativeResize="0"/>
          <p:nvPr/>
        </p:nvPicPr>
        <p:blipFill>
          <a:blip r:embed="rId4">
            <a:alphaModFix amt="25000"/>
          </a:blip>
          <a:stretch>
            <a:fillRect/>
          </a:stretch>
        </p:blipFill>
        <p:spPr>
          <a:xfrm>
            <a:off x="-5154923" y="-2744847"/>
            <a:ext cx="10451750" cy="1045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p:nvPr/>
        </p:nvSpPr>
        <p:spPr>
          <a:xfrm>
            <a:off x="2628000" y="3171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7"/>
          <p:cNvSpPr txBox="1">
            <a:spLocks noGrp="1"/>
          </p:cNvSpPr>
          <p:nvPr>
            <p:ph type="body" idx="1"/>
          </p:nvPr>
        </p:nvSpPr>
        <p:spPr>
          <a:xfrm>
            <a:off x="376150" y="1348600"/>
            <a:ext cx="8520600" cy="3365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a:solidFill>
                  <a:schemeClr val="dk1"/>
                </a:solidFill>
                <a:latin typeface="Georgia"/>
                <a:ea typeface="Georgia"/>
                <a:cs typeface="Georgia"/>
                <a:sym typeface="Georgia"/>
              </a:rPr>
              <a:t>For deepfake detection, you can use:</a:t>
            </a:r>
            <a:endParaRPr sz="1900">
              <a:solidFill>
                <a:schemeClr val="dk1"/>
              </a:solidFill>
              <a:latin typeface="Georgia"/>
              <a:ea typeface="Georgia"/>
              <a:cs typeface="Georgia"/>
              <a:sym typeface="Georgia"/>
            </a:endParaRPr>
          </a:p>
          <a:p>
            <a:pPr marL="457200" lvl="0" indent="-349250" algn="l" rtl="0">
              <a:spcBef>
                <a:spcPts val="1800"/>
              </a:spcBef>
              <a:spcAft>
                <a:spcPts val="0"/>
              </a:spcAft>
              <a:buClr>
                <a:schemeClr val="dk1"/>
              </a:buClr>
              <a:buSzPts val="1900"/>
              <a:buChar char="●"/>
            </a:pPr>
            <a:r>
              <a:rPr lang="en" sz="1900" b="1">
                <a:solidFill>
                  <a:schemeClr val="dk1"/>
                </a:solidFill>
                <a:latin typeface="Georgia"/>
                <a:ea typeface="Georgia"/>
                <a:cs typeface="Georgia"/>
                <a:sym typeface="Georgia"/>
              </a:rPr>
              <a:t>SOS Signal (Kotlin) - </a:t>
            </a:r>
            <a:r>
              <a:rPr lang="en" sz="1900">
                <a:solidFill>
                  <a:schemeClr val="dk1"/>
                </a:solidFill>
                <a:latin typeface="Georgia"/>
                <a:ea typeface="Georgia"/>
                <a:cs typeface="Georgia"/>
                <a:sym typeface="Georgia"/>
              </a:rPr>
              <a:t>to alert trusted contacts.</a:t>
            </a:r>
            <a:endParaRPr sz="1900">
              <a:solidFill>
                <a:schemeClr val="dk1"/>
              </a:solidFill>
              <a:latin typeface="Georgia"/>
              <a:ea typeface="Georgia"/>
              <a:cs typeface="Georgia"/>
              <a:sym typeface="Georgia"/>
            </a:endParaRPr>
          </a:p>
          <a:p>
            <a:pPr marL="457200" lvl="0" indent="-349250" algn="l" rtl="0">
              <a:spcBef>
                <a:spcPts val="0"/>
              </a:spcBef>
              <a:spcAft>
                <a:spcPts val="0"/>
              </a:spcAft>
              <a:buClr>
                <a:schemeClr val="dk1"/>
              </a:buClr>
              <a:buSzPts val="1900"/>
              <a:buChar char="●"/>
            </a:pPr>
            <a:r>
              <a:rPr lang="en" sz="1900" b="1">
                <a:solidFill>
                  <a:schemeClr val="dk1"/>
                </a:solidFill>
                <a:latin typeface="Georgia"/>
                <a:ea typeface="Georgia"/>
                <a:cs typeface="Georgia"/>
                <a:sym typeface="Georgia"/>
              </a:rPr>
              <a:t>Pre-Trained AI Models (Deepware)</a:t>
            </a:r>
            <a:r>
              <a:rPr lang="en" sz="1900">
                <a:solidFill>
                  <a:schemeClr val="dk1"/>
                </a:solidFill>
                <a:latin typeface="Georgia"/>
                <a:ea typeface="Georgia"/>
                <a:cs typeface="Georgia"/>
                <a:sym typeface="Georgia"/>
              </a:rPr>
              <a:t> – Analyze and compare voiceprints for real-time verification. Identifies synthetic voices based on frequency patterns.</a:t>
            </a:r>
            <a:endParaRPr sz="1900">
              <a:solidFill>
                <a:schemeClr val="dk1"/>
              </a:solidFill>
              <a:latin typeface="Georgia"/>
              <a:ea typeface="Georgia"/>
              <a:cs typeface="Georgia"/>
              <a:sym typeface="Georgia"/>
            </a:endParaRPr>
          </a:p>
          <a:p>
            <a:pPr marL="457200" lvl="0" indent="-349250" algn="l" rtl="0">
              <a:spcBef>
                <a:spcPts val="0"/>
              </a:spcBef>
              <a:spcAft>
                <a:spcPts val="0"/>
              </a:spcAft>
              <a:buClr>
                <a:schemeClr val="dk1"/>
              </a:buClr>
              <a:buSzPts val="1900"/>
              <a:buChar char="●"/>
            </a:pPr>
            <a:r>
              <a:rPr lang="en" sz="1900" b="1">
                <a:solidFill>
                  <a:schemeClr val="dk1"/>
                </a:solidFill>
                <a:latin typeface="Georgia"/>
                <a:ea typeface="Georgia"/>
                <a:cs typeface="Georgia"/>
                <a:sym typeface="Georgia"/>
              </a:rPr>
              <a:t>Deepfake Detection Models (DeepFace, FaceForensics++)</a:t>
            </a:r>
            <a:r>
              <a:rPr lang="en" sz="1900">
                <a:solidFill>
                  <a:schemeClr val="dk1"/>
                </a:solidFill>
                <a:latin typeface="Georgia"/>
                <a:ea typeface="Georgia"/>
                <a:cs typeface="Georgia"/>
                <a:sym typeface="Georgia"/>
              </a:rPr>
              <a:t> – Detect manipulated video and AI-generated facial movements.</a:t>
            </a:r>
            <a:endParaRPr sz="1900">
              <a:solidFill>
                <a:schemeClr val="dk1"/>
              </a:solidFill>
              <a:latin typeface="Georgia"/>
              <a:ea typeface="Georgia"/>
              <a:cs typeface="Georgia"/>
              <a:sym typeface="Georgia"/>
            </a:endParaRPr>
          </a:p>
          <a:p>
            <a:pPr marL="457200" lvl="0" indent="-349250" algn="l" rtl="0">
              <a:spcBef>
                <a:spcPts val="0"/>
              </a:spcBef>
              <a:spcAft>
                <a:spcPts val="0"/>
              </a:spcAft>
              <a:buClr>
                <a:schemeClr val="dk1"/>
              </a:buClr>
              <a:buSzPts val="1900"/>
              <a:buChar char="●"/>
            </a:pPr>
            <a:r>
              <a:rPr lang="en" sz="1900" b="1">
                <a:solidFill>
                  <a:schemeClr val="dk1"/>
                </a:solidFill>
                <a:latin typeface="Georgia"/>
                <a:ea typeface="Georgia"/>
                <a:cs typeface="Georgia"/>
                <a:sym typeface="Georgia"/>
              </a:rPr>
              <a:t>Python (Flask/FastAPI) + OpenCV/TensorFlow</a:t>
            </a:r>
            <a:r>
              <a:rPr lang="en" sz="1900">
                <a:solidFill>
                  <a:schemeClr val="dk1"/>
                </a:solidFill>
                <a:latin typeface="Georgia"/>
                <a:ea typeface="Georgia"/>
                <a:cs typeface="Georgia"/>
                <a:sym typeface="Georgia"/>
              </a:rPr>
              <a:t> – Process and analyze video for deepfake characteristics.</a:t>
            </a:r>
            <a:endParaRPr sz="1900">
              <a:solidFill>
                <a:schemeClr val="dk1"/>
              </a:solidFill>
              <a:latin typeface="Georgia"/>
              <a:ea typeface="Georgia"/>
              <a:cs typeface="Georgia"/>
              <a:sym typeface="Georgia"/>
            </a:endParaRPr>
          </a:p>
        </p:txBody>
      </p:sp>
      <p:sp>
        <p:nvSpPr>
          <p:cNvPr id="90" name="Google Shape;90;p17"/>
          <p:cNvSpPr txBox="1">
            <a:spLocks noGrp="1"/>
          </p:cNvSpPr>
          <p:nvPr>
            <p:ph type="title"/>
          </p:nvPr>
        </p:nvSpPr>
        <p:spPr>
          <a:xfrm>
            <a:off x="376150" y="366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Technologies used</a:t>
            </a:r>
            <a:endParaRPr b="1">
              <a:latin typeface="Georgia"/>
              <a:ea typeface="Georgia"/>
              <a:cs typeface="Georgia"/>
              <a:sym typeface="Georgia"/>
            </a:endParaRPr>
          </a:p>
        </p:txBody>
      </p:sp>
      <p:pic>
        <p:nvPicPr>
          <p:cNvPr id="91" name="Google Shape;91;p17"/>
          <p:cNvPicPr preferRelativeResize="0"/>
          <p:nvPr/>
        </p:nvPicPr>
        <p:blipFill>
          <a:blip r:embed="rId3">
            <a:alphaModFix amt="25000"/>
          </a:blip>
          <a:stretch>
            <a:fillRect/>
          </a:stretch>
        </p:blipFill>
        <p:spPr>
          <a:xfrm>
            <a:off x="-5154923" y="-2744847"/>
            <a:ext cx="10451750" cy="1045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p:nvPr/>
        </p:nvSpPr>
        <p:spPr>
          <a:xfrm>
            <a:off x="2628000" y="3171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8"/>
          <p:cNvSpPr txBox="1">
            <a:spLocks noGrp="1"/>
          </p:cNvSpPr>
          <p:nvPr>
            <p:ph type="title"/>
          </p:nvPr>
        </p:nvSpPr>
        <p:spPr>
          <a:xfrm>
            <a:off x="376150" y="366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Prototype</a:t>
            </a:r>
            <a:endParaRPr b="1">
              <a:latin typeface="Georgia"/>
              <a:ea typeface="Georgia"/>
              <a:cs typeface="Georgia"/>
              <a:sym typeface="Georgia"/>
            </a:endParaRPr>
          </a:p>
        </p:txBody>
      </p:sp>
      <p:pic>
        <p:nvPicPr>
          <p:cNvPr id="98" name="Google Shape;98;p18"/>
          <p:cNvPicPr preferRelativeResize="0"/>
          <p:nvPr/>
        </p:nvPicPr>
        <p:blipFill rotWithShape="1">
          <a:blip r:embed="rId3">
            <a:alphaModFix/>
          </a:blip>
          <a:srcRect t="2123"/>
          <a:stretch/>
        </p:blipFill>
        <p:spPr>
          <a:xfrm>
            <a:off x="376150" y="1195925"/>
            <a:ext cx="1668225" cy="3500049"/>
          </a:xfrm>
          <a:prstGeom prst="rect">
            <a:avLst/>
          </a:prstGeom>
          <a:noFill/>
          <a:ln>
            <a:noFill/>
          </a:ln>
        </p:spPr>
      </p:pic>
      <p:pic>
        <p:nvPicPr>
          <p:cNvPr id="99" name="Google Shape;99;p18"/>
          <p:cNvPicPr preferRelativeResize="0"/>
          <p:nvPr/>
        </p:nvPicPr>
        <p:blipFill>
          <a:blip r:embed="rId4">
            <a:alphaModFix/>
          </a:blip>
          <a:stretch>
            <a:fillRect/>
          </a:stretch>
        </p:blipFill>
        <p:spPr>
          <a:xfrm>
            <a:off x="7119700" y="1116025"/>
            <a:ext cx="1730750" cy="3575924"/>
          </a:xfrm>
          <a:prstGeom prst="rect">
            <a:avLst/>
          </a:prstGeom>
          <a:noFill/>
          <a:ln>
            <a:noFill/>
          </a:ln>
        </p:spPr>
      </p:pic>
      <p:pic>
        <p:nvPicPr>
          <p:cNvPr id="100" name="Google Shape;100;p18"/>
          <p:cNvPicPr preferRelativeResize="0"/>
          <p:nvPr/>
        </p:nvPicPr>
        <p:blipFill>
          <a:blip r:embed="rId5">
            <a:alphaModFix/>
          </a:blip>
          <a:stretch>
            <a:fillRect/>
          </a:stretch>
        </p:blipFill>
        <p:spPr>
          <a:xfrm>
            <a:off x="4948975" y="1115925"/>
            <a:ext cx="1776574" cy="3614499"/>
          </a:xfrm>
          <a:prstGeom prst="rect">
            <a:avLst/>
          </a:prstGeom>
          <a:noFill/>
          <a:ln>
            <a:noFill/>
          </a:ln>
        </p:spPr>
      </p:pic>
      <p:sp>
        <p:nvSpPr>
          <p:cNvPr id="101" name="Google Shape;101;p18"/>
          <p:cNvSpPr txBox="1"/>
          <p:nvPr/>
        </p:nvSpPr>
        <p:spPr>
          <a:xfrm>
            <a:off x="322675" y="4730425"/>
            <a:ext cx="17307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Georgia"/>
                <a:ea typeface="Georgia"/>
                <a:cs typeface="Georgia"/>
                <a:sym typeface="Georgia"/>
              </a:rPr>
              <a:t>Locating the App</a:t>
            </a:r>
            <a:endParaRPr sz="1300" b="1">
              <a:solidFill>
                <a:schemeClr val="dk1"/>
              </a:solidFill>
              <a:latin typeface="Georgia"/>
              <a:ea typeface="Georgia"/>
              <a:cs typeface="Georgia"/>
              <a:sym typeface="Georgia"/>
            </a:endParaRPr>
          </a:p>
        </p:txBody>
      </p:sp>
      <p:sp>
        <p:nvSpPr>
          <p:cNvPr id="102" name="Google Shape;102;p18"/>
          <p:cNvSpPr txBox="1"/>
          <p:nvPr/>
        </p:nvSpPr>
        <p:spPr>
          <a:xfrm>
            <a:off x="2649894" y="4780378"/>
            <a:ext cx="1908314"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Georgia"/>
                <a:ea typeface="Georgia"/>
                <a:cs typeface="Georgia"/>
                <a:sym typeface="Georgia"/>
              </a:rPr>
              <a:t>Long press the button</a:t>
            </a:r>
            <a:endParaRPr sz="1200" b="1" dirty="0">
              <a:solidFill>
                <a:schemeClr val="dk1"/>
              </a:solidFill>
              <a:latin typeface="Georgia"/>
              <a:ea typeface="Georgia"/>
              <a:cs typeface="Georgia"/>
              <a:sym typeface="Georgia"/>
            </a:endParaRPr>
          </a:p>
        </p:txBody>
      </p:sp>
      <p:sp>
        <p:nvSpPr>
          <p:cNvPr id="103" name="Google Shape;103;p18"/>
          <p:cNvSpPr/>
          <p:nvPr/>
        </p:nvSpPr>
        <p:spPr>
          <a:xfrm>
            <a:off x="2715700" y="1116025"/>
            <a:ext cx="1668300" cy="36144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4" name="Google Shape;104;p18"/>
          <p:cNvPicPr preferRelativeResize="0"/>
          <p:nvPr/>
        </p:nvPicPr>
        <p:blipFill>
          <a:blip r:embed="rId6">
            <a:alphaModFix/>
          </a:blip>
          <a:stretch>
            <a:fillRect/>
          </a:stretch>
        </p:blipFill>
        <p:spPr>
          <a:xfrm>
            <a:off x="2715737" y="1115964"/>
            <a:ext cx="1668225" cy="3614510"/>
          </a:xfrm>
          <a:prstGeom prst="rect">
            <a:avLst/>
          </a:prstGeom>
          <a:noFill/>
          <a:ln>
            <a:noFill/>
          </a:ln>
        </p:spPr>
      </p:pic>
      <p:pic>
        <p:nvPicPr>
          <p:cNvPr id="105" name="Google Shape;105;p18"/>
          <p:cNvPicPr preferRelativeResize="0"/>
          <p:nvPr/>
        </p:nvPicPr>
        <p:blipFill>
          <a:blip r:embed="rId7">
            <a:alphaModFix/>
          </a:blip>
          <a:stretch>
            <a:fillRect/>
          </a:stretch>
        </p:blipFill>
        <p:spPr>
          <a:xfrm>
            <a:off x="437900" y="1575950"/>
            <a:ext cx="374904" cy="464450"/>
          </a:xfrm>
          <a:prstGeom prst="rect">
            <a:avLst/>
          </a:prstGeom>
          <a:noFill/>
          <a:ln>
            <a:noFill/>
          </a:ln>
          <a:effectLst>
            <a:outerShdw blurRad="57150" dist="19050" dir="5400000" algn="bl" rotWithShape="0">
              <a:srgbClr val="000000">
                <a:alpha val="50000"/>
              </a:srgbClr>
            </a:outerShdw>
          </a:effectLst>
        </p:spPr>
      </p:pic>
      <p:sp>
        <p:nvSpPr>
          <p:cNvPr id="106" name="Google Shape;106;p18"/>
          <p:cNvSpPr txBox="1"/>
          <p:nvPr/>
        </p:nvSpPr>
        <p:spPr>
          <a:xfrm>
            <a:off x="4971913" y="4730425"/>
            <a:ext cx="17307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Georgia"/>
                <a:ea typeface="Georgia"/>
                <a:cs typeface="Georgia"/>
                <a:sym typeface="Georgia"/>
              </a:rPr>
              <a:t>Calling</a:t>
            </a:r>
            <a:endParaRPr sz="1300" b="1">
              <a:solidFill>
                <a:schemeClr val="dk1"/>
              </a:solidFill>
              <a:latin typeface="Georgia"/>
              <a:ea typeface="Georgia"/>
              <a:cs typeface="Georgia"/>
              <a:sym typeface="Georgia"/>
            </a:endParaRPr>
          </a:p>
        </p:txBody>
      </p:sp>
      <p:sp>
        <p:nvSpPr>
          <p:cNvPr id="107" name="Google Shape;107;p18"/>
          <p:cNvSpPr txBox="1"/>
          <p:nvPr/>
        </p:nvSpPr>
        <p:spPr>
          <a:xfrm>
            <a:off x="7119725" y="4730425"/>
            <a:ext cx="1730700" cy="4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chemeClr val="dk1"/>
                </a:solidFill>
                <a:latin typeface="Georgia"/>
                <a:ea typeface="Georgia"/>
                <a:cs typeface="Georgia"/>
                <a:sym typeface="Georgia"/>
              </a:rPr>
              <a:t>Receiving call</a:t>
            </a:r>
            <a:endParaRPr sz="1300" b="1">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p:nvPr/>
        </p:nvSpPr>
        <p:spPr>
          <a:xfrm>
            <a:off x="1914850" y="317150"/>
            <a:ext cx="53499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3" name="Google Shape;113;p19"/>
          <p:cNvSpPr txBox="1">
            <a:spLocks noGrp="1"/>
          </p:cNvSpPr>
          <p:nvPr>
            <p:ph type="title"/>
          </p:nvPr>
        </p:nvSpPr>
        <p:spPr>
          <a:xfrm>
            <a:off x="376150" y="366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SOS SIGNAL CODE</a:t>
            </a:r>
            <a:endParaRPr b="1">
              <a:latin typeface="Georgia"/>
              <a:ea typeface="Georgia"/>
              <a:cs typeface="Georgia"/>
              <a:sym typeface="Georgia"/>
            </a:endParaRPr>
          </a:p>
        </p:txBody>
      </p:sp>
      <p:pic>
        <p:nvPicPr>
          <p:cNvPr id="114" name="Google Shape;114;p19"/>
          <p:cNvPicPr preferRelativeResize="0"/>
          <p:nvPr/>
        </p:nvPicPr>
        <p:blipFill rotWithShape="1">
          <a:blip r:embed="rId3">
            <a:alphaModFix/>
          </a:blip>
          <a:srcRect t="6713" b="10306"/>
          <a:stretch/>
        </p:blipFill>
        <p:spPr>
          <a:xfrm>
            <a:off x="939650" y="1046750"/>
            <a:ext cx="7264700" cy="394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p:nvPr/>
        </p:nvSpPr>
        <p:spPr>
          <a:xfrm>
            <a:off x="2628000" y="3171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20"/>
          <p:cNvSpPr txBox="1">
            <a:spLocks noGrp="1"/>
          </p:cNvSpPr>
          <p:nvPr>
            <p:ph type="title"/>
          </p:nvPr>
        </p:nvSpPr>
        <p:spPr>
          <a:xfrm>
            <a:off x="376150" y="3669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SOS SIGNAL CODE</a:t>
            </a:r>
            <a:endParaRPr b="1">
              <a:latin typeface="Georgia"/>
              <a:ea typeface="Georgia"/>
              <a:cs typeface="Georgia"/>
              <a:sym typeface="Georgia"/>
            </a:endParaRPr>
          </a:p>
        </p:txBody>
      </p:sp>
      <p:pic>
        <p:nvPicPr>
          <p:cNvPr id="121" name="Google Shape;121;p20"/>
          <p:cNvPicPr preferRelativeResize="0"/>
          <p:nvPr/>
        </p:nvPicPr>
        <p:blipFill>
          <a:blip r:embed="rId3">
            <a:alphaModFix/>
          </a:blip>
          <a:stretch>
            <a:fillRect/>
          </a:stretch>
        </p:blipFill>
        <p:spPr>
          <a:xfrm>
            <a:off x="222550" y="1096263"/>
            <a:ext cx="3971918" cy="3886201"/>
          </a:xfrm>
          <a:prstGeom prst="rect">
            <a:avLst/>
          </a:prstGeom>
          <a:noFill/>
          <a:ln>
            <a:noFill/>
          </a:ln>
        </p:spPr>
      </p:pic>
      <p:pic>
        <p:nvPicPr>
          <p:cNvPr id="122" name="Google Shape;122;p20"/>
          <p:cNvPicPr preferRelativeResize="0"/>
          <p:nvPr/>
        </p:nvPicPr>
        <p:blipFill>
          <a:blip r:embed="rId4">
            <a:alphaModFix/>
          </a:blip>
          <a:stretch>
            <a:fillRect/>
          </a:stretch>
        </p:blipFill>
        <p:spPr>
          <a:xfrm>
            <a:off x="4721325" y="1096275"/>
            <a:ext cx="4304327" cy="3889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p:nvPr/>
        </p:nvSpPr>
        <p:spPr>
          <a:xfrm>
            <a:off x="2692475" y="234050"/>
            <a:ext cx="3888000" cy="672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1"/>
          <p:cNvSpPr txBox="1">
            <a:spLocks noGrp="1"/>
          </p:cNvSpPr>
          <p:nvPr>
            <p:ph type="title"/>
          </p:nvPr>
        </p:nvSpPr>
        <p:spPr>
          <a:xfrm>
            <a:off x="311700" y="2838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Why it stands out?</a:t>
            </a:r>
            <a:endParaRPr b="1">
              <a:latin typeface="Georgia"/>
              <a:ea typeface="Georgia"/>
              <a:cs typeface="Georgia"/>
              <a:sym typeface="Georgia"/>
            </a:endParaRPr>
          </a:p>
        </p:txBody>
      </p:sp>
      <p:sp>
        <p:nvSpPr>
          <p:cNvPr id="129" name="Google Shape;129;p21"/>
          <p:cNvSpPr txBox="1">
            <a:spLocks noGrp="1"/>
          </p:cNvSpPr>
          <p:nvPr>
            <p:ph type="body" idx="1"/>
          </p:nvPr>
        </p:nvSpPr>
        <p:spPr>
          <a:xfrm>
            <a:off x="629700" y="1038650"/>
            <a:ext cx="7692000" cy="38757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b="1">
                <a:solidFill>
                  <a:schemeClr val="dk1"/>
                </a:solidFill>
                <a:latin typeface="Georgia"/>
                <a:ea typeface="Georgia"/>
                <a:cs typeface="Georgia"/>
                <a:sym typeface="Georgia"/>
              </a:rPr>
              <a:t>Why CyberHelp Stands Out</a:t>
            </a:r>
            <a:endParaRPr b="1">
              <a:solidFill>
                <a:schemeClr val="dk1"/>
              </a:solidFill>
              <a:latin typeface="Georgia"/>
              <a:ea typeface="Georgia"/>
              <a:cs typeface="Georgia"/>
              <a:sym typeface="Georgia"/>
            </a:endParaRPr>
          </a:p>
          <a:p>
            <a:pPr marL="457200" lvl="0" indent="-342900" algn="l" rtl="0">
              <a:spcBef>
                <a:spcPts val="1200"/>
              </a:spcBef>
              <a:spcAft>
                <a:spcPts val="0"/>
              </a:spcAft>
              <a:buClr>
                <a:schemeClr val="dk1"/>
              </a:buClr>
              <a:buSzPts val="1800"/>
              <a:buChar char="●"/>
            </a:pPr>
            <a:r>
              <a:rPr lang="en" b="1">
                <a:solidFill>
                  <a:schemeClr val="dk1"/>
                </a:solidFill>
                <a:latin typeface="Georgia"/>
                <a:ea typeface="Georgia"/>
                <a:cs typeface="Georgia"/>
                <a:sym typeface="Georgia"/>
              </a:rPr>
              <a:t>Dual Protection:</a:t>
            </a:r>
            <a:r>
              <a:rPr lang="en">
                <a:solidFill>
                  <a:schemeClr val="dk1"/>
                </a:solidFill>
                <a:latin typeface="Georgia"/>
                <a:ea typeface="Georgia"/>
                <a:cs typeface="Georgia"/>
                <a:sym typeface="Georgia"/>
              </a:rPr>
              <a:t> Combines AI scam detection with a smart SOS system.</a:t>
            </a:r>
            <a:endParaRPr>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Char char="●"/>
            </a:pPr>
            <a:r>
              <a:rPr lang="en" b="1">
                <a:solidFill>
                  <a:schemeClr val="dk1"/>
                </a:solidFill>
                <a:latin typeface="Georgia"/>
                <a:ea typeface="Georgia"/>
                <a:cs typeface="Georgia"/>
                <a:sym typeface="Georgia"/>
              </a:rPr>
              <a:t>Real-Time Alerts:</a:t>
            </a:r>
            <a:r>
              <a:rPr lang="en">
                <a:solidFill>
                  <a:schemeClr val="dk1"/>
                </a:solidFill>
                <a:latin typeface="Georgia"/>
                <a:ea typeface="Georgia"/>
                <a:cs typeface="Georgia"/>
                <a:sym typeface="Georgia"/>
              </a:rPr>
              <a:t> Instantly detects deep fake fraud and impersonation.</a:t>
            </a:r>
            <a:endParaRPr>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Char char="●"/>
            </a:pPr>
            <a:r>
              <a:rPr lang="en" b="1">
                <a:solidFill>
                  <a:schemeClr val="dk1"/>
                </a:solidFill>
                <a:latin typeface="Georgia"/>
                <a:ea typeface="Georgia"/>
                <a:cs typeface="Georgia"/>
                <a:sym typeface="Georgia"/>
              </a:rPr>
              <a:t>One-Tap Emergency Access:</a:t>
            </a:r>
            <a:r>
              <a:rPr lang="en">
                <a:solidFill>
                  <a:schemeClr val="dk1"/>
                </a:solidFill>
                <a:latin typeface="Georgia"/>
                <a:ea typeface="Georgia"/>
                <a:cs typeface="Georgia"/>
                <a:sym typeface="Georgia"/>
              </a:rPr>
              <a:t> Replaces multiple helplines with a single, fast SOS function.</a:t>
            </a:r>
            <a:endParaRPr>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Char char="●"/>
            </a:pPr>
            <a:r>
              <a:rPr lang="en" b="1">
                <a:solidFill>
                  <a:schemeClr val="dk1"/>
                </a:solidFill>
                <a:latin typeface="Georgia"/>
                <a:ea typeface="Georgia"/>
                <a:cs typeface="Georgia"/>
                <a:sym typeface="Georgia"/>
              </a:rPr>
              <a:t>Seamless Integration:</a:t>
            </a:r>
            <a:r>
              <a:rPr lang="en">
                <a:solidFill>
                  <a:schemeClr val="dk1"/>
                </a:solidFill>
                <a:latin typeface="Georgia"/>
                <a:ea typeface="Georgia"/>
                <a:cs typeface="Georgia"/>
                <a:sym typeface="Georgia"/>
              </a:rPr>
              <a:t> Works on smartphones, wearables, and smart devices.</a:t>
            </a:r>
            <a:endParaRPr>
              <a:solidFill>
                <a:schemeClr val="dk1"/>
              </a:solidFill>
              <a:latin typeface="Georgia"/>
              <a:ea typeface="Georgia"/>
              <a:cs typeface="Georgia"/>
              <a:sym typeface="Georgia"/>
            </a:endParaRPr>
          </a:p>
          <a:p>
            <a:pPr marL="457200" lvl="0" indent="-342900" algn="l" rtl="0">
              <a:spcBef>
                <a:spcPts val="0"/>
              </a:spcBef>
              <a:spcAft>
                <a:spcPts val="0"/>
              </a:spcAft>
              <a:buClr>
                <a:schemeClr val="dk1"/>
              </a:buClr>
              <a:buSzPts val="1800"/>
              <a:buChar char="●"/>
            </a:pPr>
            <a:r>
              <a:rPr lang="en" b="1">
                <a:solidFill>
                  <a:schemeClr val="dk1"/>
                </a:solidFill>
                <a:latin typeface="Georgia"/>
                <a:ea typeface="Georgia"/>
                <a:cs typeface="Georgia"/>
                <a:sym typeface="Georgia"/>
              </a:rPr>
              <a:t>Privacy &amp; Security:</a:t>
            </a:r>
            <a:r>
              <a:rPr lang="en">
                <a:solidFill>
                  <a:schemeClr val="dk1"/>
                </a:solidFill>
                <a:latin typeface="Georgia"/>
                <a:ea typeface="Georgia"/>
                <a:cs typeface="Georgia"/>
                <a:sym typeface="Georgia"/>
              </a:rPr>
              <a:t> Uses blockchain and AI to ensure data protection.</a:t>
            </a:r>
            <a:endParaRPr>
              <a:solidFill>
                <a:schemeClr val="dk1"/>
              </a:solidFill>
              <a:latin typeface="Georgia"/>
              <a:ea typeface="Georgia"/>
              <a:cs typeface="Georgia"/>
              <a:sym typeface="Georgia"/>
            </a:endParaRPr>
          </a:p>
          <a:p>
            <a:pPr marL="0" lvl="0" indent="0" algn="l" rtl="0">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1200"/>
              </a:spcAft>
              <a:buNone/>
            </a:pPr>
            <a:endParaRPr/>
          </a:p>
        </p:txBody>
      </p:sp>
      <p:pic>
        <p:nvPicPr>
          <p:cNvPr id="130" name="Google Shape;130;p21"/>
          <p:cNvPicPr preferRelativeResize="0"/>
          <p:nvPr/>
        </p:nvPicPr>
        <p:blipFill>
          <a:blip r:embed="rId3">
            <a:alphaModFix amt="25000"/>
          </a:blip>
          <a:stretch>
            <a:fillRect/>
          </a:stretch>
        </p:blipFill>
        <p:spPr>
          <a:xfrm>
            <a:off x="-5152423" y="-2807297"/>
            <a:ext cx="10451750" cy="104517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On-screen Show (16:9)</PresentationFormat>
  <Paragraphs>68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Playfair Display</vt:lpstr>
      <vt:lpstr>Arial</vt:lpstr>
      <vt:lpstr>Times New Roman</vt:lpstr>
      <vt:lpstr>Georgia</vt:lpstr>
      <vt:lpstr>Simple Light</vt:lpstr>
      <vt:lpstr>PowerPoint Presentation</vt:lpstr>
      <vt:lpstr>Problem Statement</vt:lpstr>
      <vt:lpstr>Solution</vt:lpstr>
      <vt:lpstr>How it works</vt:lpstr>
      <vt:lpstr>Technologies used</vt:lpstr>
      <vt:lpstr>Prototype</vt:lpstr>
      <vt:lpstr>SOS SIGNAL CODE</vt:lpstr>
      <vt:lpstr>SOS SIGNAL CODE</vt:lpstr>
      <vt:lpstr>Why it stands out?</vt:lpstr>
      <vt:lpstr>Revenue Model</vt:lpstr>
      <vt:lpstr>Scalability</vt:lpstr>
      <vt:lpstr>PowerPoint Presentation</vt:lpstr>
      <vt:lpstr>Team Members and closing statement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 Lasya Rao</cp:lastModifiedBy>
  <cp:revision>1</cp:revision>
  <dcterms:modified xsi:type="dcterms:W3CDTF">2025-03-08T01:34:35Z</dcterms:modified>
</cp:coreProperties>
</file>