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9999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01213" y="1821635"/>
            <a:ext cx="9802761" cy="977778"/>
          </a:xfrm>
        </p:spPr>
        <p:txBody>
          <a:bodyPr>
            <a:normAutofit fontScale="90000"/>
          </a:bodyPr>
          <a:lstStyle/>
          <a:p>
            <a:pPr algn="ctr"/>
            <a:r>
              <a:rPr lang="en-US" b="1" i="0" dirty="0">
                <a:solidFill>
                  <a:schemeClr val="accent1">
                    <a:lumMod val="75000"/>
                  </a:schemeClr>
                </a:solidFill>
                <a:effectLst/>
              </a:rPr>
              <a:t>Secure Data Hiding in Image Using Steganography</a:t>
            </a:r>
            <a:endParaRPr lang="en-US" b="1" dirty="0">
              <a:solidFill>
                <a:schemeClr val="accent1">
                  <a:lumMod val="75000"/>
                </a:schemeClr>
              </a:solidFill>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32273" y="3799784"/>
            <a:ext cx="772745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 LASYA RAO</a:t>
            </a:r>
          </a:p>
          <a:p>
            <a:r>
              <a:rPr lang="en-US" sz="2000" b="1" dirty="0">
                <a:solidFill>
                  <a:schemeClr val="accent1">
                    <a:lumMod val="75000"/>
                  </a:schemeClr>
                </a:solidFill>
                <a:latin typeface="Arial"/>
                <a:cs typeface="Arial"/>
              </a:rPr>
              <a:t>Student Name : K LASYA RAO</a:t>
            </a:r>
          </a:p>
          <a:p>
            <a:r>
              <a:rPr lang="en-US" sz="2000" b="1" dirty="0">
                <a:solidFill>
                  <a:schemeClr val="accent1">
                    <a:lumMod val="75000"/>
                  </a:schemeClr>
                </a:solidFill>
                <a:latin typeface="Arial"/>
                <a:cs typeface="Arial"/>
              </a:rPr>
              <a:t>College Name &amp; Department : INSTITUTE OF AERONAUTICAL 				ENGINEERING, </a:t>
            </a:r>
          </a:p>
          <a:p>
            <a:r>
              <a:rPr lang="en-US" sz="2000" b="1" dirty="0">
                <a:solidFill>
                  <a:schemeClr val="accent1">
                    <a:lumMod val="75000"/>
                  </a:schemeClr>
                </a:solidFill>
                <a:latin typeface="Arial"/>
                <a:cs typeface="Arial"/>
              </a:rPr>
              <a:t>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640228"/>
            <a:ext cx="10729811" cy="4673324"/>
          </a:xfrm>
        </p:spPr>
        <p:txBody>
          <a:bodyPr>
            <a:normAutofit/>
          </a:bodyPr>
          <a:lstStyle/>
          <a:p>
            <a:pPr>
              <a:buFont typeface="Wingdings" panose="05000000000000000000" pitchFamily="2" charset="2"/>
              <a:buChar char="q"/>
            </a:pPr>
            <a:r>
              <a:rPr lang="en-US" sz="2000" b="1" dirty="0">
                <a:solidFill>
                  <a:schemeClr val="accent1">
                    <a:lumMod val="40000"/>
                    <a:lumOff val="60000"/>
                  </a:schemeClr>
                </a:solidFill>
                <a:latin typeface="Artifakt Element Heavy" panose="020B0B03050000020004" pitchFamily="34" charset="0"/>
                <a:ea typeface="Artifakt Element Heavy" panose="020B0B03050000020004" pitchFamily="34" charset="0"/>
              </a:rPr>
              <a:t>Advanced Encryption:</a:t>
            </a:r>
            <a:r>
              <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rPr>
              <a:t> Implementing AES or RSA encryption before embedding messages for enhanced security.</a:t>
            </a:r>
          </a:p>
          <a:p>
            <a:pPr>
              <a:buFont typeface="Wingdings" panose="05000000000000000000" pitchFamily="2" charset="2"/>
              <a:buChar char="q"/>
            </a:pPr>
            <a:r>
              <a:rPr lang="en-US" sz="2000" b="1" dirty="0">
                <a:solidFill>
                  <a:schemeClr val="accent1">
                    <a:lumMod val="40000"/>
                    <a:lumOff val="60000"/>
                  </a:schemeClr>
                </a:solidFill>
                <a:latin typeface="Artifakt Element Heavy" panose="020B0B03050000020004" pitchFamily="34" charset="0"/>
                <a:ea typeface="Artifakt Element Heavy" panose="020B0B03050000020004" pitchFamily="34" charset="0"/>
              </a:rPr>
              <a:t>Multi-Layered Steganography:</a:t>
            </a:r>
            <a:r>
              <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rPr>
              <a:t> Embedding messages across different parts of an image to further obscure detection.</a:t>
            </a:r>
          </a:p>
          <a:p>
            <a:pPr>
              <a:buFont typeface="Wingdings" panose="05000000000000000000" pitchFamily="2" charset="2"/>
              <a:buChar char="q"/>
            </a:pPr>
            <a:r>
              <a:rPr lang="en-US" sz="2000" b="1" dirty="0">
                <a:solidFill>
                  <a:schemeClr val="accent1">
                    <a:lumMod val="40000"/>
                    <a:lumOff val="60000"/>
                  </a:schemeClr>
                </a:solidFill>
                <a:latin typeface="Artifakt Element Heavy" panose="020B0B03050000020004" pitchFamily="34" charset="0"/>
                <a:ea typeface="Artifakt Element Heavy" panose="020B0B03050000020004" pitchFamily="34" charset="0"/>
              </a:rPr>
              <a:t>Support for Audio and Video Steganography:</a:t>
            </a:r>
            <a:r>
              <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rPr>
              <a:t> Expanding the technique to hide messages in sound or video files.</a:t>
            </a:r>
          </a:p>
          <a:p>
            <a:pPr>
              <a:buFont typeface="Wingdings" panose="05000000000000000000" pitchFamily="2" charset="2"/>
              <a:buChar char="q"/>
            </a:pPr>
            <a:r>
              <a:rPr lang="en-US" sz="2000" b="1" dirty="0">
                <a:solidFill>
                  <a:schemeClr val="accent1">
                    <a:lumMod val="40000"/>
                    <a:lumOff val="60000"/>
                  </a:schemeClr>
                </a:solidFill>
                <a:latin typeface="Artifakt Element Heavy" panose="020B0B03050000020004" pitchFamily="34" charset="0"/>
                <a:ea typeface="Artifakt Element Heavy" panose="020B0B03050000020004" pitchFamily="34" charset="0"/>
              </a:rPr>
              <a:t>Stealth Mode:</a:t>
            </a:r>
            <a:r>
              <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rPr>
              <a:t> Making modifications even less detectable by using adaptive steganography techniques.</a:t>
            </a:r>
          </a:p>
          <a:p>
            <a:pPr>
              <a:buFont typeface="Wingdings" panose="05000000000000000000" pitchFamily="2" charset="2"/>
              <a:buChar char="q"/>
            </a:pPr>
            <a:r>
              <a:rPr lang="en-US" sz="2000" b="1" dirty="0">
                <a:solidFill>
                  <a:schemeClr val="accent1">
                    <a:lumMod val="40000"/>
                    <a:lumOff val="60000"/>
                  </a:schemeClr>
                </a:solidFill>
                <a:latin typeface="Artifakt Element Heavy" panose="020B0B03050000020004" pitchFamily="34" charset="0"/>
                <a:ea typeface="Artifakt Element Heavy" panose="020B0B03050000020004" pitchFamily="34" charset="0"/>
              </a:rPr>
              <a:t>Mobile Application Development:</a:t>
            </a:r>
            <a:r>
              <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rPr>
              <a:t> Creating a cross-platform app for Android and iOS, making the tool more accessible.</a:t>
            </a:r>
          </a:p>
          <a:p>
            <a:pPr>
              <a:buFont typeface="Wingdings" panose="05000000000000000000" pitchFamily="2" charset="2"/>
              <a:buChar char="q"/>
            </a:pPr>
            <a:endParaRPr lang="en-US" sz="2000" dirty="0">
              <a:solidFill>
                <a:schemeClr val="accent1">
                  <a:lumMod val="40000"/>
                  <a:lumOff val="60000"/>
                </a:schemeClr>
              </a:solidFill>
              <a:latin typeface="Artifakt Element Heavy" panose="020B0B03050000020004" pitchFamily="34" charset="0"/>
              <a:ea typeface="Artifakt Element Heavy" panose="020B0B030500000200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367420"/>
            <a:ext cx="9298744" cy="1774466"/>
          </a:xfrm>
        </p:spPr>
        <p:txBody>
          <a:bodyPr>
            <a:noAutofit/>
          </a:bodyPr>
          <a:lstStyle/>
          <a:p>
            <a:pPr algn="ctr"/>
            <a:r>
              <a:rPr lang="en-US" sz="110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bg2"/>
                </a:solidFill>
                <a:latin typeface="Eras Bold ITC" panose="020B0907030504020204" pitchFamily="34" charset="0"/>
                <a:ea typeface="Artifakt Element Heavy" panose="020B0B030500000200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884031"/>
            <a:ext cx="11019020" cy="5239062"/>
          </a:xfrm>
        </p:spPr>
        <p:txBody>
          <a:bodyPr vert="horz" lIns="91440" tIns="45720" rIns="91440" bIns="45720" rtlCol="0" anchor="t">
            <a:noAutofit/>
          </a:bodyPr>
          <a:lstStyle/>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Arial"/>
              </a:rPr>
              <a:t>Problem Statement </a:t>
            </a: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Arial"/>
              </a:rPr>
              <a:t>Technology used</a:t>
            </a:r>
            <a:endParaRPr lang="en-US" sz="2400"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Arial"/>
            </a:endParaRP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Wow factor </a:t>
            </a:r>
            <a:endParaRPr lang="en-US" sz="2400"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endParaRP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End users</a:t>
            </a: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Result</a:t>
            </a: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Conclusion</a:t>
            </a: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Git-hub Link</a:t>
            </a:r>
          </a:p>
          <a:p>
            <a:pPr>
              <a:buFont typeface="Wingdings" panose="05000000000000000000" pitchFamily="2" charset="2"/>
              <a:buChar char="q"/>
            </a:pPr>
            <a:r>
              <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rPr>
              <a:t>Future scope</a:t>
            </a:r>
          </a:p>
          <a:p>
            <a:pPr>
              <a:buFont typeface="Wingdings" panose="05000000000000000000" pitchFamily="2" charset="2"/>
              <a:buChar char="q"/>
            </a:pPr>
            <a:endPar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endParaRPr>
          </a:p>
          <a:p>
            <a:pPr>
              <a:buFont typeface="Wingdings" panose="05000000000000000000" pitchFamily="2" charset="2"/>
              <a:buChar char="q"/>
            </a:pPr>
            <a:endParaRPr lang="en-US" sz="2400" b="1"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mn-lt"/>
            </a:endParaRPr>
          </a:p>
          <a:p>
            <a:pPr>
              <a:buFont typeface="Wingdings" panose="05000000000000000000" pitchFamily="2" charset="2"/>
              <a:buChar char="q"/>
            </a:pPr>
            <a:endParaRPr lang="en-US" sz="2400" dirty="0">
              <a:solidFill>
                <a:schemeClr val="accent1">
                  <a:lumMod val="40000"/>
                  <a:lumOff val="60000"/>
                </a:schemeClr>
              </a:solidFill>
              <a:latin typeface="Artifakt Element Heavy" panose="020B0B03050000020004" pitchFamily="34" charset="0"/>
              <a:ea typeface="Artifakt Element Heavy" panose="020B0B03050000020004" pitchFamily="34"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9AE2B1E-104A-2254-F9CC-6F135C680A94}"/>
              </a:ext>
            </a:extLst>
          </p:cNvPr>
          <p:cNvSpPr/>
          <p:nvPr/>
        </p:nvSpPr>
        <p:spPr>
          <a:xfrm>
            <a:off x="884904" y="1642250"/>
            <a:ext cx="10422193" cy="4673324"/>
          </a:xfrm>
          <a:prstGeom prst="roundRect">
            <a:avLst/>
          </a:prstGeom>
          <a:solidFill>
            <a:schemeClr val="accent1">
              <a:lumMod val="40000"/>
              <a:lumOff val="60000"/>
            </a:schemeClr>
          </a:solidFill>
          <a:ln>
            <a:noFill/>
          </a:ln>
          <a:effectLst>
            <a:outerShdw blurRad="50800" dist="50800" dir="582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97290"/>
            <a:ext cx="11029616" cy="530296"/>
          </a:xfrm>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332271" y="1562750"/>
            <a:ext cx="9527458" cy="4673324"/>
          </a:xfrm>
        </p:spPr>
        <p:txBody>
          <a:bodyPr>
            <a:normAutofit/>
          </a:bodyPr>
          <a:lstStyle/>
          <a:p>
            <a:pPr marL="0" indent="0" algn="ctr">
              <a:buNone/>
            </a:pPr>
            <a:r>
              <a:rPr lang="en-US" sz="2200" dirty="0">
                <a:solidFill>
                  <a:schemeClr val="tx1"/>
                </a:solidFill>
                <a:latin typeface="Artifakt Element Heavy" panose="020B0B03050000020004" pitchFamily="34" charset="0"/>
                <a:ea typeface="Artifakt Element Heavy" panose="020B0B03050000020004" pitchFamily="34" charset="0"/>
                <a:cs typeface="Arial" panose="020B0604020202020204" pitchFamily="34" charset="0"/>
              </a:rPr>
              <a:t>With the rise of digital communication, sensitive data is often at risk of interception by hackers, surveillance programs, or unauthorized entities. Traditional encryption methods, while effective, can attract unwanted attention, making them targets for cryptanalysis. This project addresses the need for a secure yet hidden way to transmit messages by embedding secret text within images using steganography. By disguising confidential information within media files, this approach ensures that private communication remains undetectable while maintaining the integrity of the cover image.</a:t>
            </a:r>
            <a:endParaRPr lang="en-IN" sz="2200" dirty="0">
              <a:solidFill>
                <a:schemeClr val="tx1"/>
              </a:solidFill>
              <a:latin typeface="Artifakt Element Heavy" panose="020B0B03050000020004" pitchFamily="34" charset="0"/>
              <a:ea typeface="Artifakt Element Heavy" panose="020B0B030500000200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ct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DBF2375D-C3BA-83A0-963C-804ECFA35822}"/>
              </a:ext>
            </a:extLst>
          </p:cNvPr>
          <p:cNvSpPr>
            <a:spLocks noGrp="1" noChangeArrowheads="1"/>
          </p:cNvSpPr>
          <p:nvPr>
            <p:ph idx="1"/>
          </p:nvPr>
        </p:nvSpPr>
        <p:spPr bwMode="auto">
          <a:xfrm>
            <a:off x="683958" y="1336409"/>
            <a:ext cx="1016571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Programming Language:</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Python for its versatility and strong support for image processing.</a:t>
            </a: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q"/>
            </a:pPr>
            <a:endPar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Libraries:</a:t>
            </a:r>
          </a:p>
          <a:p>
            <a:pPr lvl="1" defTabSz="914400" eaLnBrk="0" fontAlgn="base" hangingPunct="0">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OpenCV:</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Used for reading, modifying, and saving images in various formats.</a:t>
            </a:r>
          </a:p>
          <a:p>
            <a:pPr lvl="1" defTabSz="914400" eaLnBrk="0" fontAlgn="base" hangingPunct="0">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err="1">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Tkinter</a:t>
            </a: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Provides an interactive GUI for a user-friendly experience.</a:t>
            </a:r>
          </a:p>
          <a:p>
            <a:pPr lvl="1" defTabSz="914400" eaLnBrk="0" fontAlgn="base" hangingPunct="0">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PIL (Pillow):</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Helps in image resizing and manipulation for proper display.</a:t>
            </a:r>
          </a:p>
          <a:p>
            <a:pPr lvl="1" defTabSz="914400" eaLnBrk="0" fontAlgn="base" hangingPunct="0">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NumPy:</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Used for efficient pixel manipulation in the image matrix.</a:t>
            </a:r>
          </a:p>
          <a:p>
            <a:pPr lvl="1" defTabSz="914400" eaLnBrk="0" fontAlgn="base" hangingPunct="0">
              <a:spcBef>
                <a:spcPct val="0"/>
              </a:spcBef>
              <a:spcAft>
                <a:spcPct val="0"/>
              </a:spcAft>
              <a:buClr>
                <a:schemeClr val="accent1">
                  <a:lumMod val="75000"/>
                </a:schemeClr>
              </a:buClr>
              <a:buSzTx/>
              <a:buFont typeface="Wingdings" panose="05000000000000000000" pitchFamily="2" charset="2"/>
              <a:buChar char="q"/>
            </a:pPr>
            <a:r>
              <a:rPr kumimoji="0" lang="en-US" altLang="en-US" sz="2400" b="1"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Concepts:</a:t>
            </a:r>
            <a:r>
              <a:rPr kumimoji="0" lang="en-US" altLang="en-US" sz="2400" b="0" i="0" u="none" strike="noStrike" cap="none" normalizeH="0" baseline="0" dirty="0">
                <a:ln>
                  <a:noFill/>
                </a:ln>
                <a:solidFill>
                  <a:schemeClr val="accent1">
                    <a:lumMod val="40000"/>
                    <a:lumOff val="60000"/>
                  </a:schemeClr>
                </a:solidFill>
                <a:effectLst/>
                <a:latin typeface="Artifakt Element Heavy" panose="020B0B03050000020004" pitchFamily="34" charset="0"/>
                <a:ea typeface="Artifakt Element Heavy" panose="020B0B03050000020004" pitchFamily="34" charset="0"/>
                <a:cs typeface="Arial" panose="020B0604020202020204" pitchFamily="34" charset="0"/>
              </a:rPr>
              <a:t> Least Significant Bit (LSB) Steganography, Image Processing, GUI Development, and Cryptographic Techniques.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pPr algn="ctr"/>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Rounded Corners 3">
            <a:extLst>
              <a:ext uri="{FF2B5EF4-FFF2-40B4-BE49-F238E27FC236}">
                <a16:creationId xmlns:a16="http://schemas.microsoft.com/office/drawing/2014/main" id="{88EE0090-0AE4-349D-765B-DAA65C954CE6}"/>
              </a:ext>
            </a:extLst>
          </p:cNvPr>
          <p:cNvSpPr/>
          <p:nvPr/>
        </p:nvSpPr>
        <p:spPr>
          <a:xfrm>
            <a:off x="581191" y="1752600"/>
            <a:ext cx="2626338" cy="4648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2060"/>
                </a:solidFill>
                <a:effectLst/>
                <a:latin typeface="Artifakt Element Heavy" panose="020B0B03050000020004" pitchFamily="34" charset="0"/>
                <a:ea typeface="Artifakt Element Heavy" panose="020B0B03050000020004" pitchFamily="34" charset="0"/>
              </a:rPr>
              <a:t>Seamless Message Hiding:</a:t>
            </a:r>
            <a:r>
              <a:rPr kumimoji="0" lang="en-US" altLang="en-US" sz="2000" b="0" i="0" u="none" strike="noStrike" cap="none" normalizeH="0" baseline="0" dirty="0">
                <a:ln>
                  <a:noFill/>
                </a:ln>
                <a:solidFill>
                  <a:srgbClr val="002060"/>
                </a:solidFill>
                <a:effectLst/>
                <a:latin typeface="Artifakt Element Heavy" panose="020B0B03050000020004" pitchFamily="34" charset="0"/>
                <a:ea typeface="Artifakt Element Heavy" panose="020B0B03050000020004" pitchFamily="34" charset="0"/>
              </a:rPr>
              <a:t> </a:t>
            </a:r>
            <a:r>
              <a:rPr kumimoji="0" lang="en-US" altLang="en-US" sz="2000" b="0" i="0" u="none" strike="noStrike" cap="none" normalizeH="0" baseline="0" dirty="0">
                <a:ln>
                  <a:noFill/>
                </a:ln>
                <a:solidFill>
                  <a:schemeClr val="bg2">
                    <a:lumMod val="10000"/>
                  </a:schemeClr>
                </a:solidFill>
                <a:effectLst/>
                <a:latin typeface="Artifakt Element Heavy" panose="020B0B03050000020004" pitchFamily="34" charset="0"/>
                <a:ea typeface="Artifakt Element Heavy" panose="020B0B03050000020004" pitchFamily="34" charset="0"/>
              </a:rPr>
              <a:t>Encrypts messages inside images without altering their visible appearance, ensuring covert communication.</a:t>
            </a:r>
          </a:p>
        </p:txBody>
      </p:sp>
      <p:sp>
        <p:nvSpPr>
          <p:cNvPr id="6" name="Rectangle: Rounded Corners 5">
            <a:extLst>
              <a:ext uri="{FF2B5EF4-FFF2-40B4-BE49-F238E27FC236}">
                <a16:creationId xmlns:a16="http://schemas.microsoft.com/office/drawing/2014/main" id="{2BDC2E0E-54BC-AFD9-411B-83EAACBF9077}"/>
              </a:ext>
            </a:extLst>
          </p:cNvPr>
          <p:cNvSpPr/>
          <p:nvPr/>
        </p:nvSpPr>
        <p:spPr>
          <a:xfrm>
            <a:off x="3415831" y="1752600"/>
            <a:ext cx="2626338" cy="4648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2060"/>
                </a:solidFill>
                <a:effectLst/>
                <a:latin typeface="Artifakt Element Heavy" panose="020B0B03050000020004" pitchFamily="34" charset="0"/>
                <a:ea typeface="Artifakt Element Heavy" panose="020B0B03050000020004" pitchFamily="34" charset="0"/>
              </a:rPr>
              <a:t>Password-Protected Encryption:</a:t>
            </a:r>
            <a:r>
              <a:rPr kumimoji="0" lang="en-US" altLang="en-US" sz="2000" b="1" i="0" u="none" strike="noStrike" cap="none" normalizeH="0" baseline="0" dirty="0">
                <a:ln>
                  <a:noFill/>
                </a:ln>
                <a:solidFill>
                  <a:schemeClr val="bg2">
                    <a:lumMod val="10000"/>
                  </a:schemeClr>
                </a:solidFill>
                <a:effectLst/>
                <a:latin typeface="Artifakt Element Heavy" panose="020B0B03050000020004" pitchFamily="34" charset="0"/>
                <a:ea typeface="Artifakt Element Heavy" panose="020B0B03050000020004" pitchFamily="34" charset="0"/>
              </a:rPr>
              <a:t> Users must enter a password to retrieve the hidden message, adding an extra layer of security.</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2">
                  <a:lumMod val="10000"/>
                </a:schemeClr>
              </a:solidFill>
              <a:effectLst/>
              <a:latin typeface="Artifakt Element Heavy" panose="020B0B03050000020004" pitchFamily="34" charset="0"/>
              <a:ea typeface="Artifakt Element Heavy" panose="020B0B03050000020004" pitchFamily="34" charset="0"/>
            </a:endParaRPr>
          </a:p>
        </p:txBody>
      </p:sp>
      <p:sp>
        <p:nvSpPr>
          <p:cNvPr id="7" name="Rectangle: Rounded Corners 6">
            <a:extLst>
              <a:ext uri="{FF2B5EF4-FFF2-40B4-BE49-F238E27FC236}">
                <a16:creationId xmlns:a16="http://schemas.microsoft.com/office/drawing/2014/main" id="{FE958106-E03E-D390-47BD-4907300B4F7C}"/>
              </a:ext>
            </a:extLst>
          </p:cNvPr>
          <p:cNvSpPr/>
          <p:nvPr/>
        </p:nvSpPr>
        <p:spPr>
          <a:xfrm>
            <a:off x="9080053" y="1752600"/>
            <a:ext cx="2626338" cy="4648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2060"/>
                </a:solidFill>
                <a:effectLst/>
                <a:latin typeface="Artifakt Element Heavy" panose="020B0B03050000020004" pitchFamily="34" charset="0"/>
                <a:ea typeface="Artifakt Element Heavy" panose="020B0B03050000020004" pitchFamily="34" charset="0"/>
              </a:rPr>
              <a:t>User-Friendly GUI: </a:t>
            </a:r>
            <a:r>
              <a:rPr kumimoji="0" lang="en-US" altLang="en-US" sz="2000" b="1" i="0" u="none" strike="noStrike" cap="none" normalizeH="0" baseline="0" dirty="0">
                <a:ln>
                  <a:noFill/>
                </a:ln>
                <a:solidFill>
                  <a:schemeClr val="bg2">
                    <a:lumMod val="10000"/>
                  </a:schemeClr>
                </a:solidFill>
                <a:effectLst/>
                <a:latin typeface="Artifakt Element Heavy" panose="020B0B03050000020004" pitchFamily="34" charset="0"/>
                <a:ea typeface="Artifakt Element Heavy" panose="020B0B03050000020004" pitchFamily="34" charset="0"/>
              </a:rPr>
              <a:t>Simplifies the encryption and decryption process, making it accessible to both technical and non-technical users.</a:t>
            </a:r>
          </a:p>
        </p:txBody>
      </p:sp>
      <p:sp>
        <p:nvSpPr>
          <p:cNvPr id="8" name="Rectangle: Rounded Corners 7">
            <a:extLst>
              <a:ext uri="{FF2B5EF4-FFF2-40B4-BE49-F238E27FC236}">
                <a16:creationId xmlns:a16="http://schemas.microsoft.com/office/drawing/2014/main" id="{15D43141-DF91-06FA-D8FE-F12BE1AD924E}"/>
              </a:ext>
            </a:extLst>
          </p:cNvPr>
          <p:cNvSpPr/>
          <p:nvPr/>
        </p:nvSpPr>
        <p:spPr>
          <a:xfrm>
            <a:off x="6247942" y="1752600"/>
            <a:ext cx="2626338" cy="4648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2060"/>
                </a:solidFill>
                <a:effectLst/>
                <a:latin typeface="Artifakt Element Heavy" panose="020B0B03050000020004" pitchFamily="34" charset="0"/>
                <a:ea typeface="Artifakt Element Heavy" panose="020B0B03050000020004" pitchFamily="34" charset="0"/>
              </a:rPr>
              <a:t>Cross-Format Compatibility: </a:t>
            </a:r>
            <a:r>
              <a:rPr kumimoji="0" lang="en-US" altLang="en-US" sz="2000" b="1" i="0" u="none" strike="noStrike" cap="none" normalizeH="0" baseline="0" dirty="0">
                <a:ln>
                  <a:noFill/>
                </a:ln>
                <a:solidFill>
                  <a:schemeClr val="bg2">
                    <a:lumMod val="10000"/>
                  </a:schemeClr>
                </a:solidFill>
                <a:effectLst/>
                <a:latin typeface="Artifakt Element Heavy" panose="020B0B03050000020004" pitchFamily="34" charset="0"/>
                <a:ea typeface="Artifakt Element Heavy" panose="020B0B03050000020004" pitchFamily="34" charset="0"/>
              </a:rPr>
              <a:t>Supports widely used image formats like PNG, JPG, and JPEG.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pPr algn="ctr"/>
            <a:r>
              <a:rPr lang="en-IN" dirty="0">
                <a:solidFill>
                  <a:schemeClr val="accent1"/>
                </a:solidFill>
              </a:rPr>
              <a:t>End users</a:t>
            </a:r>
          </a:p>
        </p:txBody>
      </p:sp>
      <p:sp>
        <p:nvSpPr>
          <p:cNvPr id="5" name="Rectangle 4">
            <a:extLst>
              <a:ext uri="{FF2B5EF4-FFF2-40B4-BE49-F238E27FC236}">
                <a16:creationId xmlns:a16="http://schemas.microsoft.com/office/drawing/2014/main" id="{0F3C9BD3-6B66-9C63-5539-3C30FF1EA29B}"/>
              </a:ext>
            </a:extLst>
          </p:cNvPr>
          <p:cNvSpPr/>
          <p:nvPr/>
        </p:nvSpPr>
        <p:spPr>
          <a:xfrm>
            <a:off x="2461260" y="1858286"/>
            <a:ext cx="2484120" cy="16764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tifakt Element Heavy" panose="020B0B03050000020004" pitchFamily="34" charset="0"/>
                <a:ea typeface="Artifakt Element Heavy" panose="020B0B03050000020004" pitchFamily="34" charset="0"/>
              </a:rPr>
              <a:t>Cybersecurity professionals for secure message transmission.</a:t>
            </a:r>
          </a:p>
        </p:txBody>
      </p:sp>
      <p:sp>
        <p:nvSpPr>
          <p:cNvPr id="6" name="Rectangle 5">
            <a:extLst>
              <a:ext uri="{FF2B5EF4-FFF2-40B4-BE49-F238E27FC236}">
                <a16:creationId xmlns:a16="http://schemas.microsoft.com/office/drawing/2014/main" id="{A7C58979-D51F-EBCC-9256-459622E32A6C}"/>
              </a:ext>
            </a:extLst>
          </p:cNvPr>
          <p:cNvSpPr/>
          <p:nvPr/>
        </p:nvSpPr>
        <p:spPr>
          <a:xfrm>
            <a:off x="2461260" y="4076700"/>
            <a:ext cx="2484120" cy="16764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tifakt Element Heavy" panose="020B0B03050000020004" pitchFamily="34" charset="0"/>
                <a:ea typeface="Artifakt Element Heavy" panose="020B0B03050000020004" pitchFamily="34" charset="0"/>
              </a:rPr>
              <a:t>Military &amp; Intelligence agencies for covert communication.</a:t>
            </a:r>
          </a:p>
        </p:txBody>
      </p:sp>
      <p:sp>
        <p:nvSpPr>
          <p:cNvPr id="7" name="Rectangle 6">
            <a:extLst>
              <a:ext uri="{FF2B5EF4-FFF2-40B4-BE49-F238E27FC236}">
                <a16:creationId xmlns:a16="http://schemas.microsoft.com/office/drawing/2014/main" id="{056EB147-AED7-C3EA-8778-B1B027AA9535}"/>
              </a:ext>
            </a:extLst>
          </p:cNvPr>
          <p:cNvSpPr/>
          <p:nvPr/>
        </p:nvSpPr>
        <p:spPr>
          <a:xfrm>
            <a:off x="7297889" y="1896386"/>
            <a:ext cx="2484120" cy="16764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tifakt Element Heavy" panose="020B0B03050000020004" pitchFamily="34" charset="0"/>
                <a:ea typeface="Artifakt Element Heavy" panose="020B0B03050000020004" pitchFamily="34" charset="0"/>
              </a:rPr>
              <a:t>Journalists &amp; Activists working in high-risk environments.</a:t>
            </a:r>
          </a:p>
        </p:txBody>
      </p:sp>
      <p:sp>
        <p:nvSpPr>
          <p:cNvPr id="10" name="Rectangle 9">
            <a:extLst>
              <a:ext uri="{FF2B5EF4-FFF2-40B4-BE49-F238E27FC236}">
                <a16:creationId xmlns:a16="http://schemas.microsoft.com/office/drawing/2014/main" id="{EC5E44D3-A72A-E27F-099D-EEAEAD4E625D}"/>
              </a:ext>
            </a:extLst>
          </p:cNvPr>
          <p:cNvSpPr/>
          <p:nvPr/>
        </p:nvSpPr>
        <p:spPr>
          <a:xfrm>
            <a:off x="7297889" y="4076700"/>
            <a:ext cx="2484120" cy="16764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tifakt Element Heavy" panose="020B0B03050000020004" pitchFamily="34" charset="0"/>
                <a:ea typeface="Artifakt Element Heavy" panose="020B0B03050000020004" pitchFamily="34" charset="0"/>
              </a:rPr>
              <a:t>General users who want to send private messages securely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4353BFF-95F9-D711-C63F-5368A903A2A4}"/>
              </a:ext>
            </a:extLst>
          </p:cNvPr>
          <p:cNvSpPr/>
          <p:nvPr/>
        </p:nvSpPr>
        <p:spPr>
          <a:xfrm>
            <a:off x="8842362" y="1901425"/>
            <a:ext cx="2898783" cy="425441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pPr algn="ctr"/>
            <a:r>
              <a:rPr lang="en-IN" dirty="0">
                <a:solidFill>
                  <a:schemeClr val="accent1"/>
                </a:solidFill>
              </a:rPr>
              <a:t>Results</a:t>
            </a:r>
          </a:p>
        </p:txBody>
      </p:sp>
      <p:pic>
        <p:nvPicPr>
          <p:cNvPr id="5" name="Picture 4">
            <a:extLst>
              <a:ext uri="{FF2B5EF4-FFF2-40B4-BE49-F238E27FC236}">
                <a16:creationId xmlns:a16="http://schemas.microsoft.com/office/drawing/2014/main" id="{5C62BBEC-2C9E-6CE4-1B18-DD64D9A57ED5}"/>
              </a:ext>
            </a:extLst>
          </p:cNvPr>
          <p:cNvPicPr>
            <a:picLocks noChangeAspect="1"/>
          </p:cNvPicPr>
          <p:nvPr/>
        </p:nvPicPr>
        <p:blipFill>
          <a:blip r:embed="rId2"/>
          <a:stretch>
            <a:fillRect/>
          </a:stretch>
        </p:blipFill>
        <p:spPr>
          <a:xfrm>
            <a:off x="581192" y="1903499"/>
            <a:ext cx="2904286" cy="4252345"/>
          </a:xfrm>
          <a:prstGeom prst="rect">
            <a:avLst/>
          </a:prstGeom>
        </p:spPr>
      </p:pic>
      <p:pic>
        <p:nvPicPr>
          <p:cNvPr id="9" name="Picture 8">
            <a:extLst>
              <a:ext uri="{FF2B5EF4-FFF2-40B4-BE49-F238E27FC236}">
                <a16:creationId xmlns:a16="http://schemas.microsoft.com/office/drawing/2014/main" id="{038B7304-E466-DB85-82E5-215792FB7503}"/>
              </a:ext>
            </a:extLst>
          </p:cNvPr>
          <p:cNvPicPr>
            <a:picLocks noChangeAspect="1"/>
          </p:cNvPicPr>
          <p:nvPr/>
        </p:nvPicPr>
        <p:blipFill>
          <a:blip r:embed="rId3"/>
          <a:stretch>
            <a:fillRect/>
          </a:stretch>
        </p:blipFill>
        <p:spPr>
          <a:xfrm>
            <a:off x="4709026" y="1903499"/>
            <a:ext cx="2904286" cy="4254420"/>
          </a:xfrm>
          <a:prstGeom prst="rect">
            <a:avLst/>
          </a:prstGeom>
        </p:spPr>
      </p:pic>
      <p:pic>
        <p:nvPicPr>
          <p:cNvPr id="11" name="Picture 10">
            <a:extLst>
              <a:ext uri="{FF2B5EF4-FFF2-40B4-BE49-F238E27FC236}">
                <a16:creationId xmlns:a16="http://schemas.microsoft.com/office/drawing/2014/main" id="{8FA71E27-CEFC-4BC5-4A53-8D35DF364797}"/>
              </a:ext>
            </a:extLst>
          </p:cNvPr>
          <p:cNvPicPr>
            <a:picLocks noChangeAspect="1"/>
          </p:cNvPicPr>
          <p:nvPr/>
        </p:nvPicPr>
        <p:blipFill>
          <a:blip r:embed="rId4"/>
          <a:stretch>
            <a:fillRect/>
          </a:stretch>
        </p:blipFill>
        <p:spPr>
          <a:xfrm>
            <a:off x="9063868" y="2261080"/>
            <a:ext cx="2455769" cy="1017089"/>
          </a:xfrm>
          <a:prstGeom prst="rect">
            <a:avLst/>
          </a:prstGeom>
        </p:spPr>
      </p:pic>
      <p:pic>
        <p:nvPicPr>
          <p:cNvPr id="13" name="Picture 12">
            <a:extLst>
              <a:ext uri="{FF2B5EF4-FFF2-40B4-BE49-F238E27FC236}">
                <a16:creationId xmlns:a16="http://schemas.microsoft.com/office/drawing/2014/main" id="{CFB62ABA-2444-D535-CC27-A358B6BA2180}"/>
              </a:ext>
            </a:extLst>
          </p:cNvPr>
          <p:cNvPicPr>
            <a:picLocks noChangeAspect="1"/>
          </p:cNvPicPr>
          <p:nvPr/>
        </p:nvPicPr>
        <p:blipFill>
          <a:blip r:embed="rId5"/>
          <a:stretch>
            <a:fillRect/>
          </a:stretch>
        </p:blipFill>
        <p:spPr>
          <a:xfrm>
            <a:off x="9063868" y="4095472"/>
            <a:ext cx="2455769" cy="1521772"/>
          </a:xfrm>
          <a:prstGeom prst="rect">
            <a:avLst/>
          </a:prstGeom>
        </p:spPr>
      </p:pic>
      <p:cxnSp>
        <p:nvCxnSpPr>
          <p:cNvPr id="15" name="Straight Arrow Connector 14">
            <a:extLst>
              <a:ext uri="{FF2B5EF4-FFF2-40B4-BE49-F238E27FC236}">
                <a16:creationId xmlns:a16="http://schemas.microsoft.com/office/drawing/2014/main" id="{71F18631-82CA-9536-99BF-3967F73BB733}"/>
              </a:ext>
            </a:extLst>
          </p:cNvPr>
          <p:cNvCxnSpPr>
            <a:cxnSpLocks/>
            <a:stCxn id="5" idx="3"/>
            <a:endCxn id="9" idx="1"/>
          </p:cNvCxnSpPr>
          <p:nvPr/>
        </p:nvCxnSpPr>
        <p:spPr>
          <a:xfrm>
            <a:off x="3485478" y="4029672"/>
            <a:ext cx="1223548" cy="1037"/>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302989-CE93-59B1-F166-BD8BE5231155}"/>
              </a:ext>
            </a:extLst>
          </p:cNvPr>
          <p:cNvCxnSpPr>
            <a:cxnSpLocks/>
          </p:cNvCxnSpPr>
          <p:nvPr/>
        </p:nvCxnSpPr>
        <p:spPr>
          <a:xfrm>
            <a:off x="7613312" y="4028634"/>
            <a:ext cx="1223548" cy="1037"/>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98862"/>
            <a:ext cx="9826000" cy="4382220"/>
          </a:xfrm>
        </p:spPr>
        <p:txBody>
          <a:bodyPr>
            <a:normAutofit/>
          </a:bodyPr>
          <a:lstStyle/>
          <a:p>
            <a:pPr>
              <a:buClr>
                <a:schemeClr val="accent1">
                  <a:lumMod val="40000"/>
                  <a:lumOff val="60000"/>
                </a:schemeClr>
              </a:buClr>
              <a:buFont typeface="Wingdings" panose="05000000000000000000" pitchFamily="2" charset="2"/>
              <a:buChar char="q"/>
            </a:pP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Steganography offers an innovative way to secure digital communication by concealing messages within images.</a:t>
            </a:r>
          </a:p>
          <a:p>
            <a:pPr>
              <a:buClr>
                <a:schemeClr val="accent1">
                  <a:lumMod val="40000"/>
                  <a:lumOff val="60000"/>
                </a:schemeClr>
              </a:buClr>
              <a:buFont typeface="Wingdings" panose="05000000000000000000" pitchFamily="2" charset="2"/>
              <a:buChar char="q"/>
            </a:pP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This project successfully demonstrates a practical implementation of </a:t>
            </a:r>
            <a:r>
              <a:rPr lang="en-US" sz="2000" b="1" dirty="0">
                <a:solidFill>
                  <a:schemeClr val="tx2">
                    <a:lumMod val="40000"/>
                    <a:lumOff val="60000"/>
                  </a:schemeClr>
                </a:solidFill>
                <a:latin typeface="Artifakt Element Heavy" panose="020B0B03050000020004" pitchFamily="34" charset="0"/>
                <a:ea typeface="Artifakt Element Heavy" panose="020B0B03050000020004" pitchFamily="34" charset="0"/>
              </a:rPr>
              <a:t>image-based encryption</a:t>
            </a: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 ensuring privacy while keeping messages undetectable. </a:t>
            </a:r>
          </a:p>
          <a:p>
            <a:pPr>
              <a:buClr>
                <a:schemeClr val="accent1">
                  <a:lumMod val="40000"/>
                  <a:lumOff val="60000"/>
                </a:schemeClr>
              </a:buClr>
              <a:buFont typeface="Wingdings" panose="05000000000000000000" pitchFamily="2" charset="2"/>
              <a:buChar char="q"/>
            </a:pP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With an easy-to-use interface and robust security features, this tool can be beneficial for individuals and organizations seeking confidential communication solutions. </a:t>
            </a:r>
          </a:p>
          <a:p>
            <a:pPr>
              <a:buClr>
                <a:schemeClr val="accent1">
                  <a:lumMod val="40000"/>
                  <a:lumOff val="60000"/>
                </a:schemeClr>
              </a:buClr>
              <a:buFont typeface="Wingdings" panose="05000000000000000000" pitchFamily="2" charset="2"/>
              <a:buChar char="q"/>
            </a:pP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The project highlights the potential of steganography in </a:t>
            </a:r>
            <a:r>
              <a:rPr lang="en-US" sz="2000" b="1" dirty="0">
                <a:solidFill>
                  <a:schemeClr val="tx2">
                    <a:lumMod val="40000"/>
                    <a:lumOff val="60000"/>
                  </a:schemeClr>
                </a:solidFill>
                <a:latin typeface="Artifakt Element Heavy" panose="020B0B03050000020004" pitchFamily="34" charset="0"/>
                <a:ea typeface="Artifakt Element Heavy" panose="020B0B03050000020004" pitchFamily="34" charset="0"/>
              </a:rPr>
              <a:t>enhancing digital privacy</a:t>
            </a:r>
            <a:r>
              <a:rPr lang="en-US" sz="2000" dirty="0">
                <a:solidFill>
                  <a:schemeClr val="tx2">
                    <a:lumMod val="40000"/>
                    <a:lumOff val="60000"/>
                  </a:schemeClr>
                </a:solidFill>
                <a:latin typeface="Artifakt Element Heavy" panose="020B0B03050000020004" pitchFamily="34" charset="0"/>
                <a:ea typeface="Artifakt Element Heavy" panose="020B0B03050000020004" pitchFamily="34" charset="0"/>
              </a:rPr>
              <a:t> and sets the foundation for further advancements in covert messaging systems.</a:t>
            </a:r>
            <a:endParaRPr lang="en-IN" sz="2000" dirty="0">
              <a:solidFill>
                <a:schemeClr val="tx2">
                  <a:lumMod val="40000"/>
                  <a:lumOff val="60000"/>
                </a:schemeClr>
              </a:solidFill>
              <a:latin typeface="Artifakt Element Heavy" panose="020B0B03050000020004" pitchFamily="34" charset="0"/>
              <a:ea typeface="Artifakt Element Heavy" panose="020B0B030500000200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Rectangle: Rounded Corners 3">
            <a:extLst>
              <a:ext uri="{FF2B5EF4-FFF2-40B4-BE49-F238E27FC236}">
                <a16:creationId xmlns:a16="http://schemas.microsoft.com/office/drawing/2014/main" id="{F1A66449-5BE1-DD97-ABFA-52D55FF035E7}"/>
              </a:ext>
            </a:extLst>
          </p:cNvPr>
          <p:cNvSpPr/>
          <p:nvPr/>
        </p:nvSpPr>
        <p:spPr>
          <a:xfrm>
            <a:off x="2175353" y="2906038"/>
            <a:ext cx="7841293" cy="1741118"/>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Artifakt Element Heavy" panose="020B0B03050000020004" pitchFamily="34" charset="0"/>
                <a:ea typeface="Artifakt Element Heavy" panose="020B0B03050000020004" pitchFamily="34" charset="0"/>
              </a:rPr>
              <a:t>GITHUB LINK:</a:t>
            </a:r>
          </a:p>
          <a:p>
            <a:pPr algn="ctr"/>
            <a:r>
              <a:rPr lang="en-IN" sz="2000" dirty="0">
                <a:solidFill>
                  <a:schemeClr val="tx1"/>
                </a:solidFill>
                <a:latin typeface="Artifakt Element Heavy" panose="020B0B03050000020004" pitchFamily="34" charset="0"/>
                <a:ea typeface="Artifakt Element Heavy" panose="020B0B03050000020004" pitchFamily="34" charset="0"/>
              </a:rPr>
              <a:t>https://github.com/Lasya1905/Steganography.git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544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Artifakt Element Heavy</vt:lpstr>
      <vt:lpstr>Calibri</vt:lpstr>
      <vt:lpstr>Calibri Light</vt:lpstr>
      <vt:lpstr>Eras Bold ITC</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 Lasya Rao</cp:lastModifiedBy>
  <cp:revision>30</cp:revision>
  <dcterms:created xsi:type="dcterms:W3CDTF">2021-05-26T16:50:10Z</dcterms:created>
  <dcterms:modified xsi:type="dcterms:W3CDTF">2025-02-23T17:27:23Z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