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192C1A-347A-C85B-339E-C4F9E829AEED}" v="323" dt="2024-04-02T14:41:52.142"/>
    <p1510:client id="{3E158D97-810B-C81D-8405-E545D5BCBF2F}" v="279" dt="2024-04-02T14:07:54.4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7B2A2A-B531-4824-8305-97AEF361955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91473AC-871E-4107-A581-E8D8F293638A}">
      <dgm:prSet/>
      <dgm:spPr/>
      <dgm:t>
        <a:bodyPr/>
        <a:lstStyle/>
        <a:p>
          <a:pPr>
            <a:lnSpc>
              <a:spcPct val="100000"/>
            </a:lnSpc>
          </a:pPr>
          <a:r>
            <a:rPr lang="en-US"/>
            <a:t>Effective and timely detection of plant diseases is crucial for sustainable agriculture and food security. However, existing methods often rely on manual observation, which can be time-consuming, subjective, and prone to errors. Additionally, with the increasing complexity and diversity of plant diseases, there is a growing need for more accurate and efficient detection techniques.</a:t>
          </a:r>
        </a:p>
      </dgm:t>
    </dgm:pt>
    <dgm:pt modelId="{09D9A022-491A-4155-8337-1ADF34085C2C}" type="parTrans" cxnId="{6A6DCF65-D54B-460C-9A71-CBD759A450F0}">
      <dgm:prSet/>
      <dgm:spPr/>
      <dgm:t>
        <a:bodyPr/>
        <a:lstStyle/>
        <a:p>
          <a:endParaRPr lang="en-US"/>
        </a:p>
      </dgm:t>
    </dgm:pt>
    <dgm:pt modelId="{43A460F8-C6B2-4B92-A8FE-FA77F7558206}" type="sibTrans" cxnId="{6A6DCF65-D54B-460C-9A71-CBD759A450F0}">
      <dgm:prSet/>
      <dgm:spPr/>
      <dgm:t>
        <a:bodyPr/>
        <a:lstStyle/>
        <a:p>
          <a:endParaRPr lang="en-US"/>
        </a:p>
      </dgm:t>
    </dgm:pt>
    <dgm:pt modelId="{E22CAAC5-457F-485F-8E65-26FF9A054836}">
      <dgm:prSet/>
      <dgm:spPr/>
      <dgm:t>
        <a:bodyPr/>
        <a:lstStyle/>
        <a:p>
          <a:pPr>
            <a:lnSpc>
              <a:spcPct val="100000"/>
            </a:lnSpc>
          </a:pPr>
          <a:r>
            <a:rPr lang="en-US"/>
            <a:t>The challenge lies in developing innovative and automated solutions that can accurately identify plant diseases at an early stage, differentiate between various pathogens, and provide actionable insights for farmers to take preventive measures. Furthermore, these solutions should be cost-effective, user-friendly, and accessible to farmers across different regions and socioeconomic backgrounds.</a:t>
          </a:r>
        </a:p>
      </dgm:t>
    </dgm:pt>
    <dgm:pt modelId="{9C9C5F0A-508F-4015-9445-CEB932CED12E}" type="parTrans" cxnId="{08B8FAD3-21DD-4318-89C5-98B89D97739C}">
      <dgm:prSet/>
      <dgm:spPr/>
      <dgm:t>
        <a:bodyPr/>
        <a:lstStyle/>
        <a:p>
          <a:endParaRPr lang="en-US"/>
        </a:p>
      </dgm:t>
    </dgm:pt>
    <dgm:pt modelId="{1D9FBC81-AD08-42BF-9FC7-842F96FA75BA}" type="sibTrans" cxnId="{08B8FAD3-21DD-4318-89C5-98B89D97739C}">
      <dgm:prSet/>
      <dgm:spPr/>
      <dgm:t>
        <a:bodyPr/>
        <a:lstStyle/>
        <a:p>
          <a:endParaRPr lang="en-US"/>
        </a:p>
      </dgm:t>
    </dgm:pt>
    <dgm:pt modelId="{DD51CB3D-4FEB-4F95-8C97-7B31F098CB4C}">
      <dgm:prSet/>
      <dgm:spPr/>
      <dgm:t>
        <a:bodyPr/>
        <a:lstStyle/>
        <a:p>
          <a:pPr>
            <a:lnSpc>
              <a:spcPct val="100000"/>
            </a:lnSpc>
          </a:pPr>
          <a:r>
            <a:rPr lang="en-US"/>
            <a:t>Addressing these challenges requires interdisciplinary research combining expertise in plant pathology, sensor technology, artificial intelligence, and data analytics. By developing advanced disease detection systems, we can enhance crop productivity, reduce yield losses, minimize the use of pesticides, and contribute to sustainable agricultural practices globally.</a:t>
          </a:r>
        </a:p>
      </dgm:t>
    </dgm:pt>
    <dgm:pt modelId="{34D6B46F-384A-4B59-8F20-CA552208529B}" type="parTrans" cxnId="{1974C88B-3A39-496B-81B5-7AB66C99697C}">
      <dgm:prSet/>
      <dgm:spPr/>
      <dgm:t>
        <a:bodyPr/>
        <a:lstStyle/>
        <a:p>
          <a:endParaRPr lang="en-US"/>
        </a:p>
      </dgm:t>
    </dgm:pt>
    <dgm:pt modelId="{A4D350A5-F004-49D7-94D3-D1AF1CA4503C}" type="sibTrans" cxnId="{1974C88B-3A39-496B-81B5-7AB66C99697C}">
      <dgm:prSet/>
      <dgm:spPr/>
      <dgm:t>
        <a:bodyPr/>
        <a:lstStyle/>
        <a:p>
          <a:endParaRPr lang="en-US"/>
        </a:p>
      </dgm:t>
    </dgm:pt>
    <dgm:pt modelId="{2EC851ED-D5D9-4037-9344-90AC0725DBC8}" type="pres">
      <dgm:prSet presAssocID="{337B2A2A-B531-4824-8305-97AEF361955C}" presName="root" presStyleCnt="0">
        <dgm:presLayoutVars>
          <dgm:dir/>
          <dgm:resizeHandles val="exact"/>
        </dgm:presLayoutVars>
      </dgm:prSet>
      <dgm:spPr/>
    </dgm:pt>
    <dgm:pt modelId="{46CBA544-FF17-4915-A8EA-2F61C6FC9AE4}" type="pres">
      <dgm:prSet presAssocID="{291473AC-871E-4107-A581-E8D8F293638A}" presName="compNode" presStyleCnt="0"/>
      <dgm:spPr/>
    </dgm:pt>
    <dgm:pt modelId="{293252DB-1BD5-4812-82AF-60D451055172}" type="pres">
      <dgm:prSet presAssocID="{291473AC-871E-4107-A581-E8D8F293638A}" presName="bgRect" presStyleLbl="bgShp" presStyleIdx="0" presStyleCnt="3"/>
      <dgm:spPr/>
    </dgm:pt>
    <dgm:pt modelId="{E7756849-50F1-4857-8A6B-B776AAC8A215}" type="pres">
      <dgm:prSet presAssocID="{291473AC-871E-4107-A581-E8D8F293638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lant"/>
        </a:ext>
      </dgm:extLst>
    </dgm:pt>
    <dgm:pt modelId="{1303AA3E-5E1B-4D1D-AE13-00EB0DC9A36A}" type="pres">
      <dgm:prSet presAssocID="{291473AC-871E-4107-A581-E8D8F293638A}" presName="spaceRect" presStyleCnt="0"/>
      <dgm:spPr/>
    </dgm:pt>
    <dgm:pt modelId="{9358EEFE-0BAE-48B3-BC6E-0CB6FB77739C}" type="pres">
      <dgm:prSet presAssocID="{291473AC-871E-4107-A581-E8D8F293638A}" presName="parTx" presStyleLbl="revTx" presStyleIdx="0" presStyleCnt="3">
        <dgm:presLayoutVars>
          <dgm:chMax val="0"/>
          <dgm:chPref val="0"/>
        </dgm:presLayoutVars>
      </dgm:prSet>
      <dgm:spPr/>
    </dgm:pt>
    <dgm:pt modelId="{5AF5CD8A-DA56-4927-B25C-0F5954270D10}" type="pres">
      <dgm:prSet presAssocID="{43A460F8-C6B2-4B92-A8FE-FA77F7558206}" presName="sibTrans" presStyleCnt="0"/>
      <dgm:spPr/>
    </dgm:pt>
    <dgm:pt modelId="{B21014A8-2A82-416F-8FD9-B47609E54297}" type="pres">
      <dgm:prSet presAssocID="{E22CAAC5-457F-485F-8E65-26FF9A054836}" presName="compNode" presStyleCnt="0"/>
      <dgm:spPr/>
    </dgm:pt>
    <dgm:pt modelId="{12BEB802-6A83-4C45-8AAB-D11DD3C1CB9A}" type="pres">
      <dgm:prSet presAssocID="{E22CAAC5-457F-485F-8E65-26FF9A054836}" presName="bgRect" presStyleLbl="bgShp" presStyleIdx="1" presStyleCnt="3"/>
      <dgm:spPr/>
    </dgm:pt>
    <dgm:pt modelId="{DC9144E7-CCDB-49A2-AB92-3E6C08950459}" type="pres">
      <dgm:prSet presAssocID="{E22CAAC5-457F-485F-8E65-26FF9A05483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icroscope"/>
        </a:ext>
      </dgm:extLst>
    </dgm:pt>
    <dgm:pt modelId="{3D2FBD3B-8FB1-4433-BD70-48140B77E31A}" type="pres">
      <dgm:prSet presAssocID="{E22CAAC5-457F-485F-8E65-26FF9A054836}" presName="spaceRect" presStyleCnt="0"/>
      <dgm:spPr/>
    </dgm:pt>
    <dgm:pt modelId="{47531EA2-D2EF-4CBD-B14C-0CB51CFE8D36}" type="pres">
      <dgm:prSet presAssocID="{E22CAAC5-457F-485F-8E65-26FF9A054836}" presName="parTx" presStyleLbl="revTx" presStyleIdx="1" presStyleCnt="3">
        <dgm:presLayoutVars>
          <dgm:chMax val="0"/>
          <dgm:chPref val="0"/>
        </dgm:presLayoutVars>
      </dgm:prSet>
      <dgm:spPr/>
    </dgm:pt>
    <dgm:pt modelId="{882E0070-D83E-4492-9AB3-9D5B9C0827D2}" type="pres">
      <dgm:prSet presAssocID="{1D9FBC81-AD08-42BF-9FC7-842F96FA75BA}" presName="sibTrans" presStyleCnt="0"/>
      <dgm:spPr/>
    </dgm:pt>
    <dgm:pt modelId="{D7FCE74F-3E5E-47CC-A082-96B2CB3A339F}" type="pres">
      <dgm:prSet presAssocID="{DD51CB3D-4FEB-4F95-8C97-7B31F098CB4C}" presName="compNode" presStyleCnt="0"/>
      <dgm:spPr/>
    </dgm:pt>
    <dgm:pt modelId="{1D62F71D-1C24-43A4-BE25-580E0B517738}" type="pres">
      <dgm:prSet presAssocID="{DD51CB3D-4FEB-4F95-8C97-7B31F098CB4C}" presName="bgRect" presStyleLbl="bgShp" presStyleIdx="2" presStyleCnt="3"/>
      <dgm:spPr/>
    </dgm:pt>
    <dgm:pt modelId="{6B67D459-917F-4DD3-9A02-D06609BE6881}" type="pres">
      <dgm:prSet presAssocID="{DD51CB3D-4FEB-4F95-8C97-7B31F098CB4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Robot"/>
        </a:ext>
      </dgm:extLst>
    </dgm:pt>
    <dgm:pt modelId="{669DDD6D-CFE5-4DD9-900B-6071774C3119}" type="pres">
      <dgm:prSet presAssocID="{DD51CB3D-4FEB-4F95-8C97-7B31F098CB4C}" presName="spaceRect" presStyleCnt="0"/>
      <dgm:spPr/>
    </dgm:pt>
    <dgm:pt modelId="{A0F51551-25A9-4981-98B8-7FD08F137042}" type="pres">
      <dgm:prSet presAssocID="{DD51CB3D-4FEB-4F95-8C97-7B31F098CB4C}" presName="parTx" presStyleLbl="revTx" presStyleIdx="2" presStyleCnt="3">
        <dgm:presLayoutVars>
          <dgm:chMax val="0"/>
          <dgm:chPref val="0"/>
        </dgm:presLayoutVars>
      </dgm:prSet>
      <dgm:spPr/>
    </dgm:pt>
  </dgm:ptLst>
  <dgm:cxnLst>
    <dgm:cxn modelId="{F51E3965-6214-41A9-BB5E-F9EBEB1B48FD}" type="presOf" srcId="{291473AC-871E-4107-A581-E8D8F293638A}" destId="{9358EEFE-0BAE-48B3-BC6E-0CB6FB77739C}" srcOrd="0" destOrd="0" presId="urn:microsoft.com/office/officeart/2018/2/layout/IconVerticalSolidList"/>
    <dgm:cxn modelId="{6A6DCF65-D54B-460C-9A71-CBD759A450F0}" srcId="{337B2A2A-B531-4824-8305-97AEF361955C}" destId="{291473AC-871E-4107-A581-E8D8F293638A}" srcOrd="0" destOrd="0" parTransId="{09D9A022-491A-4155-8337-1ADF34085C2C}" sibTransId="{43A460F8-C6B2-4B92-A8FE-FA77F7558206}"/>
    <dgm:cxn modelId="{646A5370-BA0C-4B59-AB1D-98453F1A6DC4}" type="presOf" srcId="{337B2A2A-B531-4824-8305-97AEF361955C}" destId="{2EC851ED-D5D9-4037-9344-90AC0725DBC8}" srcOrd="0" destOrd="0" presId="urn:microsoft.com/office/officeart/2018/2/layout/IconVerticalSolidList"/>
    <dgm:cxn modelId="{1974C88B-3A39-496B-81B5-7AB66C99697C}" srcId="{337B2A2A-B531-4824-8305-97AEF361955C}" destId="{DD51CB3D-4FEB-4F95-8C97-7B31F098CB4C}" srcOrd="2" destOrd="0" parTransId="{34D6B46F-384A-4B59-8F20-CA552208529B}" sibTransId="{A4D350A5-F004-49D7-94D3-D1AF1CA4503C}"/>
    <dgm:cxn modelId="{5887868C-0DC6-48C4-ADAB-303E0714E1C5}" type="presOf" srcId="{DD51CB3D-4FEB-4F95-8C97-7B31F098CB4C}" destId="{A0F51551-25A9-4981-98B8-7FD08F137042}" srcOrd="0" destOrd="0" presId="urn:microsoft.com/office/officeart/2018/2/layout/IconVerticalSolidList"/>
    <dgm:cxn modelId="{B624E495-0A61-4A33-8E1A-42FB8E7985D8}" type="presOf" srcId="{E22CAAC5-457F-485F-8E65-26FF9A054836}" destId="{47531EA2-D2EF-4CBD-B14C-0CB51CFE8D36}" srcOrd="0" destOrd="0" presId="urn:microsoft.com/office/officeart/2018/2/layout/IconVerticalSolidList"/>
    <dgm:cxn modelId="{08B8FAD3-21DD-4318-89C5-98B89D97739C}" srcId="{337B2A2A-B531-4824-8305-97AEF361955C}" destId="{E22CAAC5-457F-485F-8E65-26FF9A054836}" srcOrd="1" destOrd="0" parTransId="{9C9C5F0A-508F-4015-9445-CEB932CED12E}" sibTransId="{1D9FBC81-AD08-42BF-9FC7-842F96FA75BA}"/>
    <dgm:cxn modelId="{CFCA5C10-FF33-4AC1-BC03-4428724B0441}" type="presParOf" srcId="{2EC851ED-D5D9-4037-9344-90AC0725DBC8}" destId="{46CBA544-FF17-4915-A8EA-2F61C6FC9AE4}" srcOrd="0" destOrd="0" presId="urn:microsoft.com/office/officeart/2018/2/layout/IconVerticalSolidList"/>
    <dgm:cxn modelId="{C85D58D7-5C2F-4D19-99F2-103B3D208150}" type="presParOf" srcId="{46CBA544-FF17-4915-A8EA-2F61C6FC9AE4}" destId="{293252DB-1BD5-4812-82AF-60D451055172}" srcOrd="0" destOrd="0" presId="urn:microsoft.com/office/officeart/2018/2/layout/IconVerticalSolidList"/>
    <dgm:cxn modelId="{0F895583-299E-47A6-8C3B-7675795A19D7}" type="presParOf" srcId="{46CBA544-FF17-4915-A8EA-2F61C6FC9AE4}" destId="{E7756849-50F1-4857-8A6B-B776AAC8A215}" srcOrd="1" destOrd="0" presId="urn:microsoft.com/office/officeart/2018/2/layout/IconVerticalSolidList"/>
    <dgm:cxn modelId="{FD35E696-54F9-48E4-8717-930DE5E005A8}" type="presParOf" srcId="{46CBA544-FF17-4915-A8EA-2F61C6FC9AE4}" destId="{1303AA3E-5E1B-4D1D-AE13-00EB0DC9A36A}" srcOrd="2" destOrd="0" presId="urn:microsoft.com/office/officeart/2018/2/layout/IconVerticalSolidList"/>
    <dgm:cxn modelId="{E46ECD7C-B6E1-41B3-9AA9-E8D0F54EBBD5}" type="presParOf" srcId="{46CBA544-FF17-4915-A8EA-2F61C6FC9AE4}" destId="{9358EEFE-0BAE-48B3-BC6E-0CB6FB77739C}" srcOrd="3" destOrd="0" presId="urn:microsoft.com/office/officeart/2018/2/layout/IconVerticalSolidList"/>
    <dgm:cxn modelId="{ED8A5C74-2760-4BD2-BB30-D0E1ED609ACA}" type="presParOf" srcId="{2EC851ED-D5D9-4037-9344-90AC0725DBC8}" destId="{5AF5CD8A-DA56-4927-B25C-0F5954270D10}" srcOrd="1" destOrd="0" presId="urn:microsoft.com/office/officeart/2018/2/layout/IconVerticalSolidList"/>
    <dgm:cxn modelId="{4524EF3D-0CA4-4FE4-9288-9561F5432BF4}" type="presParOf" srcId="{2EC851ED-D5D9-4037-9344-90AC0725DBC8}" destId="{B21014A8-2A82-416F-8FD9-B47609E54297}" srcOrd="2" destOrd="0" presId="urn:microsoft.com/office/officeart/2018/2/layout/IconVerticalSolidList"/>
    <dgm:cxn modelId="{A8EB7F98-F3A0-4ADF-904E-0C18B7FC06B6}" type="presParOf" srcId="{B21014A8-2A82-416F-8FD9-B47609E54297}" destId="{12BEB802-6A83-4C45-8AAB-D11DD3C1CB9A}" srcOrd="0" destOrd="0" presId="urn:microsoft.com/office/officeart/2018/2/layout/IconVerticalSolidList"/>
    <dgm:cxn modelId="{F7799E0A-11AF-4799-911C-EDE3A7225F0D}" type="presParOf" srcId="{B21014A8-2A82-416F-8FD9-B47609E54297}" destId="{DC9144E7-CCDB-49A2-AB92-3E6C08950459}" srcOrd="1" destOrd="0" presId="urn:microsoft.com/office/officeart/2018/2/layout/IconVerticalSolidList"/>
    <dgm:cxn modelId="{72776127-D6EB-49CC-86D6-312D0D58BE72}" type="presParOf" srcId="{B21014A8-2A82-416F-8FD9-B47609E54297}" destId="{3D2FBD3B-8FB1-4433-BD70-48140B77E31A}" srcOrd="2" destOrd="0" presId="urn:microsoft.com/office/officeart/2018/2/layout/IconVerticalSolidList"/>
    <dgm:cxn modelId="{21142FB1-DD03-46B5-8062-8F58E393BC9E}" type="presParOf" srcId="{B21014A8-2A82-416F-8FD9-B47609E54297}" destId="{47531EA2-D2EF-4CBD-B14C-0CB51CFE8D36}" srcOrd="3" destOrd="0" presId="urn:microsoft.com/office/officeart/2018/2/layout/IconVerticalSolidList"/>
    <dgm:cxn modelId="{1485B65F-8C71-4BF0-841E-FC7B02CCAAAA}" type="presParOf" srcId="{2EC851ED-D5D9-4037-9344-90AC0725DBC8}" destId="{882E0070-D83E-4492-9AB3-9D5B9C0827D2}" srcOrd="3" destOrd="0" presId="urn:microsoft.com/office/officeart/2018/2/layout/IconVerticalSolidList"/>
    <dgm:cxn modelId="{BCDCEAD3-F928-4D7F-981E-8EE3A4B6279A}" type="presParOf" srcId="{2EC851ED-D5D9-4037-9344-90AC0725DBC8}" destId="{D7FCE74F-3E5E-47CC-A082-96B2CB3A339F}" srcOrd="4" destOrd="0" presId="urn:microsoft.com/office/officeart/2018/2/layout/IconVerticalSolidList"/>
    <dgm:cxn modelId="{A63197DF-1FA6-4B26-BDEB-D67A128F99D0}" type="presParOf" srcId="{D7FCE74F-3E5E-47CC-A082-96B2CB3A339F}" destId="{1D62F71D-1C24-43A4-BE25-580E0B517738}" srcOrd="0" destOrd="0" presId="urn:microsoft.com/office/officeart/2018/2/layout/IconVerticalSolidList"/>
    <dgm:cxn modelId="{C56C3D97-70B3-403C-9FD7-06EAB6252FEA}" type="presParOf" srcId="{D7FCE74F-3E5E-47CC-A082-96B2CB3A339F}" destId="{6B67D459-917F-4DD3-9A02-D06609BE6881}" srcOrd="1" destOrd="0" presId="urn:microsoft.com/office/officeart/2018/2/layout/IconVerticalSolidList"/>
    <dgm:cxn modelId="{36D146BC-BCF7-4F8B-BF4E-EAAAFD45D16B}" type="presParOf" srcId="{D7FCE74F-3E5E-47CC-A082-96B2CB3A339F}" destId="{669DDD6D-CFE5-4DD9-900B-6071774C3119}" srcOrd="2" destOrd="0" presId="urn:microsoft.com/office/officeart/2018/2/layout/IconVerticalSolidList"/>
    <dgm:cxn modelId="{AE9D883A-28EE-403A-B35F-E08653B2E31C}" type="presParOf" srcId="{D7FCE74F-3E5E-47CC-A082-96B2CB3A339F}" destId="{A0F51551-25A9-4981-98B8-7FD08F13704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3252DB-1BD5-4812-82AF-60D451055172}">
      <dsp:nvSpPr>
        <dsp:cNvPr id="0" name=""/>
        <dsp:cNvSpPr/>
      </dsp:nvSpPr>
      <dsp:spPr>
        <a:xfrm>
          <a:off x="0" y="762"/>
          <a:ext cx="10018712" cy="178513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756849-50F1-4857-8A6B-B776AAC8A215}">
      <dsp:nvSpPr>
        <dsp:cNvPr id="0" name=""/>
        <dsp:cNvSpPr/>
      </dsp:nvSpPr>
      <dsp:spPr>
        <a:xfrm>
          <a:off x="540003" y="402418"/>
          <a:ext cx="981825" cy="9818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358EEFE-0BAE-48B3-BC6E-0CB6FB77739C}">
      <dsp:nvSpPr>
        <dsp:cNvPr id="0" name=""/>
        <dsp:cNvSpPr/>
      </dsp:nvSpPr>
      <dsp:spPr>
        <a:xfrm>
          <a:off x="2061833" y="762"/>
          <a:ext cx="7956879" cy="17851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8927" tIns="188927" rIns="188927" bIns="188927" numCol="1" spcCol="1270" anchor="ctr" anchorCtr="0">
          <a:noAutofit/>
        </a:bodyPr>
        <a:lstStyle/>
        <a:p>
          <a:pPr marL="0" lvl="0" indent="0" algn="l" defTabSz="755650">
            <a:lnSpc>
              <a:spcPct val="100000"/>
            </a:lnSpc>
            <a:spcBef>
              <a:spcPct val="0"/>
            </a:spcBef>
            <a:spcAft>
              <a:spcPct val="35000"/>
            </a:spcAft>
            <a:buNone/>
          </a:pPr>
          <a:r>
            <a:rPr lang="en-US" sz="1700" kern="1200"/>
            <a:t>Effective and timely detection of plant diseases is crucial for sustainable agriculture and food security. However, existing methods often rely on manual observation, which can be time-consuming, subjective, and prone to errors. Additionally, with the increasing complexity and diversity of plant diseases, there is a growing need for more accurate and efficient detection techniques.</a:t>
          </a:r>
        </a:p>
      </dsp:txBody>
      <dsp:txXfrm>
        <a:off x="2061833" y="762"/>
        <a:ext cx="7956879" cy="1785136"/>
      </dsp:txXfrm>
    </dsp:sp>
    <dsp:sp modelId="{12BEB802-6A83-4C45-8AAB-D11DD3C1CB9A}">
      <dsp:nvSpPr>
        <dsp:cNvPr id="0" name=""/>
        <dsp:cNvSpPr/>
      </dsp:nvSpPr>
      <dsp:spPr>
        <a:xfrm>
          <a:off x="0" y="2232184"/>
          <a:ext cx="10018712" cy="178513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9144E7-CCDB-49A2-AB92-3E6C08950459}">
      <dsp:nvSpPr>
        <dsp:cNvPr id="0" name=""/>
        <dsp:cNvSpPr/>
      </dsp:nvSpPr>
      <dsp:spPr>
        <a:xfrm>
          <a:off x="540003" y="2633839"/>
          <a:ext cx="981825" cy="9818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7531EA2-D2EF-4CBD-B14C-0CB51CFE8D36}">
      <dsp:nvSpPr>
        <dsp:cNvPr id="0" name=""/>
        <dsp:cNvSpPr/>
      </dsp:nvSpPr>
      <dsp:spPr>
        <a:xfrm>
          <a:off x="2061833" y="2232184"/>
          <a:ext cx="7956879" cy="17851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8927" tIns="188927" rIns="188927" bIns="188927" numCol="1" spcCol="1270" anchor="ctr" anchorCtr="0">
          <a:noAutofit/>
        </a:bodyPr>
        <a:lstStyle/>
        <a:p>
          <a:pPr marL="0" lvl="0" indent="0" algn="l" defTabSz="755650">
            <a:lnSpc>
              <a:spcPct val="100000"/>
            </a:lnSpc>
            <a:spcBef>
              <a:spcPct val="0"/>
            </a:spcBef>
            <a:spcAft>
              <a:spcPct val="35000"/>
            </a:spcAft>
            <a:buNone/>
          </a:pPr>
          <a:r>
            <a:rPr lang="en-US" sz="1700" kern="1200"/>
            <a:t>The challenge lies in developing innovative and automated solutions that can accurately identify plant diseases at an early stage, differentiate between various pathogens, and provide actionable insights for farmers to take preventive measures. Furthermore, these solutions should be cost-effective, user-friendly, and accessible to farmers across different regions and socioeconomic backgrounds.</a:t>
          </a:r>
        </a:p>
      </dsp:txBody>
      <dsp:txXfrm>
        <a:off x="2061833" y="2232184"/>
        <a:ext cx="7956879" cy="1785136"/>
      </dsp:txXfrm>
    </dsp:sp>
    <dsp:sp modelId="{1D62F71D-1C24-43A4-BE25-580E0B517738}">
      <dsp:nvSpPr>
        <dsp:cNvPr id="0" name=""/>
        <dsp:cNvSpPr/>
      </dsp:nvSpPr>
      <dsp:spPr>
        <a:xfrm>
          <a:off x="0" y="4463605"/>
          <a:ext cx="10018712" cy="178513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67D459-917F-4DD3-9A02-D06609BE6881}">
      <dsp:nvSpPr>
        <dsp:cNvPr id="0" name=""/>
        <dsp:cNvSpPr/>
      </dsp:nvSpPr>
      <dsp:spPr>
        <a:xfrm>
          <a:off x="540003" y="4865261"/>
          <a:ext cx="981825" cy="9818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0F51551-25A9-4981-98B8-7FD08F137042}">
      <dsp:nvSpPr>
        <dsp:cNvPr id="0" name=""/>
        <dsp:cNvSpPr/>
      </dsp:nvSpPr>
      <dsp:spPr>
        <a:xfrm>
          <a:off x="2061833" y="4463605"/>
          <a:ext cx="7956879" cy="17851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8927" tIns="188927" rIns="188927" bIns="188927" numCol="1" spcCol="1270" anchor="ctr" anchorCtr="0">
          <a:noAutofit/>
        </a:bodyPr>
        <a:lstStyle/>
        <a:p>
          <a:pPr marL="0" lvl="0" indent="0" algn="l" defTabSz="755650">
            <a:lnSpc>
              <a:spcPct val="100000"/>
            </a:lnSpc>
            <a:spcBef>
              <a:spcPct val="0"/>
            </a:spcBef>
            <a:spcAft>
              <a:spcPct val="35000"/>
            </a:spcAft>
            <a:buNone/>
          </a:pPr>
          <a:r>
            <a:rPr lang="en-US" sz="1700" kern="1200"/>
            <a:t>Addressing these challenges requires interdisciplinary research combining expertise in plant pathology, sensor technology, artificial intelligence, and data analytics. By developing advanced disease detection systems, we can enhance crop productivity, reduce yield losses, minimize the use of pesticides, and contribute to sustainable agricultural practices globally.</a:t>
          </a:r>
        </a:p>
      </dsp:txBody>
      <dsp:txXfrm>
        <a:off x="2061833" y="4463605"/>
        <a:ext cx="7956879" cy="178513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dirty="0"/>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65618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70409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814587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992822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dirty="0"/>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226310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085176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986546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72326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0956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93241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dirty="0"/>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48090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dirty="0"/>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8192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74217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55668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4078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18235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dirty="0"/>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95146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4/2/2024</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477934717"/>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C9095D2-2DE2-0BD6-1C8C-13363373EC16}"/>
              </a:ext>
            </a:extLst>
          </p:cNvPr>
          <p:cNvPicPr>
            <a:picLocks noChangeAspect="1"/>
          </p:cNvPicPr>
          <p:nvPr/>
        </p:nvPicPr>
        <p:blipFill rotWithShape="1">
          <a:blip r:embed="rId2"/>
          <a:srcRect l="26339" r="2570" b="5"/>
          <a:stretch/>
        </p:blipFill>
        <p:spPr>
          <a:xfrm>
            <a:off x="1" y="10"/>
            <a:ext cx="6096000" cy="6857990"/>
          </a:xfrm>
          <a:prstGeom prst="rect">
            <a:avLst/>
          </a:prstGeom>
        </p:spPr>
      </p:pic>
      <p:sp>
        <p:nvSpPr>
          <p:cNvPr id="2" name="Title 1"/>
          <p:cNvSpPr>
            <a:spLocks noGrp="1"/>
          </p:cNvSpPr>
          <p:nvPr>
            <p:ph type="ctrTitle"/>
          </p:nvPr>
        </p:nvSpPr>
        <p:spPr>
          <a:xfrm>
            <a:off x="7952936" y="1674629"/>
            <a:ext cx="2550941" cy="2057400"/>
          </a:xfrm>
        </p:spPr>
        <p:txBody>
          <a:bodyPr>
            <a:normAutofit/>
          </a:bodyPr>
          <a:lstStyle/>
          <a:p>
            <a:r>
              <a:rPr lang="en-US" sz="2700"/>
              <a:t>ODURU LASYA</a:t>
            </a:r>
            <a:br>
              <a:rPr lang="en-US" sz="2700"/>
            </a:br>
            <a:r>
              <a:rPr lang="en-US" sz="2700"/>
              <a:t>211521104100</a:t>
            </a:r>
          </a:p>
        </p:txBody>
      </p:sp>
      <p:sp>
        <p:nvSpPr>
          <p:cNvPr id="3" name="Subtitle 2"/>
          <p:cNvSpPr>
            <a:spLocks noGrp="1"/>
          </p:cNvSpPr>
          <p:nvPr>
            <p:ph type="subTitle" idx="1"/>
          </p:nvPr>
        </p:nvSpPr>
        <p:spPr>
          <a:xfrm>
            <a:off x="7952936" y="4114800"/>
            <a:ext cx="2466535" cy="1029286"/>
          </a:xfrm>
        </p:spPr>
        <p:txBody>
          <a:bodyPr>
            <a:normAutofit/>
          </a:bodyPr>
          <a:lstStyle/>
          <a:p>
            <a:r>
              <a:rPr lang="en-US" sz="2000"/>
              <a:t>FINAL PROJECT</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2FCD9B94-D70B-4446-85E5-ACD390428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on document with pen">
            <a:extLst>
              <a:ext uri="{FF2B5EF4-FFF2-40B4-BE49-F238E27FC236}">
                <a16:creationId xmlns:a16="http://schemas.microsoft.com/office/drawing/2014/main" id="{B975F1E4-5883-1D09-26EF-B2F0048EACD1}"/>
              </a:ext>
            </a:extLst>
          </p:cNvPr>
          <p:cNvPicPr>
            <a:picLocks noChangeAspect="1"/>
          </p:cNvPicPr>
          <p:nvPr/>
        </p:nvPicPr>
        <p:blipFill rotWithShape="1">
          <a:blip r:embed="rId2">
            <a:alphaModFix amt="25000"/>
          </a:blip>
          <a:srcRect t="1414" b="14317"/>
          <a:stretch/>
        </p:blipFill>
        <p:spPr>
          <a:xfrm>
            <a:off x="20" y="10"/>
            <a:ext cx="12191980" cy="6857990"/>
          </a:xfrm>
          <a:prstGeom prst="rect">
            <a:avLst/>
          </a:prstGeom>
        </p:spPr>
      </p:pic>
      <p:sp>
        <p:nvSpPr>
          <p:cNvPr id="2" name="Title 1">
            <a:extLst>
              <a:ext uri="{FF2B5EF4-FFF2-40B4-BE49-F238E27FC236}">
                <a16:creationId xmlns:a16="http://schemas.microsoft.com/office/drawing/2014/main" id="{15A3E7CC-0D31-9C32-EA31-D291A35025DD}"/>
              </a:ext>
            </a:extLst>
          </p:cNvPr>
          <p:cNvSpPr>
            <a:spLocks noGrp="1"/>
          </p:cNvSpPr>
          <p:nvPr>
            <p:ph type="title"/>
          </p:nvPr>
        </p:nvSpPr>
        <p:spPr>
          <a:xfrm>
            <a:off x="1484311" y="685800"/>
            <a:ext cx="10018713" cy="1752599"/>
          </a:xfrm>
        </p:spPr>
        <p:txBody>
          <a:bodyPr anchor="b">
            <a:normAutofit/>
          </a:bodyPr>
          <a:lstStyle/>
          <a:p>
            <a:pPr algn="l"/>
            <a:r>
              <a:rPr lang="en-US" dirty="0"/>
              <a:t>RESULT</a:t>
            </a:r>
            <a:endParaRPr lang="en-US"/>
          </a:p>
        </p:txBody>
      </p:sp>
      <p:sp>
        <p:nvSpPr>
          <p:cNvPr id="3" name="Content Placeholder 2">
            <a:extLst>
              <a:ext uri="{FF2B5EF4-FFF2-40B4-BE49-F238E27FC236}">
                <a16:creationId xmlns:a16="http://schemas.microsoft.com/office/drawing/2014/main" id="{91A6B8F6-177C-2347-A335-863D950D3C1C}"/>
              </a:ext>
            </a:extLst>
          </p:cNvPr>
          <p:cNvSpPr>
            <a:spLocks noGrp="1"/>
          </p:cNvSpPr>
          <p:nvPr>
            <p:ph idx="1"/>
          </p:nvPr>
        </p:nvSpPr>
        <p:spPr>
          <a:xfrm>
            <a:off x="1269402" y="2666999"/>
            <a:ext cx="10233621" cy="3124201"/>
          </a:xfrm>
        </p:spPr>
        <p:txBody>
          <a:bodyPr anchor="t">
            <a:normAutofit/>
          </a:bodyPr>
          <a:lstStyle/>
          <a:p>
            <a:r>
              <a:rPr lang="en-US">
                <a:ea typeface="+mn-lt"/>
                <a:cs typeface="+mn-lt"/>
              </a:rPr>
              <a:t>The result of plant disease detection using machine learning involves creating a model that can accurately classify whether a plant is healthy or diseased based on input data such as images or other relevant features. This model is trained using a dataset with labeled examples of healthy and diseased plants. The model's performance is evaluated using metrics such as accuracy, precision, recall, and F1 score. The ultimate goal is to develop a reliable and efficient system that can aid in early disease detection and help farmers make informed decisions about crop management.</a:t>
            </a:r>
            <a:endParaRPr lang="en-US"/>
          </a:p>
        </p:txBody>
      </p:sp>
    </p:spTree>
    <p:extLst>
      <p:ext uri="{BB962C8B-B14F-4D97-AF65-F5344CB8AC3E}">
        <p14:creationId xmlns:p14="http://schemas.microsoft.com/office/powerpoint/2010/main" val="399397164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70B8C-AD97-4DDD-5DD2-152953495460}"/>
              </a:ext>
            </a:extLst>
          </p:cNvPr>
          <p:cNvSpPr>
            <a:spLocks noGrp="1"/>
          </p:cNvSpPr>
          <p:nvPr>
            <p:ph type="title"/>
          </p:nvPr>
        </p:nvSpPr>
        <p:spPr>
          <a:xfrm>
            <a:off x="5448299" y="1380068"/>
            <a:ext cx="6054723" cy="2616199"/>
          </a:xfrm>
        </p:spPr>
        <p:txBody>
          <a:bodyPr vert="horz" lIns="91440" tIns="45720" rIns="91440" bIns="45720" rtlCol="0" anchor="b">
            <a:normAutofit/>
          </a:bodyPr>
          <a:lstStyle/>
          <a:p>
            <a:pPr algn="r">
              <a:lnSpc>
                <a:spcPct val="90000"/>
              </a:lnSpc>
            </a:pPr>
            <a:r>
              <a:rPr lang="en-US" sz="6000"/>
              <a:t>TITLE:PLANT DISEASE DETECTION</a:t>
            </a:r>
          </a:p>
        </p:txBody>
      </p:sp>
      <p:pic>
        <p:nvPicPr>
          <p:cNvPr id="5" name="Picture 4" descr="Microscopic view of cells">
            <a:extLst>
              <a:ext uri="{FF2B5EF4-FFF2-40B4-BE49-F238E27FC236}">
                <a16:creationId xmlns:a16="http://schemas.microsoft.com/office/drawing/2014/main" id="{FD929B5A-D144-938F-DD74-69467F2F0B07}"/>
              </a:ext>
            </a:extLst>
          </p:cNvPr>
          <p:cNvPicPr>
            <a:picLocks noChangeAspect="1"/>
          </p:cNvPicPr>
          <p:nvPr/>
        </p:nvPicPr>
        <p:blipFill rotWithShape="1">
          <a:blip r:embed="rId3"/>
          <a:srcRect l="28238" r="23768" b="9094"/>
          <a:stretch/>
        </p:blipFill>
        <p:spPr>
          <a:xfrm>
            <a:off x="20" y="10"/>
            <a:ext cx="5448280" cy="6857990"/>
          </a:xfrm>
          <a:custGeom>
            <a:avLst/>
            <a:gdLst/>
            <a:ahLst/>
            <a:cxnLst/>
            <a:rect l="l" t="t" r="r" b="b"/>
            <a:pathLst>
              <a:path w="5448300" h="6858000">
                <a:moveTo>
                  <a:pt x="0" y="0"/>
                </a:moveTo>
                <a:lnTo>
                  <a:pt x="3513666" y="0"/>
                </a:lnTo>
                <a:lnTo>
                  <a:pt x="2861733" y="2548466"/>
                </a:lnTo>
                <a:lnTo>
                  <a:pt x="5448300" y="6853767"/>
                </a:lnTo>
                <a:lnTo>
                  <a:pt x="0" y="6858000"/>
                </a:lnTo>
                <a:lnTo>
                  <a:pt x="0" y="0"/>
                </a:lnTo>
                <a:close/>
              </a:path>
            </a:pathLst>
          </a:custGeom>
          <a:ln w="38100">
            <a:noFill/>
          </a:ln>
          <a:effectLst/>
        </p:spPr>
      </p:pic>
    </p:spTree>
    <p:extLst>
      <p:ext uri="{BB962C8B-B14F-4D97-AF65-F5344CB8AC3E}">
        <p14:creationId xmlns:p14="http://schemas.microsoft.com/office/powerpoint/2010/main" val="3777213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4" name="Picture 13" descr="Sample being pipetted into a petri dish">
            <a:extLst>
              <a:ext uri="{FF2B5EF4-FFF2-40B4-BE49-F238E27FC236}">
                <a16:creationId xmlns:a16="http://schemas.microsoft.com/office/drawing/2014/main" id="{E8DF8320-930A-206E-5301-C21B116093AC}"/>
              </a:ext>
            </a:extLst>
          </p:cNvPr>
          <p:cNvPicPr>
            <a:picLocks noChangeAspect="1"/>
          </p:cNvPicPr>
          <p:nvPr/>
        </p:nvPicPr>
        <p:blipFill rotWithShape="1">
          <a:blip r:embed="rId2">
            <a:duotone>
              <a:schemeClr val="bg2">
                <a:shade val="45000"/>
                <a:satMod val="135000"/>
              </a:schemeClr>
              <a:prstClr val="white"/>
            </a:duotone>
            <a:alphaModFix amt="25000"/>
          </a:blip>
          <a:srcRect t="18669" r="-2" b="6085"/>
          <a:stretch/>
        </p:blipFill>
        <p:spPr>
          <a:xfrm>
            <a:off x="20" y="10"/>
            <a:ext cx="12191980" cy="6857990"/>
          </a:xfrm>
          <a:prstGeom prst="rect">
            <a:avLst/>
          </a:prstGeom>
        </p:spPr>
      </p:pic>
      <p:sp>
        <p:nvSpPr>
          <p:cNvPr id="2" name="Title 1">
            <a:extLst>
              <a:ext uri="{FF2B5EF4-FFF2-40B4-BE49-F238E27FC236}">
                <a16:creationId xmlns:a16="http://schemas.microsoft.com/office/drawing/2014/main" id="{F580DA1D-8DBC-78F3-1F54-C05576E580BF}"/>
              </a:ext>
            </a:extLst>
          </p:cNvPr>
          <p:cNvSpPr>
            <a:spLocks noGrp="1"/>
          </p:cNvSpPr>
          <p:nvPr>
            <p:ph type="title"/>
          </p:nvPr>
        </p:nvSpPr>
        <p:spPr>
          <a:xfrm>
            <a:off x="643467" y="639099"/>
            <a:ext cx="3647493" cy="4965833"/>
          </a:xfrm>
        </p:spPr>
        <p:txBody>
          <a:bodyPr>
            <a:normAutofit/>
          </a:bodyPr>
          <a:lstStyle/>
          <a:p>
            <a:pPr algn="r"/>
            <a:r>
              <a:rPr lang="en-US"/>
              <a:t>AGENDA</a:t>
            </a:r>
          </a:p>
        </p:txBody>
      </p:sp>
      <p:sp>
        <p:nvSpPr>
          <p:cNvPr id="3" name="Content Placeholder 2">
            <a:extLst>
              <a:ext uri="{FF2B5EF4-FFF2-40B4-BE49-F238E27FC236}">
                <a16:creationId xmlns:a16="http://schemas.microsoft.com/office/drawing/2014/main" id="{653C39C6-6C3A-8759-5809-CDBAC46C929C}"/>
              </a:ext>
            </a:extLst>
          </p:cNvPr>
          <p:cNvSpPr>
            <a:spLocks noGrp="1"/>
          </p:cNvSpPr>
          <p:nvPr>
            <p:ph idx="1"/>
          </p:nvPr>
        </p:nvSpPr>
        <p:spPr>
          <a:xfrm>
            <a:off x="4979938" y="639099"/>
            <a:ext cx="6591346" cy="4965833"/>
          </a:xfrm>
        </p:spPr>
        <p:txBody>
          <a:bodyPr>
            <a:normAutofit/>
          </a:bodyPr>
          <a:lstStyle/>
          <a:p>
            <a:r>
              <a:rPr lang="en-US" b="1">
                <a:ea typeface="+mn-lt"/>
                <a:cs typeface="+mn-lt"/>
              </a:rPr>
              <a:t>Introduction</a:t>
            </a:r>
            <a:endParaRPr lang="en-US">
              <a:ea typeface="+mn-lt"/>
              <a:cs typeface="+mn-lt"/>
            </a:endParaRPr>
          </a:p>
          <a:p>
            <a:pPr>
              <a:buClr>
                <a:srgbClr val="1287C3"/>
              </a:buClr>
            </a:pPr>
            <a:r>
              <a:rPr lang="en-US" b="1">
                <a:ea typeface="+mn-lt"/>
                <a:cs typeface="+mn-lt"/>
              </a:rPr>
              <a:t>Importance of Disease Detection</a:t>
            </a:r>
            <a:endParaRPr lang="en-US">
              <a:ea typeface="+mn-lt"/>
              <a:cs typeface="+mn-lt"/>
            </a:endParaRPr>
          </a:p>
          <a:p>
            <a:pPr>
              <a:buClr>
                <a:srgbClr val="1287C3"/>
              </a:buClr>
            </a:pPr>
            <a:r>
              <a:rPr lang="en-US" b="1">
                <a:ea typeface="+mn-lt"/>
                <a:cs typeface="+mn-lt"/>
              </a:rPr>
              <a:t>Types of Plant Diseases</a:t>
            </a:r>
            <a:endParaRPr lang="en-US">
              <a:ea typeface="+mn-lt"/>
              <a:cs typeface="+mn-lt"/>
            </a:endParaRPr>
          </a:p>
          <a:p>
            <a:pPr>
              <a:buClr>
                <a:srgbClr val="1287C3"/>
              </a:buClr>
            </a:pPr>
            <a:r>
              <a:rPr lang="en-US" b="1">
                <a:ea typeface="+mn-lt"/>
                <a:cs typeface="+mn-lt"/>
              </a:rPr>
              <a:t>Traditional Methods of Disease Detection</a:t>
            </a:r>
            <a:endParaRPr lang="en-US">
              <a:ea typeface="+mn-lt"/>
              <a:cs typeface="+mn-lt"/>
            </a:endParaRPr>
          </a:p>
          <a:p>
            <a:pPr>
              <a:buClr>
                <a:srgbClr val="1287C3"/>
              </a:buClr>
            </a:pPr>
            <a:r>
              <a:rPr lang="en-US" b="1">
                <a:ea typeface="+mn-lt"/>
                <a:cs typeface="+mn-lt"/>
              </a:rPr>
              <a:t>Modern Techniques</a:t>
            </a:r>
            <a:endParaRPr lang="en-US">
              <a:ea typeface="+mn-lt"/>
              <a:cs typeface="+mn-lt"/>
            </a:endParaRPr>
          </a:p>
          <a:p>
            <a:pPr>
              <a:buClr>
                <a:srgbClr val="1287C3"/>
              </a:buClr>
            </a:pPr>
            <a:r>
              <a:rPr lang="en-US" b="1">
                <a:ea typeface="+mn-lt"/>
                <a:cs typeface="+mn-lt"/>
              </a:rPr>
              <a:t>Challenges and Limitations</a:t>
            </a:r>
            <a:endParaRPr lang="en-US">
              <a:ea typeface="+mn-lt"/>
              <a:cs typeface="+mn-lt"/>
            </a:endParaRPr>
          </a:p>
          <a:p>
            <a:pPr>
              <a:buClr>
                <a:srgbClr val="1287C3"/>
              </a:buClr>
            </a:pPr>
            <a:r>
              <a:rPr lang="en-US" b="1">
                <a:ea typeface="+mn-lt"/>
                <a:cs typeface="+mn-lt"/>
              </a:rPr>
              <a:t>Future Direction</a:t>
            </a:r>
            <a:endParaRPr lang="en-US">
              <a:ea typeface="+mn-lt"/>
              <a:cs typeface="+mn-lt"/>
            </a:endParaRPr>
          </a:p>
          <a:p>
            <a:pPr>
              <a:buClr>
                <a:srgbClr val="1287C3"/>
              </a:buClr>
            </a:pPr>
            <a:r>
              <a:rPr lang="en-US" b="1">
                <a:ea typeface="+mn-lt"/>
                <a:cs typeface="+mn-lt"/>
              </a:rPr>
              <a:t>Case Studies</a:t>
            </a:r>
            <a:endParaRPr lang="en-US">
              <a:ea typeface="+mn-lt"/>
              <a:cs typeface="+mn-lt"/>
            </a:endParaRPr>
          </a:p>
          <a:p>
            <a:pPr>
              <a:buClr>
                <a:srgbClr val="1287C3"/>
              </a:buClr>
            </a:pPr>
            <a:r>
              <a:rPr lang="en-US" b="1">
                <a:ea typeface="+mn-lt"/>
                <a:cs typeface="+mn-lt"/>
              </a:rPr>
              <a:t>Conclusion</a:t>
            </a:r>
            <a:endParaRPr lang="en-US"/>
          </a:p>
          <a:p>
            <a:pPr>
              <a:buClr>
                <a:srgbClr val="1287C3"/>
              </a:buClr>
            </a:pPr>
            <a:endParaRPr lang="en-US"/>
          </a:p>
        </p:txBody>
      </p:sp>
    </p:spTree>
    <p:extLst>
      <p:ext uri="{BB962C8B-B14F-4D97-AF65-F5344CB8AC3E}">
        <p14:creationId xmlns:p14="http://schemas.microsoft.com/office/powerpoint/2010/main" val="310829334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F46F9-DCCD-5A02-8E4D-2A672A42920C}"/>
              </a:ext>
            </a:extLst>
          </p:cNvPr>
          <p:cNvSpPr>
            <a:spLocks noGrp="1"/>
          </p:cNvSpPr>
          <p:nvPr>
            <p:ph type="title"/>
          </p:nvPr>
        </p:nvSpPr>
        <p:spPr>
          <a:xfrm>
            <a:off x="1484311" y="1106"/>
            <a:ext cx="6098279" cy="714512"/>
          </a:xfrm>
        </p:spPr>
        <p:txBody>
          <a:bodyPr>
            <a:normAutofit/>
          </a:bodyPr>
          <a:lstStyle/>
          <a:p>
            <a:r>
              <a:rPr lang="en-US" dirty="0"/>
              <a:t>PROBLEM STATEMENT</a:t>
            </a:r>
          </a:p>
        </p:txBody>
      </p:sp>
      <p:graphicFrame>
        <p:nvGraphicFramePr>
          <p:cNvPr id="28" name="Content Placeholder 2">
            <a:extLst>
              <a:ext uri="{FF2B5EF4-FFF2-40B4-BE49-F238E27FC236}">
                <a16:creationId xmlns:a16="http://schemas.microsoft.com/office/drawing/2014/main" id="{B694F5D0-6BCB-9702-C69C-56788696CC6A}"/>
              </a:ext>
            </a:extLst>
          </p:cNvPr>
          <p:cNvGraphicFramePr>
            <a:graphicFrameLocks noGrp="1"/>
          </p:cNvGraphicFramePr>
          <p:nvPr>
            <p:ph idx="1"/>
          </p:nvPr>
        </p:nvGraphicFramePr>
        <p:xfrm>
          <a:off x="1484310" y="712303"/>
          <a:ext cx="10018713" cy="62495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94111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FC973-A82B-0CA9-D33D-9BEBB4CC2108}"/>
              </a:ext>
            </a:extLst>
          </p:cNvPr>
          <p:cNvSpPr>
            <a:spLocks noGrp="1"/>
          </p:cNvSpPr>
          <p:nvPr>
            <p:ph type="title"/>
          </p:nvPr>
        </p:nvSpPr>
        <p:spPr>
          <a:xfrm>
            <a:off x="3962399" y="685800"/>
            <a:ext cx="7345891" cy="1413933"/>
          </a:xfrm>
        </p:spPr>
        <p:txBody>
          <a:bodyPr>
            <a:normAutofit/>
          </a:bodyPr>
          <a:lstStyle/>
          <a:p>
            <a:r>
              <a:rPr lang="en-US" dirty="0"/>
              <a:t>PROJECT OVERVIEW</a:t>
            </a:r>
          </a:p>
        </p:txBody>
      </p:sp>
      <p:sp>
        <p:nvSpPr>
          <p:cNvPr id="3" name="Content Placeholder 2">
            <a:extLst>
              <a:ext uri="{FF2B5EF4-FFF2-40B4-BE49-F238E27FC236}">
                <a16:creationId xmlns:a16="http://schemas.microsoft.com/office/drawing/2014/main" id="{85B229FA-970F-8949-6570-DD4881DDDDCC}"/>
              </a:ext>
            </a:extLst>
          </p:cNvPr>
          <p:cNvSpPr>
            <a:spLocks noGrp="1"/>
          </p:cNvSpPr>
          <p:nvPr>
            <p:ph idx="1"/>
          </p:nvPr>
        </p:nvSpPr>
        <p:spPr>
          <a:xfrm>
            <a:off x="3843867" y="2048933"/>
            <a:ext cx="7659156" cy="3742267"/>
          </a:xfrm>
        </p:spPr>
        <p:txBody>
          <a:bodyPr>
            <a:normAutofit/>
          </a:bodyPr>
          <a:lstStyle/>
          <a:p>
            <a:pPr>
              <a:lnSpc>
                <a:spcPct val="90000"/>
              </a:lnSpc>
            </a:pPr>
            <a:r>
              <a:rPr lang="en-US" sz="2000">
                <a:ea typeface="+mn-lt"/>
                <a:cs typeface="+mn-lt"/>
              </a:rPr>
              <a:t>Plant disease detection is a critical aspect of modern agriculture aimed at safeguarding crop health, maximizing yield, and ensuring food security. Detecting diseases in plants at an early stage is crucial to prevent widespread outbreaks, minimize economic losses for farmers, and reduce the need for extensive pesticide application. Several traditional and modern techniques are employed for plant disease detection, each with its advantages and limitations.</a:t>
            </a:r>
          </a:p>
          <a:p>
            <a:pPr>
              <a:lnSpc>
                <a:spcPct val="90000"/>
              </a:lnSpc>
              <a:buClr>
                <a:srgbClr val="1287C3"/>
              </a:buClr>
            </a:pPr>
            <a:endParaRPr lang="en-US" sz="2000"/>
          </a:p>
          <a:p>
            <a:pPr>
              <a:lnSpc>
                <a:spcPct val="90000"/>
              </a:lnSpc>
              <a:buClr>
                <a:srgbClr val="1287C3"/>
              </a:buClr>
            </a:pPr>
            <a:r>
              <a:rPr lang="en-US" sz="2000">
                <a:ea typeface="+mn-lt"/>
                <a:cs typeface="+mn-lt"/>
              </a:rPr>
              <a:t>n conclusion, the integration of traditional knowledge with modern technologies such as molecular biology, remote sensing, and artificial intelligence is pivotal for enhancing plant disease detection capabilities and promoting efficient agricultural practices worldwide.</a:t>
            </a:r>
            <a:endParaRPr lang="en-US" sz="2000"/>
          </a:p>
        </p:txBody>
      </p:sp>
      <p:pic>
        <p:nvPicPr>
          <p:cNvPr id="5" name="Picture 4" descr="Close up of Barley in the wild">
            <a:extLst>
              <a:ext uri="{FF2B5EF4-FFF2-40B4-BE49-F238E27FC236}">
                <a16:creationId xmlns:a16="http://schemas.microsoft.com/office/drawing/2014/main" id="{BDAF9CAC-1E8B-1420-2A28-73601FDC607B}"/>
              </a:ext>
            </a:extLst>
          </p:cNvPr>
          <p:cNvPicPr>
            <a:picLocks noChangeAspect="1"/>
          </p:cNvPicPr>
          <p:nvPr/>
        </p:nvPicPr>
        <p:blipFill rotWithShape="1">
          <a:blip r:embed="rId3"/>
          <a:srcRect l="19547" r="46784" b="-1"/>
          <a:stretch/>
        </p:blipFill>
        <p:spPr>
          <a:xfrm>
            <a:off x="20" y="10"/>
            <a:ext cx="3459143" cy="6857990"/>
          </a:xfrm>
          <a:custGeom>
            <a:avLst/>
            <a:gdLst/>
            <a:ahLst/>
            <a:cxnLst/>
            <a:rect l="l" t="t" r="r" b="b"/>
            <a:pathLst>
              <a:path w="3458633" h="6858000">
                <a:moveTo>
                  <a:pt x="0" y="0"/>
                </a:moveTo>
                <a:lnTo>
                  <a:pt x="3174999" y="0"/>
                </a:lnTo>
                <a:lnTo>
                  <a:pt x="2294466" y="5223932"/>
                </a:lnTo>
                <a:lnTo>
                  <a:pt x="3458633" y="6853767"/>
                </a:lnTo>
                <a:lnTo>
                  <a:pt x="0" y="6858000"/>
                </a:lnTo>
                <a:lnTo>
                  <a:pt x="0" y="0"/>
                </a:lnTo>
                <a:close/>
              </a:path>
            </a:pathLst>
          </a:custGeom>
          <a:ln w="38100">
            <a:noFill/>
          </a:ln>
          <a:effectLst/>
        </p:spPr>
      </p:pic>
    </p:spTree>
    <p:extLst>
      <p:ext uri="{BB962C8B-B14F-4D97-AF65-F5344CB8AC3E}">
        <p14:creationId xmlns:p14="http://schemas.microsoft.com/office/powerpoint/2010/main" val="1667430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pic>
        <p:nvPicPr>
          <p:cNvPr id="35" name="Picture 34" descr="Tractor in farmland">
            <a:extLst>
              <a:ext uri="{FF2B5EF4-FFF2-40B4-BE49-F238E27FC236}">
                <a16:creationId xmlns:a16="http://schemas.microsoft.com/office/drawing/2014/main" id="{8F998EA4-FED3-04A4-C7DB-2D89898A8D67}"/>
              </a:ext>
            </a:extLst>
          </p:cNvPr>
          <p:cNvPicPr>
            <a:picLocks noChangeAspect="1"/>
          </p:cNvPicPr>
          <p:nvPr/>
        </p:nvPicPr>
        <p:blipFill rotWithShape="1">
          <a:blip r:embed="rId3"/>
          <a:srcRect t="12346" b="3385"/>
          <a:stretch/>
        </p:blipFill>
        <p:spPr>
          <a:xfrm>
            <a:off x="20" y="10"/>
            <a:ext cx="12191980" cy="6857990"/>
          </a:xfrm>
          <a:prstGeom prst="rect">
            <a:avLst/>
          </a:prstGeom>
        </p:spPr>
      </p:pic>
      <p:sp>
        <p:nvSpPr>
          <p:cNvPr id="2" name="Title 1">
            <a:extLst>
              <a:ext uri="{FF2B5EF4-FFF2-40B4-BE49-F238E27FC236}">
                <a16:creationId xmlns:a16="http://schemas.microsoft.com/office/drawing/2014/main" id="{B1D2F41D-3340-C8C6-DC7F-B70BA4553CC4}"/>
              </a:ext>
            </a:extLst>
          </p:cNvPr>
          <p:cNvSpPr>
            <a:spLocks noGrp="1"/>
          </p:cNvSpPr>
          <p:nvPr>
            <p:ph type="title"/>
          </p:nvPr>
        </p:nvSpPr>
        <p:spPr>
          <a:xfrm>
            <a:off x="3970867" y="6627"/>
            <a:ext cx="7535333" cy="972193"/>
          </a:xfrm>
        </p:spPr>
        <p:txBody>
          <a:bodyPr>
            <a:normAutofit/>
          </a:bodyPr>
          <a:lstStyle/>
          <a:p>
            <a:r>
              <a:rPr lang="en-US">
                <a:solidFill>
                  <a:schemeClr val="bg1"/>
                </a:solidFill>
              </a:rPr>
              <a:t>WHO ARE THE END USERS</a:t>
            </a:r>
          </a:p>
        </p:txBody>
      </p:sp>
      <p:sp>
        <p:nvSpPr>
          <p:cNvPr id="3" name="Content Placeholder 2">
            <a:extLst>
              <a:ext uri="{FF2B5EF4-FFF2-40B4-BE49-F238E27FC236}">
                <a16:creationId xmlns:a16="http://schemas.microsoft.com/office/drawing/2014/main" id="{C497EE3D-F69B-FFE5-CC0C-4DDA38AAAED9}"/>
              </a:ext>
            </a:extLst>
          </p:cNvPr>
          <p:cNvSpPr>
            <a:spLocks noGrp="1"/>
          </p:cNvSpPr>
          <p:nvPr>
            <p:ph idx="1"/>
          </p:nvPr>
        </p:nvSpPr>
        <p:spPr>
          <a:xfrm>
            <a:off x="3970867" y="1220673"/>
            <a:ext cx="7532156" cy="5277309"/>
          </a:xfrm>
        </p:spPr>
        <p:txBody>
          <a:bodyPr>
            <a:normAutofit/>
          </a:bodyPr>
          <a:lstStyle/>
          <a:p>
            <a:pPr>
              <a:lnSpc>
                <a:spcPct val="90000"/>
              </a:lnSpc>
              <a:buFont typeface="Wingdings"/>
              <a:buChar char="Ø"/>
            </a:pPr>
            <a:r>
              <a:rPr lang="en-US" sz="1800" b="1" dirty="0">
                <a:solidFill>
                  <a:schemeClr val="bg1"/>
                </a:solidFill>
                <a:ea typeface="+mn-lt"/>
                <a:cs typeface="+mn-lt"/>
              </a:rPr>
              <a:t>Farmers</a:t>
            </a:r>
            <a:r>
              <a:rPr lang="en-US" sz="1800" dirty="0">
                <a:solidFill>
                  <a:schemeClr val="bg1"/>
                </a:solidFill>
                <a:ea typeface="+mn-lt"/>
                <a:cs typeface="+mn-lt"/>
              </a:rPr>
              <a:t>: Small-scale and large-scale farmers who need to monitor and manage diseases in their crops to prevent yield losses and ensure crop health.</a:t>
            </a:r>
            <a:endParaRPr lang="en-US" sz="1800" dirty="0">
              <a:solidFill>
                <a:schemeClr val="bg1"/>
              </a:solidFill>
            </a:endParaRPr>
          </a:p>
          <a:p>
            <a:pPr>
              <a:lnSpc>
                <a:spcPct val="90000"/>
              </a:lnSpc>
              <a:buClr>
                <a:srgbClr val="1287C3"/>
              </a:buClr>
              <a:buFont typeface="Wingdings"/>
              <a:buChar char="Ø"/>
            </a:pPr>
            <a:r>
              <a:rPr lang="en-US" sz="1800" b="1" dirty="0">
                <a:solidFill>
                  <a:schemeClr val="bg1"/>
                </a:solidFill>
                <a:ea typeface="+mn-lt"/>
                <a:cs typeface="+mn-lt"/>
              </a:rPr>
              <a:t>Agricultural Extension Services</a:t>
            </a:r>
            <a:r>
              <a:rPr lang="en-US" sz="1800" dirty="0">
                <a:solidFill>
                  <a:schemeClr val="bg1"/>
                </a:solidFill>
                <a:ea typeface="+mn-lt"/>
                <a:cs typeface="+mn-lt"/>
              </a:rPr>
              <a:t>: Organizations or agencies that provide support and guidance to farmers may utilize disease detection technologies to offer timely advice and interventions.</a:t>
            </a:r>
            <a:endParaRPr lang="en-US" sz="1800" dirty="0">
              <a:solidFill>
                <a:schemeClr val="bg1"/>
              </a:solidFill>
            </a:endParaRPr>
          </a:p>
          <a:p>
            <a:pPr>
              <a:lnSpc>
                <a:spcPct val="90000"/>
              </a:lnSpc>
              <a:buClr>
                <a:srgbClr val="1287C3"/>
              </a:buClr>
              <a:buFont typeface="Wingdings"/>
              <a:buChar char="Ø"/>
            </a:pPr>
            <a:r>
              <a:rPr lang="en-US" sz="1800" b="1" dirty="0">
                <a:solidFill>
                  <a:schemeClr val="bg1"/>
                </a:solidFill>
                <a:ea typeface="+mn-lt"/>
                <a:cs typeface="+mn-lt"/>
              </a:rPr>
              <a:t>Researchers and Scientists</a:t>
            </a:r>
            <a:r>
              <a:rPr lang="en-US" sz="1800" dirty="0">
                <a:solidFill>
                  <a:schemeClr val="bg1"/>
                </a:solidFill>
                <a:ea typeface="+mn-lt"/>
                <a:cs typeface="+mn-lt"/>
              </a:rPr>
              <a:t>: Professionals in the agricultural and biological sciences who develop and improve disease detection methods, contributing to advancements in plant health management.</a:t>
            </a:r>
            <a:endParaRPr lang="en-US" sz="1800" dirty="0">
              <a:solidFill>
                <a:schemeClr val="bg1"/>
              </a:solidFill>
            </a:endParaRPr>
          </a:p>
          <a:p>
            <a:pPr>
              <a:lnSpc>
                <a:spcPct val="90000"/>
              </a:lnSpc>
              <a:buClr>
                <a:srgbClr val="1287C3"/>
              </a:buClr>
              <a:buFont typeface="Wingdings"/>
              <a:buChar char="Ø"/>
            </a:pPr>
            <a:r>
              <a:rPr lang="en-US" sz="1800" b="1" dirty="0">
                <a:solidFill>
                  <a:schemeClr val="bg1"/>
                </a:solidFill>
                <a:ea typeface="+mn-lt"/>
                <a:cs typeface="+mn-lt"/>
              </a:rPr>
              <a:t>Agri-Tech Companies</a:t>
            </a:r>
            <a:r>
              <a:rPr lang="en-US" sz="1800" dirty="0">
                <a:solidFill>
                  <a:schemeClr val="bg1"/>
                </a:solidFill>
                <a:ea typeface="+mn-lt"/>
                <a:cs typeface="+mn-lt"/>
              </a:rPr>
              <a:t>: Businesses that develop and market technologies and solutions for plant disease detection, providing tools and services to farmers and agricultural stakeholders.</a:t>
            </a:r>
            <a:endParaRPr lang="en-US" sz="1800" dirty="0">
              <a:solidFill>
                <a:schemeClr val="bg1"/>
              </a:solidFill>
            </a:endParaRPr>
          </a:p>
          <a:p>
            <a:pPr>
              <a:lnSpc>
                <a:spcPct val="90000"/>
              </a:lnSpc>
              <a:buClr>
                <a:srgbClr val="1287C3"/>
              </a:buClr>
              <a:buFont typeface="Wingdings"/>
              <a:buChar char="Ø"/>
            </a:pPr>
            <a:r>
              <a:rPr lang="en-US" sz="1800" b="1" dirty="0">
                <a:solidFill>
                  <a:schemeClr val="bg1"/>
                </a:solidFill>
                <a:ea typeface="+mn-lt"/>
                <a:cs typeface="+mn-lt"/>
              </a:rPr>
              <a:t>Government Agencies</a:t>
            </a:r>
            <a:r>
              <a:rPr lang="en-US" sz="1800" dirty="0">
                <a:solidFill>
                  <a:schemeClr val="bg1"/>
                </a:solidFill>
                <a:ea typeface="+mn-lt"/>
                <a:cs typeface="+mn-lt"/>
              </a:rPr>
              <a:t>: Departments or ministries responsible for agriculture and food security may use disease detection data for policy-making, resource allocation, and monitoring of disease prevalence at regional or national levels.</a:t>
            </a:r>
            <a:endParaRPr lang="en-US" sz="1800" dirty="0">
              <a:solidFill>
                <a:schemeClr val="bg1"/>
              </a:solidFill>
            </a:endParaRPr>
          </a:p>
          <a:p>
            <a:pPr>
              <a:lnSpc>
                <a:spcPct val="90000"/>
              </a:lnSpc>
              <a:buClr>
                <a:srgbClr val="1287C3"/>
              </a:buClr>
              <a:buFont typeface="Wingdings"/>
              <a:buChar char="Ø"/>
            </a:pPr>
            <a:endParaRPr lang="en-US" sz="1800">
              <a:solidFill>
                <a:schemeClr val="bg1"/>
              </a:solidFill>
            </a:endParaRPr>
          </a:p>
        </p:txBody>
      </p:sp>
    </p:spTree>
    <p:extLst>
      <p:ext uri="{BB962C8B-B14F-4D97-AF65-F5344CB8AC3E}">
        <p14:creationId xmlns:p14="http://schemas.microsoft.com/office/powerpoint/2010/main" val="4100410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3652A-1755-E157-26BC-9161E1A34AA4}"/>
              </a:ext>
            </a:extLst>
          </p:cNvPr>
          <p:cNvSpPr>
            <a:spLocks noGrp="1"/>
          </p:cNvSpPr>
          <p:nvPr>
            <p:ph type="title"/>
          </p:nvPr>
        </p:nvSpPr>
        <p:spPr>
          <a:xfrm>
            <a:off x="382280" y="484632"/>
            <a:ext cx="6743844" cy="1609344"/>
          </a:xfrm>
        </p:spPr>
        <p:txBody>
          <a:bodyPr>
            <a:normAutofit/>
          </a:bodyPr>
          <a:lstStyle/>
          <a:p>
            <a:r>
              <a:rPr lang="en-US" sz="4800"/>
              <a:t>YOUR  SOLUTION AND IT'S VALUE PROPOSITION</a:t>
            </a:r>
          </a:p>
        </p:txBody>
      </p:sp>
      <p:sp>
        <p:nvSpPr>
          <p:cNvPr id="3" name="Content Placeholder 2">
            <a:extLst>
              <a:ext uri="{FF2B5EF4-FFF2-40B4-BE49-F238E27FC236}">
                <a16:creationId xmlns:a16="http://schemas.microsoft.com/office/drawing/2014/main" id="{B36EF7B7-3BA0-9C91-D5F6-B849DBBE444C}"/>
              </a:ext>
            </a:extLst>
          </p:cNvPr>
          <p:cNvSpPr>
            <a:spLocks noGrp="1"/>
          </p:cNvSpPr>
          <p:nvPr>
            <p:ph idx="1"/>
          </p:nvPr>
        </p:nvSpPr>
        <p:spPr>
          <a:xfrm>
            <a:off x="382279" y="2949670"/>
            <a:ext cx="6743845" cy="3067921"/>
          </a:xfrm>
        </p:spPr>
        <p:txBody>
          <a:bodyPr>
            <a:normAutofit/>
          </a:bodyPr>
          <a:lstStyle/>
          <a:p>
            <a:r>
              <a:rPr lang="en-US">
                <a:ea typeface="+mn-lt"/>
                <a:cs typeface="+mn-lt"/>
              </a:rPr>
              <a:t>Our solution for plant disease detection leverages a combination of advanced technologies such as molecular biology, remote sensing, and artificial intelligence to provide accurate and timely detection of plant diseases.</a:t>
            </a:r>
          </a:p>
          <a:p>
            <a:pPr>
              <a:buClr>
                <a:srgbClr val="1287C3"/>
              </a:buClr>
            </a:pPr>
            <a:r>
              <a:rPr lang="en-US">
                <a:ea typeface="+mn-lt"/>
                <a:cs typeface="+mn-lt"/>
              </a:rPr>
              <a:t>Our solution for plant disease detection leverages a combination of advanced technologies such as molecular biology, remote sensing, and artificial intelligence to provide accurate and timely detection of plant diseases.</a:t>
            </a:r>
            <a:endParaRPr lang="en-US"/>
          </a:p>
        </p:txBody>
      </p:sp>
      <p:pic>
        <p:nvPicPr>
          <p:cNvPr id="5" name="Picture 4" descr="Solution dispensed using electronic pipette">
            <a:extLst>
              <a:ext uri="{FF2B5EF4-FFF2-40B4-BE49-F238E27FC236}">
                <a16:creationId xmlns:a16="http://schemas.microsoft.com/office/drawing/2014/main" id="{E5D7E351-59E5-3D10-7A98-AE247136B515}"/>
              </a:ext>
            </a:extLst>
          </p:cNvPr>
          <p:cNvPicPr>
            <a:picLocks noChangeAspect="1"/>
          </p:cNvPicPr>
          <p:nvPr/>
        </p:nvPicPr>
        <p:blipFill rotWithShape="1">
          <a:blip r:embed="rId2"/>
          <a:srcRect l="14705" r="40070" b="4"/>
          <a:stretch/>
        </p:blipFill>
        <p:spPr>
          <a:xfrm>
            <a:off x="7545274" y="10"/>
            <a:ext cx="4646726" cy="6857990"/>
          </a:xfrm>
          <a:prstGeom prst="rect">
            <a:avLst/>
          </a:prstGeom>
        </p:spPr>
      </p:pic>
    </p:spTree>
    <p:extLst>
      <p:ext uri="{BB962C8B-B14F-4D97-AF65-F5344CB8AC3E}">
        <p14:creationId xmlns:p14="http://schemas.microsoft.com/office/powerpoint/2010/main" val="234127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6CA4EC59-B8A3-489A-9FB4-AA0699200E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hite puzzle with one red piece">
            <a:extLst>
              <a:ext uri="{FF2B5EF4-FFF2-40B4-BE49-F238E27FC236}">
                <a16:creationId xmlns:a16="http://schemas.microsoft.com/office/drawing/2014/main" id="{A93C3FA3-9DEB-AA45-FF04-44C690B30092}"/>
              </a:ext>
            </a:extLst>
          </p:cNvPr>
          <p:cNvPicPr>
            <a:picLocks noChangeAspect="1"/>
          </p:cNvPicPr>
          <p:nvPr/>
        </p:nvPicPr>
        <p:blipFill rotWithShape="1">
          <a:blip r:embed="rId3"/>
          <a:srcRect/>
          <a:stretch/>
        </p:blipFill>
        <p:spPr>
          <a:xfrm>
            <a:off x="20" y="10"/>
            <a:ext cx="12191980" cy="6857990"/>
          </a:xfrm>
          <a:prstGeom prst="rect">
            <a:avLst/>
          </a:prstGeom>
        </p:spPr>
      </p:pic>
      <p:sp>
        <p:nvSpPr>
          <p:cNvPr id="28" name="Freeform 15">
            <a:extLst>
              <a:ext uri="{FF2B5EF4-FFF2-40B4-BE49-F238E27FC236}">
                <a16:creationId xmlns:a16="http://schemas.microsoft.com/office/drawing/2014/main" id="{1143E968-E203-496D-A1AD-2EA10AB3E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3005669" y="-16933"/>
            <a:ext cx="9220200" cy="6891867"/>
          </a:xfrm>
          <a:custGeom>
            <a:avLst/>
            <a:gdLst>
              <a:gd name="connsiteX0" fmla="*/ 5427133 w 7340600"/>
              <a:gd name="connsiteY0" fmla="*/ 8466 h 6883400"/>
              <a:gd name="connsiteX1" fmla="*/ 4783666 w 7340600"/>
              <a:gd name="connsiteY1" fmla="*/ 2573866 h 6883400"/>
              <a:gd name="connsiteX2" fmla="*/ 7340600 w 7340600"/>
              <a:gd name="connsiteY2" fmla="*/ 6874933 h 6883400"/>
              <a:gd name="connsiteX3" fmla="*/ 0 w 7340600"/>
              <a:gd name="connsiteY3" fmla="*/ 6883400 h 6883400"/>
              <a:gd name="connsiteX4" fmla="*/ 8466 w 7340600"/>
              <a:gd name="connsiteY4" fmla="*/ 0 h 6883400"/>
              <a:gd name="connsiteX5" fmla="*/ 5427133 w 7340600"/>
              <a:gd name="connsiteY5" fmla="*/ 8466 h 6883400"/>
              <a:gd name="connsiteX0" fmla="*/ 8382001 w 10295468"/>
              <a:gd name="connsiteY0" fmla="*/ 8466 h 6883400"/>
              <a:gd name="connsiteX1" fmla="*/ 7738534 w 10295468"/>
              <a:gd name="connsiteY1" fmla="*/ 2573866 h 6883400"/>
              <a:gd name="connsiteX2" fmla="*/ 10295468 w 10295468"/>
              <a:gd name="connsiteY2" fmla="*/ 6874933 h 6883400"/>
              <a:gd name="connsiteX3" fmla="*/ 2954868 w 10295468"/>
              <a:gd name="connsiteY3" fmla="*/ 6883400 h 6883400"/>
              <a:gd name="connsiteX4" fmla="*/ 0 w 10295468"/>
              <a:gd name="connsiteY4" fmla="*/ 0 h 6883400"/>
              <a:gd name="connsiteX5" fmla="*/ 8382001 w 10295468"/>
              <a:gd name="connsiteY5" fmla="*/ 8466 h 6883400"/>
              <a:gd name="connsiteX0" fmla="*/ 8382001 w 10295468"/>
              <a:gd name="connsiteY0" fmla="*/ 8466 h 6891867"/>
              <a:gd name="connsiteX1" fmla="*/ 7738534 w 10295468"/>
              <a:gd name="connsiteY1" fmla="*/ 2573866 h 6891867"/>
              <a:gd name="connsiteX2" fmla="*/ 10295468 w 10295468"/>
              <a:gd name="connsiteY2" fmla="*/ 6874933 h 6891867"/>
              <a:gd name="connsiteX3" fmla="*/ 16935 w 10295468"/>
              <a:gd name="connsiteY3" fmla="*/ 6891867 h 6891867"/>
              <a:gd name="connsiteX4" fmla="*/ 0 w 10295468"/>
              <a:gd name="connsiteY4" fmla="*/ 0 h 6891867"/>
              <a:gd name="connsiteX5" fmla="*/ 8382001 w 10295468"/>
              <a:gd name="connsiteY5" fmla="*/ 8466 h 6891867"/>
              <a:gd name="connsiteX0" fmla="*/ 8382001 w 8382001"/>
              <a:gd name="connsiteY0" fmla="*/ 8466 h 6891867"/>
              <a:gd name="connsiteX1" fmla="*/ 7738534 w 8382001"/>
              <a:gd name="connsiteY1" fmla="*/ 2573866 h 6891867"/>
              <a:gd name="connsiteX2" fmla="*/ 7340602 w 8382001"/>
              <a:gd name="connsiteY2" fmla="*/ 6883400 h 6891867"/>
              <a:gd name="connsiteX3" fmla="*/ 16935 w 8382001"/>
              <a:gd name="connsiteY3" fmla="*/ 6891867 h 6891867"/>
              <a:gd name="connsiteX4" fmla="*/ 0 w 8382001"/>
              <a:gd name="connsiteY4" fmla="*/ 0 h 6891867"/>
              <a:gd name="connsiteX5" fmla="*/ 8382001 w 8382001"/>
              <a:gd name="connsiteY5" fmla="*/ 8466 h 6891867"/>
              <a:gd name="connsiteX0" fmla="*/ 8382001 w 9220200"/>
              <a:gd name="connsiteY0" fmla="*/ 8466 h 6891867"/>
              <a:gd name="connsiteX1" fmla="*/ 9220200 w 9220200"/>
              <a:gd name="connsiteY1" fmla="*/ 5350932 h 6891867"/>
              <a:gd name="connsiteX2" fmla="*/ 7340602 w 9220200"/>
              <a:gd name="connsiteY2" fmla="*/ 6883400 h 6891867"/>
              <a:gd name="connsiteX3" fmla="*/ 16935 w 9220200"/>
              <a:gd name="connsiteY3" fmla="*/ 6891867 h 6891867"/>
              <a:gd name="connsiteX4" fmla="*/ 0 w 9220200"/>
              <a:gd name="connsiteY4" fmla="*/ 0 h 6891867"/>
              <a:gd name="connsiteX5" fmla="*/ 8382001 w 9220200"/>
              <a:gd name="connsiteY5" fmla="*/ 8466 h 6891867"/>
              <a:gd name="connsiteX0" fmla="*/ 8382001 w 9220200"/>
              <a:gd name="connsiteY0" fmla="*/ 8466 h 6891867"/>
              <a:gd name="connsiteX1" fmla="*/ 9220200 w 9220200"/>
              <a:gd name="connsiteY1" fmla="*/ 5350932 h 6891867"/>
              <a:gd name="connsiteX2" fmla="*/ 7298269 w 9220200"/>
              <a:gd name="connsiteY2" fmla="*/ 6883400 h 6891867"/>
              <a:gd name="connsiteX3" fmla="*/ 16935 w 9220200"/>
              <a:gd name="connsiteY3" fmla="*/ 6891867 h 6891867"/>
              <a:gd name="connsiteX4" fmla="*/ 0 w 9220200"/>
              <a:gd name="connsiteY4" fmla="*/ 0 h 6891867"/>
              <a:gd name="connsiteX5" fmla="*/ 8382001 w 9220200"/>
              <a:gd name="connsiteY5" fmla="*/ 8466 h 689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20200" h="6891867">
                <a:moveTo>
                  <a:pt x="8382001" y="8466"/>
                </a:moveTo>
                <a:lnTo>
                  <a:pt x="9220200" y="5350932"/>
                </a:lnTo>
                <a:lnTo>
                  <a:pt x="7298269" y="6883400"/>
                </a:lnTo>
                <a:lnTo>
                  <a:pt x="16935" y="6891867"/>
                </a:lnTo>
                <a:lnTo>
                  <a:pt x="0" y="0"/>
                </a:lnTo>
                <a:lnTo>
                  <a:pt x="8382001" y="8466"/>
                </a:lnTo>
                <a:close/>
              </a:path>
            </a:pathLst>
          </a:custGeom>
          <a:solidFill>
            <a:schemeClr val="tx1">
              <a:lumMod val="95000"/>
              <a:lumOff val="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FBB3444A-472E-400E-81D0-7CCDEEECC9C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0"/>
            <a:ext cx="2436813" cy="6858001"/>
            <a:chOff x="1320800" y="0"/>
            <a:chExt cx="2436813" cy="6858001"/>
          </a:xfrm>
        </p:grpSpPr>
        <p:sp>
          <p:nvSpPr>
            <p:cNvPr id="31" name="Freeform 6">
              <a:extLst>
                <a:ext uri="{FF2B5EF4-FFF2-40B4-BE49-F238E27FC236}">
                  <a16:creationId xmlns:a16="http://schemas.microsoft.com/office/drawing/2014/main" id="{B7E64D84-2392-46A1-99D2-C8FC063F9A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2" name="Freeform 7">
              <a:extLst>
                <a:ext uri="{FF2B5EF4-FFF2-40B4-BE49-F238E27FC236}">
                  <a16:creationId xmlns:a16="http://schemas.microsoft.com/office/drawing/2014/main" id="{89352A95-1C82-4A0D-9B20-8AC7280C7A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3" name="Freeform 8">
              <a:extLst>
                <a:ext uri="{FF2B5EF4-FFF2-40B4-BE49-F238E27FC236}">
                  <a16:creationId xmlns:a16="http://schemas.microsoft.com/office/drawing/2014/main" id="{81B60E48-D617-4CF1-8900-497D491424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4" name="Freeform 9">
              <a:extLst>
                <a:ext uri="{FF2B5EF4-FFF2-40B4-BE49-F238E27FC236}">
                  <a16:creationId xmlns:a16="http://schemas.microsoft.com/office/drawing/2014/main" id="{BFF6C14F-3347-46BB-A317-C1C12263E8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5" name="Freeform 10">
              <a:extLst>
                <a:ext uri="{FF2B5EF4-FFF2-40B4-BE49-F238E27FC236}">
                  <a16:creationId xmlns:a16="http://schemas.microsoft.com/office/drawing/2014/main" id="{CDD86299-6737-471C-98C5-872BDC6810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6" name="Freeform 11">
              <a:extLst>
                <a:ext uri="{FF2B5EF4-FFF2-40B4-BE49-F238E27FC236}">
                  <a16:creationId xmlns:a16="http://schemas.microsoft.com/office/drawing/2014/main" id="{60C6C46B-7841-473B-AC3A-9A69908AB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4ECBBE81-FB39-739B-E20A-E8B346EACE6A}"/>
              </a:ext>
            </a:extLst>
          </p:cNvPr>
          <p:cNvSpPr>
            <a:spLocks noGrp="1"/>
          </p:cNvSpPr>
          <p:nvPr>
            <p:ph type="title"/>
          </p:nvPr>
        </p:nvSpPr>
        <p:spPr>
          <a:xfrm>
            <a:off x="3970867" y="558800"/>
            <a:ext cx="7535333" cy="1413933"/>
          </a:xfrm>
        </p:spPr>
        <p:txBody>
          <a:bodyPr>
            <a:normAutofit/>
          </a:bodyPr>
          <a:lstStyle/>
          <a:p>
            <a:r>
              <a:rPr lang="en-US">
                <a:solidFill>
                  <a:schemeClr val="bg1"/>
                </a:solidFill>
              </a:rPr>
              <a:t>THE WOW IN MY SOLUTION</a:t>
            </a:r>
          </a:p>
        </p:txBody>
      </p:sp>
      <p:sp>
        <p:nvSpPr>
          <p:cNvPr id="3" name="Content Placeholder 2">
            <a:extLst>
              <a:ext uri="{FF2B5EF4-FFF2-40B4-BE49-F238E27FC236}">
                <a16:creationId xmlns:a16="http://schemas.microsoft.com/office/drawing/2014/main" id="{B36A7FDF-2321-269A-FEA1-F9ADC9B5A73A}"/>
              </a:ext>
            </a:extLst>
          </p:cNvPr>
          <p:cNvSpPr>
            <a:spLocks noGrp="1"/>
          </p:cNvSpPr>
          <p:nvPr>
            <p:ph idx="1"/>
          </p:nvPr>
        </p:nvSpPr>
        <p:spPr>
          <a:xfrm>
            <a:off x="3970867" y="2048933"/>
            <a:ext cx="7532156" cy="3742267"/>
          </a:xfrm>
        </p:spPr>
        <p:txBody>
          <a:bodyPr vert="horz" lIns="91440" tIns="45720" rIns="91440" bIns="45720" rtlCol="0">
            <a:normAutofit/>
          </a:bodyPr>
          <a:lstStyle/>
          <a:p>
            <a:r>
              <a:rPr lang="en-US" sz="1800" dirty="0">
                <a:solidFill>
                  <a:schemeClr val="bg1"/>
                </a:solidFill>
                <a:ea typeface="+mn-lt"/>
                <a:cs typeface="+mn-lt"/>
              </a:rPr>
              <a:t>The "wow" factor in your solution for plant disease detection could be a unique feature or innovation that sets it apart from existing solutions and makes it particularly compelling. </a:t>
            </a:r>
            <a:endParaRPr lang="en-US">
              <a:solidFill>
                <a:schemeClr val="bg1"/>
              </a:solidFill>
              <a:ea typeface="+mn-lt"/>
              <a:cs typeface="+mn-lt"/>
            </a:endParaRPr>
          </a:p>
          <a:p>
            <a:pPr>
              <a:buClr>
                <a:srgbClr val="1287C3"/>
              </a:buClr>
            </a:pPr>
            <a:r>
              <a:rPr lang="en-US" sz="1800" dirty="0">
                <a:solidFill>
                  <a:srgbClr val="ECECEC"/>
                </a:solidFill>
                <a:ea typeface="+mn-lt"/>
                <a:cs typeface="+mn-lt"/>
              </a:rPr>
              <a:t> incorporating one or more of these "wow" elements into your solution, you can not only improve the effectiveness of plant disease detection but also create a unique value proposition that resonates with farmers, agricultural organizations, and industry stakeholders</a:t>
            </a:r>
            <a:r>
              <a:rPr lang="en-US" sz="1200" dirty="0">
                <a:solidFill>
                  <a:srgbClr val="ECECEC"/>
                </a:solidFill>
                <a:ea typeface="+mn-lt"/>
                <a:cs typeface="+mn-lt"/>
              </a:rPr>
              <a:t>.</a:t>
            </a:r>
            <a:endParaRPr lang="en-US" dirty="0"/>
          </a:p>
        </p:txBody>
      </p:sp>
    </p:spTree>
    <p:extLst>
      <p:ext uri="{BB962C8B-B14F-4D97-AF65-F5344CB8AC3E}">
        <p14:creationId xmlns:p14="http://schemas.microsoft.com/office/powerpoint/2010/main" val="52028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5428F22-76B3-4107-AADE-3F9EC95FD3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346FBCF-5353-4172-96F5-4B7EB07777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90265" y="-12875"/>
            <a:ext cx="2604396" cy="6890194"/>
            <a:chOff x="2199787" y="-12875"/>
            <a:chExt cx="2679011" cy="6890194"/>
          </a:xfrm>
        </p:grpSpPr>
        <p:sp useBgFill="1">
          <p:nvSpPr>
            <p:cNvPr id="12" name="Rectangle 19">
              <a:extLst>
                <a:ext uri="{FF2B5EF4-FFF2-40B4-BE49-F238E27FC236}">
                  <a16:creationId xmlns:a16="http://schemas.microsoft.com/office/drawing/2014/main" id="{343F3E6D-808D-43AD-9485-AD0014BEAE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2">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20">
              <a:extLst>
                <a:ext uri="{FF2B5EF4-FFF2-40B4-BE49-F238E27FC236}">
                  <a16:creationId xmlns:a16="http://schemas.microsoft.com/office/drawing/2014/main" id="{03DB1AC6-5430-4CD3-BD83-86E675A11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2">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78326E10-C8CB-487F-A110-F861268DE6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0"/>
            <a:ext cx="2436813" cy="6858001"/>
            <a:chOff x="1320800" y="0"/>
            <a:chExt cx="2436813" cy="6858001"/>
          </a:xfrm>
        </p:grpSpPr>
        <p:sp>
          <p:nvSpPr>
            <p:cNvPr id="16" name="Freeform 6">
              <a:extLst>
                <a:ext uri="{FF2B5EF4-FFF2-40B4-BE49-F238E27FC236}">
                  <a16:creationId xmlns:a16="http://schemas.microsoft.com/office/drawing/2014/main" id="{3279962B-46D2-4E19-B632-39B80D1E8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7" name="Freeform 7">
              <a:extLst>
                <a:ext uri="{FF2B5EF4-FFF2-40B4-BE49-F238E27FC236}">
                  <a16:creationId xmlns:a16="http://schemas.microsoft.com/office/drawing/2014/main" id="{321A335A-53CB-4C17-AB51-5D9C2DCB4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8" name="Freeform 8">
              <a:extLst>
                <a:ext uri="{FF2B5EF4-FFF2-40B4-BE49-F238E27FC236}">
                  <a16:creationId xmlns:a16="http://schemas.microsoft.com/office/drawing/2014/main" id="{A0E0D557-405B-469F-AEDE-4E3404AA41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9" name="Freeform 9">
              <a:extLst>
                <a:ext uri="{FF2B5EF4-FFF2-40B4-BE49-F238E27FC236}">
                  <a16:creationId xmlns:a16="http://schemas.microsoft.com/office/drawing/2014/main" id="{D8D4E62F-9393-40A6-9E85-9F3B59C46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0" name="Freeform 10">
              <a:extLst>
                <a:ext uri="{FF2B5EF4-FFF2-40B4-BE49-F238E27FC236}">
                  <a16:creationId xmlns:a16="http://schemas.microsoft.com/office/drawing/2014/main" id="{FABD11B1-DE89-45BC-8204-968C88AAD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1" name="Freeform 11">
              <a:extLst>
                <a:ext uri="{FF2B5EF4-FFF2-40B4-BE49-F238E27FC236}">
                  <a16:creationId xmlns:a16="http://schemas.microsoft.com/office/drawing/2014/main" id="{AFA4965A-1FBC-44B8-B96A-3F5275C3A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7D2B7E39-4A61-4BCA-B616-D9F44D349E1F}"/>
              </a:ext>
            </a:extLst>
          </p:cNvPr>
          <p:cNvSpPr>
            <a:spLocks noGrp="1"/>
          </p:cNvSpPr>
          <p:nvPr>
            <p:ph type="title"/>
          </p:nvPr>
        </p:nvSpPr>
        <p:spPr>
          <a:xfrm>
            <a:off x="4158672" y="4618"/>
            <a:ext cx="6087437" cy="882843"/>
          </a:xfrm>
        </p:spPr>
        <p:txBody>
          <a:bodyPr>
            <a:normAutofit/>
          </a:bodyPr>
          <a:lstStyle/>
          <a:p>
            <a:r>
              <a:rPr lang="en-US" dirty="0"/>
              <a:t>MODELLING</a:t>
            </a:r>
          </a:p>
        </p:txBody>
      </p:sp>
      <p:pic>
        <p:nvPicPr>
          <p:cNvPr id="5" name="Picture 4">
            <a:extLst>
              <a:ext uri="{FF2B5EF4-FFF2-40B4-BE49-F238E27FC236}">
                <a16:creationId xmlns:a16="http://schemas.microsoft.com/office/drawing/2014/main" id="{958A5269-81EE-DEB4-4FEC-5E6C5E7AE4F1}"/>
              </a:ext>
            </a:extLst>
          </p:cNvPr>
          <p:cNvPicPr>
            <a:picLocks noChangeAspect="1"/>
          </p:cNvPicPr>
          <p:nvPr/>
        </p:nvPicPr>
        <p:blipFill rotWithShape="1">
          <a:blip r:embed="rId3"/>
          <a:srcRect l="37206" r="28706" b="-4"/>
          <a:stretch/>
        </p:blipFill>
        <p:spPr>
          <a:xfrm>
            <a:off x="20" y="10"/>
            <a:ext cx="3459143" cy="6857990"/>
          </a:xfrm>
          <a:custGeom>
            <a:avLst/>
            <a:gdLst/>
            <a:ahLst/>
            <a:cxnLst/>
            <a:rect l="l" t="t" r="r" b="b"/>
            <a:pathLst>
              <a:path w="3458633" h="6858000">
                <a:moveTo>
                  <a:pt x="0" y="0"/>
                </a:moveTo>
                <a:lnTo>
                  <a:pt x="3174999" y="0"/>
                </a:lnTo>
                <a:lnTo>
                  <a:pt x="2294466" y="5223932"/>
                </a:lnTo>
                <a:lnTo>
                  <a:pt x="3458633" y="6853767"/>
                </a:lnTo>
                <a:lnTo>
                  <a:pt x="0" y="6858000"/>
                </a:lnTo>
                <a:lnTo>
                  <a:pt x="0" y="0"/>
                </a:lnTo>
                <a:close/>
              </a:path>
            </a:pathLst>
          </a:custGeom>
          <a:ln w="38100">
            <a:noFill/>
          </a:ln>
          <a:effectLst/>
        </p:spPr>
      </p:pic>
      <p:sp>
        <p:nvSpPr>
          <p:cNvPr id="3" name="Content Placeholder 2">
            <a:extLst>
              <a:ext uri="{FF2B5EF4-FFF2-40B4-BE49-F238E27FC236}">
                <a16:creationId xmlns:a16="http://schemas.microsoft.com/office/drawing/2014/main" id="{E232182A-C5CB-2F04-746C-0F0AA7545A49}"/>
              </a:ext>
            </a:extLst>
          </p:cNvPr>
          <p:cNvSpPr>
            <a:spLocks noGrp="1"/>
          </p:cNvSpPr>
          <p:nvPr>
            <p:ph idx="1"/>
          </p:nvPr>
        </p:nvSpPr>
        <p:spPr>
          <a:xfrm>
            <a:off x="3843867" y="1032933"/>
            <a:ext cx="7659156" cy="5808903"/>
          </a:xfrm>
        </p:spPr>
        <p:txBody>
          <a:bodyPr>
            <a:noAutofit/>
          </a:bodyPr>
          <a:lstStyle/>
          <a:p>
            <a:pPr>
              <a:lnSpc>
                <a:spcPct val="90000"/>
              </a:lnSpc>
            </a:pPr>
            <a:r>
              <a:rPr lang="en-US" sz="1600" b="1">
                <a:ea typeface="+mn-lt"/>
                <a:cs typeface="+mn-lt"/>
              </a:rPr>
              <a:t>Data Collection:</a:t>
            </a:r>
            <a:r>
              <a:rPr lang="en-US" sz="1600">
                <a:ea typeface="+mn-lt"/>
                <a:cs typeface="+mn-lt"/>
              </a:rPr>
              <a:t> Gather a large dataset of images or sensor data representing healthy plants and plants affected by various diseases. Ensure that the dataset is diverse and includes different plant species, disease types, and stages of disease progression.</a:t>
            </a:r>
            <a:endParaRPr lang="en-US" sz="1600"/>
          </a:p>
          <a:p>
            <a:pPr>
              <a:lnSpc>
                <a:spcPct val="90000"/>
              </a:lnSpc>
              <a:buClr>
                <a:srgbClr val="1287C3"/>
              </a:buClr>
            </a:pPr>
            <a:r>
              <a:rPr lang="en-US" sz="1600" b="1">
                <a:ea typeface="+mn-lt"/>
                <a:cs typeface="+mn-lt"/>
              </a:rPr>
              <a:t>Data Preprocessing:</a:t>
            </a:r>
            <a:r>
              <a:rPr lang="en-US" sz="1600">
                <a:ea typeface="+mn-lt"/>
                <a:cs typeface="+mn-lt"/>
              </a:rPr>
              <a:t> Preprocess the data to prepare it for training. This may involve resizing images, normalizing pixel values, augmenting the data with transformations like rotation or flipping (for image data), and cleaning or filtering sensor data.</a:t>
            </a:r>
            <a:endParaRPr lang="en-US" sz="1600"/>
          </a:p>
          <a:p>
            <a:pPr>
              <a:lnSpc>
                <a:spcPct val="90000"/>
              </a:lnSpc>
              <a:buClr>
                <a:srgbClr val="1287C3"/>
              </a:buClr>
            </a:pPr>
            <a:r>
              <a:rPr lang="en-US" sz="1600" b="1">
                <a:ea typeface="+mn-lt"/>
                <a:cs typeface="+mn-lt"/>
              </a:rPr>
              <a:t>Feature Extraction (Optional):</a:t>
            </a:r>
            <a:r>
              <a:rPr lang="en-US" sz="1600">
                <a:ea typeface="+mn-lt"/>
                <a:cs typeface="+mn-lt"/>
              </a:rPr>
              <a:t> Depending on the complexity of your data and the modeling approach, you may need to extract relevant features from the raw data. For image data, this could involve using techniques like covveolutional neural networks (CNNs) for automatic feature extraction.</a:t>
            </a:r>
            <a:endParaRPr lang="en-US" sz="1600"/>
          </a:p>
          <a:p>
            <a:pPr>
              <a:lnSpc>
                <a:spcPct val="90000"/>
              </a:lnSpc>
              <a:buClr>
                <a:srgbClr val="1287C3"/>
              </a:buClr>
            </a:pPr>
            <a:r>
              <a:rPr lang="en-US" sz="1600" b="1">
                <a:ea typeface="+mn-lt"/>
                <a:cs typeface="+mn-lt"/>
              </a:rPr>
              <a:t>Model Selection:</a:t>
            </a:r>
            <a:r>
              <a:rPr lang="en-US" sz="1600">
                <a:ea typeface="+mn-lt"/>
                <a:cs typeface="+mn-lt"/>
              </a:rPr>
              <a:t> Choose a suitable machine learning or deep learning model for your task. Common choices for image-based tasks include CNN architectures such as ResNet, VGG, or custom-designed networks. For sensor data, you might use algorithms like decision trees, support vector machines (SVMs), or more advanced techniques like recurrent neural networks (RNNs) for time-series data.</a:t>
            </a:r>
            <a:endParaRPr lang="en-US" sz="1600"/>
          </a:p>
          <a:p>
            <a:pPr>
              <a:lnSpc>
                <a:spcPct val="90000"/>
              </a:lnSpc>
              <a:buClr>
                <a:srgbClr val="1287C3"/>
              </a:buClr>
            </a:pPr>
            <a:r>
              <a:rPr lang="en-US" sz="1600" b="1">
                <a:ea typeface="+mn-lt"/>
                <a:cs typeface="+mn-lt"/>
              </a:rPr>
              <a:t>Model Training:</a:t>
            </a:r>
            <a:r>
              <a:rPr lang="en-US" sz="1600">
                <a:ea typeface="+mn-lt"/>
                <a:cs typeface="+mn-lt"/>
              </a:rPr>
              <a:t> Split your data into training and validation sets (and optionally a test set). Train your chosen model on the training data using appropriate loss functions and optimization algorithms. Monitor the model's performance on the validation set to prevent overfitting.</a:t>
            </a:r>
            <a:endParaRPr lang="en-US" sz="1600"/>
          </a:p>
          <a:p>
            <a:pPr>
              <a:lnSpc>
                <a:spcPct val="90000"/>
              </a:lnSpc>
              <a:buClr>
                <a:srgbClr val="1287C3"/>
              </a:buClr>
            </a:pPr>
            <a:r>
              <a:rPr lang="en-US" sz="1600" b="1">
                <a:ea typeface="+mn-lt"/>
                <a:cs typeface="+mn-lt"/>
              </a:rPr>
              <a:t>Model Evaluation:</a:t>
            </a:r>
            <a:r>
              <a:rPr lang="en-US" sz="1600">
                <a:ea typeface="+mn-lt"/>
                <a:cs typeface="+mn-lt"/>
              </a:rPr>
              <a:t> Evaluate your trained model on the test set or a separate validation set to assess its performance metrics such as accuracy, precision, recall, F1 score, etc. Adjust hyperparameters and model architecture as needed to improve</a:t>
            </a:r>
            <a:endParaRPr lang="en-US" sz="1600"/>
          </a:p>
        </p:txBody>
      </p:sp>
    </p:spTree>
    <p:extLst>
      <p:ext uri="{BB962C8B-B14F-4D97-AF65-F5344CB8AC3E}">
        <p14:creationId xmlns:p14="http://schemas.microsoft.com/office/powerpoint/2010/main" val="29930923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Parallax</vt:lpstr>
      <vt:lpstr>ODURU LASYA 211521104100</vt:lpstr>
      <vt:lpstr>TITLE:PLANT DISEASE DETECTION</vt:lpstr>
      <vt:lpstr>AGENDA</vt:lpstr>
      <vt:lpstr>PROBLEM STATEMENT</vt:lpstr>
      <vt:lpstr>PROJECT OVERVIEW</vt:lpstr>
      <vt:lpstr>WHO ARE THE END USERS</vt:lpstr>
      <vt:lpstr>YOUR  SOLUTION AND IT'S VALUE PROPOSITION</vt:lpstr>
      <vt:lpstr>THE WOW IN MY SOLUTION</vt:lpstr>
      <vt:lpstr>MODELLING</vt:lpstr>
      <vt:lpstr>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216</cp:revision>
  <dcterms:created xsi:type="dcterms:W3CDTF">2024-04-02T13:55:56Z</dcterms:created>
  <dcterms:modified xsi:type="dcterms:W3CDTF">2024-04-02T14:47:36Z</dcterms:modified>
</cp:coreProperties>
</file>