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emconsortium.org/docs/2645/gem-2012-global-repor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iamexpat.nl/lifestyle/museums/amsterdam" TargetMode="External"/><Relationship Id="rId2" Type="http://schemas.openxmlformats.org/officeDocument/2006/relationships/image" Target="../media/image5.gif"/><Relationship Id="rId1" Type="http://schemas.openxmlformats.org/officeDocument/2006/relationships/slideLayout" Target="../slideLayouts/slideLayout7.xml"/><Relationship Id="rId6" Type="http://schemas.openxmlformats.org/officeDocument/2006/relationships/hyperlink" Target="http://www.iamexpat.nl/read-and-discuss/expat-page/news/amsterdam-ranked-2nd-in-best-cities-index" TargetMode="External"/><Relationship Id="rId5" Type="http://schemas.openxmlformats.org/officeDocument/2006/relationships/hyperlink" Target="http://www.iamexpat.nl/lifestyle/bars-and-clubs/amsterdam" TargetMode="External"/><Relationship Id="rId4" Type="http://schemas.openxmlformats.org/officeDocument/2006/relationships/hyperlink" Target="http://www.iamexpat.nl/lifestyle/whats-on/upcoming/amsterd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iamexpat.nl/read-and-discuss/expat-page/news/Netherlands-fourth-in-Global-Innovation-Index-2013" TargetMode="External"/><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42693"/>
            <a:ext cx="8689976" cy="2509213"/>
          </a:xfrm>
        </p:spPr>
        <p:txBody>
          <a:bodyPr/>
          <a:lstStyle/>
          <a:p>
            <a:r>
              <a:rPr lang="en-PH" b="1" dirty="0"/>
              <a:t>CONTEMPORARY WORLD</a:t>
            </a:r>
            <a:br>
              <a:rPr lang="en-PH" dirty="0"/>
            </a:br>
            <a:r>
              <a:rPr lang="en-PH" sz="2000" b="1" dirty="0"/>
              <a:t>(ASSIGNEMENT/REPORTING)</a:t>
            </a:r>
            <a:br>
              <a:rPr lang="en-PH" dirty="0"/>
            </a:br>
            <a:endParaRPr lang="en-PH" dirty="0"/>
          </a:p>
        </p:txBody>
      </p:sp>
      <p:sp>
        <p:nvSpPr>
          <p:cNvPr id="3" name="Subtitle 2"/>
          <p:cNvSpPr>
            <a:spLocks noGrp="1"/>
          </p:cNvSpPr>
          <p:nvPr>
            <p:ph type="subTitle" idx="1"/>
          </p:nvPr>
        </p:nvSpPr>
        <p:spPr>
          <a:xfrm>
            <a:off x="1751012" y="2606040"/>
            <a:ext cx="8689976" cy="1371599"/>
          </a:xfrm>
        </p:spPr>
        <p:txBody>
          <a:bodyPr>
            <a:normAutofit fontScale="25000" lnSpcReduction="20000"/>
          </a:bodyPr>
          <a:lstStyle/>
          <a:p>
            <a:r>
              <a:rPr lang="en-PH" sz="5600" b="1" u="sng" dirty="0">
                <a:solidFill>
                  <a:schemeClr val="tx1"/>
                </a:solidFill>
              </a:rPr>
              <a:t>Submit by: </a:t>
            </a:r>
            <a:endParaRPr lang="en-PH" sz="5600" dirty="0">
              <a:solidFill>
                <a:schemeClr val="tx1"/>
              </a:solidFill>
            </a:endParaRPr>
          </a:p>
          <a:p>
            <a:r>
              <a:rPr lang="en-PH" sz="5600" b="1" dirty="0" err="1">
                <a:solidFill>
                  <a:schemeClr val="tx1"/>
                </a:solidFill>
              </a:rPr>
              <a:t>Garganta</a:t>
            </a:r>
            <a:r>
              <a:rPr lang="en-PH" sz="5600" b="1" dirty="0">
                <a:solidFill>
                  <a:schemeClr val="tx1"/>
                </a:solidFill>
              </a:rPr>
              <a:t>, Jericho</a:t>
            </a:r>
            <a:endParaRPr lang="en-PH" sz="5600" dirty="0">
              <a:solidFill>
                <a:schemeClr val="tx1"/>
              </a:solidFill>
            </a:endParaRPr>
          </a:p>
          <a:p>
            <a:r>
              <a:rPr lang="en-PH" sz="5600" b="1" dirty="0" err="1">
                <a:solidFill>
                  <a:schemeClr val="tx1"/>
                </a:solidFill>
              </a:rPr>
              <a:t>Quiano</a:t>
            </a:r>
            <a:r>
              <a:rPr lang="en-PH" sz="5600" b="1" dirty="0">
                <a:solidFill>
                  <a:schemeClr val="tx1"/>
                </a:solidFill>
              </a:rPr>
              <a:t>, </a:t>
            </a:r>
            <a:r>
              <a:rPr lang="en-PH" sz="5600" b="1" dirty="0" err="1">
                <a:solidFill>
                  <a:schemeClr val="tx1"/>
                </a:solidFill>
              </a:rPr>
              <a:t>Herminigildo</a:t>
            </a:r>
            <a:r>
              <a:rPr lang="en-PH" sz="5600" b="1" dirty="0">
                <a:solidFill>
                  <a:schemeClr val="tx1"/>
                </a:solidFill>
              </a:rPr>
              <a:t> </a:t>
            </a:r>
            <a:r>
              <a:rPr lang="en-PH" sz="5600" b="1" dirty="0" err="1">
                <a:solidFill>
                  <a:schemeClr val="tx1"/>
                </a:solidFill>
              </a:rPr>
              <a:t>jr.</a:t>
            </a:r>
            <a:r>
              <a:rPr lang="en-PH" sz="5600" b="1" dirty="0">
                <a:solidFill>
                  <a:schemeClr val="tx1"/>
                </a:solidFill>
              </a:rPr>
              <a:t> </a:t>
            </a:r>
            <a:endParaRPr lang="en-PH" sz="5600" dirty="0">
              <a:solidFill>
                <a:schemeClr val="tx1"/>
              </a:solidFill>
            </a:endParaRPr>
          </a:p>
          <a:p>
            <a:r>
              <a:rPr lang="en-PH" sz="5600" b="1" dirty="0">
                <a:solidFill>
                  <a:schemeClr val="tx1"/>
                </a:solidFill>
              </a:rPr>
              <a:t>Ramirez, Garry </a:t>
            </a:r>
            <a:endParaRPr lang="en-PH" sz="5600" dirty="0">
              <a:solidFill>
                <a:schemeClr val="tx1"/>
              </a:solidFill>
            </a:endParaRPr>
          </a:p>
          <a:p>
            <a:r>
              <a:rPr lang="en-PH" sz="5600" b="1" dirty="0" err="1">
                <a:solidFill>
                  <a:schemeClr val="tx1"/>
                </a:solidFill>
              </a:rPr>
              <a:t>Tavas</a:t>
            </a:r>
            <a:r>
              <a:rPr lang="en-PH" sz="5600" b="1" dirty="0">
                <a:solidFill>
                  <a:schemeClr val="tx1"/>
                </a:solidFill>
              </a:rPr>
              <a:t>, Nicole </a:t>
            </a:r>
            <a:endParaRPr lang="en-PH" sz="5600" dirty="0">
              <a:solidFill>
                <a:schemeClr val="tx1"/>
              </a:solidFill>
            </a:endParaRPr>
          </a:p>
          <a:p>
            <a:r>
              <a:rPr lang="en-PH" sz="5600" b="1" dirty="0" err="1">
                <a:solidFill>
                  <a:schemeClr val="tx1"/>
                </a:solidFill>
              </a:rPr>
              <a:t>Zingapan</a:t>
            </a:r>
            <a:r>
              <a:rPr lang="en-PH" sz="5600" b="1" dirty="0">
                <a:solidFill>
                  <a:schemeClr val="tx1"/>
                </a:solidFill>
              </a:rPr>
              <a:t>, Jamaica</a:t>
            </a:r>
            <a:endParaRPr lang="en-PH" sz="5600" dirty="0">
              <a:solidFill>
                <a:schemeClr val="tx1"/>
              </a:solidFill>
            </a:endParaRPr>
          </a:p>
          <a:p>
            <a:r>
              <a:rPr lang="en-PH" sz="5600" b="1" dirty="0">
                <a:solidFill>
                  <a:schemeClr val="tx1"/>
                </a:solidFill>
              </a:rPr>
              <a:t> </a:t>
            </a:r>
            <a:endParaRPr lang="en-PH" sz="5600" dirty="0">
              <a:solidFill>
                <a:schemeClr val="tx1"/>
              </a:solidFill>
            </a:endParaRPr>
          </a:p>
          <a:p>
            <a:r>
              <a:rPr lang="en-PH" sz="5600" b="1" dirty="0">
                <a:solidFill>
                  <a:schemeClr val="tx1"/>
                </a:solidFill>
              </a:rPr>
              <a:t> </a:t>
            </a:r>
            <a:endParaRPr lang="en-PH" sz="5600" dirty="0">
              <a:solidFill>
                <a:schemeClr val="tx1"/>
              </a:solidFill>
            </a:endParaRPr>
          </a:p>
          <a:p>
            <a:r>
              <a:rPr lang="en-PH" sz="5600" b="1" dirty="0">
                <a:solidFill>
                  <a:schemeClr val="tx1"/>
                </a:solidFill>
              </a:rPr>
              <a:t> </a:t>
            </a:r>
            <a:endParaRPr lang="en-PH" sz="5600" dirty="0">
              <a:solidFill>
                <a:schemeClr val="tx1"/>
              </a:solidFill>
            </a:endParaRPr>
          </a:p>
          <a:p>
            <a:r>
              <a:rPr lang="en-PH" sz="5600" b="1" dirty="0">
                <a:solidFill>
                  <a:schemeClr val="tx1"/>
                </a:solidFill>
              </a:rPr>
              <a:t>Submitted to: </a:t>
            </a:r>
            <a:endParaRPr lang="en-PH" sz="5600" dirty="0">
              <a:solidFill>
                <a:schemeClr val="tx1"/>
              </a:solidFill>
            </a:endParaRPr>
          </a:p>
          <a:p>
            <a:r>
              <a:rPr lang="en-PH" sz="5600" b="1" dirty="0">
                <a:solidFill>
                  <a:schemeClr val="tx1"/>
                </a:solidFill>
              </a:rPr>
              <a:t>Sir. Jon </a:t>
            </a:r>
            <a:r>
              <a:rPr lang="en-PH" sz="5600" b="1" dirty="0" err="1">
                <a:solidFill>
                  <a:schemeClr val="tx1"/>
                </a:solidFill>
              </a:rPr>
              <a:t>Demelletes</a:t>
            </a:r>
            <a:r>
              <a:rPr lang="en-PH" sz="5600" b="1" dirty="0">
                <a:solidFill>
                  <a:schemeClr val="tx1"/>
                </a:solidFill>
              </a:rPr>
              <a:t> Jr. </a:t>
            </a:r>
            <a:endParaRPr lang="en-PH" sz="5600" dirty="0">
              <a:solidFill>
                <a:schemeClr val="tx1"/>
              </a:solidFill>
            </a:endParaRPr>
          </a:p>
          <a:p>
            <a:endParaRPr lang="en-PH" sz="2400" dirty="0"/>
          </a:p>
          <a:p>
            <a:endParaRPr lang="en-PH" dirty="0"/>
          </a:p>
        </p:txBody>
      </p:sp>
    </p:spTree>
    <p:extLst>
      <p:ext uri="{BB962C8B-B14F-4D97-AF65-F5344CB8AC3E}">
        <p14:creationId xmlns:p14="http://schemas.microsoft.com/office/powerpoint/2010/main" val="27585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966" y="781066"/>
            <a:ext cx="9927771" cy="5078313"/>
          </a:xfrm>
          <a:prstGeom prst="rect">
            <a:avLst/>
          </a:prstGeom>
        </p:spPr>
        <p:txBody>
          <a:bodyPr wrap="square">
            <a:spAutoFit/>
          </a:bodyPr>
          <a:lstStyle/>
          <a:p>
            <a:pPr lvl="0"/>
            <a:r>
              <a:rPr lang="en-PH" b="1" dirty="0">
                <a:latin typeface="Arial" panose="020B0604020202020204" pitchFamily="34" charset="0"/>
                <a:cs typeface="Arial" panose="020B0604020202020204" pitchFamily="34" charset="0"/>
              </a:rPr>
              <a:t>Dutch international focus</a:t>
            </a:r>
            <a:endParaRPr lang="en-PH" dirty="0">
              <a:latin typeface="Arial" panose="020B0604020202020204" pitchFamily="34" charset="0"/>
              <a:cs typeface="Arial" panose="020B0604020202020204" pitchFamily="34" charset="0"/>
            </a:endParaRPr>
          </a:p>
          <a:p>
            <a:pPr lvl="0"/>
            <a:r>
              <a:rPr lang="en-PH" dirty="0">
                <a:latin typeface="Arial" panose="020B0604020202020204" pitchFamily="34" charset="0"/>
                <a:cs typeface="Arial" panose="020B0604020202020204" pitchFamily="34" charset="0"/>
              </a:rPr>
              <a:t>The Amsterdam area has a workforce drawn from 180 different nationalities from a population in which 45 per cent belong to an ethnic minority. The survey said Amsterdam was one of the least segregated cities in Europe and "a benchmark for inclusion and integration."</a:t>
            </a:r>
          </a:p>
          <a:p>
            <a:pPr lvl="0"/>
            <a:r>
              <a:rPr lang="en-PH" dirty="0">
                <a:latin typeface="Arial" panose="020B0604020202020204" pitchFamily="34" charset="0"/>
                <a:cs typeface="Arial" panose="020B0604020202020204" pitchFamily="34" charset="0"/>
              </a:rPr>
              <a:t>It also gave high scores for its support for LGBT citizens, its religious tolerance and civil rights, with an overall A on the "Tolerance Scorecard."</a:t>
            </a:r>
          </a:p>
          <a:p>
            <a:pPr lvl="0"/>
            <a:r>
              <a:rPr lang="en-PH" dirty="0">
                <a:latin typeface="Arial" panose="020B0604020202020204" pitchFamily="34" charset="0"/>
                <a:cs typeface="Arial" panose="020B0604020202020204" pitchFamily="34" charset="0"/>
              </a:rPr>
              <a:t> </a:t>
            </a:r>
          </a:p>
          <a:p>
            <a:pPr lvl="0"/>
            <a:r>
              <a:rPr lang="en-PH" b="1" dirty="0">
                <a:latin typeface="Arial" panose="020B0604020202020204" pitchFamily="34" charset="0"/>
                <a:cs typeface="Arial" panose="020B0604020202020204" pitchFamily="34" charset="0"/>
              </a:rPr>
              <a:t>The Netherlands as a technology hotspot</a:t>
            </a:r>
            <a:endParaRPr lang="en-PH" dirty="0">
              <a:latin typeface="Arial" panose="020B0604020202020204" pitchFamily="34" charset="0"/>
              <a:cs typeface="Arial" panose="020B0604020202020204" pitchFamily="34" charset="0"/>
            </a:endParaRPr>
          </a:p>
          <a:p>
            <a:pPr lvl="0"/>
            <a:r>
              <a:rPr lang="en-PH" dirty="0">
                <a:latin typeface="Arial" panose="020B0604020202020204" pitchFamily="34" charset="0"/>
                <a:cs typeface="Arial" panose="020B0604020202020204" pitchFamily="34" charset="0"/>
              </a:rPr>
              <a:t>As mentioned above, Amsterdam ranks on creative scores, sitting in the top five creative cities in the world, alongside London, New York and Los Angeles.</a:t>
            </a:r>
          </a:p>
          <a:p>
            <a:pPr lvl="0"/>
            <a:r>
              <a:rPr lang="en-PH" dirty="0">
                <a:latin typeface="Arial" panose="020B0604020202020204" pitchFamily="34" charset="0"/>
                <a:cs typeface="Arial" panose="020B0604020202020204" pitchFamily="34" charset="0"/>
              </a:rPr>
              <a:t>Another measure of creativity is entrepreneurship: according to the </a:t>
            </a:r>
            <a:r>
              <a:rPr lang="en-PH" u="sng" dirty="0">
                <a:latin typeface="Arial" panose="020B0604020202020204" pitchFamily="34" charset="0"/>
                <a:cs typeface="Arial" panose="020B0604020202020204" pitchFamily="34" charset="0"/>
                <a:hlinkClick r:id="rId2"/>
              </a:rPr>
              <a:t>Global Entrepreneurship Monitor report</a:t>
            </a:r>
            <a:r>
              <a:rPr lang="en-PH" dirty="0">
                <a:latin typeface="Arial" panose="020B0604020202020204" pitchFamily="34" charset="0"/>
                <a:cs typeface="Arial" panose="020B0604020202020204" pitchFamily="34" charset="0"/>
              </a:rPr>
              <a:t>, the Netherlands is the most entrepreneurial country in the EU, with 7,2 per cent of Dutch citizens between the ages of 18 and 64 owning or planning their own start-up.</a:t>
            </a:r>
          </a:p>
          <a:p>
            <a:pPr lvl="0"/>
            <a:r>
              <a:rPr lang="en-PH" dirty="0">
                <a:latin typeface="Arial" panose="020B0604020202020204" pitchFamily="34" charset="0"/>
                <a:cs typeface="Arial" panose="020B0604020202020204" pitchFamily="34" charset="0"/>
              </a:rPr>
              <a:t>The Amsterdam region also has the world’s largest, most stable digital exchange platform, which has been a major draw for ICT companies from around the world.</a:t>
            </a:r>
          </a:p>
          <a:p>
            <a:pPr lvl="0"/>
            <a:r>
              <a:rPr lang="en-PH" dirty="0">
                <a:latin typeface="Arial" panose="020B0604020202020204" pitchFamily="34" charset="0"/>
                <a:cs typeface="Arial" panose="020B0604020202020204" pitchFamily="34" charset="0"/>
              </a:rPr>
              <a:t>The city has around nine "knowledge-clusters" geared towards the ICT and Life Sciences industries that aim to consolidate the efforts of organizations and create strong links between knowledge and business development.</a:t>
            </a:r>
          </a:p>
        </p:txBody>
      </p:sp>
    </p:spTree>
    <p:extLst>
      <p:ext uri="{BB962C8B-B14F-4D97-AF65-F5344CB8AC3E}">
        <p14:creationId xmlns:p14="http://schemas.microsoft.com/office/powerpoint/2010/main" val="15241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4248"/>
            <a:ext cx="11521440" cy="6507935"/>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Blip>
                <a:blip r:embed="rId2"/>
              </a:buBlip>
            </a:pPr>
            <a:r>
              <a:rPr lang="en-PH" b="1" dirty="0">
                <a:latin typeface="Arial" panose="020B0604020202020204" pitchFamily="34" charset="0"/>
                <a:ea typeface="Times New Roman" panose="02020603050405020304" pitchFamily="18" charset="0"/>
                <a:cs typeface="Times New Roman" panose="02020603050405020304" pitchFamily="18" charset="0"/>
              </a:rPr>
              <a:t>Quality of Place</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800"/>
              </a:spcAft>
              <a:buFont typeface="Wingdings" panose="05000000000000000000" pitchFamily="2" charset="2"/>
              <a:buChar char=""/>
            </a:pPr>
            <a:r>
              <a:rPr lang="en-PH" dirty="0">
                <a:latin typeface="Arial" panose="020B0604020202020204" pitchFamily="34" charset="0"/>
                <a:ea typeface="Times New Roman" panose="02020603050405020304" pitchFamily="18" charset="0"/>
                <a:cs typeface="Times New Roman" panose="02020603050405020304" pitchFamily="18" charset="0"/>
              </a:rPr>
              <a:t>Amsterdam also scored an A for amenities, which included rating </a:t>
            </a:r>
            <a:r>
              <a:rPr lang="en-PH" dirty="0">
                <a:latin typeface="Arial" panose="020B0604020202020204" pitchFamily="34" charset="0"/>
                <a:ea typeface="Times New Roman" panose="02020603050405020304" pitchFamily="18" charset="0"/>
                <a:cs typeface="Times New Roman" panose="02020603050405020304" pitchFamily="18" charset="0"/>
                <a:hlinkClick r:id="rId3"/>
              </a:rPr>
              <a:t>museums</a:t>
            </a:r>
            <a:r>
              <a:rPr lang="en-PH" dirty="0">
                <a:latin typeface="Arial" panose="020B0604020202020204" pitchFamily="34" charset="0"/>
                <a:ea typeface="Times New Roman" panose="02020603050405020304" pitchFamily="18" charset="0"/>
                <a:cs typeface="Times New Roman" panose="02020603050405020304" pitchFamily="18" charset="0"/>
              </a:rPr>
              <a:t>, </a:t>
            </a:r>
            <a:r>
              <a:rPr lang="en-PH" dirty="0">
                <a:latin typeface="Arial" panose="020B0604020202020204" pitchFamily="34" charset="0"/>
                <a:ea typeface="Times New Roman" panose="02020603050405020304" pitchFamily="18" charset="0"/>
                <a:cs typeface="Times New Roman" panose="02020603050405020304" pitchFamily="18" charset="0"/>
                <a:hlinkClick r:id="rId4"/>
              </a:rPr>
              <a:t>cultural events</a:t>
            </a:r>
            <a:r>
              <a:rPr lang="en-PH" dirty="0">
                <a:latin typeface="Arial" panose="020B0604020202020204" pitchFamily="34" charset="0"/>
                <a:ea typeface="Times New Roman" panose="02020603050405020304" pitchFamily="18" charset="0"/>
                <a:cs typeface="Times New Roman" panose="02020603050405020304" pitchFamily="18" charset="0"/>
              </a:rPr>
              <a:t>, and entertainment and </a:t>
            </a:r>
            <a:r>
              <a:rPr lang="en-PH" dirty="0">
                <a:latin typeface="Arial" panose="020B0604020202020204" pitchFamily="34" charset="0"/>
                <a:ea typeface="Times New Roman" panose="02020603050405020304" pitchFamily="18" charset="0"/>
                <a:cs typeface="Times New Roman" panose="02020603050405020304" pitchFamily="18" charset="0"/>
                <a:hlinkClick r:id="rId5"/>
              </a:rPr>
              <a:t>nightlife</a:t>
            </a:r>
            <a:r>
              <a:rPr lang="en-PH" dirty="0">
                <a:latin typeface="Arial" panose="020B0604020202020204" pitchFamily="34"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800"/>
              </a:spcAft>
              <a:buFont typeface="Wingdings" panose="05000000000000000000" pitchFamily="2" charset="2"/>
              <a:buChar char=""/>
            </a:pPr>
            <a:r>
              <a:rPr lang="en-PH" dirty="0">
                <a:latin typeface="Arial" panose="020B0604020202020204" pitchFamily="34" charset="0"/>
                <a:ea typeface="Times New Roman" panose="02020603050405020304" pitchFamily="18" charset="0"/>
                <a:cs typeface="Times New Roman" panose="02020603050405020304" pitchFamily="18" charset="0"/>
              </a:rPr>
              <a:t>The survey gave especially high scores for investment in architecture, the variety of "scenes," or separate cultural identities, and, naturally, bike paths.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800"/>
              </a:spcAft>
              <a:buFont typeface="Wingdings" panose="05000000000000000000" pitchFamily="2" charset="2"/>
              <a:buChar char=""/>
            </a:pPr>
            <a:r>
              <a:rPr lang="en-PH" dirty="0">
                <a:latin typeface="Arial" panose="020B0604020202020204" pitchFamily="34" charset="0"/>
                <a:ea typeface="Times New Roman" panose="02020603050405020304" pitchFamily="18" charset="0"/>
                <a:cs typeface="Times New Roman" panose="02020603050405020304" pitchFamily="18" charset="0"/>
              </a:rPr>
              <a:t>This rating mirrors that found by the </a:t>
            </a:r>
            <a:r>
              <a:rPr lang="en-PH" i="1" dirty="0">
                <a:latin typeface="Arial" panose="020B0604020202020204" pitchFamily="34" charset="0"/>
                <a:ea typeface="Times New Roman" panose="02020603050405020304" pitchFamily="18" charset="0"/>
                <a:cs typeface="Times New Roman" panose="02020603050405020304" pitchFamily="18" charset="0"/>
              </a:rPr>
              <a:t>Economist</a:t>
            </a:r>
            <a:r>
              <a:rPr lang="en-PH" dirty="0">
                <a:latin typeface="Arial" panose="020B0604020202020204" pitchFamily="34" charset="0"/>
                <a:ea typeface="Times New Roman" panose="02020603050405020304" pitchFamily="18" charset="0"/>
                <a:cs typeface="Times New Roman" panose="02020603050405020304" pitchFamily="18" charset="0"/>
              </a:rPr>
              <a:t>’s </a:t>
            </a:r>
            <a:r>
              <a:rPr lang="en-PH" dirty="0" err="1">
                <a:latin typeface="Arial" panose="020B0604020202020204" pitchFamily="34" charset="0"/>
                <a:ea typeface="Times New Roman" panose="02020603050405020304" pitchFamily="18" charset="0"/>
                <a:cs typeface="Times New Roman" panose="02020603050405020304" pitchFamily="18" charset="0"/>
              </a:rPr>
              <a:t>Liveability</a:t>
            </a:r>
            <a:r>
              <a:rPr lang="en-PH" dirty="0">
                <a:latin typeface="Arial" panose="020B0604020202020204" pitchFamily="34" charset="0"/>
                <a:ea typeface="Times New Roman" panose="02020603050405020304" pitchFamily="18" charset="0"/>
                <a:cs typeface="Times New Roman" panose="02020603050405020304" pitchFamily="18" charset="0"/>
              </a:rPr>
              <a:t> Ranking, which ranked Amsterdam as the </a:t>
            </a:r>
            <a:r>
              <a:rPr lang="en-PH" dirty="0">
                <a:latin typeface="Arial" panose="020B0604020202020204" pitchFamily="34" charset="0"/>
                <a:ea typeface="Times New Roman" panose="02020603050405020304" pitchFamily="18" charset="0"/>
                <a:cs typeface="Times New Roman" panose="02020603050405020304" pitchFamily="18" charset="0"/>
                <a:hlinkClick r:id="rId6"/>
              </a:rPr>
              <a:t>world’s second-best city</a:t>
            </a:r>
            <a:r>
              <a:rPr lang="en-PH" dirty="0">
                <a:latin typeface="Arial" panose="020B0604020202020204" pitchFamily="34" charset="0"/>
                <a:ea typeface="Times New Roman" panose="02020603050405020304" pitchFamily="18" charset="0"/>
                <a:cs typeface="Times New Roman" panose="02020603050405020304" pitchFamily="18" charset="0"/>
              </a:rPr>
              <a:t> in its spatially-adjusted version of the famous survey.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lphaUcPeriod"/>
            </a:pPr>
            <a:r>
              <a:rPr lang="en-US" b="1" dirty="0">
                <a:latin typeface="Arial" panose="020B0604020202020204" pitchFamily="34" charset="0"/>
                <a:ea typeface="Calibri" panose="020F0502020204030204" pitchFamily="34" charset="0"/>
                <a:cs typeface="Times New Roman" panose="02020603050405020304" pitchFamily="18" charset="0"/>
              </a:rPr>
              <a:t>What make your city a global city?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Wingdings" panose="05000000000000000000" pitchFamily="2" charset="2"/>
              <a:buChar char=""/>
              <a:tabLst>
                <a:tab pos="685800" algn="l"/>
              </a:tabLst>
            </a:pPr>
            <a:r>
              <a:rPr lang="en-PH" spc="40" dirty="0">
                <a:latin typeface="Arial" panose="020B0604020202020204" pitchFamily="34" charset="0"/>
                <a:ea typeface="Times New Roman" panose="02020603050405020304" pitchFamily="18" charset="0"/>
                <a:cs typeface="Times New Roman" panose="02020603050405020304" pitchFamily="18" charset="0"/>
              </a:rPr>
              <a:t>Since the 17</a:t>
            </a:r>
            <a:r>
              <a:rPr lang="en-PH" spc="40" baseline="30000" dirty="0">
                <a:latin typeface="Arial" panose="020B0604020202020204" pitchFamily="34" charset="0"/>
                <a:ea typeface="Times New Roman" panose="02020603050405020304" pitchFamily="18" charset="0"/>
                <a:cs typeface="Times New Roman" panose="02020603050405020304" pitchFamily="18" charset="0"/>
              </a:rPr>
              <a:t>th </a:t>
            </a:r>
            <a:r>
              <a:rPr lang="en-PH" spc="40" dirty="0">
                <a:latin typeface="Arial" panose="020B0604020202020204" pitchFamily="34" charset="0"/>
                <a:ea typeface="Times New Roman" panose="02020603050405020304" pitchFamily="18" charset="0"/>
                <a:cs typeface="Times New Roman" panose="02020603050405020304" pitchFamily="18" charset="0"/>
              </a:rPr>
              <a:t>century the city has been known for its liberal thinking and tolerance</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Wingdings" panose="05000000000000000000" pitchFamily="2" charset="2"/>
              <a:buChar char=""/>
              <a:tabLst>
                <a:tab pos="685800" algn="l"/>
              </a:tabLst>
            </a:pPr>
            <a:r>
              <a:rPr lang="en-PH" spc="40" dirty="0">
                <a:latin typeface="Arial" panose="020B0604020202020204" pitchFamily="34" charset="0"/>
                <a:ea typeface="Times New Roman" panose="02020603050405020304" pitchFamily="18" charset="0"/>
                <a:cs typeface="Times New Roman" panose="02020603050405020304" pitchFamily="18" charset="0"/>
              </a:rPr>
              <a:t>It encourages its many visitors to explore beyond the city </a:t>
            </a:r>
            <a:r>
              <a:rPr lang="en-PH" spc="40" dirty="0" err="1">
                <a:latin typeface="Arial" panose="020B0604020202020204" pitchFamily="34" charset="0"/>
                <a:ea typeface="Times New Roman" panose="02020603050405020304" pitchFamily="18" charset="0"/>
                <a:cs typeface="Times New Roman" panose="02020603050405020304" pitchFamily="18" charset="0"/>
              </a:rPr>
              <a:t>centre</a:t>
            </a:r>
            <a:r>
              <a:rPr lang="en-PH" spc="40" dirty="0">
                <a:latin typeface="Arial" panose="020B0604020202020204" pitchFamily="34" charset="0"/>
                <a:ea typeface="Times New Roman" panose="02020603050405020304" pitchFamily="18" charset="0"/>
                <a:cs typeface="Times New Roman" panose="02020603050405020304" pitchFamily="18" charset="0"/>
              </a:rPr>
              <a:t> by branding and promoting its neighborhoods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SzPts val="1000"/>
              <a:buFont typeface="Wingdings" panose="05000000000000000000" pitchFamily="2" charset="2"/>
              <a:buChar char=""/>
              <a:tabLst>
                <a:tab pos="685800" algn="l"/>
              </a:tabLst>
            </a:pPr>
            <a:r>
              <a:rPr lang="en-PH" spc="40" dirty="0">
                <a:latin typeface="Arial" panose="020B0604020202020204" pitchFamily="34" charset="0"/>
                <a:ea typeface="Times New Roman" panose="02020603050405020304" pitchFamily="18" charset="0"/>
                <a:cs typeface="Times New Roman" panose="02020603050405020304" pitchFamily="18" charset="0"/>
              </a:rPr>
              <a:t>Increasingly cultural policies and activities in Amsterdam have a broader citywide and regional scope, rather than being concentrated around one area.</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PH" dirty="0">
                <a:latin typeface="Arial" panose="020B0604020202020204" pitchFamily="34" charset="0"/>
                <a:ea typeface="Calibri" panose="020F0502020204030204" pitchFamily="34" charset="0"/>
                <a:cs typeface="Times New Roman" panose="02020603050405020304" pitchFamily="18" charset="0"/>
              </a:rPr>
              <a:t>Amsterdam is a typical ‘global city’ with a large service sector that employs professionals from all over the world while Rotterdam is best characterized as a post-industrial city, where low-skilled workers of native and immigrant origin compete with one another. This difference is reflected in the cultural and political life of the two cities and also in their diversity policies.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406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2" y="430362"/>
            <a:ext cx="10149839" cy="5907258"/>
          </a:xfrm>
          <a:prstGeom prst="rect">
            <a:avLst/>
          </a:prstGeom>
        </p:spPr>
        <p:txBody>
          <a:bodyPr wrap="square">
            <a:spAutoFit/>
          </a:bodyPr>
          <a:lstStyle/>
          <a:p>
            <a:pPr>
              <a:lnSpc>
                <a:spcPct val="107000"/>
              </a:lnSpc>
              <a:spcAft>
                <a:spcPts val="800"/>
              </a:spcAft>
            </a:pPr>
            <a:r>
              <a:rPr lang="en-US" sz="2000" b="1" dirty="0">
                <a:latin typeface="Arial" panose="020B0604020202020204" pitchFamily="34" charset="0"/>
                <a:ea typeface="Calibri" panose="020F0502020204030204" pitchFamily="34" charset="0"/>
                <a:cs typeface="Times New Roman" panose="02020603050405020304" pitchFamily="18" charset="0"/>
              </a:rPr>
              <a:t>7. </a:t>
            </a:r>
            <a:r>
              <a:rPr lang="en-PH" sz="2000" b="1" spc="15" dirty="0">
                <a:latin typeface="Arial" panose="020B0604020202020204" pitchFamily="34" charset="0"/>
                <a:ea typeface="Calibri" panose="020F0502020204030204" pitchFamily="34" charset="0"/>
                <a:cs typeface="Times New Roman" panose="02020603050405020304" pitchFamily="18" charset="0"/>
              </a:rPr>
              <a:t>Explain the theory of demographic transition as it affects the global population</a:t>
            </a:r>
            <a:endParaRPr lang="en-PH"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2000" spc="15" dirty="0">
                <a:latin typeface="Arial" panose="020B0604020202020204" pitchFamily="34" charset="0"/>
                <a:ea typeface="Calibri" panose="020F0502020204030204" pitchFamily="34" charset="0"/>
                <a:cs typeface="Times New Roman" panose="02020603050405020304" pitchFamily="18" charset="0"/>
              </a:rPr>
              <a:t> </a:t>
            </a:r>
            <a:endParaRPr lang="en-PH" dirty="0">
              <a:latin typeface="Calibri" panose="020F0502020204030204" pitchFamily="34" charset="0"/>
              <a:ea typeface="Calibri" panose="020F0502020204030204" pitchFamily="34" charset="0"/>
              <a:cs typeface="Times New Roman" panose="02020603050405020304" pitchFamily="18" charset="0"/>
            </a:endParaRPr>
          </a:p>
          <a:p>
            <a:pPr fontAlgn="base">
              <a:lnSpc>
                <a:spcPts val="1800"/>
              </a:lnSpc>
              <a:spcAft>
                <a:spcPts val="1440"/>
              </a:spcAft>
            </a:pPr>
            <a:r>
              <a:rPr lang="en-PH" sz="2000" dirty="0">
                <a:latin typeface="Arial" panose="020B0604020202020204" pitchFamily="34" charset="0"/>
                <a:ea typeface="Times New Roman" panose="02020603050405020304" pitchFamily="18" charset="0"/>
              </a:rPr>
              <a:t>The Demographic Transition Theory is a theory that sheds light on changes in the rate of birth and death, and thus on the population growth rate.</a:t>
            </a:r>
            <a:endParaRPr lang="en-PH" sz="2000" dirty="0">
              <a:latin typeface="Times New Roman" panose="02020603050405020304" pitchFamily="18" charset="0"/>
              <a:ea typeface="Times New Roman" panose="02020603050405020304" pitchFamily="18" charset="0"/>
            </a:endParaRPr>
          </a:p>
          <a:p>
            <a:pPr>
              <a:lnSpc>
                <a:spcPct val="107000"/>
              </a:lnSpc>
              <a:spcAft>
                <a:spcPts val="800"/>
              </a:spcAft>
            </a:pPr>
            <a:r>
              <a:rPr lang="en-PH" sz="2000" i="1" dirty="0">
                <a:latin typeface="Arial" panose="020B0604020202020204" pitchFamily="34" charset="0"/>
                <a:ea typeface="Calibri" panose="020F0502020204030204" pitchFamily="34" charset="0"/>
                <a:cs typeface="Times New Roman" panose="02020603050405020304" pitchFamily="18" charset="0"/>
              </a:rPr>
              <a:t>The birth-rate and death rate rates are different, along with economic growth. The growth rate of the population is also different because of it. </a:t>
            </a:r>
            <a:endParaRPr lang="en-PH"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2000" i="1" dirty="0">
                <a:latin typeface="Arial" panose="020B0604020202020204" pitchFamily="34" charset="0"/>
                <a:ea typeface="Calibri" panose="020F0502020204030204" pitchFamily="34" charset="0"/>
                <a:cs typeface="Times New Roman" panose="02020603050405020304" pitchFamily="18" charset="0"/>
              </a:rPr>
              <a:t>“Demographic transition refers to a population cycle that begins with a fall in the death rate, continues with a phase of rapid population growth and concludes with a decline in the birth rate”-E.G. Dolan.</a:t>
            </a:r>
            <a:endParaRPr lang="en-PH"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2000" i="1" dirty="0">
                <a:latin typeface="Arial" panose="020B0604020202020204" pitchFamily="34" charset="0"/>
                <a:ea typeface="Calibri" panose="020F0502020204030204" pitchFamily="34" charset="0"/>
                <a:cs typeface="Times New Roman" panose="02020603050405020304" pitchFamily="18" charset="0"/>
              </a:rPr>
              <a:t> </a:t>
            </a:r>
            <a:endParaRPr lang="en-PH" dirty="0">
              <a:latin typeface="Calibri" panose="020F0502020204030204" pitchFamily="34" charset="0"/>
              <a:ea typeface="Calibri" panose="020F0502020204030204" pitchFamily="34" charset="0"/>
              <a:cs typeface="Times New Roman" panose="02020603050405020304" pitchFamily="18" charset="0"/>
            </a:endParaRPr>
          </a:p>
          <a:p>
            <a:pPr fontAlgn="base">
              <a:lnSpc>
                <a:spcPts val="1800"/>
              </a:lnSpc>
              <a:spcAft>
                <a:spcPts val="1440"/>
              </a:spcAft>
            </a:pPr>
            <a:r>
              <a:rPr lang="en-PH" sz="2000" dirty="0">
                <a:latin typeface="Arial" panose="020B0604020202020204" pitchFamily="34" charset="0"/>
                <a:ea typeface="Times New Roman" panose="02020603050405020304" pitchFamily="18" charset="0"/>
              </a:rPr>
              <a:t>According to this theory, economic development has the effect of bringing about a reduction in the death rate.</a:t>
            </a:r>
            <a:endParaRPr lang="en-PH" sz="2000" dirty="0">
              <a:latin typeface="Times New Roman" panose="02020603050405020304" pitchFamily="18" charset="0"/>
              <a:ea typeface="Times New Roman" panose="02020603050405020304" pitchFamily="18" charset="0"/>
            </a:endParaRPr>
          </a:p>
          <a:p>
            <a:pPr fontAlgn="base">
              <a:lnSpc>
                <a:spcPts val="1800"/>
              </a:lnSpc>
              <a:spcAft>
                <a:spcPts val="1440"/>
              </a:spcAft>
            </a:pPr>
            <a:r>
              <a:rPr lang="en-PH" sz="2000" dirty="0">
                <a:latin typeface="Arial" panose="020B0604020202020204" pitchFamily="34" charset="0"/>
                <a:ea typeface="Times New Roman" panose="02020603050405020304" pitchFamily="18" charset="0"/>
              </a:rPr>
              <a:t>With economic progress, the relationship between birth and death rates shifts and a nation has to move through various stages of population growth. C.P. Blacker divided the population into five types as high, stationary, early expanding, low stationary, and diminishing. According to the theory of demographic transition, during the process of economic development, population growth would have to move through these distinct phases.</a:t>
            </a:r>
            <a:endParaRPr lang="en-PH"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80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873830" y="196623"/>
            <a:ext cx="6459174" cy="3656919"/>
          </a:xfrm>
          <a:prstGeom prst="rect">
            <a:avLst/>
          </a:prstGeom>
        </p:spPr>
      </p:pic>
      <p:sp>
        <p:nvSpPr>
          <p:cNvPr id="3" name="Rectangle 2"/>
          <p:cNvSpPr/>
          <p:nvPr/>
        </p:nvSpPr>
        <p:spPr>
          <a:xfrm>
            <a:off x="378821" y="3811012"/>
            <a:ext cx="9914709" cy="3046988"/>
          </a:xfrm>
          <a:prstGeom prst="rect">
            <a:avLst/>
          </a:prstGeom>
        </p:spPr>
        <p:txBody>
          <a:bodyPr wrap="square">
            <a:spAutoFit/>
          </a:bodyPr>
          <a:lstStyle/>
          <a:p>
            <a:pPr>
              <a:spcAft>
                <a:spcPts val="1200"/>
              </a:spcAft>
            </a:pPr>
            <a:r>
              <a:rPr lang="en-PH" b="1" dirty="0">
                <a:latin typeface="Arial" panose="020B0604020202020204" pitchFamily="34" charset="0"/>
                <a:ea typeface="Times New Roman" panose="02020603050405020304" pitchFamily="18" charset="0"/>
              </a:rPr>
              <a:t>Stage 1:</a:t>
            </a:r>
            <a:endParaRPr lang="en-PH" dirty="0">
              <a:latin typeface="Times New Roman" panose="02020603050405020304" pitchFamily="18" charset="0"/>
              <a:ea typeface="Times New Roman" panose="02020603050405020304" pitchFamily="18" charset="0"/>
            </a:endParaRPr>
          </a:p>
          <a:p>
            <a:pPr>
              <a:spcAft>
                <a:spcPts val="1200"/>
              </a:spcAft>
            </a:pPr>
            <a:r>
              <a:rPr lang="en-PH" dirty="0">
                <a:latin typeface="Arial" panose="020B0604020202020204" pitchFamily="34" charset="0"/>
                <a:ea typeface="Times New Roman" panose="02020603050405020304" pitchFamily="18" charset="0"/>
              </a:rPr>
              <a:t>This was pre-industrial times - 99% of recorded human history - where death rates were very high, and birth rates had to match/be higher than death rates to sustain the population.</a:t>
            </a:r>
            <a:endParaRPr lang="en-PH" dirty="0">
              <a:latin typeface="Times New Roman" panose="02020603050405020304" pitchFamily="18" charset="0"/>
              <a:ea typeface="Times New Roman" panose="02020603050405020304" pitchFamily="18" charset="0"/>
            </a:endParaRPr>
          </a:p>
          <a:p>
            <a:pPr>
              <a:spcAft>
                <a:spcPts val="1200"/>
              </a:spcAft>
            </a:pPr>
            <a:r>
              <a:rPr lang="en-PH" dirty="0">
                <a:latin typeface="Arial" panose="020B0604020202020204" pitchFamily="34" charset="0"/>
                <a:ea typeface="Times New Roman" panose="02020603050405020304" pitchFamily="18" charset="0"/>
              </a:rPr>
              <a:t>The birth rate is very high due to universal and early marriages, widespread illiteracy, conventional social values and customs, lack of knowledge of family planning strategies, attitudes towards children to augment the family income, etc.</a:t>
            </a:r>
            <a:endParaRPr lang="en-PH" dirty="0">
              <a:latin typeface="Times New Roman" panose="02020603050405020304" pitchFamily="18" charset="0"/>
              <a:ea typeface="Times New Roman" panose="02020603050405020304" pitchFamily="18" charset="0"/>
            </a:endParaRPr>
          </a:p>
          <a:p>
            <a:pPr>
              <a:spcAft>
                <a:spcPts val="1200"/>
              </a:spcAft>
            </a:pPr>
            <a:r>
              <a:rPr lang="en-PH" dirty="0">
                <a:latin typeface="Arial" panose="020B0604020202020204" pitchFamily="34" charset="0"/>
                <a:ea typeface="Times New Roman" panose="02020603050405020304" pitchFamily="18" charset="0"/>
              </a:rPr>
              <a:t>At this stage, Death rates are also high due to inadequate diet and lack of adequate medical and sanitation facilities. In this economy, the population growth rate is not high as a high birth rate is compensated for by a high death rate.</a:t>
            </a:r>
            <a:endParaRPr lang="en-PH"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699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845" y="1026421"/>
            <a:ext cx="9640389" cy="3334246"/>
          </a:xfrm>
          <a:prstGeom prst="rect">
            <a:avLst/>
          </a:prstGeom>
        </p:spPr>
        <p:txBody>
          <a:bodyPr wrap="square">
            <a:spAutoFit/>
          </a:bodyPr>
          <a:lstStyle/>
          <a:p>
            <a:pPr>
              <a:spcAft>
                <a:spcPts val="1200"/>
              </a:spcAft>
            </a:pPr>
            <a:r>
              <a:rPr lang="en-PH" sz="2400" b="1" dirty="0">
                <a:latin typeface="Arial" panose="020B0604020202020204" pitchFamily="34" charset="0"/>
                <a:ea typeface="Times New Roman" panose="02020603050405020304" pitchFamily="18" charset="0"/>
              </a:rPr>
              <a:t>Stage 2:</a:t>
            </a:r>
            <a:endParaRPr lang="en-PH" sz="2400" dirty="0">
              <a:latin typeface="Times New Roman" panose="02020603050405020304" pitchFamily="18" charset="0"/>
              <a:ea typeface="Times New Roman" panose="02020603050405020304" pitchFamily="18" charset="0"/>
            </a:endParaRPr>
          </a:p>
          <a:p>
            <a:pPr fontAlgn="base">
              <a:lnSpc>
                <a:spcPts val="1800"/>
              </a:lnSpc>
              <a:spcAft>
                <a:spcPts val="1440"/>
              </a:spcAft>
            </a:pPr>
            <a:r>
              <a:rPr lang="en-PH" sz="2400" dirty="0">
                <a:latin typeface="Arial" panose="020B0604020202020204" pitchFamily="34" charset="0"/>
                <a:ea typeface="Times New Roman" panose="02020603050405020304" pitchFamily="18" charset="0"/>
              </a:rPr>
              <a:t>With the gradual achievement of economic growth, people's living standards began to improve due to better and more frequent diet, improved medical and sanitation facilities leading to a decrease in the death rate.</a:t>
            </a:r>
            <a:endParaRPr lang="en-PH" sz="2400" dirty="0">
              <a:latin typeface="Times New Roman" panose="02020603050405020304" pitchFamily="18" charset="0"/>
              <a:ea typeface="Times New Roman" panose="02020603050405020304" pitchFamily="18" charset="0"/>
            </a:endParaRPr>
          </a:p>
          <a:p>
            <a:pPr fontAlgn="base">
              <a:lnSpc>
                <a:spcPts val="1800"/>
              </a:lnSpc>
              <a:spcAft>
                <a:spcPts val="1440"/>
              </a:spcAft>
            </a:pPr>
            <a:r>
              <a:rPr lang="en-PH" sz="2400" dirty="0">
                <a:latin typeface="Arial" panose="020B0604020202020204" pitchFamily="34" charset="0"/>
                <a:ea typeface="Times New Roman" panose="02020603050405020304" pitchFamily="18" charset="0"/>
              </a:rPr>
              <a:t>Daily food supplies, better law and order conditions, medical advances and advancements, the production of antibiotics, vaccines, and the implementation of immunization programs have contributed to a major reduction in the occurrence of disease and death. But at this stage, the birth rate continues to remain very high in-spite of a substantial fall in death rates leading to the accelerated growth of the population.</a:t>
            </a:r>
            <a:endParaRPr lang="en-PH"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911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469" y="1049464"/>
            <a:ext cx="9692640" cy="4401205"/>
          </a:xfrm>
          <a:prstGeom prst="rect">
            <a:avLst/>
          </a:prstGeom>
        </p:spPr>
        <p:txBody>
          <a:bodyPr wrap="square">
            <a:spAutoFit/>
          </a:bodyPr>
          <a:lstStyle/>
          <a:p>
            <a:pPr>
              <a:spcAft>
                <a:spcPts val="1200"/>
              </a:spcAft>
            </a:pPr>
            <a:r>
              <a:rPr lang="en-PH" sz="2000" b="1" dirty="0">
                <a:latin typeface="Arial" panose="020B0604020202020204" pitchFamily="34" charset="0"/>
                <a:ea typeface="Times New Roman" panose="02020603050405020304" pitchFamily="18" charset="0"/>
              </a:rPr>
              <a:t>Stage 3:</a:t>
            </a:r>
            <a:endParaRPr lang="en-PH" sz="2000" dirty="0">
              <a:latin typeface="Times New Roman" panose="02020603050405020304" pitchFamily="18" charset="0"/>
              <a:ea typeface="Times New Roman" panose="02020603050405020304" pitchFamily="18" charset="0"/>
            </a:endParaRPr>
          </a:p>
          <a:p>
            <a:pPr>
              <a:spcAft>
                <a:spcPts val="1200"/>
              </a:spcAft>
            </a:pPr>
            <a:r>
              <a:rPr lang="en-PH" sz="2000" dirty="0">
                <a:latin typeface="Arial" panose="020B0604020202020204" pitchFamily="34" charset="0"/>
                <a:ea typeface="Times New Roman" panose="02020603050405020304" pitchFamily="18" charset="0"/>
              </a:rPr>
              <a:t>During the industrial era, if we're speaking about the global population, during which incomes rose and families moved into cities. This urbanization required less human capital, so the total population finally began to stabilize.</a:t>
            </a:r>
            <a:endParaRPr lang="en-PH" sz="2000" dirty="0">
              <a:latin typeface="Times New Roman" panose="02020603050405020304" pitchFamily="18" charset="0"/>
              <a:ea typeface="Times New Roman" panose="02020603050405020304" pitchFamily="18" charset="0"/>
            </a:endParaRPr>
          </a:p>
          <a:p>
            <a:pPr>
              <a:spcAft>
                <a:spcPts val="1200"/>
              </a:spcAft>
            </a:pPr>
            <a:r>
              <a:rPr lang="en-PH" sz="2000" dirty="0">
                <a:latin typeface="Arial" panose="020B0604020202020204" pitchFamily="34" charset="0"/>
                <a:ea typeface="Times New Roman" panose="02020603050405020304" pitchFamily="18" charset="0"/>
              </a:rPr>
              <a:t>It is also defined as a demographic stage since the population continues to expand at a rapid pace. At this point, the birth rate decreases more rapidly compared to the death rate. As a result, the population is rising at a decreasing rate. This stage is characterized by a decrease in the birth rate, although the death rate remains stable because it has already fallen to the lowest minimum. Birth rate reductions due to the effects of economic growth have modified social perceptions and expanded facilities for family planning. As the death rate stops decreasing, the population continues to rise exponentially, while the birth rate, while diminishing, remains higher than the death rate.</a:t>
            </a:r>
            <a:endParaRPr lang="en-PH"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617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70" y="403731"/>
            <a:ext cx="9457508" cy="5922775"/>
          </a:xfrm>
          <a:prstGeom prst="rect">
            <a:avLst/>
          </a:prstGeom>
        </p:spPr>
        <p:txBody>
          <a:bodyPr wrap="square">
            <a:spAutoFit/>
          </a:bodyPr>
          <a:lstStyle/>
          <a:p>
            <a:pPr>
              <a:spcAft>
                <a:spcPts val="1200"/>
              </a:spcAft>
            </a:pPr>
            <a:r>
              <a:rPr lang="en-PH" b="1" dirty="0">
                <a:latin typeface="Arial" panose="020B0604020202020204" pitchFamily="34" charset="0"/>
                <a:ea typeface="Times New Roman" panose="02020603050405020304" pitchFamily="18" charset="0"/>
              </a:rPr>
              <a:t>Stage 4:</a:t>
            </a:r>
            <a:endParaRPr lang="en-PH" dirty="0">
              <a:latin typeface="Times New Roman" panose="02020603050405020304" pitchFamily="18" charset="0"/>
              <a:ea typeface="Times New Roman" panose="02020603050405020304" pitchFamily="18" charset="0"/>
            </a:endParaRPr>
          </a:p>
          <a:p>
            <a:pPr>
              <a:lnSpc>
                <a:spcPct val="107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It is called the stage of a stationary population. The birth rate and death rate are both poor and close to balance again. The birth rate is nearly equal to the death rate and there is no increase in the population. It's becoming more or less stationary at a low level.</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pPr>
            <a:r>
              <a:rPr lang="en-PH" dirty="0">
                <a:latin typeface="Arial" panose="020B0604020202020204" pitchFamily="34" charset="0"/>
                <a:ea typeface="Calibri" panose="020F0502020204030204" pitchFamily="34" charset="0"/>
                <a:cs typeface="Times New Roman" panose="02020603050405020304" pitchFamily="18" charset="0"/>
              </a:rPr>
              <a:t>Has the Philippines undergone the Demographic Transition? Why or Why Not?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The Philippines has undergone a demographic transition. The Philippines’ population is changing from one that has high fertility and high mortality rates to low fertility and low mortality. It will result soon in a demographic profile of the Philippines that will shift from having a lot of dependents to having more workers and fewer dependents. The economist predicted that the Philippines can be the 16</a:t>
            </a:r>
            <a:r>
              <a:rPr lang="en-PH" baseline="30000" dirty="0">
                <a:latin typeface="Arial" panose="020B0604020202020204" pitchFamily="34" charset="0"/>
                <a:ea typeface="Calibri" panose="020F0502020204030204" pitchFamily="34" charset="0"/>
                <a:cs typeface="Times New Roman" panose="02020603050405020304" pitchFamily="18" charset="0"/>
              </a:rPr>
              <a:t>th</a:t>
            </a:r>
            <a:r>
              <a:rPr lang="en-PH" dirty="0">
                <a:latin typeface="Arial" panose="020B0604020202020204" pitchFamily="34" charset="0"/>
                <a:ea typeface="Calibri" panose="020F0502020204030204" pitchFamily="34" charset="0"/>
                <a:cs typeface="Times New Roman" panose="02020603050405020304" pitchFamily="18" charset="0"/>
              </a:rPr>
              <a:t> largest economy by the year 2050. Demographic transition has 4 stages.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the first stage of demographic transition is called the pre-modern stage wherein there’s a high birth rate and high death rate. The birth rate is high because of illiteracy, and the high death rate because most of the people during the pre-modern stage are poor. So they can't afford to have a proper life at that time. </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24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793" y="2694440"/>
            <a:ext cx="8085909" cy="1893852"/>
          </a:xfrm>
          <a:prstGeom prst="rect">
            <a:avLst/>
          </a:prstGeom>
        </p:spPr>
        <p:txBody>
          <a:bodyPr wrap="square">
            <a:spAutoFit/>
          </a:bodyPr>
          <a:lstStyle/>
          <a:p>
            <a:pPr algn="just">
              <a:lnSpc>
                <a:spcPct val="115000"/>
              </a:lnSpc>
              <a:spcAft>
                <a:spcPts val="800"/>
              </a:spcAft>
            </a:pPr>
            <a:r>
              <a:rPr lang="en-PH"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Global Migration</a:t>
            </a:r>
            <a:r>
              <a:rPr lang="en-PH"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PH"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PH"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is defined as, a situation in which people go to live in foreign countries, especially to find work, from developing countries to developed ones (Cambridge Dictionary).</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34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75291-0BF3-4C83-BDB7-AB5F86BE06E7}"/>
              </a:ext>
            </a:extLst>
          </p:cNvPr>
          <p:cNvSpPr>
            <a:spLocks noGrp="1"/>
          </p:cNvSpPr>
          <p:nvPr>
            <p:ph sz="quarter" idx="13"/>
          </p:nvPr>
        </p:nvSpPr>
        <p:spPr>
          <a:xfrm>
            <a:off x="913774" y="371062"/>
            <a:ext cx="10363826" cy="6056242"/>
          </a:xfrm>
        </p:spPr>
        <p:txBody>
          <a:bodyPr>
            <a:normAutofit/>
          </a:bodyPr>
          <a:lstStyle/>
          <a:p>
            <a:pPr fontAlgn="base"/>
            <a:r>
              <a:rPr lang="en-PH" b="1" spc="15" dirty="0">
                <a:solidFill>
                  <a:srgbClr val="000000"/>
                </a:solidFill>
                <a:latin typeface="Arial" panose="020B0604020202020204" pitchFamily="34" charset="0"/>
                <a:ea typeface="Calibri" panose="020F0502020204030204" pitchFamily="34" charset="0"/>
                <a:cs typeface="Times New Roman" panose="02020603050405020304" pitchFamily="18" charset="0"/>
              </a:rPr>
              <a:t>8. Analyze the political, economic, cultural, and social factors underlying the global movements of people</a:t>
            </a:r>
            <a:endParaRPr lang="en-PH" sz="1800" dirty="0">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US" b="0" i="0" cap="none" dirty="0">
              <a:solidFill>
                <a:srgbClr val="000000"/>
              </a:solidFill>
              <a:effectLst/>
              <a:latin typeface="Arial" panose="020B0604020202020204" pitchFamily="34" charset="0"/>
              <a:cs typeface="Arial" panose="020B0604020202020204" pitchFamily="34" charset="0"/>
            </a:endParaRPr>
          </a:p>
          <a:p>
            <a:pPr algn="l" fontAlgn="base"/>
            <a:r>
              <a:rPr lang="en-US" b="0" i="0" cap="none" dirty="0">
                <a:solidFill>
                  <a:srgbClr val="000000"/>
                </a:solidFill>
                <a:effectLst/>
                <a:latin typeface="Arial" panose="020B0604020202020204" pitchFamily="34" charset="0"/>
                <a:cs typeface="Arial" panose="020B0604020202020204" pitchFamily="34" charset="0"/>
              </a:rPr>
              <a:t>The first level of explanation--the individual or the psychological--focuses on individual perception and asks what advantages individuals hope to obtain by migrating. These often include the prospects of increased economic opportunity or a higher standard of living or escape from social turmoil.</a:t>
            </a:r>
            <a:br>
              <a:rPr lang="en-US" b="0" i="0" cap="none" dirty="0">
                <a:solidFill>
                  <a:srgbClr val="000000"/>
                </a:solidFill>
                <a:effectLst/>
                <a:latin typeface="Arial" panose="020B0604020202020204" pitchFamily="34" charset="0"/>
                <a:cs typeface="Arial" panose="020B0604020202020204" pitchFamily="34" charset="0"/>
              </a:rPr>
            </a:br>
            <a:br>
              <a:rPr lang="en-US" b="0" i="0" cap="none" dirty="0">
                <a:solidFill>
                  <a:srgbClr val="000000"/>
                </a:solidFill>
                <a:effectLst/>
                <a:latin typeface="Arial" panose="020B0604020202020204" pitchFamily="34" charset="0"/>
                <a:cs typeface="Arial" panose="020B0604020202020204" pitchFamily="34" charset="0"/>
              </a:rPr>
            </a:br>
            <a:r>
              <a:rPr lang="en-US" b="0" i="0" cap="none" dirty="0">
                <a:solidFill>
                  <a:srgbClr val="000000"/>
                </a:solidFill>
                <a:effectLst/>
                <a:latin typeface="Arial" panose="020B0604020202020204" pitchFamily="34" charset="0"/>
                <a:cs typeface="Arial" panose="020B0604020202020204" pitchFamily="34" charset="0"/>
              </a:rPr>
              <a:t>A second level of explanation focuses on family needs. Often, the decision to migrate is not simply a personal but a family decision, reflecting the desire of a larger family unit to enhance its security or improve its well-being. Many family or kin groups receive "remittances"--cash payments that help to support family members--from relatives who have migrated to another area.</a:t>
            </a:r>
            <a:br>
              <a:rPr lang="en-US" b="0" i="0" cap="none" dirty="0">
                <a:solidFill>
                  <a:srgbClr val="000000"/>
                </a:solidFill>
                <a:effectLst/>
                <a:latin typeface="Arial" panose="020B0604020202020204" pitchFamily="34" charset="0"/>
                <a:cs typeface="Arial" panose="020B0604020202020204" pitchFamily="34" charset="0"/>
              </a:rPr>
            </a:br>
            <a:br>
              <a:rPr lang="en-US" b="0" i="0" dirty="0">
                <a:solidFill>
                  <a:srgbClr val="000000"/>
                </a:solidFill>
                <a:effectLst/>
                <a:latin typeface="adobe-garamond-pro"/>
              </a:rPr>
            </a:br>
            <a:endParaRPr lang="en-PH" dirty="0"/>
          </a:p>
        </p:txBody>
      </p:sp>
    </p:spTree>
    <p:extLst>
      <p:ext uri="{BB962C8B-B14F-4D97-AF65-F5344CB8AC3E}">
        <p14:creationId xmlns:p14="http://schemas.microsoft.com/office/powerpoint/2010/main" val="919871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2D6EF-41C8-448D-BFBA-09F0CEF9C16D}"/>
              </a:ext>
            </a:extLst>
          </p:cNvPr>
          <p:cNvSpPr>
            <a:spLocks noGrp="1"/>
          </p:cNvSpPr>
          <p:nvPr>
            <p:ph sz="quarter" idx="13"/>
          </p:nvPr>
        </p:nvSpPr>
        <p:spPr>
          <a:xfrm>
            <a:off x="913774" y="371062"/>
            <a:ext cx="10363826" cy="6215268"/>
          </a:xfrm>
        </p:spPr>
        <p:txBody>
          <a:bodyPr>
            <a:normAutofit/>
          </a:bodyPr>
          <a:lstStyle/>
          <a:p>
            <a:pPr algn="just" fontAlgn="base"/>
            <a:r>
              <a:rPr lang="en-US" b="0" i="0" cap="none" dirty="0">
                <a:solidFill>
                  <a:srgbClr val="000000"/>
                </a:solidFill>
                <a:effectLst/>
                <a:latin typeface="Arial" panose="020B0604020202020204" pitchFamily="34" charset="0"/>
                <a:cs typeface="Arial" panose="020B0604020202020204" pitchFamily="34" charset="0"/>
              </a:rPr>
              <a:t>A third level of explanation--the structural and institutional--focuses on the broad social, political and economic contexts that encourage or discourage population movement. Factors that stimulate migration include improvements in transportation and communication or income differentials between more economically advanced and less advanced areas. War, too, often induces migration. Factors that inhibit migration include immigration laws restricting exit or entry or laws or social practices that tie farmers to the land (such as sharecropping or debt peonage which prevented many </a:t>
            </a:r>
            <a:r>
              <a:rPr lang="en-US" b="0" i="0" cap="none" dirty="0" err="1">
                <a:solidFill>
                  <a:srgbClr val="000000"/>
                </a:solidFill>
                <a:effectLst/>
                <a:latin typeface="Arial" panose="020B0604020202020204" pitchFamily="34" charset="0"/>
                <a:cs typeface="Arial" panose="020B0604020202020204" pitchFamily="34" charset="0"/>
              </a:rPr>
              <a:t>african</a:t>
            </a:r>
            <a:r>
              <a:rPr lang="en-US" b="0" i="0" cap="none" dirty="0">
                <a:solidFill>
                  <a:srgbClr val="000000"/>
                </a:solidFill>
                <a:effectLst/>
                <a:latin typeface="Arial" panose="020B0604020202020204" pitchFamily="34" charset="0"/>
                <a:cs typeface="Arial" panose="020B0604020202020204" pitchFamily="34" charset="0"/>
              </a:rPr>
              <a:t> </a:t>
            </a:r>
            <a:r>
              <a:rPr lang="en-US" b="0" i="0" cap="none" dirty="0" err="1">
                <a:solidFill>
                  <a:srgbClr val="000000"/>
                </a:solidFill>
                <a:effectLst/>
                <a:latin typeface="Arial" panose="020B0604020202020204" pitchFamily="34" charset="0"/>
                <a:cs typeface="Arial" panose="020B0604020202020204" pitchFamily="34" charset="0"/>
              </a:rPr>
              <a:t>americans</a:t>
            </a:r>
            <a:r>
              <a:rPr lang="en-US" b="0" i="0" cap="none" dirty="0">
                <a:solidFill>
                  <a:srgbClr val="000000"/>
                </a:solidFill>
                <a:effectLst/>
                <a:latin typeface="Arial" panose="020B0604020202020204" pitchFamily="34" charset="0"/>
                <a:cs typeface="Arial" panose="020B0604020202020204" pitchFamily="34" charset="0"/>
              </a:rPr>
              <a:t> from leaving the post-civil war </a:t>
            </a:r>
            <a:r>
              <a:rPr lang="en-US" b="0" i="0" cap="none" dirty="0" err="1">
                <a:solidFill>
                  <a:srgbClr val="000000"/>
                </a:solidFill>
                <a:effectLst/>
                <a:latin typeface="Arial" panose="020B0604020202020204" pitchFamily="34" charset="0"/>
                <a:cs typeface="Arial" panose="020B0604020202020204" pitchFamily="34" charset="0"/>
              </a:rPr>
              <a:t>american</a:t>
            </a:r>
            <a:r>
              <a:rPr lang="en-US" b="0" i="0" cap="none" dirty="0">
                <a:solidFill>
                  <a:srgbClr val="000000"/>
                </a:solidFill>
                <a:effectLst/>
                <a:latin typeface="Arial" panose="020B0604020202020204" pitchFamily="34" charset="0"/>
                <a:cs typeface="Arial" panose="020B0604020202020204" pitchFamily="34" charset="0"/>
              </a:rPr>
              <a:t> south).</a:t>
            </a:r>
          </a:p>
          <a:p>
            <a:pPr algn="just" fontAlgn="base">
              <a:buFont typeface="Arial" panose="020B0604020202020204" pitchFamily="34" charset="0"/>
              <a:buChar char="•"/>
            </a:pPr>
            <a:r>
              <a:rPr lang="en-US" b="0" i="0" cap="none" dirty="0">
                <a:solidFill>
                  <a:srgbClr val="000000"/>
                </a:solidFill>
                <a:effectLst/>
                <a:latin typeface="Arial" panose="020B0604020202020204" pitchFamily="34" charset="0"/>
                <a:cs typeface="Arial" panose="020B0604020202020204" pitchFamily="34" charset="0"/>
              </a:rPr>
              <a:t>Push factors: factors that repel migrants from their country of origin--include economic dislocation, population pressures, religious persecution, or denial of political rights.</a:t>
            </a:r>
          </a:p>
          <a:p>
            <a:pPr algn="just" fontAlgn="base">
              <a:buFont typeface="Arial" panose="020B0604020202020204" pitchFamily="34" charset="0"/>
              <a:buChar char="•"/>
            </a:pPr>
            <a:r>
              <a:rPr lang="en-US" b="0" i="0" cap="none" dirty="0">
                <a:solidFill>
                  <a:srgbClr val="000000"/>
                </a:solidFill>
                <a:effectLst/>
                <a:latin typeface="Arial" panose="020B0604020202020204" pitchFamily="34" charset="0"/>
                <a:cs typeface="Arial" panose="020B0604020202020204" pitchFamily="34" charset="0"/>
              </a:rPr>
              <a:t>Pull factors: factors that attract migrants to move, including the attraction of higher wages, job opportunities, and political or religious liberty.</a:t>
            </a:r>
          </a:p>
          <a:p>
            <a:pPr algn="just" fontAlgn="base">
              <a:buFont typeface="Arial" panose="020B0604020202020204" pitchFamily="34" charset="0"/>
              <a:buChar char="•"/>
            </a:pPr>
            <a:r>
              <a:rPr lang="en-US" b="0" i="0" cap="none" dirty="0">
                <a:solidFill>
                  <a:srgbClr val="000000"/>
                </a:solidFill>
                <a:effectLst/>
                <a:latin typeface="Arial" panose="020B0604020202020204" pitchFamily="34" charset="0"/>
                <a:cs typeface="Arial" panose="020B0604020202020204" pitchFamily="34" charset="0"/>
              </a:rPr>
              <a:t>Uneven development: disparities in income, standards of living, and the availability of jobs within and across societies.</a:t>
            </a:r>
          </a:p>
          <a:p>
            <a:endParaRPr lang="en-PH" dirty="0"/>
          </a:p>
        </p:txBody>
      </p:sp>
    </p:spTree>
    <p:extLst>
      <p:ext uri="{BB962C8B-B14F-4D97-AF65-F5344CB8AC3E}">
        <p14:creationId xmlns:p14="http://schemas.microsoft.com/office/powerpoint/2010/main" val="9013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006" y="842111"/>
            <a:ext cx="10093234" cy="5229573"/>
          </a:xfrm>
          <a:prstGeom prst="rect">
            <a:avLst/>
          </a:prstGeom>
        </p:spPr>
        <p:txBody>
          <a:bodyPr wrap="square">
            <a:spAutoFit/>
          </a:bodyPr>
          <a:lstStyle/>
          <a:p>
            <a:pPr marL="342900" lvl="0" indent="-342900">
              <a:lnSpc>
                <a:spcPct val="107000"/>
              </a:lnSpc>
              <a:spcAft>
                <a:spcPts val="0"/>
              </a:spcAft>
              <a:buFont typeface="+mj-lt"/>
              <a:buAutoNum type="arabicPeriod"/>
            </a:pPr>
            <a:r>
              <a:rPr lang="en-PH" sz="2400" b="1" dirty="0">
                <a:solidFill>
                  <a:srgbClr val="050505"/>
                </a:solidFill>
                <a:latin typeface="Arial" panose="020B0604020202020204" pitchFamily="34" charset="0"/>
                <a:ea typeface="Calibri" panose="020F0502020204030204" pitchFamily="34" charset="0"/>
                <a:cs typeface="Times New Roman" panose="02020603050405020304" pitchFamily="18" charset="0"/>
              </a:rPr>
              <a:t>Analyze how various media drive various forms of global integration. </a:t>
            </a:r>
            <a:endParaRPr lang="en-PH"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PH" sz="2400" b="1" dirty="0">
                <a:solidFill>
                  <a:srgbClr val="050505"/>
                </a:solidFill>
                <a:latin typeface="Arial" panose="020B0604020202020204" pitchFamily="34" charset="0"/>
                <a:ea typeface="Calibri" panose="020F0502020204030204" pitchFamily="34" charset="0"/>
                <a:cs typeface="Times New Roman" panose="02020603050405020304" pitchFamily="18" charset="0"/>
              </a:rPr>
              <a:t> </a:t>
            </a:r>
            <a:endParaRPr lang="en-PH"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PH" sz="2400" dirty="0">
                <a:latin typeface="Arial" panose="020B0604020202020204" pitchFamily="34" charset="0"/>
                <a:ea typeface="Calibri" panose="020F0502020204030204" pitchFamily="34" charset="0"/>
                <a:cs typeface="Times New Roman" panose="02020603050405020304" pitchFamily="18" charset="0"/>
              </a:rPr>
              <a:t>This is hard to do, how can we look at the impact of various media drivers and integration. When there is a lot of activity and/or integrated activity, a way to help sort through this is to look at the downstream impact. So you don’t get too caught up in the nuance. An example is, measuring foot traffic in-store. And seeing trends in that versus the activity you had in the market. This doesn’t provide a perfect proxy but it does help demonstrate, or understand, what sort of impact the activity had in the market. Then test, each quarter, run limited experiments. Often people will rationalize these experiments to better uncover. Then roll them out globally or nationally. </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548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462" y="1519870"/>
            <a:ext cx="12026538" cy="3108543"/>
          </a:xfrm>
          <a:prstGeom prst="rect">
            <a:avLst/>
          </a:prstGeom>
        </p:spPr>
        <p:txBody>
          <a:bodyPr wrap="square">
            <a:spAutoFit/>
          </a:bodyPr>
          <a:lstStyle/>
          <a:p>
            <a:r>
              <a:rPr lang="en-US" sz="2800" dirty="0">
                <a:solidFill>
                  <a:srgbClr val="050505"/>
                </a:solidFill>
                <a:latin typeface="Arial" panose="020B0604020202020204" pitchFamily="34" charset="0"/>
                <a:cs typeface="Arial" panose="020B0604020202020204" pitchFamily="34" charset="0"/>
              </a:rPr>
              <a:t>2. </a:t>
            </a:r>
            <a:r>
              <a:rPr lang="en-PH" sz="2800" b="1" dirty="0">
                <a:latin typeface="Arial" panose="020B0604020202020204" pitchFamily="34" charset="0"/>
                <a:cs typeface="Arial" panose="020B0604020202020204" pitchFamily="34" charset="0"/>
              </a:rPr>
              <a:t>Explain the dynamic between local and global cultural production.</a:t>
            </a:r>
          </a:p>
          <a:p>
            <a:endParaRPr lang="en-US" sz="2800" dirty="0">
              <a:solidFill>
                <a:srgbClr val="050505"/>
              </a:solidFill>
              <a:latin typeface="Arial" panose="020B0604020202020204" pitchFamily="34" charset="0"/>
              <a:cs typeface="Arial" panose="020B0604020202020204" pitchFamily="34" charset="0"/>
            </a:endParaRPr>
          </a:p>
          <a:p>
            <a:r>
              <a:rPr lang="en-US" sz="2800" dirty="0">
                <a:solidFill>
                  <a:srgbClr val="050505"/>
                </a:solidFill>
                <a:latin typeface="Arial" panose="020B0604020202020204" pitchFamily="34" charset="0"/>
                <a:cs typeface="Arial" panose="020B0604020202020204" pitchFamily="34" charset="0"/>
              </a:rPr>
              <a:t>Globalization’s contemporary omnipresence has resulted in an emphasis on the conflicts between the local and the global. This emphasis has blurred our ability to have insights that may be gained by recognizing that the local and the global are interdependent and cannot exist without each other.</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36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696" y="469969"/>
            <a:ext cx="11325497" cy="6133602"/>
          </a:xfrm>
          <a:prstGeom prst="rect">
            <a:avLst/>
          </a:prstGeom>
        </p:spPr>
        <p:txBody>
          <a:bodyPr wrap="square">
            <a:spAutoFit/>
          </a:bodyPr>
          <a:lstStyle/>
          <a:p>
            <a:pPr marL="342900" lvl="0" indent="-342900">
              <a:lnSpc>
                <a:spcPct val="107000"/>
              </a:lnSpc>
              <a:spcAft>
                <a:spcPts val="0"/>
              </a:spcAft>
              <a:buFont typeface="+mj-lt"/>
              <a:buAutoNum type="alphaLcPeriod"/>
            </a:pPr>
            <a:r>
              <a:rPr lang="en-PH" b="1" spc="15" dirty="0">
                <a:latin typeface="Arial" panose="020B0604020202020204" pitchFamily="34" charset="0"/>
                <a:ea typeface="Calibri" panose="020F0502020204030204" pitchFamily="34" charset="0"/>
                <a:cs typeface="Times New Roman" panose="02020603050405020304" pitchFamily="18" charset="0"/>
              </a:rPr>
              <a:t>Where did the musical act/artist originate?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PH" b="1" spc="15"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PH" dirty="0">
                <a:latin typeface="Arial" panose="020B0604020202020204" pitchFamily="34" charset="0"/>
                <a:ea typeface="Calibri" panose="020F0502020204030204" pitchFamily="34" charset="0"/>
                <a:cs typeface="Times New Roman" panose="02020603050405020304" pitchFamily="18" charset="0"/>
              </a:rPr>
              <a:t>Lea </a:t>
            </a:r>
            <a:r>
              <a:rPr lang="en-PH" dirty="0" err="1">
                <a:latin typeface="Arial" panose="020B0604020202020204" pitchFamily="34" charset="0"/>
                <a:ea typeface="Calibri" panose="020F0502020204030204" pitchFamily="34" charset="0"/>
                <a:cs typeface="Times New Roman" panose="02020603050405020304" pitchFamily="18" charset="0"/>
              </a:rPr>
              <a:t>Salonga</a:t>
            </a:r>
            <a:r>
              <a:rPr lang="en-PH" dirty="0">
                <a:latin typeface="Arial" panose="020B0604020202020204" pitchFamily="34" charset="0"/>
                <a:ea typeface="Calibri" panose="020F0502020204030204" pitchFamily="34" charset="0"/>
                <a:cs typeface="Times New Roman" panose="02020603050405020304" pitchFamily="18" charset="0"/>
              </a:rPr>
              <a:t> is the first Filipino artist to sign with an international record label (Atlantic Records in 1993). </a:t>
            </a:r>
            <a:r>
              <a:rPr lang="en-PH" dirty="0" err="1">
                <a:latin typeface="Arial" panose="020B0604020202020204" pitchFamily="34" charset="0"/>
                <a:ea typeface="Calibri" panose="020F0502020204030204" pitchFamily="34" charset="0"/>
                <a:cs typeface="Times New Roman" panose="02020603050405020304" pitchFamily="18" charset="0"/>
              </a:rPr>
              <a:t>Salonga</a:t>
            </a:r>
            <a:r>
              <a:rPr lang="en-PH" dirty="0">
                <a:latin typeface="Arial" panose="020B0604020202020204" pitchFamily="34" charset="0"/>
                <a:ea typeface="Calibri" panose="020F0502020204030204" pitchFamily="34" charset="0"/>
                <a:cs typeface="Times New Roman" panose="02020603050405020304" pitchFamily="18" charset="0"/>
              </a:rPr>
              <a:t> was the first actress of Asian descent to play the roles of </a:t>
            </a:r>
            <a:r>
              <a:rPr lang="en-PH" dirty="0" err="1">
                <a:latin typeface="Arial" panose="020B0604020202020204" pitchFamily="34" charset="0"/>
                <a:ea typeface="Calibri" panose="020F0502020204030204" pitchFamily="34" charset="0"/>
                <a:cs typeface="Times New Roman" panose="02020603050405020304" pitchFamily="18" charset="0"/>
              </a:rPr>
              <a:t>Éponine</a:t>
            </a:r>
            <a:r>
              <a:rPr lang="en-PH" dirty="0">
                <a:latin typeface="Arial" panose="020B0604020202020204" pitchFamily="34" charset="0"/>
                <a:ea typeface="Calibri" panose="020F0502020204030204" pitchFamily="34" charset="0"/>
                <a:cs typeface="Times New Roman" panose="02020603050405020304" pitchFamily="18" charset="0"/>
              </a:rPr>
              <a:t> and </a:t>
            </a:r>
            <a:r>
              <a:rPr lang="en-PH" dirty="0" err="1">
                <a:latin typeface="Arial" panose="020B0604020202020204" pitchFamily="34" charset="0"/>
                <a:ea typeface="Calibri" panose="020F0502020204030204" pitchFamily="34" charset="0"/>
                <a:cs typeface="Times New Roman" panose="02020603050405020304" pitchFamily="18" charset="0"/>
              </a:rPr>
              <a:t>Fantine</a:t>
            </a:r>
            <a:r>
              <a:rPr lang="en-PH" dirty="0">
                <a:latin typeface="Arial" panose="020B0604020202020204" pitchFamily="34" charset="0"/>
                <a:ea typeface="Calibri" panose="020F0502020204030204" pitchFamily="34" charset="0"/>
                <a:cs typeface="Times New Roman" panose="02020603050405020304" pitchFamily="18" charset="0"/>
              </a:rPr>
              <a:t> in the musical Les </a:t>
            </a:r>
            <a:r>
              <a:rPr lang="en-PH" dirty="0" err="1">
                <a:latin typeface="Arial" panose="020B0604020202020204" pitchFamily="34" charset="0"/>
                <a:ea typeface="Calibri" panose="020F0502020204030204" pitchFamily="34" charset="0"/>
                <a:cs typeface="Times New Roman" panose="02020603050405020304" pitchFamily="18" charset="0"/>
              </a:rPr>
              <a:t>Misérables</a:t>
            </a:r>
            <a:r>
              <a:rPr lang="en-PH" dirty="0">
                <a:latin typeface="Arial" panose="020B0604020202020204" pitchFamily="34" charset="0"/>
                <a:ea typeface="Calibri" panose="020F0502020204030204" pitchFamily="34" charset="0"/>
                <a:cs typeface="Times New Roman" panose="02020603050405020304" pitchFamily="18" charset="0"/>
              </a:rPr>
              <a:t> on Broadway.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PH" b="1" spc="15"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PH" b="1" spc="15" dirty="0">
                <a:latin typeface="Arial" panose="020B0604020202020204" pitchFamily="34" charset="0"/>
                <a:ea typeface="Calibri" panose="020F0502020204030204" pitchFamily="34" charset="0"/>
                <a:cs typeface="Times New Roman" panose="02020603050405020304" pitchFamily="18" charset="0"/>
              </a:rPr>
              <a:t>In which countries did the artist become famous?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PH" b="1" spc="15"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PH" dirty="0">
                <a:latin typeface="Arial" panose="020B0604020202020204" pitchFamily="34" charset="0"/>
                <a:ea typeface="Calibri" panose="020F0502020204030204" pitchFamily="34" charset="0"/>
                <a:cs typeface="Times New Roman" panose="02020603050405020304" pitchFamily="18" charset="0"/>
              </a:rPr>
              <a:t>From starting her career in the Philippines, Maria Lea Carmen </a:t>
            </a:r>
            <a:r>
              <a:rPr lang="en-PH" dirty="0" err="1">
                <a:latin typeface="Arial" panose="020B0604020202020204" pitchFamily="34" charset="0"/>
                <a:ea typeface="Calibri" panose="020F0502020204030204" pitchFamily="34" charset="0"/>
                <a:cs typeface="Times New Roman" panose="02020603050405020304" pitchFamily="18" charset="0"/>
              </a:rPr>
              <a:t>Imutan</a:t>
            </a:r>
            <a:r>
              <a:rPr lang="en-PH" dirty="0">
                <a:latin typeface="Arial" panose="020B0604020202020204" pitchFamily="34" charset="0"/>
                <a:ea typeface="Calibri" panose="020F0502020204030204" pitchFamily="34" charset="0"/>
                <a:cs typeface="Times New Roman" panose="02020603050405020304" pitchFamily="18" charset="0"/>
              </a:rPr>
              <a:t> </a:t>
            </a:r>
            <a:r>
              <a:rPr lang="en-PH" dirty="0" err="1">
                <a:latin typeface="Arial" panose="020B0604020202020204" pitchFamily="34" charset="0"/>
                <a:ea typeface="Calibri" panose="020F0502020204030204" pitchFamily="34" charset="0"/>
                <a:cs typeface="Times New Roman" panose="02020603050405020304" pitchFamily="18" charset="0"/>
              </a:rPr>
              <a:t>Salonga</a:t>
            </a:r>
            <a:r>
              <a:rPr lang="en-PH" dirty="0">
                <a:latin typeface="Arial" panose="020B0604020202020204" pitchFamily="34" charset="0"/>
                <a:ea typeface="Calibri" panose="020F0502020204030204" pitchFamily="34" charset="0"/>
                <a:cs typeface="Times New Roman" panose="02020603050405020304" pitchFamily="18" charset="0"/>
              </a:rPr>
              <a:t>, also known as Lea </a:t>
            </a:r>
            <a:r>
              <a:rPr lang="en-PH" dirty="0" err="1">
                <a:latin typeface="Arial" panose="020B0604020202020204" pitchFamily="34" charset="0"/>
                <a:ea typeface="Calibri" panose="020F0502020204030204" pitchFamily="34" charset="0"/>
                <a:cs typeface="Times New Roman" panose="02020603050405020304" pitchFamily="18" charset="0"/>
              </a:rPr>
              <a:t>Salonga</a:t>
            </a:r>
            <a:r>
              <a:rPr lang="en-PH" dirty="0">
                <a:latin typeface="Arial" panose="020B0604020202020204" pitchFamily="34" charset="0"/>
                <a:ea typeface="Calibri" panose="020F0502020204030204" pitchFamily="34" charset="0"/>
                <a:cs typeface="Times New Roman" panose="02020603050405020304" pitchFamily="18" charset="0"/>
              </a:rPr>
              <a:t>, has made a name around the world.</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b="1" spc="15" dirty="0">
                <a:latin typeface="Arial" panose="020B0604020202020204" pitchFamily="34" charset="0"/>
                <a:ea typeface="Calibri" panose="020F0502020204030204" pitchFamily="34" charset="0"/>
                <a:cs typeface="Times New Roman" panose="02020603050405020304" pitchFamily="18" charset="0"/>
              </a:rPr>
              <a:t>      c. How did the artist become famous?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PH" dirty="0">
                <a:latin typeface="Arial" panose="020B0604020202020204" pitchFamily="34" charset="0"/>
                <a:ea typeface="Calibri" panose="020F0502020204030204" pitchFamily="34" charset="0"/>
                <a:cs typeface="Times New Roman" panose="02020603050405020304" pitchFamily="18" charset="0"/>
              </a:rPr>
              <a:t>Her rise to international fame began when she won Best Actress at the Tony Awards in 1991 for playing the lead role of Kim in Miss Saigon (1989-2001), making history as the first Asian actress to win this award for Broadway theater performers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b="1" spc="15" dirty="0">
                <a:latin typeface="Arial" panose="020B0604020202020204" pitchFamily="34" charset="0"/>
                <a:ea typeface="Calibri" panose="020F0502020204030204" pitchFamily="34" charset="0"/>
                <a:cs typeface="Times New Roman" panose="02020603050405020304" pitchFamily="18" charset="0"/>
              </a:rPr>
              <a:t>       d. Why do you think the artist became famous?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PH" dirty="0">
                <a:latin typeface="Arial" panose="020B0604020202020204" pitchFamily="34" charset="0"/>
                <a:ea typeface="Calibri" panose="020F0502020204030204" pitchFamily="34" charset="0"/>
                <a:cs typeface="Times New Roman" panose="02020603050405020304" pitchFamily="18" charset="0"/>
              </a:rPr>
              <a:t>Multiple award-winning actress and singer Lea </a:t>
            </a:r>
            <a:r>
              <a:rPr lang="en-PH" dirty="0" err="1">
                <a:latin typeface="Arial" panose="020B0604020202020204" pitchFamily="34" charset="0"/>
                <a:ea typeface="Calibri" panose="020F0502020204030204" pitchFamily="34" charset="0"/>
                <a:cs typeface="Times New Roman" panose="02020603050405020304" pitchFamily="18" charset="0"/>
              </a:rPr>
              <a:t>Salonga</a:t>
            </a:r>
            <a:r>
              <a:rPr lang="en-PH" dirty="0">
                <a:latin typeface="Arial" panose="020B0604020202020204" pitchFamily="34" charset="0"/>
                <a:ea typeface="Calibri" panose="020F0502020204030204" pitchFamily="34" charset="0"/>
                <a:cs typeface="Times New Roman" panose="02020603050405020304" pitchFamily="18" charset="0"/>
              </a:rPr>
              <a:t> is renown across the world for her powerful voice and perfect pitch. She is best known for her Tony Award winning role in Miss Saigon. ... Many fans of all ages recognize Lea as the singing voice of Princess Jasmine from Aladdin and Fa Mulan for Mulan and Mulan. </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503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797511"/>
            <a:ext cx="10842171" cy="5355312"/>
          </a:xfrm>
          <a:prstGeom prst="rect">
            <a:avLst/>
          </a:prstGeom>
        </p:spPr>
        <p:txBody>
          <a:bodyPr wrap="square">
            <a:spAutoFit/>
          </a:bodyPr>
          <a:lstStyle/>
          <a:p>
            <a:pPr>
              <a:spcAft>
                <a:spcPts val="1200"/>
              </a:spcAft>
            </a:pPr>
            <a:r>
              <a:rPr lang="en-PH" sz="2400" b="1" spc="15" dirty="0">
                <a:latin typeface="Arial" panose="020B0604020202020204" pitchFamily="34" charset="0"/>
                <a:ea typeface="Times New Roman" panose="02020603050405020304" pitchFamily="18" charset="0"/>
              </a:rPr>
              <a:t>The Globalization of Religion</a:t>
            </a:r>
            <a:endParaRPr lang="en-PH" sz="2400" dirty="0">
              <a:latin typeface="Times New Roman" panose="02020603050405020304" pitchFamily="18" charset="0"/>
              <a:ea typeface="Times New Roman" panose="02020603050405020304" pitchFamily="18" charset="0"/>
            </a:endParaRPr>
          </a:p>
          <a:p>
            <a:pPr>
              <a:spcAft>
                <a:spcPts val="1200"/>
              </a:spcAft>
            </a:pPr>
            <a:r>
              <a:rPr lang="en-PH" sz="2400" b="1" spc="15" dirty="0">
                <a:latin typeface="Arial" panose="020B0604020202020204" pitchFamily="34" charset="0"/>
                <a:ea typeface="Times New Roman" panose="02020603050405020304" pitchFamily="18" charset="0"/>
              </a:rPr>
              <a:t>3. Explain how globalization affects religious practices and beliefs</a:t>
            </a:r>
            <a:endParaRPr lang="en-PH" sz="2400" dirty="0">
              <a:latin typeface="Times New Roman" panose="02020603050405020304" pitchFamily="18" charset="0"/>
              <a:ea typeface="Times New Roman" panose="02020603050405020304" pitchFamily="18" charset="0"/>
            </a:endParaRPr>
          </a:p>
          <a:p>
            <a:pPr marL="342900" lvl="0" indent="-342900">
              <a:spcAft>
                <a:spcPts val="1200"/>
              </a:spcAft>
              <a:buFont typeface="Symbol" panose="05050102010706020507" pitchFamily="18" charset="2"/>
              <a:buChar char=""/>
            </a:pPr>
            <a:r>
              <a:rPr lang="en-PH" sz="2400" dirty="0">
                <a:latin typeface="Arial" panose="020B0604020202020204" pitchFamily="34" charset="0"/>
                <a:ea typeface="Times New Roman" panose="02020603050405020304" pitchFamily="18" charset="0"/>
              </a:rPr>
              <a:t>Globalization has spread religions, like Christianity, to places that it wasn’t before while simultaneously creating uniformity in how those religions are practiced by different geographically-distinct groups. There is a benefit, in that peoples around the world can further unify around a shared religion with common practices; however, as with globalization in general - there are drawbacks.</a:t>
            </a:r>
            <a:endParaRPr lang="en-PH" sz="24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PH" sz="2400" dirty="0">
                <a:latin typeface="Arial" panose="020B0604020202020204" pitchFamily="34" charset="0"/>
                <a:ea typeface="Times New Roman" panose="02020603050405020304" pitchFamily="18" charset="0"/>
              </a:rPr>
              <a:t>Religions may fade away as their practitioners are converted to newly introduced religions. Similar to the languages and cultures of some indigenous peoples; as the world becomes more connected in a shared dominant culture - those regional, more isolated and diverse cultures are overtaken and assimilated.</a:t>
            </a:r>
            <a:endParaRPr lang="en-PH"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378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2" y="943822"/>
            <a:ext cx="11534502" cy="5263877"/>
          </a:xfrm>
          <a:prstGeom prst="rect">
            <a:avLst/>
          </a:prstGeom>
        </p:spPr>
        <p:txBody>
          <a:bodyPr wrap="square">
            <a:spAutoFit/>
          </a:bodyPr>
          <a:lstStyle/>
          <a:p>
            <a:pPr>
              <a:spcAft>
                <a:spcPts val="0"/>
              </a:spcAft>
            </a:pPr>
            <a:r>
              <a:rPr lang="en-PH" sz="2000" b="1" spc="15" dirty="0">
                <a:latin typeface="Arial" panose="020B0604020202020204" pitchFamily="34" charset="0"/>
                <a:ea typeface="Times New Roman" panose="02020603050405020304" pitchFamily="18" charset="0"/>
              </a:rPr>
              <a:t>4. Analyze the relationship between religion and global conflict and, conversely, global peace</a:t>
            </a:r>
            <a:endParaRPr lang="en-PH" sz="2000" dirty="0">
              <a:latin typeface="Times New Roman" panose="02020603050405020304" pitchFamily="18" charset="0"/>
              <a:ea typeface="Times New Roman" panose="02020603050405020304" pitchFamily="18" charset="0"/>
            </a:endParaRPr>
          </a:p>
          <a:p>
            <a:pPr>
              <a:spcAft>
                <a:spcPts val="0"/>
              </a:spcAft>
            </a:pPr>
            <a:r>
              <a:rPr lang="en-PH" sz="2000" dirty="0">
                <a:latin typeface="Arial" panose="020B0604020202020204" pitchFamily="34" charset="0"/>
                <a:ea typeface="Times New Roman" panose="02020603050405020304" pitchFamily="18" charset="0"/>
              </a:rPr>
              <a:t> </a:t>
            </a:r>
            <a:endParaRPr lang="en-PH" sz="2000" dirty="0">
              <a:latin typeface="Times New Roman" panose="02020603050405020304" pitchFamily="18" charset="0"/>
              <a:ea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PH" sz="2000" dirty="0">
                <a:latin typeface="Arial" panose="020B0604020202020204" pitchFamily="34" charset="0"/>
                <a:ea typeface="Calibri" panose="020F0502020204030204" pitchFamily="34" charset="0"/>
                <a:cs typeface="Times New Roman" panose="02020603050405020304" pitchFamily="18" charset="0"/>
              </a:rPr>
              <a:t>There is no evidence to indicate that particular religious’ traditions are, by virtue of their theology, more prone to violence or more likely to lead to conflict or peace than others. However, attention can and should be paid to the underlying and enabling factors that make it possible for individuals, religious or political leaders, or communities to embrace a religious discourse, symbolism or institution to carry out or justify violence. Simultaneously, it is necessary to remain intellectually flexible and cognizant of the fact that religion is not always relevant in conflict or peace dynamics.</a:t>
            </a:r>
          </a:p>
          <a:p>
            <a:pPr lvl="0">
              <a:lnSpc>
                <a:spcPct val="107000"/>
              </a:lnSpc>
              <a:spcAft>
                <a:spcPts val="0"/>
              </a:spcAft>
            </a:pPr>
            <a:endParaRPr lang="en-PH"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PH" sz="2000" dirty="0">
                <a:latin typeface="Arial" panose="020B0604020202020204" pitchFamily="34" charset="0"/>
                <a:ea typeface="Calibri" panose="020F0502020204030204" pitchFamily="34" charset="0"/>
                <a:cs typeface="Times New Roman" panose="02020603050405020304" pitchFamily="18" charset="0"/>
              </a:rPr>
              <a:t>Although it has been shown that religion can contribute to the escalation of conflicts, there is no fixed recipe for establishing which combination of actors, claims, external factors and religious features can ignite tensions and violence, where religious dimensions are central. Recognizing the role of religion and engaging with its multiple facets do not replace the work required to address the other interlocking issues (e.g. deprivation, marginalization, institutional malfunctioning, state failure, global dynamics of dependency) related to conflict and peace.</a:t>
            </a:r>
            <a:endParaRPr lang="en-PH"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42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451568"/>
            <a:ext cx="11090366" cy="1890261"/>
          </a:xfrm>
          <a:prstGeom prst="rect">
            <a:avLst/>
          </a:prstGeom>
        </p:spPr>
        <p:txBody>
          <a:bodyPr wrap="square">
            <a:spAutoFit/>
          </a:bodyPr>
          <a:lstStyle/>
          <a:p>
            <a:pPr algn="just">
              <a:lnSpc>
                <a:spcPct val="115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Global City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PH" dirty="0">
                <a:latin typeface="Arial" panose="020B0604020202020204" pitchFamily="34" charset="0"/>
                <a:ea typeface="Calibri" panose="020F0502020204030204" pitchFamily="34" charset="0"/>
                <a:cs typeface="Times New Roman" panose="02020603050405020304" pitchFamily="18" charset="0"/>
              </a:rPr>
              <a:t>A </a:t>
            </a:r>
            <a:r>
              <a:rPr lang="en-PH" b="1" dirty="0">
                <a:latin typeface="Arial" panose="020B0604020202020204" pitchFamily="34" charset="0"/>
                <a:ea typeface="Calibri" panose="020F0502020204030204" pitchFamily="34" charset="0"/>
                <a:cs typeface="Times New Roman" panose="02020603050405020304" pitchFamily="18" charset="0"/>
              </a:rPr>
              <a:t>global city</a:t>
            </a:r>
            <a:r>
              <a:rPr lang="en-PH" dirty="0">
                <a:latin typeface="Arial" panose="020B0604020202020204" pitchFamily="34" charset="0"/>
                <a:ea typeface="Calibri" panose="020F0502020204030204" pitchFamily="34" charset="0"/>
                <a:cs typeface="Times New Roman" panose="02020603050405020304" pitchFamily="18" charset="0"/>
              </a:rPr>
              <a:t>, therefore, is the world's most important and influential </a:t>
            </a:r>
            <a:r>
              <a:rPr lang="en-PH" b="1" dirty="0">
                <a:latin typeface="Arial" panose="020B0604020202020204" pitchFamily="34" charset="0"/>
                <a:ea typeface="Calibri" panose="020F0502020204030204" pitchFamily="34" charset="0"/>
                <a:cs typeface="Times New Roman" panose="02020603050405020304" pitchFamily="18" charset="0"/>
              </a:rPr>
              <a:t>city</a:t>
            </a:r>
            <a:r>
              <a:rPr lang="en-PH" dirty="0">
                <a:latin typeface="Arial" panose="020B0604020202020204" pitchFamily="34" charset="0"/>
                <a:ea typeface="Calibri" panose="020F0502020204030204" pitchFamily="34" charset="0"/>
                <a:cs typeface="Times New Roman" panose="02020603050405020304" pitchFamily="18" charset="0"/>
              </a:rPr>
              <a:t> that covers the dimensions of the globalization. These dimensions are cultural experience, business activity, human capital as well as political engagement. There are several ways in which a </a:t>
            </a:r>
            <a:r>
              <a:rPr lang="en-PH" b="1" dirty="0">
                <a:latin typeface="Arial" panose="020B0604020202020204" pitchFamily="34" charset="0"/>
                <a:ea typeface="Calibri" panose="020F0502020204030204" pitchFamily="34" charset="0"/>
                <a:cs typeface="Times New Roman" panose="02020603050405020304" pitchFamily="18" charset="0"/>
              </a:rPr>
              <a:t>city</a:t>
            </a:r>
            <a:r>
              <a:rPr lang="en-PH" dirty="0">
                <a:latin typeface="Arial" panose="020B0604020202020204" pitchFamily="34" charset="0"/>
                <a:ea typeface="Calibri" panose="020F0502020204030204" pitchFamily="34" charset="0"/>
                <a:cs typeface="Times New Roman" panose="02020603050405020304" pitchFamily="18" charset="0"/>
              </a:rPr>
              <a:t> can be considered as a </a:t>
            </a:r>
            <a:r>
              <a:rPr lang="en-PH" b="1" dirty="0">
                <a:latin typeface="Arial" panose="020B0604020202020204" pitchFamily="34" charset="0"/>
                <a:ea typeface="Calibri" panose="020F0502020204030204" pitchFamily="34" charset="0"/>
                <a:cs typeface="Times New Roman" panose="02020603050405020304" pitchFamily="18" charset="0"/>
              </a:rPr>
              <a:t>global city</a:t>
            </a:r>
            <a:r>
              <a:rPr lang="en-PH" dirty="0">
                <a:latin typeface="Arial" panose="020B0604020202020204" pitchFamily="34" charset="0"/>
                <a:ea typeface="Calibri" panose="020F0502020204030204" pitchFamily="34"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PH" b="1" dirty="0">
                <a:latin typeface="Arial" panose="020B0604020202020204" pitchFamily="34" charset="0"/>
                <a:ea typeface="Calibri" panose="020F0502020204030204" pitchFamily="34" charset="0"/>
                <a:cs typeface="Times New Roman" panose="02020603050405020304" pitchFamily="18" charset="0"/>
              </a:rPr>
              <a:t>5. Identify the attributes of global city.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11859" t="5522" r="6570" b="1602"/>
          <a:stretch/>
        </p:blipFill>
        <p:spPr bwMode="auto">
          <a:xfrm>
            <a:off x="457201" y="2497999"/>
            <a:ext cx="8646387" cy="38897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152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2" y="1197075"/>
            <a:ext cx="10672354" cy="4898777"/>
          </a:xfrm>
          <a:prstGeom prst="rect">
            <a:avLst/>
          </a:prstGeom>
        </p:spPr>
        <p:txBody>
          <a:bodyPr wrap="square">
            <a:spAutoFit/>
          </a:bodyPr>
          <a:lstStyle/>
          <a:p>
            <a:pPr algn="just">
              <a:lnSpc>
                <a:spcPct val="115000"/>
              </a:lnSpc>
              <a:spcAft>
                <a:spcPts val="800"/>
              </a:spcAft>
            </a:pPr>
            <a:r>
              <a:rPr lang="en-PH" sz="2000" b="1" dirty="0">
                <a:latin typeface="Arial" panose="020B0604020202020204" pitchFamily="34" charset="0"/>
                <a:ea typeface="Calibri" panose="020F0502020204030204" pitchFamily="34" charset="0"/>
                <a:cs typeface="Times New Roman" panose="02020603050405020304" pitchFamily="18" charset="0"/>
              </a:rPr>
              <a:t>6. Analyze how cities serve as engines of globalization.</a:t>
            </a:r>
            <a:endParaRPr lang="en-PH" dirty="0">
              <a:latin typeface="Calibri" panose="020F0502020204030204" pitchFamily="34" charset="0"/>
              <a:ea typeface="Calibri" panose="020F0502020204030204" pitchFamily="34" charset="0"/>
              <a:cs typeface="Times New Roman" panose="02020603050405020304" pitchFamily="18" charset="0"/>
            </a:endParaRPr>
          </a:p>
          <a:p>
            <a:pPr indent="457200" algn="just" fontAlgn="base">
              <a:lnSpc>
                <a:spcPct val="115000"/>
              </a:lnSpc>
              <a:spcAft>
                <a:spcPts val="0"/>
              </a:spcAft>
            </a:pPr>
            <a:r>
              <a:rPr lang="en-PH" sz="2000" dirty="0">
                <a:latin typeface="Arial" panose="020B0604020202020204" pitchFamily="34" charset="0"/>
                <a:ea typeface="Times New Roman" panose="02020603050405020304" pitchFamily="18" charset="0"/>
                <a:cs typeface="Times New Roman" panose="02020603050405020304" pitchFamily="18" charset="0"/>
              </a:rPr>
              <a:t>Globalization can be the process that is driven by different needs and purposes. It results in the </a:t>
            </a:r>
            <a:r>
              <a:rPr lang="en-PH" sz="2000" b="1" dirty="0">
                <a:latin typeface="Arial" panose="020B0604020202020204" pitchFamily="34" charset="0"/>
                <a:ea typeface="Times New Roman" panose="02020603050405020304" pitchFamily="18" charset="0"/>
                <a:cs typeface="Times New Roman" panose="02020603050405020304" pitchFamily="18" charset="0"/>
              </a:rPr>
              <a:t>increase in the flow and exchange</a:t>
            </a:r>
            <a:r>
              <a:rPr lang="en-PH" sz="2000" dirty="0">
                <a:latin typeface="Arial" panose="020B0604020202020204" pitchFamily="34" charset="0"/>
                <a:ea typeface="Times New Roman" panose="02020603050405020304" pitchFamily="18" charset="0"/>
                <a:cs typeface="Times New Roman" panose="02020603050405020304" pitchFamily="18" charset="0"/>
              </a:rPr>
              <a:t> of culture, information, people, money, services, and goods across geographical borders.</a:t>
            </a:r>
            <a:endParaRPr lang="en-PH" dirty="0">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15000"/>
              </a:lnSpc>
              <a:spcAft>
                <a:spcPts val="800"/>
              </a:spcAft>
            </a:pPr>
            <a:r>
              <a:rPr lang="en-PH" sz="2000" dirty="0">
                <a:latin typeface="Arial" panose="020B0604020202020204" pitchFamily="34" charset="0"/>
                <a:ea typeface="Calibri" panose="020F0502020204030204" pitchFamily="34" charset="0"/>
                <a:cs typeface="Times New Roman" panose="02020603050405020304" pitchFamily="18" charset="0"/>
              </a:rPr>
              <a:t>“Global </a:t>
            </a:r>
            <a:r>
              <a:rPr lang="en-PH" sz="2000" b="1" dirty="0">
                <a:latin typeface="Arial" panose="020B0604020202020204" pitchFamily="34" charset="0"/>
                <a:ea typeface="Calibri" panose="020F0502020204030204" pitchFamily="34" charset="0"/>
                <a:cs typeface="Times New Roman" panose="02020603050405020304" pitchFamily="18" charset="0"/>
              </a:rPr>
              <a:t>cities</a:t>
            </a:r>
            <a:r>
              <a:rPr lang="en-PH" sz="2000" dirty="0">
                <a:latin typeface="Arial" panose="020B0604020202020204" pitchFamily="34" charset="0"/>
                <a:ea typeface="Calibri" panose="020F0502020204030204" pitchFamily="34" charset="0"/>
                <a:cs typeface="Times New Roman" panose="02020603050405020304" pitchFamily="18" charset="0"/>
              </a:rPr>
              <a:t>” are and always </a:t>
            </a:r>
            <a:r>
              <a:rPr lang="en-PH" sz="2000" b="1" dirty="0">
                <a:latin typeface="Arial" panose="020B0604020202020204" pitchFamily="34" charset="0"/>
                <a:ea typeface="Calibri" panose="020F0502020204030204" pitchFamily="34" charset="0"/>
                <a:cs typeface="Times New Roman" panose="02020603050405020304" pitchFamily="18" charset="0"/>
              </a:rPr>
              <a:t>have</a:t>
            </a:r>
            <a:r>
              <a:rPr lang="en-PH" sz="2000" dirty="0">
                <a:latin typeface="Arial" panose="020B0604020202020204" pitchFamily="34" charset="0"/>
                <a:ea typeface="Calibri" panose="020F0502020204030204" pitchFamily="34" charset="0"/>
                <a:cs typeface="Times New Roman" panose="02020603050405020304" pitchFamily="18" charset="0"/>
              </a:rPr>
              <a:t> been both, products and producers of </a:t>
            </a:r>
            <a:r>
              <a:rPr lang="en-PH" sz="2000" b="1" dirty="0">
                <a:latin typeface="Arial" panose="020B0604020202020204" pitchFamily="34" charset="0"/>
                <a:ea typeface="Calibri" panose="020F0502020204030204" pitchFamily="34" charset="0"/>
                <a:cs typeface="Times New Roman" panose="02020603050405020304" pitchFamily="18" charset="0"/>
              </a:rPr>
              <a:t>globalization</a:t>
            </a:r>
            <a:r>
              <a:rPr lang="en-PH" sz="2000" dirty="0">
                <a:latin typeface="Arial" panose="020B0604020202020204" pitchFamily="34" charset="0"/>
                <a:ea typeface="Calibri" panose="020F0502020204030204" pitchFamily="34" charset="0"/>
                <a:cs typeface="Times New Roman" panose="02020603050405020304" pitchFamily="18" charset="0"/>
              </a:rPr>
              <a:t>. They play an important </a:t>
            </a:r>
            <a:r>
              <a:rPr lang="en-PH" sz="2000" b="1" dirty="0">
                <a:latin typeface="Arial" panose="020B0604020202020204" pitchFamily="34" charset="0"/>
                <a:ea typeface="Calibri" panose="020F0502020204030204" pitchFamily="34" charset="0"/>
                <a:cs typeface="Times New Roman" panose="02020603050405020304" pitchFamily="18" charset="0"/>
              </a:rPr>
              <a:t>role</a:t>
            </a:r>
            <a:r>
              <a:rPr lang="en-PH" sz="2000" dirty="0">
                <a:latin typeface="Arial" panose="020B0604020202020204" pitchFamily="34" charset="0"/>
                <a:ea typeface="Calibri" panose="020F0502020204030204" pitchFamily="34" charset="0"/>
                <a:cs typeface="Times New Roman" panose="02020603050405020304" pitchFamily="18" charset="0"/>
              </a:rPr>
              <a:t> in shaping a </a:t>
            </a:r>
            <a:r>
              <a:rPr lang="en-PH" sz="2000" b="1" dirty="0">
                <a:latin typeface="Arial" panose="020B0604020202020204" pitchFamily="34" charset="0"/>
                <a:ea typeface="Calibri" panose="020F0502020204030204" pitchFamily="34" charset="0"/>
                <a:cs typeface="Times New Roman" panose="02020603050405020304" pitchFamily="18" charset="0"/>
              </a:rPr>
              <a:t>global economy</a:t>
            </a:r>
            <a:r>
              <a:rPr lang="en-PH" sz="2000" dirty="0">
                <a:latin typeface="Arial" panose="020B0604020202020204" pitchFamily="34" charset="0"/>
                <a:ea typeface="Calibri" panose="020F0502020204030204" pitchFamily="34" charset="0"/>
                <a:cs typeface="Times New Roman" panose="02020603050405020304" pitchFamily="18" charset="0"/>
              </a:rPr>
              <a:t>, culture and society, but they are also shaped by it. And they are places where countervailing forces match and local reactions to </a:t>
            </a:r>
            <a:r>
              <a:rPr lang="en-PH" sz="2000" b="1" dirty="0">
                <a:latin typeface="Arial" panose="020B0604020202020204" pitchFamily="34" charset="0"/>
                <a:ea typeface="Calibri" panose="020F0502020204030204" pitchFamily="34" charset="0"/>
                <a:cs typeface="Times New Roman" panose="02020603050405020304" pitchFamily="18" charset="0"/>
              </a:rPr>
              <a:t>globalization</a:t>
            </a:r>
            <a:r>
              <a:rPr lang="en-PH" sz="2000" dirty="0">
                <a:latin typeface="Arial" panose="020B0604020202020204" pitchFamily="34" charset="0"/>
                <a:ea typeface="Calibri" panose="020F0502020204030204" pitchFamily="34" charset="0"/>
                <a:cs typeface="Times New Roman" panose="02020603050405020304" pitchFamily="18" charset="0"/>
              </a:rPr>
              <a:t> become especially visible.	</a:t>
            </a:r>
            <a:endParaRPr lang="en-PH" dirty="0">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15000"/>
              </a:lnSpc>
              <a:spcAft>
                <a:spcPts val="800"/>
              </a:spcAft>
            </a:pPr>
            <a:r>
              <a:rPr lang="en-PH" sz="2000" dirty="0">
                <a:latin typeface="Arial" panose="020B0604020202020204" pitchFamily="34" charset="0"/>
                <a:ea typeface="Calibri" panose="020F0502020204030204" pitchFamily="34" charset="0"/>
                <a:cs typeface="Times New Roman" panose="02020603050405020304" pitchFamily="18" charset="0"/>
              </a:rPr>
              <a:t>‘Cities are productive engines of growth,’ </a:t>
            </a:r>
            <a:r>
              <a:rPr lang="en-PH" sz="2000" dirty="0" err="1">
                <a:latin typeface="Arial" panose="020B0604020202020204" pitchFamily="34" charset="0"/>
                <a:ea typeface="Calibri" panose="020F0502020204030204" pitchFamily="34" charset="0"/>
                <a:cs typeface="Times New Roman" panose="02020603050405020304" pitchFamily="18" charset="0"/>
              </a:rPr>
              <a:t>Dr</a:t>
            </a:r>
            <a:r>
              <a:rPr lang="en-PH" sz="2000" dirty="0">
                <a:latin typeface="Arial" panose="020B0604020202020204" pitchFamily="34" charset="0"/>
                <a:ea typeface="Calibri" panose="020F0502020204030204" pitchFamily="34" charset="0"/>
                <a:cs typeface="Times New Roman" panose="02020603050405020304" pitchFamily="18" charset="0"/>
              </a:rPr>
              <a:t> Clos says. ‘They bring economies of scale, develop markets, create jobs and encourage new economic activities to flourish. As economies move from primary activities such as farming, fishing and mining to industrial production and then on to services, the role of cities in the global economy increases with each transition.</a:t>
            </a:r>
            <a:endParaRPr lang="en-PH"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59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1" y="960430"/>
            <a:ext cx="11443062" cy="4885440"/>
          </a:xfrm>
          <a:prstGeom prst="rect">
            <a:avLst/>
          </a:prstGeom>
        </p:spPr>
        <p:txBody>
          <a:bodyPr wrap="square">
            <a:spAutoFit/>
          </a:bodyPr>
          <a:lstStyle/>
          <a:p>
            <a:pPr algn="just">
              <a:lnSpc>
                <a:spcPct val="115000"/>
              </a:lnSpc>
              <a:spcAft>
                <a:spcPts val="800"/>
              </a:spcAft>
            </a:pPr>
            <a:r>
              <a:rPr lang="en-PH" b="1" dirty="0">
                <a:latin typeface="Arial" panose="020B0604020202020204" pitchFamily="34" charset="0"/>
                <a:ea typeface="Calibri" panose="020F0502020204030204" pitchFamily="34" charset="0"/>
                <a:cs typeface="Times New Roman" panose="02020603050405020304" pitchFamily="18" charset="0"/>
              </a:rPr>
              <a:t>The reporters should answer the following questions.</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lphaUcPeriod"/>
            </a:pPr>
            <a:r>
              <a:rPr lang="en-US" b="1" dirty="0">
                <a:latin typeface="Arial" panose="020B0604020202020204" pitchFamily="34" charset="0"/>
                <a:ea typeface="Calibri" panose="020F0502020204030204" pitchFamily="34" charset="0"/>
                <a:cs typeface="Times New Roman" panose="02020603050405020304" pitchFamily="18" charset="0"/>
              </a:rPr>
              <a:t>How would you describe your city?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I would describe Amsterdam as creative global city.</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lphaUcPeriod"/>
            </a:pPr>
            <a:r>
              <a:rPr lang="en-US" b="1" dirty="0">
                <a:latin typeface="Arial" panose="020B0604020202020204" pitchFamily="34" charset="0"/>
                <a:ea typeface="Calibri" panose="020F0502020204030204" pitchFamily="34" charset="0"/>
                <a:cs typeface="Times New Roman" panose="02020603050405020304" pitchFamily="18" charset="0"/>
              </a:rPr>
              <a:t>What is your city known? </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Amsterdam also known have a quality of place, talented workforce, international focus, and technology hotspot.</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Blip>
                <a:blip r:embed="rId2"/>
              </a:buBlip>
            </a:pPr>
            <a:r>
              <a:rPr lang="en-PH" b="1" dirty="0">
                <a:latin typeface="Arial" panose="020B0604020202020204" pitchFamily="34" charset="0"/>
                <a:ea typeface="Times New Roman" panose="02020603050405020304" pitchFamily="18" charset="0"/>
                <a:cs typeface="Times New Roman" panose="02020603050405020304" pitchFamily="18" charset="0"/>
              </a:rPr>
              <a:t>Amsterdam’s talented workforce</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800"/>
              </a:spcAft>
              <a:buFont typeface="Wingdings" panose="05000000000000000000" pitchFamily="2" charset="2"/>
              <a:buChar char=""/>
            </a:pPr>
            <a:r>
              <a:rPr lang="en-PH" dirty="0">
                <a:latin typeface="Arial" panose="020B0604020202020204" pitchFamily="34" charset="0"/>
                <a:ea typeface="Times New Roman" panose="02020603050405020304" pitchFamily="18" charset="0"/>
                <a:cs typeface="Times New Roman" panose="02020603050405020304" pitchFamily="18" charset="0"/>
              </a:rPr>
              <a:t>Amsterdam rated highly due to the large number of knowledge workers in the city: the highest density of anywhere in the Netherlands, with 44 per cent of the population having some form of higher education. It’s also the largest Anglophone city on the continent, with 80 per cent of the workforce speaking English.</a:t>
            </a:r>
            <a:endParaRPr lang="en-PH"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800"/>
              </a:spcAft>
              <a:buFont typeface="Wingdings" panose="05000000000000000000" pitchFamily="2" charset="2"/>
              <a:buChar char=""/>
            </a:pPr>
            <a:r>
              <a:rPr lang="en-PH" dirty="0">
                <a:latin typeface="Arial" panose="020B0604020202020204" pitchFamily="34" charset="0"/>
                <a:ea typeface="Times New Roman" panose="02020603050405020304" pitchFamily="18" charset="0"/>
                <a:cs typeface="Times New Roman" panose="02020603050405020304" pitchFamily="18" charset="0"/>
              </a:rPr>
              <a:t>In terms of creative industries, the Netherlands ranks second in the world for "Creative Class membership," with 46 per cent of the workforce employed in creative occupations. That’s one of the reasons why the Netherlands was </a:t>
            </a:r>
            <a:r>
              <a:rPr lang="en-PH" dirty="0">
                <a:latin typeface="Arial" panose="020B0604020202020204" pitchFamily="34" charset="0"/>
                <a:ea typeface="Times New Roman" panose="02020603050405020304" pitchFamily="18" charset="0"/>
                <a:cs typeface="Times New Roman" panose="02020603050405020304" pitchFamily="18" charset="0"/>
                <a:hlinkClick r:id="rId3"/>
              </a:rPr>
              <a:t>ranked fourth in the Global Innovation Index</a:t>
            </a:r>
            <a:r>
              <a:rPr lang="en-PH" dirty="0">
                <a:latin typeface="Arial" panose="020B0604020202020204" pitchFamily="34" charset="0"/>
                <a:ea typeface="Times New Roman" panose="02020603050405020304" pitchFamily="18" charset="0"/>
                <a:cs typeface="Times New Roman" panose="02020603050405020304" pitchFamily="18" charset="0"/>
              </a:rPr>
              <a:t>.</a:t>
            </a:r>
            <a:endParaRPr lang="en-PH"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0439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210</TotalTime>
  <Words>2831</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adobe-garamond-pro</vt:lpstr>
      <vt:lpstr>Arial</vt:lpstr>
      <vt:lpstr>Calibri</vt:lpstr>
      <vt:lpstr>Symbol</vt:lpstr>
      <vt:lpstr>Times New Roman</vt:lpstr>
      <vt:lpstr>Tw Cen MT</vt:lpstr>
      <vt:lpstr>Wingdings</vt:lpstr>
      <vt:lpstr>Droplet</vt:lpstr>
      <vt:lpstr>CONTEMPORARY WORLD (ASSIGNEMENT/REPORTING)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WORLD (ASSIGNEMENT/REPORTING)</dc:title>
  <dc:creator>nicoletavas03@gmail.com</dc:creator>
  <cp:lastModifiedBy>Herminigildo jr Quiano</cp:lastModifiedBy>
  <cp:revision>12</cp:revision>
  <dcterms:created xsi:type="dcterms:W3CDTF">2021-01-26T09:37:34Z</dcterms:created>
  <dcterms:modified xsi:type="dcterms:W3CDTF">2021-02-15T09:05:32Z</dcterms:modified>
</cp:coreProperties>
</file>