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4" r:id="rId7"/>
    <p:sldId id="265" r:id="rId8"/>
    <p:sldId id="266" r:id="rId9"/>
    <p:sldId id="267" r:id="rId10"/>
    <p:sldId id="268" r:id="rId11"/>
    <p:sldId id="269" r:id="rId12"/>
    <p:sldId id="270" r:id="rId13"/>
    <p:sldId id="272"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6E588-E846-FD29-8ECB-2B06133890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68F30D5-E67C-8928-E269-51EFB61016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1C15DDD-B17E-0AEF-7395-9F03FD7A537F}"/>
              </a:ext>
            </a:extLst>
          </p:cNvPr>
          <p:cNvSpPr>
            <a:spLocks noGrp="1"/>
          </p:cNvSpPr>
          <p:nvPr>
            <p:ph type="dt" sz="half" idx="10"/>
          </p:nvPr>
        </p:nvSpPr>
        <p:spPr/>
        <p:txBody>
          <a:bodyPr/>
          <a:lstStyle/>
          <a:p>
            <a:fld id="{CC155DC5-2F13-46CC-B34E-A0A121C592FD}" type="datetimeFigureOut">
              <a:rPr lang="en-IN" smtClean="0"/>
              <a:t>03-08-2024</a:t>
            </a:fld>
            <a:endParaRPr lang="en-IN"/>
          </a:p>
        </p:txBody>
      </p:sp>
      <p:sp>
        <p:nvSpPr>
          <p:cNvPr id="5" name="Footer Placeholder 4">
            <a:extLst>
              <a:ext uri="{FF2B5EF4-FFF2-40B4-BE49-F238E27FC236}">
                <a16:creationId xmlns:a16="http://schemas.microsoft.com/office/drawing/2014/main" id="{B00F554F-2962-FA88-6356-62B3725656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B816B4-8461-024A-E63B-F7045ACA1EB7}"/>
              </a:ext>
            </a:extLst>
          </p:cNvPr>
          <p:cNvSpPr>
            <a:spLocks noGrp="1"/>
          </p:cNvSpPr>
          <p:nvPr>
            <p:ph type="sldNum" sz="quarter" idx="12"/>
          </p:nvPr>
        </p:nvSpPr>
        <p:spPr/>
        <p:txBody>
          <a:bodyPr/>
          <a:lstStyle/>
          <a:p>
            <a:fld id="{C4E3FAD5-9721-4F27-AE5D-4719962BC196}" type="slidenum">
              <a:rPr lang="en-IN" smtClean="0"/>
              <a:t>‹#›</a:t>
            </a:fld>
            <a:endParaRPr lang="en-IN"/>
          </a:p>
        </p:txBody>
      </p:sp>
    </p:spTree>
    <p:extLst>
      <p:ext uri="{BB962C8B-B14F-4D97-AF65-F5344CB8AC3E}">
        <p14:creationId xmlns:p14="http://schemas.microsoft.com/office/powerpoint/2010/main" val="1486249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11CE6-54E0-E98A-4111-48D0A0E4DEC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6E44E0-AAEC-DF50-AF00-A9C18B5E34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F6B238-2618-26F9-7C30-D676008CB103}"/>
              </a:ext>
            </a:extLst>
          </p:cNvPr>
          <p:cNvSpPr>
            <a:spLocks noGrp="1"/>
          </p:cNvSpPr>
          <p:nvPr>
            <p:ph type="dt" sz="half" idx="10"/>
          </p:nvPr>
        </p:nvSpPr>
        <p:spPr/>
        <p:txBody>
          <a:bodyPr/>
          <a:lstStyle/>
          <a:p>
            <a:fld id="{CC155DC5-2F13-46CC-B34E-A0A121C592FD}" type="datetimeFigureOut">
              <a:rPr lang="en-IN" smtClean="0"/>
              <a:t>03-08-2024</a:t>
            </a:fld>
            <a:endParaRPr lang="en-IN"/>
          </a:p>
        </p:txBody>
      </p:sp>
      <p:sp>
        <p:nvSpPr>
          <p:cNvPr id="5" name="Footer Placeholder 4">
            <a:extLst>
              <a:ext uri="{FF2B5EF4-FFF2-40B4-BE49-F238E27FC236}">
                <a16:creationId xmlns:a16="http://schemas.microsoft.com/office/drawing/2014/main" id="{C430B998-7458-2FBE-03ED-2A0C112437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26D826-DEC0-DA29-A07B-F648E2021CF9}"/>
              </a:ext>
            </a:extLst>
          </p:cNvPr>
          <p:cNvSpPr>
            <a:spLocks noGrp="1"/>
          </p:cNvSpPr>
          <p:nvPr>
            <p:ph type="sldNum" sz="quarter" idx="12"/>
          </p:nvPr>
        </p:nvSpPr>
        <p:spPr/>
        <p:txBody>
          <a:bodyPr/>
          <a:lstStyle/>
          <a:p>
            <a:fld id="{C4E3FAD5-9721-4F27-AE5D-4719962BC196}" type="slidenum">
              <a:rPr lang="en-IN" smtClean="0"/>
              <a:t>‹#›</a:t>
            </a:fld>
            <a:endParaRPr lang="en-IN"/>
          </a:p>
        </p:txBody>
      </p:sp>
    </p:spTree>
    <p:extLst>
      <p:ext uri="{BB962C8B-B14F-4D97-AF65-F5344CB8AC3E}">
        <p14:creationId xmlns:p14="http://schemas.microsoft.com/office/powerpoint/2010/main" val="3688118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9A03A7-43A3-E23E-C5D3-7D26C75554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4423BB-0BFF-BD51-B9B0-A2531EF2C5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9A8E3D-C78A-1B93-DA04-BE4FE8D18AB0}"/>
              </a:ext>
            </a:extLst>
          </p:cNvPr>
          <p:cNvSpPr>
            <a:spLocks noGrp="1"/>
          </p:cNvSpPr>
          <p:nvPr>
            <p:ph type="dt" sz="half" idx="10"/>
          </p:nvPr>
        </p:nvSpPr>
        <p:spPr/>
        <p:txBody>
          <a:bodyPr/>
          <a:lstStyle/>
          <a:p>
            <a:fld id="{CC155DC5-2F13-46CC-B34E-A0A121C592FD}" type="datetimeFigureOut">
              <a:rPr lang="en-IN" smtClean="0"/>
              <a:t>03-08-2024</a:t>
            </a:fld>
            <a:endParaRPr lang="en-IN"/>
          </a:p>
        </p:txBody>
      </p:sp>
      <p:sp>
        <p:nvSpPr>
          <p:cNvPr id="5" name="Footer Placeholder 4">
            <a:extLst>
              <a:ext uri="{FF2B5EF4-FFF2-40B4-BE49-F238E27FC236}">
                <a16:creationId xmlns:a16="http://schemas.microsoft.com/office/drawing/2014/main" id="{381512B9-C86B-968E-EDA7-CF0641F045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BBA09A-8CC6-11AA-82C0-75F1A93C8CDF}"/>
              </a:ext>
            </a:extLst>
          </p:cNvPr>
          <p:cNvSpPr>
            <a:spLocks noGrp="1"/>
          </p:cNvSpPr>
          <p:nvPr>
            <p:ph type="sldNum" sz="quarter" idx="12"/>
          </p:nvPr>
        </p:nvSpPr>
        <p:spPr/>
        <p:txBody>
          <a:bodyPr/>
          <a:lstStyle/>
          <a:p>
            <a:fld id="{C4E3FAD5-9721-4F27-AE5D-4719962BC196}" type="slidenum">
              <a:rPr lang="en-IN" smtClean="0"/>
              <a:t>‹#›</a:t>
            </a:fld>
            <a:endParaRPr lang="en-IN"/>
          </a:p>
        </p:txBody>
      </p:sp>
    </p:spTree>
    <p:extLst>
      <p:ext uri="{BB962C8B-B14F-4D97-AF65-F5344CB8AC3E}">
        <p14:creationId xmlns:p14="http://schemas.microsoft.com/office/powerpoint/2010/main" val="641699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56A6B-3F4C-8515-9301-74600BA019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B6BF3D-49F2-62C3-9B7B-1505FB436A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01EE01-343B-88A5-2965-F35624A4003D}"/>
              </a:ext>
            </a:extLst>
          </p:cNvPr>
          <p:cNvSpPr>
            <a:spLocks noGrp="1"/>
          </p:cNvSpPr>
          <p:nvPr>
            <p:ph type="dt" sz="half" idx="10"/>
          </p:nvPr>
        </p:nvSpPr>
        <p:spPr/>
        <p:txBody>
          <a:bodyPr/>
          <a:lstStyle/>
          <a:p>
            <a:fld id="{CC155DC5-2F13-46CC-B34E-A0A121C592FD}" type="datetimeFigureOut">
              <a:rPr lang="en-IN" smtClean="0"/>
              <a:t>03-08-2024</a:t>
            </a:fld>
            <a:endParaRPr lang="en-IN"/>
          </a:p>
        </p:txBody>
      </p:sp>
      <p:sp>
        <p:nvSpPr>
          <p:cNvPr id="5" name="Footer Placeholder 4">
            <a:extLst>
              <a:ext uri="{FF2B5EF4-FFF2-40B4-BE49-F238E27FC236}">
                <a16:creationId xmlns:a16="http://schemas.microsoft.com/office/drawing/2014/main" id="{799A9A2C-C306-FBC3-C23C-D20466F04C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E4DD2D-5871-F7B3-B50D-3F3EA6C68423}"/>
              </a:ext>
            </a:extLst>
          </p:cNvPr>
          <p:cNvSpPr>
            <a:spLocks noGrp="1"/>
          </p:cNvSpPr>
          <p:nvPr>
            <p:ph type="sldNum" sz="quarter" idx="12"/>
          </p:nvPr>
        </p:nvSpPr>
        <p:spPr/>
        <p:txBody>
          <a:bodyPr/>
          <a:lstStyle/>
          <a:p>
            <a:fld id="{C4E3FAD5-9721-4F27-AE5D-4719962BC196}" type="slidenum">
              <a:rPr lang="en-IN" smtClean="0"/>
              <a:t>‹#›</a:t>
            </a:fld>
            <a:endParaRPr lang="en-IN"/>
          </a:p>
        </p:txBody>
      </p:sp>
    </p:spTree>
    <p:extLst>
      <p:ext uri="{BB962C8B-B14F-4D97-AF65-F5344CB8AC3E}">
        <p14:creationId xmlns:p14="http://schemas.microsoft.com/office/powerpoint/2010/main" val="463422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E4EC6-B614-CB74-B623-6F568C2AA1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9D7785-0035-7D0E-668D-D5F17E7B8C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02E91C-0414-4DA7-69E5-81A0D6396E2B}"/>
              </a:ext>
            </a:extLst>
          </p:cNvPr>
          <p:cNvSpPr>
            <a:spLocks noGrp="1"/>
          </p:cNvSpPr>
          <p:nvPr>
            <p:ph type="dt" sz="half" idx="10"/>
          </p:nvPr>
        </p:nvSpPr>
        <p:spPr/>
        <p:txBody>
          <a:bodyPr/>
          <a:lstStyle/>
          <a:p>
            <a:fld id="{CC155DC5-2F13-46CC-B34E-A0A121C592FD}" type="datetimeFigureOut">
              <a:rPr lang="en-IN" smtClean="0"/>
              <a:t>03-08-2024</a:t>
            </a:fld>
            <a:endParaRPr lang="en-IN"/>
          </a:p>
        </p:txBody>
      </p:sp>
      <p:sp>
        <p:nvSpPr>
          <p:cNvPr id="5" name="Footer Placeholder 4">
            <a:extLst>
              <a:ext uri="{FF2B5EF4-FFF2-40B4-BE49-F238E27FC236}">
                <a16:creationId xmlns:a16="http://schemas.microsoft.com/office/drawing/2014/main" id="{418E34C0-6DF8-C8FC-BFE2-ECA80DC5E9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58570D-44A6-6363-49BF-59AA54A0F909}"/>
              </a:ext>
            </a:extLst>
          </p:cNvPr>
          <p:cNvSpPr>
            <a:spLocks noGrp="1"/>
          </p:cNvSpPr>
          <p:nvPr>
            <p:ph type="sldNum" sz="quarter" idx="12"/>
          </p:nvPr>
        </p:nvSpPr>
        <p:spPr/>
        <p:txBody>
          <a:bodyPr/>
          <a:lstStyle/>
          <a:p>
            <a:fld id="{C4E3FAD5-9721-4F27-AE5D-4719962BC196}" type="slidenum">
              <a:rPr lang="en-IN" smtClean="0"/>
              <a:t>‹#›</a:t>
            </a:fld>
            <a:endParaRPr lang="en-IN"/>
          </a:p>
        </p:txBody>
      </p:sp>
    </p:spTree>
    <p:extLst>
      <p:ext uri="{BB962C8B-B14F-4D97-AF65-F5344CB8AC3E}">
        <p14:creationId xmlns:p14="http://schemas.microsoft.com/office/powerpoint/2010/main" val="2437146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3BDB4-7EA9-5670-7E2E-133B051B02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5AA1E3-2E25-63F4-4DC0-EF2D7A68FE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F370C26-1272-C316-0BD8-9B8470E397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3B2D73F-4374-9FBD-91BC-3AB93B17B677}"/>
              </a:ext>
            </a:extLst>
          </p:cNvPr>
          <p:cNvSpPr>
            <a:spLocks noGrp="1"/>
          </p:cNvSpPr>
          <p:nvPr>
            <p:ph type="dt" sz="half" idx="10"/>
          </p:nvPr>
        </p:nvSpPr>
        <p:spPr/>
        <p:txBody>
          <a:bodyPr/>
          <a:lstStyle/>
          <a:p>
            <a:fld id="{CC155DC5-2F13-46CC-B34E-A0A121C592FD}" type="datetimeFigureOut">
              <a:rPr lang="en-IN" smtClean="0"/>
              <a:t>03-08-2024</a:t>
            </a:fld>
            <a:endParaRPr lang="en-IN"/>
          </a:p>
        </p:txBody>
      </p:sp>
      <p:sp>
        <p:nvSpPr>
          <p:cNvPr id="6" name="Footer Placeholder 5">
            <a:extLst>
              <a:ext uri="{FF2B5EF4-FFF2-40B4-BE49-F238E27FC236}">
                <a16:creationId xmlns:a16="http://schemas.microsoft.com/office/drawing/2014/main" id="{79DF0507-24E6-BA35-33B1-39EA6ACAA8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78A26A-43C6-35FC-9FF3-737A2DE45C33}"/>
              </a:ext>
            </a:extLst>
          </p:cNvPr>
          <p:cNvSpPr>
            <a:spLocks noGrp="1"/>
          </p:cNvSpPr>
          <p:nvPr>
            <p:ph type="sldNum" sz="quarter" idx="12"/>
          </p:nvPr>
        </p:nvSpPr>
        <p:spPr/>
        <p:txBody>
          <a:bodyPr/>
          <a:lstStyle/>
          <a:p>
            <a:fld id="{C4E3FAD5-9721-4F27-AE5D-4719962BC196}" type="slidenum">
              <a:rPr lang="en-IN" smtClean="0"/>
              <a:t>‹#›</a:t>
            </a:fld>
            <a:endParaRPr lang="en-IN"/>
          </a:p>
        </p:txBody>
      </p:sp>
    </p:spTree>
    <p:extLst>
      <p:ext uri="{BB962C8B-B14F-4D97-AF65-F5344CB8AC3E}">
        <p14:creationId xmlns:p14="http://schemas.microsoft.com/office/powerpoint/2010/main" val="1259833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4C162-6EA2-C90D-D7B3-C68E37C85D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6A6BF4-EF2E-40A1-ED52-77ABFDBF4D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2BE20B-FA38-86FE-2821-63F9DE815D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824FFC3-1CF4-F7EF-693D-4A815C29CF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6B52FD-2A6A-8896-285A-F9FCFAA0E3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0AEEAFB-201C-D563-68E2-4DAF75791270}"/>
              </a:ext>
            </a:extLst>
          </p:cNvPr>
          <p:cNvSpPr>
            <a:spLocks noGrp="1"/>
          </p:cNvSpPr>
          <p:nvPr>
            <p:ph type="dt" sz="half" idx="10"/>
          </p:nvPr>
        </p:nvSpPr>
        <p:spPr/>
        <p:txBody>
          <a:bodyPr/>
          <a:lstStyle/>
          <a:p>
            <a:fld id="{CC155DC5-2F13-46CC-B34E-A0A121C592FD}" type="datetimeFigureOut">
              <a:rPr lang="en-IN" smtClean="0"/>
              <a:t>03-08-2024</a:t>
            </a:fld>
            <a:endParaRPr lang="en-IN"/>
          </a:p>
        </p:txBody>
      </p:sp>
      <p:sp>
        <p:nvSpPr>
          <p:cNvPr id="8" name="Footer Placeholder 7">
            <a:extLst>
              <a:ext uri="{FF2B5EF4-FFF2-40B4-BE49-F238E27FC236}">
                <a16:creationId xmlns:a16="http://schemas.microsoft.com/office/drawing/2014/main" id="{DA8584B1-2BD9-44DC-89F3-88E2EE79E6E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B107204-424A-34F0-F199-70E9569EF948}"/>
              </a:ext>
            </a:extLst>
          </p:cNvPr>
          <p:cNvSpPr>
            <a:spLocks noGrp="1"/>
          </p:cNvSpPr>
          <p:nvPr>
            <p:ph type="sldNum" sz="quarter" idx="12"/>
          </p:nvPr>
        </p:nvSpPr>
        <p:spPr/>
        <p:txBody>
          <a:bodyPr/>
          <a:lstStyle/>
          <a:p>
            <a:fld id="{C4E3FAD5-9721-4F27-AE5D-4719962BC196}" type="slidenum">
              <a:rPr lang="en-IN" smtClean="0"/>
              <a:t>‹#›</a:t>
            </a:fld>
            <a:endParaRPr lang="en-IN"/>
          </a:p>
        </p:txBody>
      </p:sp>
    </p:spTree>
    <p:extLst>
      <p:ext uri="{BB962C8B-B14F-4D97-AF65-F5344CB8AC3E}">
        <p14:creationId xmlns:p14="http://schemas.microsoft.com/office/powerpoint/2010/main" val="3712973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733B6-D094-50E1-7C21-0405A5C69D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1C2A4D-0845-C964-C3ED-260574F922AC}"/>
              </a:ext>
            </a:extLst>
          </p:cNvPr>
          <p:cNvSpPr>
            <a:spLocks noGrp="1"/>
          </p:cNvSpPr>
          <p:nvPr>
            <p:ph type="dt" sz="half" idx="10"/>
          </p:nvPr>
        </p:nvSpPr>
        <p:spPr/>
        <p:txBody>
          <a:bodyPr/>
          <a:lstStyle/>
          <a:p>
            <a:fld id="{CC155DC5-2F13-46CC-B34E-A0A121C592FD}" type="datetimeFigureOut">
              <a:rPr lang="en-IN" smtClean="0"/>
              <a:t>03-08-2024</a:t>
            </a:fld>
            <a:endParaRPr lang="en-IN"/>
          </a:p>
        </p:txBody>
      </p:sp>
      <p:sp>
        <p:nvSpPr>
          <p:cNvPr id="4" name="Footer Placeholder 3">
            <a:extLst>
              <a:ext uri="{FF2B5EF4-FFF2-40B4-BE49-F238E27FC236}">
                <a16:creationId xmlns:a16="http://schemas.microsoft.com/office/drawing/2014/main" id="{0D09DA4E-B79B-05B9-F455-97CB6B1423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D26D24-A236-D121-ECB0-9C8FE963B687}"/>
              </a:ext>
            </a:extLst>
          </p:cNvPr>
          <p:cNvSpPr>
            <a:spLocks noGrp="1"/>
          </p:cNvSpPr>
          <p:nvPr>
            <p:ph type="sldNum" sz="quarter" idx="12"/>
          </p:nvPr>
        </p:nvSpPr>
        <p:spPr/>
        <p:txBody>
          <a:bodyPr/>
          <a:lstStyle/>
          <a:p>
            <a:fld id="{C4E3FAD5-9721-4F27-AE5D-4719962BC196}" type="slidenum">
              <a:rPr lang="en-IN" smtClean="0"/>
              <a:t>‹#›</a:t>
            </a:fld>
            <a:endParaRPr lang="en-IN"/>
          </a:p>
        </p:txBody>
      </p:sp>
    </p:spTree>
    <p:extLst>
      <p:ext uri="{BB962C8B-B14F-4D97-AF65-F5344CB8AC3E}">
        <p14:creationId xmlns:p14="http://schemas.microsoft.com/office/powerpoint/2010/main" val="3598349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2654AA-1FFA-75A4-2276-3E75F9E3CC06}"/>
              </a:ext>
            </a:extLst>
          </p:cNvPr>
          <p:cNvSpPr>
            <a:spLocks noGrp="1"/>
          </p:cNvSpPr>
          <p:nvPr>
            <p:ph type="dt" sz="half" idx="10"/>
          </p:nvPr>
        </p:nvSpPr>
        <p:spPr/>
        <p:txBody>
          <a:bodyPr/>
          <a:lstStyle/>
          <a:p>
            <a:fld id="{CC155DC5-2F13-46CC-B34E-A0A121C592FD}" type="datetimeFigureOut">
              <a:rPr lang="en-IN" smtClean="0"/>
              <a:t>03-08-2024</a:t>
            </a:fld>
            <a:endParaRPr lang="en-IN"/>
          </a:p>
        </p:txBody>
      </p:sp>
      <p:sp>
        <p:nvSpPr>
          <p:cNvPr id="3" name="Footer Placeholder 2">
            <a:extLst>
              <a:ext uri="{FF2B5EF4-FFF2-40B4-BE49-F238E27FC236}">
                <a16:creationId xmlns:a16="http://schemas.microsoft.com/office/drawing/2014/main" id="{90A38FE7-4056-B548-E59A-65AAC94D72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A6D60F6-A1C2-1C0A-46FA-59B36A69E920}"/>
              </a:ext>
            </a:extLst>
          </p:cNvPr>
          <p:cNvSpPr>
            <a:spLocks noGrp="1"/>
          </p:cNvSpPr>
          <p:nvPr>
            <p:ph type="sldNum" sz="quarter" idx="12"/>
          </p:nvPr>
        </p:nvSpPr>
        <p:spPr/>
        <p:txBody>
          <a:bodyPr/>
          <a:lstStyle/>
          <a:p>
            <a:fld id="{C4E3FAD5-9721-4F27-AE5D-4719962BC196}" type="slidenum">
              <a:rPr lang="en-IN" smtClean="0"/>
              <a:t>‹#›</a:t>
            </a:fld>
            <a:endParaRPr lang="en-IN"/>
          </a:p>
        </p:txBody>
      </p:sp>
    </p:spTree>
    <p:extLst>
      <p:ext uri="{BB962C8B-B14F-4D97-AF65-F5344CB8AC3E}">
        <p14:creationId xmlns:p14="http://schemas.microsoft.com/office/powerpoint/2010/main" val="25089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319BC-EABC-97F0-184E-BA1D95BDA0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479A2BB-844D-4A78-E7C8-FC3A7DDEB1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744B64B-88B4-499B-F1AA-6A1190F7B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1C36D-2D29-EAE9-E41F-D5FF7368709E}"/>
              </a:ext>
            </a:extLst>
          </p:cNvPr>
          <p:cNvSpPr>
            <a:spLocks noGrp="1"/>
          </p:cNvSpPr>
          <p:nvPr>
            <p:ph type="dt" sz="half" idx="10"/>
          </p:nvPr>
        </p:nvSpPr>
        <p:spPr/>
        <p:txBody>
          <a:bodyPr/>
          <a:lstStyle/>
          <a:p>
            <a:fld id="{CC155DC5-2F13-46CC-B34E-A0A121C592FD}" type="datetimeFigureOut">
              <a:rPr lang="en-IN" smtClean="0"/>
              <a:t>03-08-2024</a:t>
            </a:fld>
            <a:endParaRPr lang="en-IN"/>
          </a:p>
        </p:txBody>
      </p:sp>
      <p:sp>
        <p:nvSpPr>
          <p:cNvPr id="6" name="Footer Placeholder 5">
            <a:extLst>
              <a:ext uri="{FF2B5EF4-FFF2-40B4-BE49-F238E27FC236}">
                <a16:creationId xmlns:a16="http://schemas.microsoft.com/office/drawing/2014/main" id="{F40E6A6A-32EB-4D02-8A16-1C83B521BF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7BFF96-9FFB-5D3C-C2E6-1D7E21A19836}"/>
              </a:ext>
            </a:extLst>
          </p:cNvPr>
          <p:cNvSpPr>
            <a:spLocks noGrp="1"/>
          </p:cNvSpPr>
          <p:nvPr>
            <p:ph type="sldNum" sz="quarter" idx="12"/>
          </p:nvPr>
        </p:nvSpPr>
        <p:spPr/>
        <p:txBody>
          <a:bodyPr/>
          <a:lstStyle/>
          <a:p>
            <a:fld id="{C4E3FAD5-9721-4F27-AE5D-4719962BC196}" type="slidenum">
              <a:rPr lang="en-IN" smtClean="0"/>
              <a:t>‹#›</a:t>
            </a:fld>
            <a:endParaRPr lang="en-IN"/>
          </a:p>
        </p:txBody>
      </p:sp>
    </p:spTree>
    <p:extLst>
      <p:ext uri="{BB962C8B-B14F-4D97-AF65-F5344CB8AC3E}">
        <p14:creationId xmlns:p14="http://schemas.microsoft.com/office/powerpoint/2010/main" val="860039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A04EC-102F-2A1D-75A2-C53187707D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EA5281A-9619-CE29-91F4-B3D2887831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B4F010-E437-6D1D-9578-BA4D66A53D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065E40-C081-9F69-9814-3D5252405491}"/>
              </a:ext>
            </a:extLst>
          </p:cNvPr>
          <p:cNvSpPr>
            <a:spLocks noGrp="1"/>
          </p:cNvSpPr>
          <p:nvPr>
            <p:ph type="dt" sz="half" idx="10"/>
          </p:nvPr>
        </p:nvSpPr>
        <p:spPr/>
        <p:txBody>
          <a:bodyPr/>
          <a:lstStyle/>
          <a:p>
            <a:fld id="{CC155DC5-2F13-46CC-B34E-A0A121C592FD}" type="datetimeFigureOut">
              <a:rPr lang="en-IN" smtClean="0"/>
              <a:t>03-08-2024</a:t>
            </a:fld>
            <a:endParaRPr lang="en-IN"/>
          </a:p>
        </p:txBody>
      </p:sp>
      <p:sp>
        <p:nvSpPr>
          <p:cNvPr id="6" name="Footer Placeholder 5">
            <a:extLst>
              <a:ext uri="{FF2B5EF4-FFF2-40B4-BE49-F238E27FC236}">
                <a16:creationId xmlns:a16="http://schemas.microsoft.com/office/drawing/2014/main" id="{4B19B859-564A-5878-5779-DDB1F8CA30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CD3494-AB14-8695-D59D-FBFC77FFA11A}"/>
              </a:ext>
            </a:extLst>
          </p:cNvPr>
          <p:cNvSpPr>
            <a:spLocks noGrp="1"/>
          </p:cNvSpPr>
          <p:nvPr>
            <p:ph type="sldNum" sz="quarter" idx="12"/>
          </p:nvPr>
        </p:nvSpPr>
        <p:spPr/>
        <p:txBody>
          <a:bodyPr/>
          <a:lstStyle/>
          <a:p>
            <a:fld id="{C4E3FAD5-9721-4F27-AE5D-4719962BC196}" type="slidenum">
              <a:rPr lang="en-IN" smtClean="0"/>
              <a:t>‹#›</a:t>
            </a:fld>
            <a:endParaRPr lang="en-IN"/>
          </a:p>
        </p:txBody>
      </p:sp>
    </p:spTree>
    <p:extLst>
      <p:ext uri="{BB962C8B-B14F-4D97-AF65-F5344CB8AC3E}">
        <p14:creationId xmlns:p14="http://schemas.microsoft.com/office/powerpoint/2010/main" val="3097239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7808DD-37AF-0014-523B-E18BCB2B39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B9498E-63F7-6D57-74D0-5DDEE5BCFA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A7784D-658B-A7EA-9862-F4A5934E55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55DC5-2F13-46CC-B34E-A0A121C592FD}" type="datetimeFigureOut">
              <a:rPr lang="en-IN" smtClean="0"/>
              <a:t>03-08-2024</a:t>
            </a:fld>
            <a:endParaRPr lang="en-IN"/>
          </a:p>
        </p:txBody>
      </p:sp>
      <p:sp>
        <p:nvSpPr>
          <p:cNvPr id="5" name="Footer Placeholder 4">
            <a:extLst>
              <a:ext uri="{FF2B5EF4-FFF2-40B4-BE49-F238E27FC236}">
                <a16:creationId xmlns:a16="http://schemas.microsoft.com/office/drawing/2014/main" id="{EECC2370-FEA9-1ECB-8E17-165F72117E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207BBF9-DE2E-5E0A-6AA1-A8E8F950C9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E3FAD5-9721-4F27-AE5D-4719962BC196}" type="slidenum">
              <a:rPr lang="en-IN" smtClean="0"/>
              <a:t>‹#›</a:t>
            </a:fld>
            <a:endParaRPr lang="en-IN"/>
          </a:p>
        </p:txBody>
      </p:sp>
    </p:spTree>
    <p:extLst>
      <p:ext uri="{BB962C8B-B14F-4D97-AF65-F5344CB8AC3E}">
        <p14:creationId xmlns:p14="http://schemas.microsoft.com/office/powerpoint/2010/main" val="3483468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186E8-B810-8CA3-F413-9C0A2F364204}"/>
              </a:ext>
            </a:extLst>
          </p:cNvPr>
          <p:cNvSpPr>
            <a:spLocks noGrp="1"/>
          </p:cNvSpPr>
          <p:nvPr>
            <p:ph type="ctrTitle"/>
          </p:nvPr>
        </p:nvSpPr>
        <p:spPr>
          <a:xfrm>
            <a:off x="1156353" y="374979"/>
            <a:ext cx="10193517" cy="2538166"/>
          </a:xfrm>
        </p:spPr>
        <p:txBody>
          <a:bodyPr/>
          <a:lstStyle/>
          <a:p>
            <a:r>
              <a:rPr lang="en-IN" b="1" dirty="0"/>
              <a:t>TRAFFIC SIGNAL MANAGEMENT</a:t>
            </a:r>
          </a:p>
        </p:txBody>
      </p:sp>
      <p:sp>
        <p:nvSpPr>
          <p:cNvPr id="3" name="Subtitle 2">
            <a:extLst>
              <a:ext uri="{FF2B5EF4-FFF2-40B4-BE49-F238E27FC236}">
                <a16:creationId xmlns:a16="http://schemas.microsoft.com/office/drawing/2014/main" id="{DC08EED7-08F0-779A-42A6-816DCD2391CD}"/>
              </a:ext>
            </a:extLst>
          </p:cNvPr>
          <p:cNvSpPr>
            <a:spLocks noGrp="1"/>
          </p:cNvSpPr>
          <p:nvPr>
            <p:ph type="subTitle" idx="1"/>
          </p:nvPr>
        </p:nvSpPr>
        <p:spPr>
          <a:xfrm>
            <a:off x="1344891" y="2913145"/>
            <a:ext cx="9144000" cy="1655762"/>
          </a:xfrm>
        </p:spPr>
        <p:txBody>
          <a:bodyPr>
            <a:normAutofit fontScale="92500" lnSpcReduction="10000"/>
          </a:bodyPr>
          <a:lstStyle/>
          <a:p>
            <a:r>
              <a:rPr lang="en-IN" dirty="0">
                <a:latin typeface="Arial Rounded MT Bold" panose="020F0704030504030204" pitchFamily="34" charset="0"/>
              </a:rPr>
              <a:t>NAME: A. Lasya</a:t>
            </a:r>
          </a:p>
          <a:p>
            <a:r>
              <a:rPr lang="en-IN" dirty="0">
                <a:latin typeface="Arial Rounded MT Bold" panose="020F0704030504030204" pitchFamily="34" charset="0"/>
              </a:rPr>
              <a:t>REG NO: 192371090</a:t>
            </a:r>
          </a:p>
          <a:p>
            <a:r>
              <a:rPr lang="en-IN" dirty="0">
                <a:latin typeface="Arial Rounded MT Bold" panose="020F0704030504030204" pitchFamily="34" charset="0"/>
              </a:rPr>
              <a:t>SUB: Java</a:t>
            </a:r>
          </a:p>
          <a:p>
            <a:r>
              <a:rPr lang="en-IN" dirty="0">
                <a:latin typeface="Arial Rounded MT Bold" panose="020F0704030504030204" pitchFamily="34" charset="0"/>
              </a:rPr>
              <a:t>SUB CODE: CSA0990</a:t>
            </a:r>
          </a:p>
          <a:p>
            <a:endParaRPr lang="en-IN" dirty="0"/>
          </a:p>
          <a:p>
            <a:endParaRPr lang="en-IN" dirty="0"/>
          </a:p>
        </p:txBody>
      </p:sp>
      <p:sp>
        <p:nvSpPr>
          <p:cNvPr id="4" name="TextBox 3">
            <a:extLst>
              <a:ext uri="{FF2B5EF4-FFF2-40B4-BE49-F238E27FC236}">
                <a16:creationId xmlns:a16="http://schemas.microsoft.com/office/drawing/2014/main" id="{85C19206-7394-A97F-B2D9-6B2D4016F900}"/>
              </a:ext>
            </a:extLst>
          </p:cNvPr>
          <p:cNvSpPr txBox="1"/>
          <p:nvPr/>
        </p:nvSpPr>
        <p:spPr>
          <a:xfrm>
            <a:off x="4427454" y="1455528"/>
            <a:ext cx="4216926" cy="646331"/>
          </a:xfrm>
          <a:prstGeom prst="rect">
            <a:avLst/>
          </a:prstGeom>
          <a:noFill/>
        </p:spPr>
        <p:txBody>
          <a:bodyPr wrap="square" rtlCol="0">
            <a:spAutoFit/>
          </a:bodyPr>
          <a:lstStyle/>
          <a:p>
            <a:r>
              <a:rPr lang="en-IN" sz="3600" b="1" dirty="0"/>
              <a:t>ASSIGNMENT 1</a:t>
            </a:r>
          </a:p>
        </p:txBody>
      </p:sp>
    </p:spTree>
    <p:extLst>
      <p:ext uri="{BB962C8B-B14F-4D97-AF65-F5344CB8AC3E}">
        <p14:creationId xmlns:p14="http://schemas.microsoft.com/office/powerpoint/2010/main" val="479689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8D3BFF5-B579-EE2A-3469-28479BC42C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287" y="323849"/>
            <a:ext cx="11589426" cy="6210302"/>
          </a:xfrm>
        </p:spPr>
      </p:pic>
    </p:spTree>
    <p:extLst>
      <p:ext uri="{BB962C8B-B14F-4D97-AF65-F5344CB8AC3E}">
        <p14:creationId xmlns:p14="http://schemas.microsoft.com/office/powerpoint/2010/main" val="173526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6109B28-6E4B-E9EE-01E9-011F1B6873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069" y="402176"/>
            <a:ext cx="11561861" cy="6187159"/>
          </a:xfrm>
        </p:spPr>
      </p:pic>
    </p:spTree>
    <p:extLst>
      <p:ext uri="{BB962C8B-B14F-4D97-AF65-F5344CB8AC3E}">
        <p14:creationId xmlns:p14="http://schemas.microsoft.com/office/powerpoint/2010/main" val="2931300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020935EA-E79E-E0B9-670A-2DEF6908E944}"/>
              </a:ext>
            </a:extLst>
          </p:cNvPr>
          <p:cNvSpPr>
            <a:spLocks noGrp="1"/>
          </p:cNvSpPr>
          <p:nvPr>
            <p:ph idx="1"/>
          </p:nvPr>
        </p:nvSpPr>
        <p:spPr>
          <a:xfrm>
            <a:off x="298269" y="597716"/>
            <a:ext cx="10515600" cy="4351338"/>
          </a:xfrm>
        </p:spPr>
        <p:txBody>
          <a:bodyPr>
            <a:normAutofit fontScale="25000" lnSpcReduction="20000"/>
          </a:bodyPr>
          <a:lstStyle/>
          <a:p>
            <a:pPr marL="0" indent="0">
              <a:buNone/>
            </a:pPr>
            <a:r>
              <a:rPr lang="en-US" sz="5800" b="1" dirty="0"/>
              <a:t> </a:t>
            </a:r>
            <a:r>
              <a:rPr lang="en-US" sz="9600" b="1" dirty="0"/>
              <a:t>IMPLEMENTATION</a:t>
            </a:r>
          </a:p>
          <a:p>
            <a:pPr marL="0" indent="0">
              <a:buNone/>
            </a:pPr>
            <a:endParaRPr lang="en-US" sz="5800" b="1" dirty="0"/>
          </a:p>
          <a:p>
            <a:pPr marL="0" indent="0">
              <a:buNone/>
            </a:pPr>
            <a:r>
              <a:rPr lang="en-US" sz="8000" dirty="0"/>
              <a:t>1. Microphone Sensors for Traffic Detection</a:t>
            </a:r>
          </a:p>
          <a:p>
            <a:endParaRPr lang="en-US" sz="8000" dirty="0"/>
          </a:p>
          <a:p>
            <a:pPr marL="0" indent="0">
              <a:buNone/>
            </a:pPr>
            <a:r>
              <a:rPr lang="en-US" sz="8000" b="1" dirty="0"/>
              <a:t>a. Installation and Calibration:</a:t>
            </a:r>
          </a:p>
          <a:p>
            <a:r>
              <a:rPr lang="en-US" sz="8000" dirty="0"/>
              <a:t>Choose Locations: Place sensors at busy intersections.</a:t>
            </a:r>
          </a:p>
          <a:p>
            <a:r>
              <a:rPr lang="en-US" sz="8000" dirty="0"/>
              <a:t>Mount Sensors: Secure them in place and protect from weather.</a:t>
            </a:r>
          </a:p>
          <a:p>
            <a:r>
              <a:rPr lang="en-US" sz="8000" dirty="0"/>
              <a:t>Calibrate: Adjust to accurately pick up vehicle sounds and ignore background noise.</a:t>
            </a:r>
          </a:p>
          <a:p>
            <a:endParaRPr lang="en-US" sz="8000" dirty="0"/>
          </a:p>
          <a:p>
            <a:pPr marL="0" indent="0">
              <a:buNone/>
            </a:pPr>
            <a:r>
              <a:rPr lang="en-US" sz="8000" b="1" dirty="0"/>
              <a:t>b. Data Collection:</a:t>
            </a:r>
          </a:p>
          <a:p>
            <a:r>
              <a:rPr lang="en-US" sz="8000" dirty="0"/>
              <a:t>Process Audio: Use software to identify vehicle sounds.</a:t>
            </a:r>
          </a:p>
          <a:p>
            <a:r>
              <a:rPr lang="en-US" sz="8000" dirty="0"/>
              <a:t>Recognize Patterns: Apply machine learning to detect traffic volume and types of vehicles.</a:t>
            </a:r>
          </a:p>
          <a:p>
            <a:endParaRPr lang="en-US" sz="8000" dirty="0"/>
          </a:p>
          <a:p>
            <a:pPr marL="0" indent="0">
              <a:buNone/>
            </a:pPr>
            <a:r>
              <a:rPr lang="en-US" sz="8000" b="1" dirty="0"/>
              <a:t>c. Integration with Traffic Signals:</a:t>
            </a:r>
          </a:p>
          <a:p>
            <a:r>
              <a:rPr lang="en-US" sz="8000" dirty="0"/>
              <a:t>Set Up Communication: Ensure sensors can send data to traffic signals.</a:t>
            </a:r>
          </a:p>
          <a:p>
            <a:r>
              <a:rPr lang="en-US" sz="8000" dirty="0"/>
              <a:t>Real-time Data: Feed real-time traffic information to the signal control system.</a:t>
            </a:r>
          </a:p>
          <a:p>
            <a:endParaRPr lang="en-US" dirty="0"/>
          </a:p>
        </p:txBody>
      </p:sp>
    </p:spTree>
    <p:extLst>
      <p:ext uri="{BB962C8B-B14F-4D97-AF65-F5344CB8AC3E}">
        <p14:creationId xmlns:p14="http://schemas.microsoft.com/office/powerpoint/2010/main" val="1435255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BD072-53F7-0214-3175-EEE2B936B350}"/>
              </a:ext>
            </a:extLst>
          </p:cNvPr>
          <p:cNvSpPr>
            <a:spLocks noGrp="1"/>
          </p:cNvSpPr>
          <p:nvPr>
            <p:ph type="title"/>
          </p:nvPr>
        </p:nvSpPr>
        <p:spPr>
          <a:xfrm>
            <a:off x="442274" y="2583617"/>
            <a:ext cx="10515600" cy="1325563"/>
          </a:xfrm>
        </p:spPr>
        <p:txBody>
          <a:bodyPr>
            <a:noAutofit/>
          </a:bodyPr>
          <a:lstStyle/>
          <a:p>
            <a:br>
              <a:rPr lang="en-US" sz="2400" dirty="0"/>
            </a:br>
            <a:r>
              <a:rPr lang="en-US" sz="2400" b="1" dirty="0"/>
              <a:t> </a:t>
            </a:r>
            <a:r>
              <a:rPr lang="en-US" sz="2800" b="1" dirty="0">
                <a:latin typeface="+mn-lt"/>
              </a:rPr>
              <a:t>2. Green Wave Algorithm</a:t>
            </a:r>
            <a:br>
              <a:rPr lang="en-US" sz="2400" dirty="0">
                <a:latin typeface="+mn-lt"/>
              </a:rPr>
            </a:br>
            <a:br>
              <a:rPr lang="en-US" sz="2400" dirty="0">
                <a:latin typeface="+mn-lt"/>
              </a:rPr>
            </a:br>
            <a:r>
              <a:rPr lang="en-US" sz="2400" b="1" dirty="0">
                <a:latin typeface="+mn-lt"/>
              </a:rPr>
              <a:t>a. Design the Algorithm:</a:t>
            </a:r>
            <a:br>
              <a:rPr lang="en-US" sz="2400" b="1" dirty="0">
                <a:latin typeface="+mn-lt"/>
              </a:rPr>
            </a:br>
            <a:br>
              <a:rPr lang="en-US" sz="2400" b="1" dirty="0">
                <a:latin typeface="+mn-lt"/>
              </a:rPr>
            </a:br>
            <a:r>
              <a:rPr lang="en-US" sz="2400" b="1" dirty="0">
                <a:latin typeface="+mn-lt"/>
              </a:rPr>
              <a:t>Parameters</a:t>
            </a:r>
            <a:r>
              <a:rPr lang="en-US" sz="2400" dirty="0">
                <a:latin typeface="+mn-lt"/>
              </a:rPr>
              <a:t>: Consider speed limits, traffic volume, and distances between lights.</a:t>
            </a:r>
            <a:br>
              <a:rPr lang="en-US" sz="2400" dirty="0">
                <a:latin typeface="+mn-lt"/>
              </a:rPr>
            </a:br>
            <a:r>
              <a:rPr lang="en-US" sz="2400" b="1" dirty="0">
                <a:latin typeface="+mn-lt"/>
              </a:rPr>
              <a:t>Synchronization</a:t>
            </a:r>
            <a:r>
              <a:rPr lang="en-US" sz="2400" dirty="0">
                <a:latin typeface="+mn-lt"/>
              </a:rPr>
              <a:t>: Create rules for timing lights to keep traffic flowing smoothly.</a:t>
            </a:r>
            <a:br>
              <a:rPr lang="en-US" sz="2400" dirty="0">
                <a:latin typeface="+mn-lt"/>
              </a:rPr>
            </a:br>
            <a:br>
              <a:rPr lang="en-US" sz="2400" dirty="0">
                <a:latin typeface="+mn-lt"/>
              </a:rPr>
            </a:br>
            <a:r>
              <a:rPr lang="en-US" sz="2400" b="1" dirty="0">
                <a:latin typeface="+mn-lt"/>
              </a:rPr>
              <a:t>b. Implement the Algorithm</a:t>
            </a:r>
            <a:r>
              <a:rPr lang="en-US" sz="2400" dirty="0">
                <a:latin typeface="+mn-lt"/>
              </a:rPr>
              <a:t>:</a:t>
            </a:r>
            <a:br>
              <a:rPr lang="en-US" sz="2400" dirty="0">
                <a:latin typeface="+mn-lt"/>
              </a:rPr>
            </a:br>
            <a:br>
              <a:rPr lang="en-US" sz="2400" dirty="0">
                <a:latin typeface="+mn-lt"/>
              </a:rPr>
            </a:br>
            <a:r>
              <a:rPr lang="en-US" sz="2400" b="1" dirty="0">
                <a:latin typeface="+mn-lt"/>
              </a:rPr>
              <a:t>Develop Code</a:t>
            </a:r>
            <a:r>
              <a:rPr lang="en-US" sz="2400" dirty="0">
                <a:latin typeface="+mn-lt"/>
              </a:rPr>
              <a:t>: Write software to control light timings based on traffic data.</a:t>
            </a:r>
            <a:br>
              <a:rPr lang="en-US" sz="2400" dirty="0">
                <a:latin typeface="+mn-lt"/>
              </a:rPr>
            </a:br>
            <a:r>
              <a:rPr lang="en-US" sz="2400" b="1" dirty="0">
                <a:latin typeface="+mn-lt"/>
              </a:rPr>
              <a:t>Integrate</a:t>
            </a:r>
            <a:r>
              <a:rPr lang="en-US" sz="2400" dirty="0">
                <a:latin typeface="+mn-lt"/>
              </a:rPr>
              <a:t> : Make sure the algorithm works with existing traffic signal systems.</a:t>
            </a:r>
            <a:br>
              <a:rPr lang="en-US" sz="2400" dirty="0">
                <a:latin typeface="+mn-lt"/>
              </a:rPr>
            </a:br>
            <a:br>
              <a:rPr lang="en-US" sz="2400" dirty="0">
                <a:latin typeface="+mn-lt"/>
              </a:rPr>
            </a:br>
            <a:r>
              <a:rPr lang="en-US" sz="2400" b="1" dirty="0">
                <a:latin typeface="+mn-lt"/>
              </a:rPr>
              <a:t>c. Testing and Optimization:</a:t>
            </a:r>
            <a:br>
              <a:rPr lang="en-US" sz="2400" b="1" dirty="0">
                <a:latin typeface="+mn-lt"/>
              </a:rPr>
            </a:br>
            <a:br>
              <a:rPr lang="en-US" sz="2400" dirty="0">
                <a:latin typeface="+mn-lt"/>
              </a:rPr>
            </a:br>
            <a:r>
              <a:rPr lang="en-US" sz="2400" b="1" dirty="0">
                <a:latin typeface="+mn-lt"/>
              </a:rPr>
              <a:t>Simulations</a:t>
            </a:r>
            <a:r>
              <a:rPr lang="en-US" sz="2400" dirty="0">
                <a:latin typeface="+mn-lt"/>
              </a:rPr>
              <a:t> : Test the algorithm using traffic simulation software.</a:t>
            </a:r>
            <a:br>
              <a:rPr lang="en-US" sz="2400" dirty="0">
                <a:latin typeface="+mn-lt"/>
              </a:rPr>
            </a:br>
            <a:r>
              <a:rPr lang="en-US" sz="2400" b="1" dirty="0">
                <a:latin typeface="+mn-lt"/>
              </a:rPr>
              <a:t>Field Tests</a:t>
            </a:r>
            <a:r>
              <a:rPr lang="en-US" sz="2400" dirty="0">
                <a:latin typeface="+mn-lt"/>
              </a:rPr>
              <a:t>: Implement in a small area and monitor performance.</a:t>
            </a:r>
            <a:br>
              <a:rPr lang="en-US" sz="2400" dirty="0">
                <a:latin typeface="+mn-lt"/>
              </a:rPr>
            </a:br>
            <a:r>
              <a:rPr lang="en-US" sz="2400" b="1" dirty="0">
                <a:latin typeface="+mn-lt"/>
              </a:rPr>
              <a:t>Refine</a:t>
            </a:r>
            <a:r>
              <a:rPr lang="en-US" sz="2400" dirty="0">
                <a:latin typeface="+mn-lt"/>
              </a:rPr>
              <a:t> : Adjust based on test results</a:t>
            </a:r>
            <a:endParaRPr lang="en-IN" sz="2400" dirty="0">
              <a:latin typeface="+mn-lt"/>
            </a:endParaRPr>
          </a:p>
        </p:txBody>
      </p:sp>
    </p:spTree>
    <p:extLst>
      <p:ext uri="{BB962C8B-B14F-4D97-AF65-F5344CB8AC3E}">
        <p14:creationId xmlns:p14="http://schemas.microsoft.com/office/powerpoint/2010/main" val="1375145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88684-7FA2-EC40-C7E7-C038CA2A1F3A}"/>
              </a:ext>
            </a:extLst>
          </p:cNvPr>
          <p:cNvSpPr>
            <a:spLocks noGrp="1"/>
          </p:cNvSpPr>
          <p:nvPr>
            <p:ph type="title"/>
          </p:nvPr>
        </p:nvSpPr>
        <p:spPr>
          <a:xfrm>
            <a:off x="348006" y="1166403"/>
            <a:ext cx="10515600" cy="1325563"/>
          </a:xfrm>
        </p:spPr>
        <p:txBody>
          <a:bodyPr>
            <a:normAutofit fontScale="90000"/>
          </a:bodyPr>
          <a:lstStyle/>
          <a:p>
            <a:br>
              <a:rPr lang="en-US" dirty="0"/>
            </a:br>
            <a:br>
              <a:rPr lang="en-US" dirty="0"/>
            </a:br>
            <a:r>
              <a:rPr lang="en-US" sz="2700" b="1" dirty="0">
                <a:latin typeface="+mn-lt"/>
              </a:rPr>
              <a:t>Tools and Technologies</a:t>
            </a:r>
            <a:br>
              <a:rPr lang="en-US" sz="2700" dirty="0">
                <a:latin typeface="+mn-lt"/>
              </a:rPr>
            </a:br>
            <a:br>
              <a:rPr lang="en-US" sz="2700" dirty="0">
                <a:latin typeface="+mn-lt"/>
              </a:rPr>
            </a:br>
            <a:r>
              <a:rPr lang="en-US" sz="2700" b="1" dirty="0">
                <a:latin typeface="+mn-lt"/>
              </a:rPr>
              <a:t>Microphone Sensors</a:t>
            </a:r>
            <a:r>
              <a:rPr lang="en-US" sz="2700" dirty="0">
                <a:latin typeface="+mn-lt"/>
              </a:rPr>
              <a:t>: Sensitive and weather-proof.</a:t>
            </a:r>
            <a:br>
              <a:rPr lang="en-US" sz="2700" dirty="0">
                <a:latin typeface="+mn-lt"/>
              </a:rPr>
            </a:br>
            <a:r>
              <a:rPr lang="en-US" sz="2700" b="1" dirty="0">
                <a:latin typeface="+mn-lt"/>
              </a:rPr>
              <a:t>Audio Processing Software: </a:t>
            </a:r>
            <a:r>
              <a:rPr lang="en-US" sz="2700" dirty="0">
                <a:latin typeface="+mn-lt"/>
              </a:rPr>
              <a:t>Tools like MATLAB or Python libraries.</a:t>
            </a:r>
            <a:br>
              <a:rPr lang="en-US" sz="2700" dirty="0">
                <a:latin typeface="+mn-lt"/>
              </a:rPr>
            </a:br>
            <a:r>
              <a:rPr lang="en-US" sz="2700" b="1" dirty="0">
                <a:latin typeface="+mn-lt"/>
              </a:rPr>
              <a:t>Machine Learning: </a:t>
            </a:r>
            <a:r>
              <a:rPr lang="en-US" sz="2700" dirty="0">
                <a:latin typeface="+mn-lt"/>
              </a:rPr>
              <a:t>Use models to classify vehicle sounds.</a:t>
            </a:r>
            <a:br>
              <a:rPr lang="en-US" sz="2700" dirty="0">
                <a:latin typeface="+mn-lt"/>
              </a:rPr>
            </a:br>
            <a:r>
              <a:rPr lang="en-US" sz="2700" b="1" dirty="0">
                <a:latin typeface="+mn-lt"/>
              </a:rPr>
              <a:t>Traffic Signal Controllers: </a:t>
            </a:r>
            <a:r>
              <a:rPr lang="en-US" sz="2700" dirty="0">
                <a:latin typeface="+mn-lt"/>
              </a:rPr>
              <a:t>Systems to manage light timings.</a:t>
            </a:r>
            <a:br>
              <a:rPr lang="en-US" sz="2700" dirty="0">
                <a:latin typeface="+mn-lt"/>
              </a:rPr>
            </a:br>
            <a:r>
              <a:rPr lang="en-US" sz="2700" b="1" dirty="0">
                <a:latin typeface="+mn-lt"/>
              </a:rPr>
              <a:t>Simulation Software: </a:t>
            </a:r>
            <a:r>
              <a:rPr lang="en-US" sz="2700" dirty="0">
                <a:latin typeface="+mn-lt"/>
              </a:rPr>
              <a:t>VISSIM or SUMO for testing the algorithm.</a:t>
            </a:r>
            <a:br>
              <a:rPr lang="en-US" sz="2700" dirty="0">
                <a:latin typeface="+mn-lt"/>
              </a:rPr>
            </a:br>
            <a:br>
              <a:rPr lang="en-US" dirty="0">
                <a:latin typeface="+mn-lt"/>
              </a:rPr>
            </a:br>
            <a:endParaRPr lang="en-IN" dirty="0">
              <a:latin typeface="+mn-lt"/>
            </a:endParaRPr>
          </a:p>
        </p:txBody>
      </p:sp>
      <p:sp>
        <p:nvSpPr>
          <p:cNvPr id="7" name="TextBox 6">
            <a:extLst>
              <a:ext uri="{FF2B5EF4-FFF2-40B4-BE49-F238E27FC236}">
                <a16:creationId xmlns:a16="http://schemas.microsoft.com/office/drawing/2014/main" id="{5F72F8E0-1394-9F36-890E-4906DB9663E1}"/>
              </a:ext>
            </a:extLst>
          </p:cNvPr>
          <p:cNvSpPr txBox="1"/>
          <p:nvPr/>
        </p:nvSpPr>
        <p:spPr>
          <a:xfrm>
            <a:off x="348006" y="3244333"/>
            <a:ext cx="7589363" cy="400110"/>
          </a:xfrm>
          <a:prstGeom prst="rect">
            <a:avLst/>
          </a:prstGeom>
          <a:noFill/>
        </p:spPr>
        <p:txBody>
          <a:bodyPr wrap="square">
            <a:spAutoFit/>
          </a:bodyPr>
          <a:lstStyle/>
          <a:p>
            <a:pPr marL="342900" indent="-342900">
              <a:buFont typeface="Arial" panose="020B0604020202020204" pitchFamily="34" charset="0"/>
              <a:buChar char="•"/>
            </a:pPr>
            <a:r>
              <a:rPr lang="en-US" sz="2000" b="1" i="0" dirty="0">
                <a:effectLst/>
                <a:highlight>
                  <a:srgbClr val="FFFFFF"/>
                </a:highlight>
              </a:rPr>
              <a:t>Future Scope of Microphone Sensors and Green Wave Algorithm</a:t>
            </a:r>
          </a:p>
        </p:txBody>
      </p:sp>
      <p:sp>
        <p:nvSpPr>
          <p:cNvPr id="8" name="TextBox 7">
            <a:extLst>
              <a:ext uri="{FF2B5EF4-FFF2-40B4-BE49-F238E27FC236}">
                <a16:creationId xmlns:a16="http://schemas.microsoft.com/office/drawing/2014/main" id="{7F1DC866-522C-6CA0-8FAB-2D1B96AF7031}"/>
              </a:ext>
            </a:extLst>
          </p:cNvPr>
          <p:cNvSpPr txBox="1"/>
          <p:nvPr/>
        </p:nvSpPr>
        <p:spPr>
          <a:xfrm>
            <a:off x="348006" y="3644443"/>
            <a:ext cx="11636605" cy="2554545"/>
          </a:xfrm>
          <a:prstGeom prst="rect">
            <a:avLst/>
          </a:prstGeom>
          <a:noFill/>
        </p:spPr>
        <p:txBody>
          <a:bodyPr wrap="square" rtlCol="0">
            <a:spAutoFit/>
          </a:bodyPr>
          <a:lstStyle/>
          <a:p>
            <a:r>
              <a:rPr lang="en-US" sz="2000" dirty="0"/>
              <a:t>The future of using microphone sensors and the green wave algorithm for traffic signal optimization includes real-time adaptive signals, predictive analytics, and integration with smart technologies like vehicle-to-infrastructure communication. Expanding sensor types to include cameras and environmental monitors will enhance traffic and pollution management. Urban planning will benefit from data-driven decisions and scalability to larger areas. Public engagement through real-time traffic apps and community feedback will improve strategies. Continuous research will drive innovative algorithms, leading to reduced congestion, lower emissions, improved safety, and economic efficiency, contributing to smarter and more efficient urban traffic management.</a:t>
            </a:r>
            <a:endParaRPr lang="en-IN" sz="2000" dirty="0"/>
          </a:p>
        </p:txBody>
      </p:sp>
    </p:spTree>
    <p:extLst>
      <p:ext uri="{BB962C8B-B14F-4D97-AF65-F5344CB8AC3E}">
        <p14:creationId xmlns:p14="http://schemas.microsoft.com/office/powerpoint/2010/main" val="3704582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4F92D-E242-4E37-172D-BE469AD1F556}"/>
              </a:ext>
            </a:extLst>
          </p:cNvPr>
          <p:cNvSpPr>
            <a:spLocks noGrp="1"/>
          </p:cNvSpPr>
          <p:nvPr>
            <p:ph type="title"/>
          </p:nvPr>
        </p:nvSpPr>
        <p:spPr>
          <a:xfrm>
            <a:off x="272046" y="104553"/>
            <a:ext cx="10360843" cy="1894787"/>
          </a:xfrm>
        </p:spPr>
        <p:txBody>
          <a:bodyPr>
            <a:noAutofit/>
          </a:bodyPr>
          <a:lstStyle/>
          <a:p>
            <a:r>
              <a:rPr lang="en-US" sz="2800" b="1" dirty="0"/>
              <a:t>Scenario</a:t>
            </a:r>
            <a:r>
              <a:rPr lang="en-US" sz="2000" dirty="0"/>
              <a:t>: </a:t>
            </a:r>
            <a:r>
              <a:rPr lang="en-US" sz="2000" dirty="0">
                <a:latin typeface="+mn-lt"/>
              </a:rPr>
              <a:t>You are part of a team working on an initiative to optimize traffic signal management in a busy city to reduce congestion and improve traffic flow efficiency using smart technologies.</a:t>
            </a:r>
            <a:br>
              <a:rPr lang="en-US" sz="2000" dirty="0">
                <a:latin typeface="+mn-lt"/>
              </a:rPr>
            </a:br>
            <a:endParaRPr lang="en-IN" sz="2000" dirty="0">
              <a:latin typeface="+mn-lt"/>
            </a:endParaRPr>
          </a:p>
        </p:txBody>
      </p:sp>
      <p:sp>
        <p:nvSpPr>
          <p:cNvPr id="3" name="Content Placeholder 2">
            <a:extLst>
              <a:ext uri="{FF2B5EF4-FFF2-40B4-BE49-F238E27FC236}">
                <a16:creationId xmlns:a16="http://schemas.microsoft.com/office/drawing/2014/main" id="{A0700CB3-F189-C1E2-9B77-66BE63A08C7F}"/>
              </a:ext>
            </a:extLst>
          </p:cNvPr>
          <p:cNvSpPr>
            <a:spLocks noGrp="1"/>
          </p:cNvSpPr>
          <p:nvPr>
            <p:ph idx="1"/>
          </p:nvPr>
        </p:nvSpPr>
        <p:spPr>
          <a:xfrm>
            <a:off x="338580" y="1676162"/>
            <a:ext cx="10515600" cy="4351338"/>
          </a:xfrm>
        </p:spPr>
        <p:txBody>
          <a:bodyPr>
            <a:normAutofit/>
          </a:bodyPr>
          <a:lstStyle/>
          <a:p>
            <a:r>
              <a:rPr lang="en-IN" sz="2400" b="1" dirty="0"/>
              <a:t>Technology: Microphone sensors</a:t>
            </a:r>
          </a:p>
          <a:p>
            <a:endParaRPr lang="en-IN" dirty="0"/>
          </a:p>
        </p:txBody>
      </p:sp>
      <p:sp>
        <p:nvSpPr>
          <p:cNvPr id="9" name="TextBox 8">
            <a:extLst>
              <a:ext uri="{FF2B5EF4-FFF2-40B4-BE49-F238E27FC236}">
                <a16:creationId xmlns:a16="http://schemas.microsoft.com/office/drawing/2014/main" id="{FF2243EC-5183-C399-ECCB-6103CECD5BC3}"/>
              </a:ext>
            </a:extLst>
          </p:cNvPr>
          <p:cNvSpPr txBox="1"/>
          <p:nvPr/>
        </p:nvSpPr>
        <p:spPr>
          <a:xfrm>
            <a:off x="338580" y="2322519"/>
            <a:ext cx="11416645" cy="4154984"/>
          </a:xfrm>
          <a:prstGeom prst="rect">
            <a:avLst/>
          </a:prstGeom>
          <a:noFill/>
        </p:spPr>
        <p:txBody>
          <a:bodyPr wrap="square" rtlCol="0">
            <a:spAutoFit/>
          </a:bodyPr>
          <a:lstStyle/>
          <a:p>
            <a:r>
              <a:rPr lang="en-US" sz="2400" b="1" dirty="0"/>
              <a:t>INTRODUCTION:</a:t>
            </a:r>
          </a:p>
          <a:p>
            <a:endParaRPr lang="en-US" sz="2400" dirty="0"/>
          </a:p>
          <a:p>
            <a:r>
              <a:rPr lang="en-US" sz="2400" dirty="0"/>
              <a:t>Microphone sensors, also referred to as acoustic sensors or sound sensors, are integral components in modern traffic signal management systems due to their ability to capture real-time audio data from the surrounding environment .Their role extends beyond mere sound detection; they contribute significantly to optimizing traffic flow, enhancing safety, and improving overall efficiency in urban traffic management. </a:t>
            </a:r>
          </a:p>
          <a:p>
            <a:endParaRPr lang="en-US" sz="2400" dirty="0"/>
          </a:p>
          <a:p>
            <a:r>
              <a:rPr lang="en-US" sz="2400" dirty="0"/>
              <a:t>In short, microphone sensors are a smart tool that helps cities manage traffic better, keep people safe, and make the environment cleaner. They play a crucial role in creating a smoother and more efficient traffic system.</a:t>
            </a:r>
            <a:endParaRPr lang="en-IN" sz="2400" dirty="0"/>
          </a:p>
        </p:txBody>
      </p:sp>
    </p:spTree>
    <p:extLst>
      <p:ext uri="{BB962C8B-B14F-4D97-AF65-F5344CB8AC3E}">
        <p14:creationId xmlns:p14="http://schemas.microsoft.com/office/powerpoint/2010/main" val="3417599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3F1DC-C3C9-8F3B-EC81-C6563389676F}"/>
              </a:ext>
            </a:extLst>
          </p:cNvPr>
          <p:cNvSpPr>
            <a:spLocks noGrp="1"/>
          </p:cNvSpPr>
          <p:nvPr>
            <p:ph type="title"/>
          </p:nvPr>
        </p:nvSpPr>
        <p:spPr>
          <a:xfrm>
            <a:off x="372319" y="1936950"/>
            <a:ext cx="11447362" cy="3647895"/>
          </a:xfrm>
        </p:spPr>
        <p:txBody>
          <a:bodyPr>
            <a:noAutofit/>
          </a:bodyPr>
          <a:lstStyle/>
          <a:p>
            <a:r>
              <a:rPr lang="en-US" sz="2400" b="1" dirty="0">
                <a:latin typeface="+mn-lt"/>
              </a:rPr>
              <a:t>TYPES OF MICROPHONE SENSORS –</a:t>
            </a:r>
            <a:br>
              <a:rPr lang="en-US" sz="2400" b="1" dirty="0">
                <a:latin typeface="+mn-lt"/>
              </a:rPr>
            </a:br>
            <a:br>
              <a:rPr lang="en-US" sz="2400" b="1" dirty="0">
                <a:latin typeface="+mn-lt"/>
              </a:rPr>
            </a:br>
            <a:r>
              <a:rPr lang="en-US" sz="2000" dirty="0">
                <a:latin typeface="+mn-lt"/>
              </a:rPr>
              <a:t>In traffic signal management, different types of microphones can be used depending on the specific application and environmental conditions. Here are some common types:</a:t>
            </a:r>
            <a:br>
              <a:rPr lang="en-US" sz="2000" dirty="0">
                <a:latin typeface="+mn-lt"/>
              </a:rPr>
            </a:br>
            <a:br>
              <a:rPr lang="en-US" sz="2000" dirty="0">
                <a:latin typeface="+mn-lt"/>
              </a:rPr>
            </a:br>
            <a:r>
              <a:rPr lang="en-US" sz="2000" b="1" dirty="0">
                <a:latin typeface="+mn-lt"/>
              </a:rPr>
              <a:t>1. Omni-directional Microphones:</a:t>
            </a:r>
            <a:br>
              <a:rPr lang="en-US" sz="2000" b="1" dirty="0">
                <a:latin typeface="+mn-lt"/>
              </a:rPr>
            </a:br>
            <a:r>
              <a:rPr lang="en-US" sz="2000" dirty="0">
                <a:latin typeface="+mn-lt"/>
              </a:rPr>
              <a:t>- These microphones capture sound from all directions equally.</a:t>
            </a:r>
            <a:br>
              <a:rPr lang="en-US" sz="2000" dirty="0">
                <a:latin typeface="+mn-lt"/>
              </a:rPr>
            </a:br>
            <a:r>
              <a:rPr lang="en-US" sz="2000" dirty="0">
                <a:latin typeface="+mn-lt"/>
              </a:rPr>
              <a:t>- Application: Omni-directional microphones are suitable for general traffic monitoring where capturing ambient noise levels and overall traffic patterns is important.</a:t>
            </a:r>
            <a:br>
              <a:rPr lang="en-US" sz="2000" dirty="0">
                <a:latin typeface="+mn-lt"/>
              </a:rPr>
            </a:br>
            <a:br>
              <a:rPr lang="en-US" sz="2000" dirty="0">
                <a:latin typeface="+mn-lt"/>
              </a:rPr>
            </a:br>
            <a:r>
              <a:rPr lang="en-US" sz="2000" b="1" dirty="0">
                <a:latin typeface="+mn-lt"/>
              </a:rPr>
              <a:t>2. Directional Microphones:</a:t>
            </a:r>
            <a:br>
              <a:rPr lang="en-US" sz="2000" b="1" dirty="0">
                <a:latin typeface="+mn-lt"/>
              </a:rPr>
            </a:br>
            <a:r>
              <a:rPr lang="en-US" sz="2000" dirty="0">
                <a:latin typeface="+mn-lt"/>
              </a:rPr>
              <a:t>- These microphones focus on capturing sound from a specific direction or angle.</a:t>
            </a:r>
            <a:br>
              <a:rPr lang="en-US" sz="2000" dirty="0">
                <a:latin typeface="+mn-lt"/>
              </a:rPr>
            </a:br>
            <a:r>
              <a:rPr lang="en-US" sz="2000" dirty="0">
                <a:latin typeface="+mn-lt"/>
              </a:rPr>
              <a:t>-Application: Directional microphones are useful in scenarios where identifying specific sounds, such as sirens or horns from approaching emergency vehicles, is critical for making real-time adjustments to traffic signals.</a:t>
            </a:r>
            <a:br>
              <a:rPr lang="en-US" sz="2000" dirty="0">
                <a:latin typeface="+mn-lt"/>
              </a:rPr>
            </a:br>
            <a:br>
              <a:rPr lang="en-US" sz="2000" dirty="0">
                <a:latin typeface="+mn-lt"/>
              </a:rPr>
            </a:br>
            <a:r>
              <a:rPr lang="en-US" sz="2000" b="1" dirty="0">
                <a:latin typeface="+mn-lt"/>
              </a:rPr>
              <a:t>3. Array Microphones:</a:t>
            </a:r>
            <a:br>
              <a:rPr lang="en-US" sz="2000" b="1" dirty="0">
                <a:latin typeface="+mn-lt"/>
              </a:rPr>
            </a:br>
            <a:r>
              <a:rPr lang="en-US" sz="2000" dirty="0">
                <a:latin typeface="+mn-lt"/>
              </a:rPr>
              <a:t>- Array microphones co microphones can be used to enhance directionality and noise cancellation, making them effective in noisy environments consist of multiple microphone elements arranged in a specific configuration.</a:t>
            </a:r>
            <a:br>
              <a:rPr lang="en-US" sz="2000" dirty="0">
                <a:latin typeface="+mn-lt"/>
              </a:rPr>
            </a:br>
            <a:r>
              <a:rPr lang="en-US" sz="2000" dirty="0">
                <a:latin typeface="+mn-lt"/>
              </a:rPr>
              <a:t>- Application: Array or for pinpointing sound sources with greater accuracy.</a:t>
            </a:r>
            <a:br>
              <a:rPr lang="en-US" sz="2000" dirty="0">
                <a:latin typeface="+mn-lt"/>
              </a:rPr>
            </a:br>
            <a:br>
              <a:rPr lang="en-US" sz="2000" dirty="0">
                <a:latin typeface="+mn-lt"/>
              </a:rPr>
            </a:br>
            <a:br>
              <a:rPr lang="en-US" sz="2000" dirty="0">
                <a:latin typeface="+mn-lt"/>
              </a:rPr>
            </a:br>
            <a:endParaRPr lang="en-IN" sz="2000" dirty="0">
              <a:latin typeface="+mn-lt"/>
            </a:endParaRPr>
          </a:p>
        </p:txBody>
      </p:sp>
    </p:spTree>
    <p:extLst>
      <p:ext uri="{BB962C8B-B14F-4D97-AF65-F5344CB8AC3E}">
        <p14:creationId xmlns:p14="http://schemas.microsoft.com/office/powerpoint/2010/main" val="353665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F961C-2271-44E4-BDE5-B1EB7E0D76E3}"/>
              </a:ext>
            </a:extLst>
          </p:cNvPr>
          <p:cNvSpPr>
            <a:spLocks noGrp="1"/>
          </p:cNvSpPr>
          <p:nvPr>
            <p:ph type="title"/>
          </p:nvPr>
        </p:nvSpPr>
        <p:spPr>
          <a:xfrm>
            <a:off x="328431" y="440361"/>
            <a:ext cx="11535137" cy="6417639"/>
          </a:xfrm>
        </p:spPr>
        <p:txBody>
          <a:bodyPr>
            <a:normAutofit/>
          </a:bodyPr>
          <a:lstStyle/>
          <a:p>
            <a:r>
              <a:rPr lang="en-US" sz="2400" b="1" dirty="0">
                <a:latin typeface="+mn-lt"/>
              </a:rPr>
              <a:t>4. Boundary Microphones:</a:t>
            </a:r>
            <a:br>
              <a:rPr lang="en-US" sz="2400" dirty="0">
                <a:latin typeface="+mn-lt"/>
              </a:rPr>
            </a:br>
            <a:r>
              <a:rPr lang="en-US" sz="2400" dirty="0">
                <a:latin typeface="+mn-lt"/>
              </a:rPr>
              <a:t>- These microphones are designed to be placed on flat surfaces such as walls or ceilings.</a:t>
            </a:r>
            <a:br>
              <a:rPr lang="en-US" sz="2400" dirty="0">
                <a:latin typeface="+mn-lt"/>
              </a:rPr>
            </a:br>
            <a:r>
              <a:rPr lang="en-US" sz="2400" dirty="0">
                <a:latin typeface="+mn-lt"/>
              </a:rPr>
              <a:t>- Application: Boundary microphones are suitable for installation in fixed locations at intersections or along roadways, where they can effectively capture ambient traffic noise and vehicle movements.</a:t>
            </a:r>
            <a:br>
              <a:rPr lang="en-US" sz="2400" dirty="0">
                <a:latin typeface="+mn-lt"/>
              </a:rPr>
            </a:br>
            <a:br>
              <a:rPr lang="en-US" sz="2400" dirty="0">
                <a:latin typeface="+mn-lt"/>
              </a:rPr>
            </a:br>
            <a:r>
              <a:rPr lang="en-US" sz="2400" b="1" dirty="0">
                <a:latin typeface="+mn-lt"/>
              </a:rPr>
              <a:t>5. Weatherproof Microphones:</a:t>
            </a:r>
            <a:br>
              <a:rPr lang="en-US" sz="2400" b="1" dirty="0">
                <a:latin typeface="+mn-lt"/>
              </a:rPr>
            </a:br>
            <a:r>
              <a:rPr lang="en-US" sz="2400" dirty="0">
                <a:latin typeface="+mn-lt"/>
              </a:rPr>
              <a:t>- These microphones are designed to withstand outdoor conditions such as rain, wind, and temperature fluctuations.</a:t>
            </a:r>
            <a:br>
              <a:rPr lang="en-US" sz="2400" dirty="0">
                <a:latin typeface="+mn-lt"/>
              </a:rPr>
            </a:br>
            <a:r>
              <a:rPr lang="en-US" sz="2400" dirty="0">
                <a:latin typeface="+mn-lt"/>
              </a:rPr>
              <a:t>- Application: Weatherproof microphones are essential for reliable operation in all weather conditions, ensuring continuous data capture for traffic management systems.</a:t>
            </a:r>
            <a:br>
              <a:rPr lang="en-US" sz="2400" dirty="0">
                <a:latin typeface="+mn-lt"/>
              </a:rPr>
            </a:br>
            <a:br>
              <a:rPr lang="en-US" sz="2400" dirty="0">
                <a:latin typeface="+mn-lt"/>
              </a:rPr>
            </a:br>
            <a:r>
              <a:rPr lang="en-US" sz="2400" b="1" dirty="0">
                <a:latin typeface="+mn-lt"/>
              </a:rPr>
              <a:t>6. Microphones with Noise Cancellation:</a:t>
            </a:r>
            <a:br>
              <a:rPr lang="en-US" sz="2400" b="1" dirty="0">
                <a:latin typeface="+mn-lt"/>
              </a:rPr>
            </a:br>
            <a:r>
              <a:rPr lang="en-US" sz="2400" dirty="0">
                <a:latin typeface="+mn-lt"/>
              </a:rPr>
              <a:t>- These microphones use advanced signal processing techniques to reduce unwanted background noise.</a:t>
            </a:r>
            <a:br>
              <a:rPr lang="en-US" sz="2400" dirty="0">
                <a:latin typeface="+mn-lt"/>
              </a:rPr>
            </a:br>
            <a:r>
              <a:rPr lang="en-US" sz="2400" dirty="0">
                <a:latin typeface="+mn-lt"/>
              </a:rPr>
              <a:t>- Application: Microphones with noise cancellation capabilities are beneficial in urban environments with high ambient noise levels, helping to improve the accuracy of sound detection and analysis.</a:t>
            </a:r>
            <a:br>
              <a:rPr lang="en-US" sz="2400" dirty="0">
                <a:latin typeface="+mn-lt"/>
              </a:rPr>
            </a:br>
            <a:endParaRPr lang="en-IN" sz="2400" dirty="0">
              <a:latin typeface="+mn-lt"/>
            </a:endParaRPr>
          </a:p>
        </p:txBody>
      </p:sp>
    </p:spTree>
    <p:extLst>
      <p:ext uri="{BB962C8B-B14F-4D97-AF65-F5344CB8AC3E}">
        <p14:creationId xmlns:p14="http://schemas.microsoft.com/office/powerpoint/2010/main" val="3995704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589CC-7139-0AF2-6156-ED42E89048CD}"/>
              </a:ext>
            </a:extLst>
          </p:cNvPr>
          <p:cNvSpPr>
            <a:spLocks noGrp="1"/>
          </p:cNvSpPr>
          <p:nvPr>
            <p:ph type="title"/>
          </p:nvPr>
        </p:nvSpPr>
        <p:spPr>
          <a:xfrm>
            <a:off x="366859" y="-184097"/>
            <a:ext cx="10515600" cy="1325563"/>
          </a:xfrm>
        </p:spPr>
        <p:txBody>
          <a:bodyPr>
            <a:normAutofit/>
          </a:bodyPr>
          <a:lstStyle/>
          <a:p>
            <a:r>
              <a:rPr lang="en-IN" sz="2800" b="1" dirty="0">
                <a:latin typeface="+mn-lt"/>
              </a:rPr>
              <a:t>DATA COLLECTION AND MODELLING</a:t>
            </a:r>
          </a:p>
        </p:txBody>
      </p:sp>
      <p:sp>
        <p:nvSpPr>
          <p:cNvPr id="3" name="Content Placeholder 2">
            <a:extLst>
              <a:ext uri="{FF2B5EF4-FFF2-40B4-BE49-F238E27FC236}">
                <a16:creationId xmlns:a16="http://schemas.microsoft.com/office/drawing/2014/main" id="{0B6B94EB-EECD-52A1-89B0-8821E5F2F1BB}"/>
              </a:ext>
            </a:extLst>
          </p:cNvPr>
          <p:cNvSpPr>
            <a:spLocks noGrp="1"/>
          </p:cNvSpPr>
          <p:nvPr>
            <p:ph idx="1"/>
          </p:nvPr>
        </p:nvSpPr>
        <p:spPr>
          <a:xfrm>
            <a:off x="366859" y="765756"/>
            <a:ext cx="10515600" cy="4351338"/>
          </a:xfrm>
        </p:spPr>
        <p:txBody>
          <a:bodyPr>
            <a:noAutofit/>
          </a:bodyPr>
          <a:lstStyle/>
          <a:p>
            <a:pPr marL="0" indent="0">
              <a:buNone/>
            </a:pPr>
            <a:r>
              <a:rPr lang="en-US" sz="2000" b="1" dirty="0"/>
              <a:t>1. Collecting Data</a:t>
            </a:r>
          </a:p>
          <a:p>
            <a:pPr marL="0" indent="0">
              <a:buNone/>
            </a:pPr>
            <a:r>
              <a:rPr lang="en-US" sz="1600" b="1" dirty="0"/>
              <a:t>A. Traffic Flow Data</a:t>
            </a:r>
          </a:p>
          <a:p>
            <a:pPr marL="0" indent="0">
              <a:buNone/>
            </a:pPr>
            <a:r>
              <a:rPr lang="en-US" sz="1600" b="1" dirty="0"/>
              <a:t>        What It Is</a:t>
            </a:r>
            <a:r>
              <a:rPr lang="en-US" sz="1600" dirty="0"/>
              <a:t>: How many cars are on the road and how fast they’re going.</a:t>
            </a:r>
          </a:p>
          <a:p>
            <a:pPr marL="0" indent="0">
              <a:buNone/>
            </a:pPr>
            <a:r>
              <a:rPr lang="en-US" sz="1600" b="1" dirty="0"/>
              <a:t>        How to Collect</a:t>
            </a:r>
            <a:r>
              <a:rPr lang="en-US" sz="1600" dirty="0"/>
              <a:t>: Use sensors in the road, cameras, and radar to gather this info.</a:t>
            </a:r>
          </a:p>
          <a:p>
            <a:pPr marL="0" indent="0">
              <a:buNone/>
            </a:pPr>
            <a:r>
              <a:rPr lang="en-US" sz="1600" b="1" dirty="0"/>
              <a:t>B. Signal Status Data</a:t>
            </a:r>
          </a:p>
          <a:p>
            <a:pPr marL="0" indent="0">
              <a:buNone/>
            </a:pPr>
            <a:r>
              <a:rPr lang="en-US" sz="1600" b="1" dirty="0"/>
              <a:t>        What It Is</a:t>
            </a:r>
            <a:r>
              <a:rPr lang="en-US" sz="1600" dirty="0"/>
              <a:t>: Information about traffic light timings (red, green, yellow).</a:t>
            </a:r>
          </a:p>
          <a:p>
            <a:pPr marL="0" indent="0">
              <a:buNone/>
            </a:pPr>
            <a:r>
              <a:rPr lang="en-US" sz="1600" b="1" dirty="0"/>
              <a:t>        How to Collect</a:t>
            </a:r>
            <a:r>
              <a:rPr lang="en-US" sz="1600" dirty="0"/>
              <a:t>: Get data from traffic light controllers and central systems.</a:t>
            </a:r>
          </a:p>
          <a:p>
            <a:pPr marL="0" indent="0">
              <a:buNone/>
            </a:pPr>
            <a:r>
              <a:rPr lang="en-US" sz="1600" b="1" dirty="0"/>
              <a:t>C. Environmental Data</a:t>
            </a:r>
          </a:p>
          <a:p>
            <a:pPr marL="0" indent="0">
              <a:buNone/>
            </a:pPr>
            <a:r>
              <a:rPr lang="en-US" sz="1600" b="1" dirty="0"/>
              <a:t>        What It Is</a:t>
            </a:r>
            <a:r>
              <a:rPr lang="en-US" sz="1600" dirty="0"/>
              <a:t>: Weather and air quality info that affects traffic.</a:t>
            </a:r>
          </a:p>
          <a:p>
            <a:pPr marL="0" indent="0">
              <a:buNone/>
            </a:pPr>
            <a:r>
              <a:rPr lang="en-US" sz="1600" b="1" dirty="0"/>
              <a:t>        How to Collect</a:t>
            </a:r>
            <a:r>
              <a:rPr lang="en-US" sz="1600" dirty="0"/>
              <a:t>: Use weather stations and air quality sensors.</a:t>
            </a:r>
          </a:p>
          <a:p>
            <a:pPr marL="0" indent="0">
              <a:buNone/>
            </a:pPr>
            <a:r>
              <a:rPr lang="en-US" sz="1600" b="1" dirty="0"/>
              <a:t>D. Incident Data</a:t>
            </a:r>
          </a:p>
          <a:p>
            <a:pPr marL="0" indent="0">
              <a:buNone/>
            </a:pPr>
            <a:r>
              <a:rPr lang="en-US" sz="1600" b="1" dirty="0"/>
              <a:t>        What It Is</a:t>
            </a:r>
            <a:r>
              <a:rPr lang="en-US" sz="1600" dirty="0"/>
              <a:t>: Details about accidents or road closures.</a:t>
            </a:r>
          </a:p>
          <a:p>
            <a:pPr marL="0" indent="0">
              <a:buNone/>
            </a:pPr>
            <a:r>
              <a:rPr lang="en-US" sz="1600" b="1" dirty="0"/>
              <a:t>        How to Collect</a:t>
            </a:r>
            <a:r>
              <a:rPr lang="en-US" sz="1600" dirty="0"/>
              <a:t>: Check emergency alerts and traffic reports.</a:t>
            </a:r>
          </a:p>
          <a:p>
            <a:pPr marL="0" indent="0">
              <a:buNone/>
            </a:pPr>
            <a:r>
              <a:rPr lang="en-US" sz="1600" b="1" dirty="0"/>
              <a:t>E. User Data</a:t>
            </a:r>
          </a:p>
          <a:p>
            <a:pPr marL="0" indent="0">
              <a:buNone/>
            </a:pPr>
            <a:r>
              <a:rPr lang="en-US" sz="1600" b="1" dirty="0"/>
              <a:t>        What It Is</a:t>
            </a:r>
            <a:r>
              <a:rPr lang="en-US" sz="1600" dirty="0"/>
              <a:t>: Feedback from drivers and info from navigation apps.</a:t>
            </a:r>
          </a:p>
          <a:p>
            <a:pPr marL="0" indent="0">
              <a:buNone/>
            </a:pPr>
            <a:r>
              <a:rPr lang="en-US" sz="1600" b="1" dirty="0"/>
              <a:t>        How to Collect</a:t>
            </a:r>
            <a:r>
              <a:rPr lang="en-US" sz="1600" dirty="0"/>
              <a:t>: Use app data and surveys.</a:t>
            </a:r>
          </a:p>
        </p:txBody>
      </p:sp>
    </p:spTree>
    <p:extLst>
      <p:ext uri="{BB962C8B-B14F-4D97-AF65-F5344CB8AC3E}">
        <p14:creationId xmlns:p14="http://schemas.microsoft.com/office/powerpoint/2010/main" val="3536478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6757F-0F8E-A09E-9359-721C04596D25}"/>
              </a:ext>
            </a:extLst>
          </p:cNvPr>
          <p:cNvSpPr>
            <a:spLocks noGrp="1"/>
          </p:cNvSpPr>
          <p:nvPr>
            <p:ph type="title"/>
          </p:nvPr>
        </p:nvSpPr>
        <p:spPr>
          <a:xfrm>
            <a:off x="337854" y="2945384"/>
            <a:ext cx="14776048" cy="1460500"/>
          </a:xfrm>
        </p:spPr>
        <p:txBody>
          <a:bodyPr>
            <a:noAutofit/>
          </a:bodyPr>
          <a:lstStyle/>
          <a:p>
            <a:r>
              <a:rPr lang="en-US" sz="1800" b="1" dirty="0">
                <a:latin typeface="+mn-lt"/>
              </a:rPr>
              <a:t>2. Creating Models</a:t>
            </a:r>
            <a:br>
              <a:rPr lang="en-US" sz="1800" b="1" dirty="0">
                <a:latin typeface="+mn-lt"/>
              </a:rPr>
            </a:br>
            <a:br>
              <a:rPr lang="en-US" sz="1800" b="1" dirty="0">
                <a:latin typeface="+mn-lt"/>
              </a:rPr>
            </a:br>
            <a:r>
              <a:rPr lang="en-US" sz="1800" b="1" dirty="0">
                <a:latin typeface="+mn-lt"/>
              </a:rPr>
              <a:t>A. Traffic Demand Modeling</a:t>
            </a:r>
            <a:br>
              <a:rPr lang="en-US" sz="1800" b="1" dirty="0">
                <a:latin typeface="+mn-lt"/>
              </a:rPr>
            </a:br>
            <a:br>
              <a:rPr lang="en-US" sz="1800" b="1" dirty="0">
                <a:latin typeface="+mn-lt"/>
              </a:rPr>
            </a:br>
            <a:r>
              <a:rPr lang="en-US" sz="1800" b="1" dirty="0">
                <a:latin typeface="+mn-lt"/>
              </a:rPr>
              <a:t>         What It Is</a:t>
            </a:r>
            <a:r>
              <a:rPr lang="en-US" sz="1800" dirty="0">
                <a:latin typeface="+mn-lt"/>
              </a:rPr>
              <a:t>: Predicting future traffic based on past data.</a:t>
            </a:r>
            <a:br>
              <a:rPr lang="en-US" sz="1800" dirty="0">
                <a:latin typeface="+mn-lt"/>
              </a:rPr>
            </a:br>
            <a:br>
              <a:rPr lang="en-US" sz="1800" dirty="0">
                <a:latin typeface="+mn-lt"/>
              </a:rPr>
            </a:br>
            <a:r>
              <a:rPr lang="en-US" sz="1800" dirty="0">
                <a:latin typeface="+mn-lt"/>
              </a:rPr>
              <a:t>         </a:t>
            </a:r>
            <a:r>
              <a:rPr lang="en-US" sz="1800" b="1" dirty="0">
                <a:latin typeface="+mn-lt"/>
              </a:rPr>
              <a:t>How to Do It</a:t>
            </a:r>
            <a:r>
              <a:rPr lang="en-US" sz="1800" dirty="0">
                <a:latin typeface="+mn-lt"/>
              </a:rPr>
              <a:t>: Use historical data and machine learning tools.</a:t>
            </a:r>
            <a:br>
              <a:rPr lang="en-US" sz="1800" dirty="0">
                <a:latin typeface="+mn-lt"/>
              </a:rPr>
            </a:br>
            <a:br>
              <a:rPr lang="en-US" sz="1800" dirty="0">
                <a:latin typeface="+mn-lt"/>
              </a:rPr>
            </a:br>
            <a:r>
              <a:rPr lang="en-US" sz="1800" b="1" dirty="0">
                <a:latin typeface="+mn-lt"/>
              </a:rPr>
              <a:t>B. Signal Timing Optimization</a:t>
            </a:r>
            <a:br>
              <a:rPr lang="en-US" sz="1800" b="1" dirty="0">
                <a:latin typeface="+mn-lt"/>
              </a:rPr>
            </a:br>
            <a:br>
              <a:rPr lang="en-US" sz="1800" b="1" dirty="0">
                <a:latin typeface="+mn-lt"/>
              </a:rPr>
            </a:br>
            <a:r>
              <a:rPr lang="en-US" sz="1800" b="1" dirty="0">
                <a:latin typeface="+mn-lt"/>
              </a:rPr>
              <a:t>         What It Is</a:t>
            </a:r>
            <a:r>
              <a:rPr lang="en-US" sz="1800" dirty="0">
                <a:latin typeface="+mn-lt"/>
              </a:rPr>
              <a:t>: Finding the best times for traffic lights to reduce delays.</a:t>
            </a:r>
            <a:br>
              <a:rPr lang="en-US" sz="1800" dirty="0">
                <a:latin typeface="+mn-lt"/>
              </a:rPr>
            </a:br>
            <a:br>
              <a:rPr lang="en-US" sz="1800" dirty="0">
                <a:latin typeface="+mn-lt"/>
              </a:rPr>
            </a:br>
            <a:r>
              <a:rPr lang="en-US" sz="1800" dirty="0">
                <a:latin typeface="+mn-lt"/>
              </a:rPr>
              <a:t>         </a:t>
            </a:r>
            <a:r>
              <a:rPr lang="en-US" sz="1800" b="1" dirty="0">
                <a:latin typeface="+mn-lt"/>
              </a:rPr>
              <a:t>How to Do It</a:t>
            </a:r>
            <a:r>
              <a:rPr lang="en-US" sz="1800" dirty="0">
                <a:latin typeface="+mn-lt"/>
              </a:rPr>
              <a:t>: Use mathematical methods or smart algorithms.</a:t>
            </a:r>
            <a:br>
              <a:rPr lang="en-US" sz="1800" dirty="0">
                <a:latin typeface="+mn-lt"/>
              </a:rPr>
            </a:br>
            <a:br>
              <a:rPr lang="en-US" sz="1800" dirty="0">
                <a:latin typeface="+mn-lt"/>
              </a:rPr>
            </a:br>
            <a:r>
              <a:rPr lang="en-US" sz="1800" b="1" dirty="0">
                <a:latin typeface="+mn-lt"/>
              </a:rPr>
              <a:t>C. Traffic Simulation</a:t>
            </a:r>
            <a:br>
              <a:rPr lang="en-US" sz="1800" b="1" dirty="0">
                <a:latin typeface="+mn-lt"/>
              </a:rPr>
            </a:br>
            <a:br>
              <a:rPr lang="en-US" sz="1800" b="1" dirty="0">
                <a:latin typeface="+mn-lt"/>
              </a:rPr>
            </a:br>
            <a:r>
              <a:rPr lang="en-US" sz="1800" b="1" dirty="0">
                <a:latin typeface="+mn-lt"/>
              </a:rPr>
              <a:t>         What It Is</a:t>
            </a:r>
            <a:r>
              <a:rPr lang="en-US" sz="1800" dirty="0">
                <a:latin typeface="+mn-lt"/>
              </a:rPr>
              <a:t>: Testing traffic scenarios in a virtual model.</a:t>
            </a:r>
            <a:br>
              <a:rPr lang="en-US" sz="1800" dirty="0">
                <a:latin typeface="+mn-lt"/>
              </a:rPr>
            </a:br>
            <a:br>
              <a:rPr lang="en-US" sz="1800" dirty="0">
                <a:latin typeface="+mn-lt"/>
              </a:rPr>
            </a:br>
            <a:r>
              <a:rPr lang="en-US" sz="1800" dirty="0">
                <a:latin typeface="+mn-lt"/>
              </a:rPr>
              <a:t>         </a:t>
            </a:r>
            <a:r>
              <a:rPr lang="en-US" sz="1800" b="1" dirty="0">
                <a:latin typeface="+mn-lt"/>
              </a:rPr>
              <a:t>How to Do It</a:t>
            </a:r>
            <a:r>
              <a:rPr lang="en-US" sz="1800" dirty="0">
                <a:latin typeface="+mn-lt"/>
              </a:rPr>
              <a:t>: Use simulation software like VISSIM.</a:t>
            </a:r>
            <a:br>
              <a:rPr lang="en-US" sz="1800" dirty="0">
                <a:latin typeface="+mn-lt"/>
              </a:rPr>
            </a:br>
            <a:br>
              <a:rPr lang="en-US" sz="1800" dirty="0">
                <a:latin typeface="+mn-lt"/>
              </a:rPr>
            </a:br>
            <a:r>
              <a:rPr lang="en-US" sz="1800" b="1" dirty="0">
                <a:latin typeface="+mn-lt"/>
              </a:rPr>
              <a:t>D. Incident Management</a:t>
            </a:r>
            <a:br>
              <a:rPr lang="en-US" sz="1800" b="1" dirty="0">
                <a:latin typeface="+mn-lt"/>
              </a:rPr>
            </a:br>
            <a:br>
              <a:rPr lang="en-US" sz="1800" b="1" dirty="0">
                <a:latin typeface="+mn-lt"/>
              </a:rPr>
            </a:br>
            <a:r>
              <a:rPr lang="en-US" sz="1800" b="1" dirty="0">
                <a:latin typeface="+mn-lt"/>
              </a:rPr>
              <a:t>         What It Is</a:t>
            </a:r>
            <a:r>
              <a:rPr lang="en-US" sz="1800" dirty="0">
                <a:latin typeface="+mn-lt"/>
              </a:rPr>
              <a:t>: Handling traffic disruptions from accidents or closures.</a:t>
            </a:r>
            <a:br>
              <a:rPr lang="en-US" sz="1800" dirty="0">
                <a:latin typeface="+mn-lt"/>
              </a:rPr>
            </a:br>
            <a:br>
              <a:rPr lang="en-US" sz="1800" dirty="0">
                <a:latin typeface="+mn-lt"/>
              </a:rPr>
            </a:br>
            <a:r>
              <a:rPr lang="en-US" sz="1800" dirty="0">
                <a:latin typeface="+mn-lt"/>
              </a:rPr>
              <a:t>         </a:t>
            </a:r>
            <a:r>
              <a:rPr lang="en-US" sz="1800" b="1" dirty="0">
                <a:latin typeface="+mn-lt"/>
              </a:rPr>
              <a:t>How to Do It</a:t>
            </a:r>
            <a:r>
              <a:rPr lang="en-US" sz="1800" dirty="0">
                <a:latin typeface="+mn-lt"/>
              </a:rPr>
              <a:t>: Use models to plan for rerouting traffic.</a:t>
            </a:r>
            <a:br>
              <a:rPr lang="en-US" sz="1800" dirty="0">
                <a:latin typeface="+mn-lt"/>
              </a:rPr>
            </a:br>
            <a:br>
              <a:rPr lang="en-US" sz="1800" dirty="0">
                <a:latin typeface="+mn-lt"/>
              </a:rPr>
            </a:br>
            <a:endParaRPr lang="en-IN" sz="1800" dirty="0">
              <a:latin typeface="+mn-lt"/>
            </a:endParaRPr>
          </a:p>
        </p:txBody>
      </p:sp>
    </p:spTree>
    <p:extLst>
      <p:ext uri="{BB962C8B-B14F-4D97-AF65-F5344CB8AC3E}">
        <p14:creationId xmlns:p14="http://schemas.microsoft.com/office/powerpoint/2010/main" val="2922866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B7CA7-9499-DC02-4338-380664567586}"/>
              </a:ext>
            </a:extLst>
          </p:cNvPr>
          <p:cNvSpPr>
            <a:spLocks noGrp="1"/>
          </p:cNvSpPr>
          <p:nvPr>
            <p:ph type="title"/>
          </p:nvPr>
        </p:nvSpPr>
        <p:spPr>
          <a:xfrm>
            <a:off x="473895" y="3165754"/>
            <a:ext cx="12938760" cy="2337435"/>
          </a:xfrm>
        </p:spPr>
        <p:txBody>
          <a:bodyPr>
            <a:noAutofit/>
          </a:bodyPr>
          <a:lstStyle/>
          <a:p>
            <a:r>
              <a:rPr lang="en-US" sz="2400" b="1" dirty="0">
                <a:latin typeface="+mn-lt"/>
              </a:rPr>
              <a:t>3. Testing and Adjusting</a:t>
            </a:r>
            <a:br>
              <a:rPr lang="en-US" sz="2400" b="1" dirty="0">
                <a:latin typeface="+mn-lt"/>
              </a:rPr>
            </a:br>
            <a:br>
              <a:rPr lang="en-US" sz="2400" b="1" dirty="0">
                <a:latin typeface="+mn-lt"/>
              </a:rPr>
            </a:br>
            <a:r>
              <a:rPr lang="en-US" sz="2000" b="1" dirty="0">
                <a:latin typeface="+mn-lt"/>
              </a:rPr>
              <a:t>a. Pilot Testing</a:t>
            </a:r>
            <a:br>
              <a:rPr lang="en-US" sz="2000" b="1" dirty="0">
                <a:latin typeface="+mn-lt"/>
              </a:rPr>
            </a:br>
            <a:br>
              <a:rPr lang="en-US" sz="2000" b="1" dirty="0">
                <a:latin typeface="+mn-lt"/>
              </a:rPr>
            </a:br>
            <a:r>
              <a:rPr lang="en-US" sz="2000" b="1" dirty="0">
                <a:latin typeface="+mn-lt"/>
              </a:rPr>
              <a:t>            What It Is</a:t>
            </a:r>
            <a:r>
              <a:rPr lang="en-US" sz="2000" dirty="0">
                <a:latin typeface="+mn-lt"/>
              </a:rPr>
              <a:t>: Trying out new signal timings in a small area first.</a:t>
            </a:r>
            <a:br>
              <a:rPr lang="en-US" sz="2000" dirty="0">
                <a:latin typeface="+mn-lt"/>
              </a:rPr>
            </a:br>
            <a:br>
              <a:rPr lang="en-US" sz="2000" dirty="0">
                <a:latin typeface="+mn-lt"/>
              </a:rPr>
            </a:br>
            <a:r>
              <a:rPr lang="en-US" sz="2000" dirty="0">
                <a:latin typeface="+mn-lt"/>
              </a:rPr>
              <a:t>            </a:t>
            </a:r>
            <a:r>
              <a:rPr lang="en-US" sz="2000" b="1" dirty="0">
                <a:latin typeface="+mn-lt"/>
              </a:rPr>
              <a:t>How to Do It</a:t>
            </a:r>
            <a:r>
              <a:rPr lang="en-US" sz="2000" dirty="0">
                <a:latin typeface="+mn-lt"/>
              </a:rPr>
              <a:t>: Test different plans and gather feedback.</a:t>
            </a:r>
            <a:br>
              <a:rPr lang="en-US" sz="2000" dirty="0">
                <a:latin typeface="+mn-lt"/>
              </a:rPr>
            </a:br>
            <a:br>
              <a:rPr lang="en-US" sz="2000" dirty="0">
                <a:latin typeface="+mn-lt"/>
              </a:rPr>
            </a:br>
            <a:r>
              <a:rPr lang="en-US" sz="2000" b="1" dirty="0">
                <a:latin typeface="+mn-lt"/>
              </a:rPr>
              <a:t>b. Continuous Monitoring</a:t>
            </a:r>
            <a:br>
              <a:rPr lang="en-US" sz="2000" b="1" dirty="0">
                <a:latin typeface="+mn-lt"/>
              </a:rPr>
            </a:br>
            <a:br>
              <a:rPr lang="en-US" sz="2000" b="1" dirty="0">
                <a:latin typeface="+mn-lt"/>
              </a:rPr>
            </a:br>
            <a:r>
              <a:rPr lang="en-US" sz="2000" b="1" dirty="0">
                <a:latin typeface="+mn-lt"/>
              </a:rPr>
              <a:t>            What It Is</a:t>
            </a:r>
            <a:r>
              <a:rPr lang="en-US" sz="2000" dirty="0">
                <a:latin typeface="+mn-lt"/>
              </a:rPr>
              <a:t>: Regularly checking and adjusting traffic signals.</a:t>
            </a:r>
            <a:br>
              <a:rPr lang="en-US" sz="2000" dirty="0">
                <a:latin typeface="+mn-lt"/>
              </a:rPr>
            </a:br>
            <a:br>
              <a:rPr lang="en-US" sz="2000" dirty="0">
                <a:latin typeface="+mn-lt"/>
              </a:rPr>
            </a:br>
            <a:r>
              <a:rPr lang="en-US" sz="2000" dirty="0">
                <a:latin typeface="+mn-lt"/>
              </a:rPr>
              <a:t>            </a:t>
            </a:r>
            <a:r>
              <a:rPr lang="en-US" sz="2000" b="1" dirty="0">
                <a:latin typeface="+mn-lt"/>
              </a:rPr>
              <a:t>How to Do It</a:t>
            </a:r>
            <a:r>
              <a:rPr lang="en-US" sz="2000" dirty="0">
                <a:latin typeface="+mn-lt"/>
              </a:rPr>
              <a:t>: Use real-time data and adaptive systems to make ongoing changes.</a:t>
            </a:r>
            <a:br>
              <a:rPr lang="en-US" sz="2000" dirty="0">
                <a:latin typeface="+mn-lt"/>
              </a:rPr>
            </a:br>
            <a:endParaRPr lang="en-IN" sz="2000" dirty="0">
              <a:latin typeface="+mn-lt"/>
            </a:endParaRPr>
          </a:p>
        </p:txBody>
      </p:sp>
      <p:sp>
        <p:nvSpPr>
          <p:cNvPr id="3" name="TextBox 2">
            <a:extLst>
              <a:ext uri="{FF2B5EF4-FFF2-40B4-BE49-F238E27FC236}">
                <a16:creationId xmlns:a16="http://schemas.microsoft.com/office/drawing/2014/main" id="{4EA6E854-D032-6B48-7F35-9D83C745FEDA}"/>
              </a:ext>
            </a:extLst>
          </p:cNvPr>
          <p:cNvSpPr txBox="1"/>
          <p:nvPr/>
        </p:nvSpPr>
        <p:spPr>
          <a:xfrm>
            <a:off x="328366" y="617557"/>
            <a:ext cx="9937424" cy="2308324"/>
          </a:xfrm>
          <a:prstGeom prst="rect">
            <a:avLst/>
          </a:prstGeom>
          <a:noFill/>
        </p:spPr>
        <p:txBody>
          <a:bodyPr wrap="square" rtlCol="0">
            <a:spAutoFit/>
          </a:bodyPr>
          <a:lstStyle/>
          <a:p>
            <a:r>
              <a:rPr lang="en-US" sz="1800" b="1" dirty="0">
                <a:latin typeface="+mn-lt"/>
              </a:rPr>
              <a:t>E. Smart Technology Integration</a:t>
            </a:r>
            <a:br>
              <a:rPr lang="en-US" sz="1800" b="1" dirty="0">
                <a:latin typeface="+mn-lt"/>
              </a:rPr>
            </a:br>
            <a:br>
              <a:rPr lang="en-US" sz="1800" b="1" dirty="0">
                <a:latin typeface="+mn-lt"/>
              </a:rPr>
            </a:br>
            <a:r>
              <a:rPr lang="en-US" sz="1800" b="1" dirty="0">
                <a:latin typeface="+mn-lt"/>
              </a:rPr>
              <a:t>         What It Is</a:t>
            </a:r>
            <a:r>
              <a:rPr lang="en-US" sz="1800" dirty="0">
                <a:latin typeface="+mn-lt"/>
              </a:rPr>
              <a:t>: Using technology to make traffic management smarter.</a:t>
            </a:r>
            <a:br>
              <a:rPr lang="en-US" sz="1800" dirty="0">
                <a:latin typeface="+mn-lt"/>
              </a:rPr>
            </a:br>
            <a:br>
              <a:rPr lang="en-US" sz="1800" dirty="0">
                <a:latin typeface="+mn-lt"/>
              </a:rPr>
            </a:br>
            <a:r>
              <a:rPr lang="en-US" sz="1800" dirty="0">
                <a:latin typeface="+mn-lt"/>
              </a:rPr>
              <a:t>         </a:t>
            </a:r>
            <a:r>
              <a:rPr lang="en-US" sz="1800" b="1" dirty="0">
                <a:latin typeface="+mn-lt"/>
              </a:rPr>
              <a:t>How to Do It</a:t>
            </a:r>
            <a:r>
              <a:rPr lang="en-US" sz="1800" dirty="0">
                <a:latin typeface="+mn-lt"/>
              </a:rPr>
              <a:t>: Connect sensors, use cloud computing, and apply AI for real-time adjustments.</a:t>
            </a:r>
            <a:br>
              <a:rPr lang="en-US" sz="1800" dirty="0">
                <a:latin typeface="+mn-lt"/>
              </a:rPr>
            </a:br>
            <a:br>
              <a:rPr lang="en-US" sz="1800" dirty="0">
                <a:latin typeface="+mn-lt"/>
              </a:rPr>
            </a:br>
            <a:br>
              <a:rPr lang="en-US" sz="1800" dirty="0">
                <a:latin typeface="+mn-lt"/>
              </a:rPr>
            </a:br>
            <a:endParaRPr lang="en-IN" dirty="0"/>
          </a:p>
        </p:txBody>
      </p:sp>
    </p:spTree>
    <p:extLst>
      <p:ext uri="{BB962C8B-B14F-4D97-AF65-F5344CB8AC3E}">
        <p14:creationId xmlns:p14="http://schemas.microsoft.com/office/powerpoint/2010/main" val="4136142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A738C7-FA4F-BC9A-4F10-E1670EB5BB80}"/>
              </a:ext>
            </a:extLst>
          </p:cNvPr>
          <p:cNvSpPr>
            <a:spLocks noGrp="1"/>
          </p:cNvSpPr>
          <p:nvPr>
            <p:ph idx="1"/>
          </p:nvPr>
        </p:nvSpPr>
        <p:spPr>
          <a:xfrm>
            <a:off x="389305" y="642964"/>
            <a:ext cx="10515600" cy="4351338"/>
          </a:xfrm>
        </p:spPr>
        <p:txBody>
          <a:bodyPr>
            <a:normAutofit fontScale="25000" lnSpcReduction="20000"/>
          </a:bodyPr>
          <a:lstStyle/>
          <a:p>
            <a:pPr marL="0" indent="0">
              <a:buNone/>
            </a:pPr>
            <a:r>
              <a:rPr lang="en-US" sz="11200" b="1" dirty="0"/>
              <a:t>Algorithm</a:t>
            </a:r>
            <a:r>
              <a:rPr lang="en-US" sz="8000" dirty="0"/>
              <a:t> - GreenWave</a:t>
            </a:r>
          </a:p>
          <a:p>
            <a:pPr marL="0" indent="0">
              <a:buNone/>
            </a:pPr>
            <a:r>
              <a:rPr lang="en-US" sz="8000" dirty="0"/>
              <a:t>Input: road Network, signal Timing</a:t>
            </a:r>
          </a:p>
          <a:p>
            <a:pPr marL="0" indent="0">
              <a:buNone/>
            </a:pPr>
            <a:r>
              <a:rPr lang="en-US" sz="8000" dirty="0"/>
              <a:t>Output: optimized Signal Timing</a:t>
            </a:r>
          </a:p>
          <a:p>
            <a:pPr marL="0" indent="0">
              <a:buNone/>
            </a:pPr>
            <a:endParaRPr lang="en-US" sz="8000" dirty="0"/>
          </a:p>
          <a:p>
            <a:pPr marL="0" indent="0">
              <a:buNone/>
            </a:pPr>
            <a:r>
              <a:rPr lang="en-US" sz="8000" b="1" dirty="0"/>
              <a:t>1. Define the parameters</a:t>
            </a:r>
            <a:r>
              <a:rPr lang="en-US" sz="8000" dirty="0"/>
              <a:t>:</a:t>
            </a:r>
          </a:p>
          <a:p>
            <a:pPr marL="0" indent="0">
              <a:buNone/>
            </a:pPr>
            <a:r>
              <a:rPr lang="en-US" sz="8000" dirty="0"/>
              <a:t>    - road Network: A graph representing the intersections and roads.</a:t>
            </a:r>
          </a:p>
          <a:p>
            <a:pPr marL="0" indent="0">
              <a:buNone/>
            </a:pPr>
            <a:r>
              <a:rPr lang="en-US" sz="8000" dirty="0"/>
              <a:t>    - signal Timing: Initial timing settings for traffic signals.</a:t>
            </a:r>
          </a:p>
          <a:p>
            <a:pPr marL="0" indent="0">
              <a:buNone/>
            </a:pPr>
            <a:endParaRPr lang="en-US" sz="8000" dirty="0"/>
          </a:p>
          <a:p>
            <a:pPr marL="0" indent="0">
              <a:buNone/>
            </a:pPr>
            <a:r>
              <a:rPr lang="en-US" sz="8000" b="1" dirty="0"/>
              <a:t>2. Initialize the parameters:</a:t>
            </a:r>
          </a:p>
          <a:p>
            <a:pPr marL="0" indent="0">
              <a:buNone/>
            </a:pPr>
            <a:r>
              <a:rPr lang="en-US" sz="8000" dirty="0"/>
              <a:t>    - desired Speed: Desired speed for vehicles (e.g., 50 km/h).</a:t>
            </a:r>
          </a:p>
          <a:p>
            <a:pPr marL="0" indent="0">
              <a:buNone/>
            </a:pPr>
            <a:r>
              <a:rPr lang="en-US" sz="8000" dirty="0"/>
              <a:t>    - cycle Time: Total time for one complete cycle of the traffic signal (e.g., 120 seconds).</a:t>
            </a:r>
          </a:p>
          <a:p>
            <a:pPr marL="0" indent="0">
              <a:buNone/>
            </a:pPr>
            <a:r>
              <a:rPr lang="en-US" sz="8000" dirty="0"/>
              <a:t>    - offset: Time difference to create the green wave.</a:t>
            </a:r>
          </a:p>
          <a:p>
            <a:pPr marL="0" indent="0">
              <a:buNone/>
            </a:pPr>
            <a:endParaRPr lang="en-US" sz="8000" dirty="0"/>
          </a:p>
          <a:p>
            <a:pPr marL="0" indent="0">
              <a:buNone/>
            </a:pPr>
            <a:r>
              <a:rPr lang="en-US" sz="8000" b="1" dirty="0"/>
              <a:t>3. Calculate the travel time between intersections:</a:t>
            </a:r>
          </a:p>
          <a:p>
            <a:pPr marL="0" indent="0">
              <a:buNone/>
            </a:pPr>
            <a:r>
              <a:rPr lang="en-US" sz="8000" dirty="0"/>
              <a:t>    For each road segment in road Network:</a:t>
            </a:r>
          </a:p>
          <a:p>
            <a:pPr marL="0" indent="0">
              <a:buNone/>
            </a:pPr>
            <a:r>
              <a:rPr lang="en-US" sz="8000" dirty="0"/>
              <a:t>        travel Time = distance / desired Speed</a:t>
            </a:r>
          </a:p>
          <a:p>
            <a:pPr marL="0" indent="0">
              <a:buNone/>
            </a:pPr>
            <a:endParaRPr lang="en-US" sz="8000" dirty="0"/>
          </a:p>
          <a:p>
            <a:endParaRPr lang="en-IN" dirty="0"/>
          </a:p>
        </p:txBody>
      </p:sp>
    </p:spTree>
    <p:extLst>
      <p:ext uri="{BB962C8B-B14F-4D97-AF65-F5344CB8AC3E}">
        <p14:creationId xmlns:p14="http://schemas.microsoft.com/office/powerpoint/2010/main" val="509115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C0703A-5AD6-6C36-F007-ADB72F344310}"/>
              </a:ext>
            </a:extLst>
          </p:cNvPr>
          <p:cNvSpPr>
            <a:spLocks noGrp="1"/>
          </p:cNvSpPr>
          <p:nvPr>
            <p:ph type="title"/>
          </p:nvPr>
        </p:nvSpPr>
        <p:spPr>
          <a:xfrm>
            <a:off x="382786" y="2766218"/>
            <a:ext cx="10515600" cy="1325563"/>
          </a:xfrm>
        </p:spPr>
        <p:txBody>
          <a:bodyPr>
            <a:noAutofit/>
          </a:bodyPr>
          <a:lstStyle/>
          <a:p>
            <a:r>
              <a:rPr lang="en-US" sz="2000" b="1" dirty="0">
                <a:latin typeface="+mn-lt"/>
              </a:rPr>
              <a:t>4. Adjust signal timings to create the green wave:   </a:t>
            </a:r>
            <a:br>
              <a:rPr lang="en-US" sz="2000" dirty="0">
                <a:latin typeface="+mn-lt"/>
              </a:rPr>
            </a:br>
            <a:r>
              <a:rPr lang="en-US" sz="2000" dirty="0">
                <a:latin typeface="+mn-lt"/>
              </a:rPr>
              <a:t>             For each intersection in road Network:       </a:t>
            </a:r>
            <a:br>
              <a:rPr lang="en-US" sz="2000" dirty="0">
                <a:latin typeface="+mn-lt"/>
              </a:rPr>
            </a:br>
            <a:r>
              <a:rPr lang="en-US" sz="2000" dirty="0">
                <a:latin typeface="+mn-lt"/>
              </a:rPr>
              <a:t>             For each direction in intersection:            </a:t>
            </a:r>
            <a:br>
              <a:rPr lang="en-US" sz="2000" dirty="0">
                <a:latin typeface="+mn-lt"/>
              </a:rPr>
            </a:br>
            <a:r>
              <a:rPr lang="en-US" sz="2000" dirty="0">
                <a:latin typeface="+mn-lt"/>
              </a:rPr>
              <a:t>             Calculate offset based on travel Time to the next intersection:                </a:t>
            </a:r>
            <a:br>
              <a:rPr lang="en-US" sz="2000" dirty="0">
                <a:latin typeface="+mn-lt"/>
              </a:rPr>
            </a:br>
            <a:r>
              <a:rPr lang="en-US" sz="2000" dirty="0">
                <a:latin typeface="+mn-lt"/>
              </a:rPr>
              <a:t>             offset = travel Time % cycle Time            </a:t>
            </a:r>
            <a:br>
              <a:rPr lang="en-US" sz="2000" dirty="0">
                <a:latin typeface="+mn-lt"/>
              </a:rPr>
            </a:br>
            <a:r>
              <a:rPr lang="en-US" sz="2000" dirty="0">
                <a:latin typeface="+mn-lt"/>
              </a:rPr>
              <a:t>             Set the green light start time for the direction:               </a:t>
            </a:r>
            <a:br>
              <a:rPr lang="en-US" sz="2000" dirty="0">
                <a:latin typeface="+mn-lt"/>
              </a:rPr>
            </a:br>
            <a:r>
              <a:rPr lang="en-US" sz="2000" dirty="0">
                <a:latin typeface="+mn-lt"/>
              </a:rPr>
              <a:t>             green Start Time = previous Green End Time + offset            </a:t>
            </a:r>
            <a:br>
              <a:rPr lang="en-US" sz="2000" dirty="0">
                <a:latin typeface="+mn-lt"/>
              </a:rPr>
            </a:br>
            <a:r>
              <a:rPr lang="en-US" sz="2000" dirty="0">
                <a:latin typeface="+mn-lt"/>
              </a:rPr>
              <a:t>             Ensure green light duration:               </a:t>
            </a:r>
            <a:br>
              <a:rPr lang="en-US" sz="2000" dirty="0">
                <a:latin typeface="+mn-lt"/>
              </a:rPr>
            </a:br>
            <a:r>
              <a:rPr lang="en-US" sz="2000" dirty="0">
                <a:latin typeface="+mn-lt"/>
              </a:rPr>
              <a:t>             green End Time = green Start Time + green Duration</a:t>
            </a:r>
            <a:br>
              <a:rPr lang="en-US" sz="2000" dirty="0">
                <a:latin typeface="+mn-lt"/>
              </a:rPr>
            </a:br>
            <a:br>
              <a:rPr lang="en-US" sz="2000" dirty="0">
                <a:latin typeface="+mn-lt"/>
              </a:rPr>
            </a:br>
            <a:r>
              <a:rPr lang="en-US" sz="2000" b="1" dirty="0">
                <a:latin typeface="+mn-lt"/>
              </a:rPr>
              <a:t>5. Ensure synchronization across intersections:   </a:t>
            </a:r>
            <a:br>
              <a:rPr lang="en-US" sz="2000" b="1" dirty="0">
                <a:latin typeface="+mn-lt"/>
              </a:rPr>
            </a:br>
            <a:r>
              <a:rPr lang="en-US" sz="2000" dirty="0">
                <a:latin typeface="+mn-lt"/>
              </a:rPr>
              <a:t> For each intersection in road Network:       </a:t>
            </a:r>
            <a:br>
              <a:rPr lang="en-US" sz="2000" dirty="0">
                <a:latin typeface="+mn-lt"/>
              </a:rPr>
            </a:br>
            <a:r>
              <a:rPr lang="en-US" sz="2000" dirty="0">
                <a:latin typeface="+mn-lt"/>
              </a:rPr>
              <a:t> For each adjacent intersection:            </a:t>
            </a:r>
            <a:br>
              <a:rPr lang="en-US" sz="2000" dirty="0">
                <a:latin typeface="+mn-lt"/>
              </a:rPr>
            </a:br>
            <a:r>
              <a:rPr lang="en-US" sz="2000" dirty="0">
                <a:latin typeface="+mn-lt"/>
              </a:rPr>
              <a:t>Align the green Start Time with the offset calculated for synchronization.</a:t>
            </a:r>
            <a:br>
              <a:rPr lang="en-US" sz="2000" dirty="0">
                <a:latin typeface="+mn-lt"/>
              </a:rPr>
            </a:br>
            <a:br>
              <a:rPr lang="en-US" sz="2000" dirty="0">
                <a:latin typeface="+mn-lt"/>
              </a:rPr>
            </a:br>
            <a:r>
              <a:rPr lang="en-US" sz="2000" b="1" dirty="0">
                <a:latin typeface="+mn-lt"/>
              </a:rPr>
              <a:t>6. Update the signal timing settings:   </a:t>
            </a:r>
            <a:br>
              <a:rPr lang="en-US" sz="2000" dirty="0">
                <a:latin typeface="+mn-lt"/>
              </a:rPr>
            </a:br>
            <a:r>
              <a:rPr lang="en-US" sz="2000" dirty="0">
                <a:latin typeface="+mn-lt"/>
              </a:rPr>
              <a:t> For each intersection in road Network:        </a:t>
            </a:r>
            <a:br>
              <a:rPr lang="en-US" sz="2000" dirty="0">
                <a:latin typeface="+mn-lt"/>
              </a:rPr>
            </a:br>
            <a:r>
              <a:rPr lang="en-US" sz="2000" dirty="0">
                <a:latin typeface="+mn-lt"/>
              </a:rPr>
              <a:t>Update signal Timing with the new green Start Time and green End Time.</a:t>
            </a:r>
            <a:br>
              <a:rPr lang="en-US" sz="2000" dirty="0">
                <a:latin typeface="+mn-lt"/>
              </a:rPr>
            </a:br>
            <a:br>
              <a:rPr lang="en-US" sz="2000" dirty="0">
                <a:latin typeface="+mn-lt"/>
              </a:rPr>
            </a:br>
            <a:r>
              <a:rPr lang="en-US" sz="2000" b="1" dirty="0">
                <a:latin typeface="+mn-lt"/>
              </a:rPr>
              <a:t>7. Output the optimized signal timing:    </a:t>
            </a:r>
            <a:br>
              <a:rPr lang="en-US" sz="2000" dirty="0">
                <a:latin typeface="+mn-lt"/>
              </a:rPr>
            </a:br>
            <a:r>
              <a:rPr lang="en-US" sz="2000" dirty="0">
                <a:latin typeface="+mn-lt"/>
              </a:rPr>
              <a:t>Return optimized Signal Timing End Algorithm</a:t>
            </a:r>
            <a:endParaRPr lang="en-IN" sz="2000" dirty="0">
              <a:latin typeface="+mn-lt"/>
            </a:endParaRPr>
          </a:p>
        </p:txBody>
      </p:sp>
    </p:spTree>
    <p:extLst>
      <p:ext uri="{BB962C8B-B14F-4D97-AF65-F5344CB8AC3E}">
        <p14:creationId xmlns:p14="http://schemas.microsoft.com/office/powerpoint/2010/main" val="595508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TotalTime>
  <Words>1707</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Rounded MT Bold</vt:lpstr>
      <vt:lpstr>Calibri</vt:lpstr>
      <vt:lpstr>Calibri Light</vt:lpstr>
      <vt:lpstr>Office Theme</vt:lpstr>
      <vt:lpstr>TRAFFIC SIGNAL MANAGEMENT</vt:lpstr>
      <vt:lpstr>Scenario: You are part of a team working on an initiative to optimize traffic signal management in a busy city to reduce congestion and improve traffic flow efficiency using smart technologies. </vt:lpstr>
      <vt:lpstr>TYPES OF MICROPHONE SENSORS –  In traffic signal management, different types of microphones can be used depending on the specific application and environmental conditions. Here are some common types:  1. Omni-directional Microphones: - These microphones capture sound from all directions equally. - Application: Omni-directional microphones are suitable for general traffic monitoring where capturing ambient noise levels and overall traffic patterns is important.  2. Directional Microphones: - These microphones focus on capturing sound from a specific direction or angle. -Application: Directional microphones are useful in scenarios where identifying specific sounds, such as sirens or horns from approaching emergency vehicles, is critical for making real-time adjustments to traffic signals.  3. Array Microphones: - Array microphones co microphones can be used to enhance directionality and noise cancellation, making them effective in noisy environments consist of multiple microphone elements arranged in a specific configuration. - Application: Array or for pinpointing sound sources with greater accuracy.   </vt:lpstr>
      <vt:lpstr>4. Boundary Microphones: - These microphones are designed to be placed on flat surfaces such as walls or ceilings. - Application: Boundary microphones are suitable for installation in fixed locations at intersections or along roadways, where they can effectively capture ambient traffic noise and vehicle movements.  5. Weatherproof Microphones: - These microphones are designed to withstand outdoor conditions such as rain, wind, and temperature fluctuations. - Application: Weatherproof microphones are essential for reliable operation in all weather conditions, ensuring continuous data capture for traffic management systems.  6. Microphones with Noise Cancellation: - These microphones use advanced signal processing techniques to reduce unwanted background noise. - Application: Microphones with noise cancellation capabilities are beneficial in urban environments with high ambient noise levels, helping to improve the accuracy of sound detection and analysis. </vt:lpstr>
      <vt:lpstr>DATA COLLECTION AND MODELLING</vt:lpstr>
      <vt:lpstr>2. Creating Models  A. Traffic Demand Modeling           What It Is: Predicting future traffic based on past data.           How to Do It: Use historical data and machine learning tools.  B. Signal Timing Optimization           What It Is: Finding the best times for traffic lights to reduce delays.           How to Do It: Use mathematical methods or smart algorithms.  C. Traffic Simulation           What It Is: Testing traffic scenarios in a virtual model.           How to Do It: Use simulation software like VISSIM.  D. Incident Management           What It Is: Handling traffic disruptions from accidents or closures.           How to Do It: Use models to plan for rerouting traffic.  </vt:lpstr>
      <vt:lpstr>3. Testing and Adjusting  a. Pilot Testing              What It Is: Trying out new signal timings in a small area first.              How to Do It: Test different plans and gather feedback.  b. Continuous Monitoring              What It Is: Regularly checking and adjusting traffic signals.              How to Do It: Use real-time data and adaptive systems to make ongoing changes. </vt:lpstr>
      <vt:lpstr>PowerPoint Presentation</vt:lpstr>
      <vt:lpstr>4. Adjust signal timings to create the green wave:                 For each intersection in road Network:                     For each direction in intersection:                          Calculate offset based on travel Time to the next intersection:                              offset = travel Time % cycle Time                          Set the green light start time for the direction:                             green Start Time = previous Green End Time + offset                          Ensure green light duration:                             green End Time = green Start Time + green Duration  5. Ensure synchronization across intersections:     For each intersection in road Network:         For each adjacent intersection:             Align the green Start Time with the offset calculated for synchronization.  6. Update the signal timing settings:     For each intersection in road Network:         Update signal Timing with the new green Start Time and green End Time.  7. Output the optimized signal timing:     Return optimized Signal Timing End Algorithm</vt:lpstr>
      <vt:lpstr>PowerPoint Presentation</vt:lpstr>
      <vt:lpstr>PowerPoint Presentation</vt:lpstr>
      <vt:lpstr>PowerPoint Presentation</vt:lpstr>
      <vt:lpstr>  2. Green Wave Algorithm  a. Design the Algorithm:  Parameters: Consider speed limits, traffic volume, and distances between lights. Synchronization: Create rules for timing lights to keep traffic flowing smoothly.  b. Implement the Algorithm:  Develop Code: Write software to control light timings based on traffic data. Integrate : Make sure the algorithm works with existing traffic signal systems.  c. Testing and Optimization:  Simulations : Test the algorithm using traffic simulation software. Field Tests: Implement in a small area and monitor performance. Refine : Adjust based on test results</vt:lpstr>
      <vt:lpstr>  Tools and Technologies  Microphone Sensors: Sensitive and weather-proof. Audio Processing Software: Tools like MATLAB or Python libraries. Machine Learning: Use models to classify vehicle sounds. Traffic Signal Controllers: Systems to manage light timings. Simulation Software: VISSIM or SUMO for testing the algorithm.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Daya Reddy</dc:creator>
  <cp:lastModifiedBy>Daya Reddy</cp:lastModifiedBy>
  <cp:revision>6</cp:revision>
  <dcterms:created xsi:type="dcterms:W3CDTF">2024-07-26T06:47:35Z</dcterms:created>
  <dcterms:modified xsi:type="dcterms:W3CDTF">2024-08-03T03:11:33Z</dcterms:modified>
</cp:coreProperties>
</file>