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6" r:id="rId10"/>
    <p:sldId id="265" r:id="rId11"/>
    <p:sldId id="281" r:id="rId12"/>
    <p:sldId id="282" r:id="rId13"/>
    <p:sldId id="283" r:id="rId14"/>
    <p:sldId id="266" r:id="rId15"/>
    <p:sldId id="267" r:id="rId16"/>
    <p:sldId id="268" r:id="rId17"/>
    <p:sldId id="273" r:id="rId18"/>
    <p:sldId id="272" r:id="rId19"/>
    <p:sldId id="270" r:id="rId20"/>
    <p:sldId id="271" r:id="rId21"/>
    <p:sldId id="264" r:id="rId22"/>
    <p:sldId id="269" r:id="rId23"/>
    <p:sldId id="274" r:id="rId24"/>
    <p:sldId id="276" r:id="rId25"/>
    <p:sldId id="285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14" autoAdjust="0"/>
    <p:restoredTop sz="94660"/>
  </p:normalViewPr>
  <p:slideViewPr>
    <p:cSldViewPr>
      <p:cViewPr varScale="1">
        <p:scale>
          <a:sx n="92" d="100"/>
          <a:sy n="92" d="100"/>
        </p:scale>
        <p:origin x="763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AB3666-392B-450E-9BFA-485A01A71EAF}" type="datetimeFigureOut">
              <a:rPr lang="en-US"/>
              <a:pPr>
                <a:defRPr/>
              </a:pPr>
              <a:t>12/6/2022</a:t>
            </a:fld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8BB0EF7-4737-4F3D-AC73-D936FA4C97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75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5422E-8748-4C5E-B1E9-033410456215}" type="datetimeFigureOut">
              <a:rPr lang="en-US"/>
              <a:pPr>
                <a:defRPr/>
              </a:pPr>
              <a:t>12/6/2022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717EA-33CC-49AB-A1F8-EAAB1DA3A1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3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1972A-B729-44EF-B6EB-435E274CE6DB}" type="datetimeFigureOut">
              <a:rPr lang="en-US"/>
              <a:pPr>
                <a:defRPr/>
              </a:pPr>
              <a:t>12/6/2022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6C7CB1-8501-4DBE-925E-40082DBB1B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8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64798A4-6AFC-4388-AC24-33B8205DF2B2}" type="datetimeFigureOut">
              <a:rPr lang="en-US"/>
              <a:pPr>
                <a:defRPr/>
              </a:pPr>
              <a:t>12/6/2022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F34C80-B9E5-461F-8386-E93894B6C7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23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8FBB6D-8F1D-40BB-96BE-40A0FD82ABA3}" type="datetimeFigureOut">
              <a:rPr lang="en-US"/>
              <a:pPr>
                <a:defRPr/>
              </a:pPr>
              <a:t>12/6/2022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24C880-67C3-4833-AB73-F7B765A28C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31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CFBD9D-8C75-4B7B-AFF5-4F497C7C2CE3}" type="datetimeFigureOut">
              <a:rPr lang="en-US"/>
              <a:pPr>
                <a:defRPr/>
              </a:pPr>
              <a:t>12/6/2022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D1B78-DAFE-469B-98B1-6D646B682E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0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24182-95A8-4D21-AE41-38DEC1045361}" type="datetimeFigureOut">
              <a:rPr lang="en-US"/>
              <a:pPr>
                <a:defRPr/>
              </a:pPr>
              <a:t>12/6/2022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E825A8-2005-436B-B4BD-36EEF4C160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27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BA1DF17-9E2E-447C-A9D6-D083FE270C7B}" type="datetimeFigureOut">
              <a:rPr lang="en-US"/>
              <a:pPr>
                <a:defRPr/>
              </a:pPr>
              <a:t>12/6/2022</a:t>
            </a:fld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B4691D9-2E0A-45A5-89C2-DFF1787BD1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075E5F-468D-41FE-9559-648FCAF3E788}" type="datetimeFigureOut">
              <a:rPr lang="en-US"/>
              <a:pPr>
                <a:defRPr/>
              </a:pPr>
              <a:t>12/6/2022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2DAF7-4B75-433B-849B-1CA6EC805D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7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1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Straight Connector 1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1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2206414-33F4-45BA-9279-29EBE5331360}" type="datetimeFigureOut">
              <a:rPr lang="en-US"/>
              <a:pPr>
                <a:defRPr/>
              </a:pPr>
              <a:t>12/6/2022</a:t>
            </a:fld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2E4D4C2-7824-4984-97CA-A775BF5317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85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traight Connector 1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1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2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BDB2AF9-1FF5-436F-BF59-00DAC6CE088E}" type="datetimeFigureOut">
              <a:rPr lang="en-US"/>
              <a:pPr>
                <a:defRPr/>
              </a:pPr>
              <a:t>12/6/2022</a:t>
            </a:fld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235843-0940-4EB8-A070-3315EF2E5C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13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C1ACBB2-CE28-48AB-A439-DD0CEC082BCB}" type="datetimeFigureOut">
              <a:rPr lang="en-US"/>
              <a:pPr>
                <a:defRPr/>
              </a:pPr>
              <a:t>12/6/2022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32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4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 smtClean="0">
                <a:solidFill>
                  <a:srgbClr val="FFFFFF"/>
                </a:solidFill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fld id="{E72E6736-95FA-44D3-9606-DEC18B53A9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49" r:id="rId4"/>
    <p:sldLayoutId id="2147483950" r:id="rId5"/>
    <p:sldLayoutId id="2147483957" r:id="rId6"/>
    <p:sldLayoutId id="2147483951" r:id="rId7"/>
    <p:sldLayoutId id="2147483958" r:id="rId8"/>
    <p:sldLayoutId id="2147483959" r:id="rId9"/>
    <p:sldLayoutId id="2147483952" r:id="rId10"/>
    <p:sldLayoutId id="214748395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2514600"/>
            <a:ext cx="6172200" cy="1524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Boolean Algebras and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Boolean Functions</a:t>
            </a:r>
            <a:endParaRPr lang="en-US" dirty="0"/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2286000" y="5003800"/>
            <a:ext cx="6172200" cy="13716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819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b="1" u="sng" dirty="0" smtClean="0"/>
              <a:t>Example 5</a:t>
            </a:r>
            <a:r>
              <a:rPr lang="en-US" dirty="0" smtClean="0"/>
              <a:t> (contd.)</a:t>
            </a:r>
            <a:endParaRPr lang="en-US" dirty="0"/>
          </a:p>
        </p:txBody>
      </p:sp>
      <p:pic>
        <p:nvPicPr>
          <p:cNvPr id="1741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447800"/>
            <a:ext cx="8305800" cy="3962400"/>
          </a:xfrm>
          <a:noFill/>
        </p:spPr>
      </p:pic>
      <p:pic>
        <p:nvPicPr>
          <p:cNvPr id="1741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30163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5260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80991"/>
            <a:ext cx="5667375" cy="5029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7538" y="1668226"/>
            <a:ext cx="7038975" cy="4876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772400" y="1116684"/>
            <a:ext cx="4572000" cy="2812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2800" y="1329845"/>
            <a:ext cx="6648450" cy="3238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00200" y="4498"/>
            <a:ext cx="2057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(1906 -1973)</a:t>
            </a:r>
          </a:p>
        </p:txBody>
      </p:sp>
      <p:sp>
        <p:nvSpPr>
          <p:cNvPr id="6" name="Rectangle 5"/>
          <p:cNvSpPr/>
          <p:nvPr/>
        </p:nvSpPr>
        <p:spPr>
          <a:xfrm>
            <a:off x="4953000" y="907081"/>
            <a:ext cx="35814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https://www.youtube.com/watch?v=vALliqzw_SU</a:t>
            </a:r>
          </a:p>
        </p:txBody>
      </p:sp>
    </p:spTree>
    <p:extLst>
      <p:ext uri="{BB962C8B-B14F-4D97-AF65-F5344CB8AC3E}">
        <p14:creationId xmlns:p14="http://schemas.microsoft.com/office/powerpoint/2010/main" val="347725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467600" cy="5334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Moisil</a:t>
            </a:r>
            <a:r>
              <a:rPr lang="en-US" dirty="0" smtClean="0"/>
              <a:t> – </a:t>
            </a:r>
            <a:r>
              <a:rPr lang="en-US" dirty="0" err="1" smtClean="0"/>
              <a:t>citate</a:t>
            </a:r>
            <a:r>
              <a:rPr lang="en-US" dirty="0" smtClean="0"/>
              <a:t> </a:t>
            </a:r>
            <a:r>
              <a:rPr lang="en-US" dirty="0" err="1" smtClean="0"/>
              <a:t>celebre</a:t>
            </a:r>
            <a:r>
              <a:rPr lang="en-US" dirty="0"/>
              <a:t/>
            </a:r>
            <a:br>
              <a:rPr lang="en-US" dirty="0"/>
            </a:br>
            <a:endParaRPr lang="en-US" sz="13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23" y="771525"/>
            <a:ext cx="839152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36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302" y="381000"/>
            <a:ext cx="6096000" cy="258762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Moisil</a:t>
            </a:r>
            <a:r>
              <a:rPr lang="en-US" dirty="0"/>
              <a:t> – </a:t>
            </a:r>
            <a:r>
              <a:rPr lang="en-US" dirty="0" err="1"/>
              <a:t>citate</a:t>
            </a:r>
            <a:r>
              <a:rPr lang="en-US" dirty="0"/>
              <a:t> </a:t>
            </a:r>
            <a:r>
              <a:rPr lang="en-US" dirty="0" err="1"/>
              <a:t>celebre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02" y="838200"/>
            <a:ext cx="780097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41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pPr>
              <a:defRPr/>
            </a:pPr>
            <a:r>
              <a:rPr lang="en-US" b="1" u="sng" dirty="0" smtClean="0"/>
              <a:t>Notations</a:t>
            </a:r>
            <a:endParaRPr lang="en-US" b="1" u="sng" dirty="0"/>
          </a:p>
        </p:txBody>
      </p:sp>
      <p:pic>
        <p:nvPicPr>
          <p:cNvPr id="1843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371600"/>
            <a:ext cx="7620000" cy="4495800"/>
          </a:xfrm>
          <a:noFill/>
        </p:spPr>
      </p:pic>
      <p:pic>
        <p:nvPicPr>
          <p:cNvPr id="1843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7159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u="sng" dirty="0" smtClean="0"/>
              <a:t>Canonical forms of Boolean functions</a:t>
            </a:r>
            <a:endParaRPr lang="en-US" b="1" u="sng" dirty="0"/>
          </a:p>
        </p:txBody>
      </p:sp>
      <p:pic>
        <p:nvPicPr>
          <p:cNvPr id="19459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447800"/>
            <a:ext cx="8001000" cy="4267200"/>
          </a:xfrm>
          <a:noFill/>
        </p:spPr>
      </p:pic>
      <p:pic>
        <p:nvPicPr>
          <p:cNvPr id="1946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0163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4873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u="sng" dirty="0" smtClean="0"/>
              <a:t>Canonical forms of Boolean functions</a:t>
            </a:r>
            <a:endParaRPr lang="en-US" dirty="0"/>
          </a:p>
        </p:txBody>
      </p:sp>
      <p:pic>
        <p:nvPicPr>
          <p:cNvPr id="2048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914400"/>
            <a:ext cx="8305800" cy="5257800"/>
          </a:xfrm>
          <a:noFill/>
        </p:spPr>
      </p:pic>
      <p:pic>
        <p:nvPicPr>
          <p:cNvPr id="2048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55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2150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533400"/>
            <a:ext cx="7696200" cy="5370513"/>
          </a:xfrm>
          <a:noFill/>
        </p:spPr>
      </p:pic>
      <p:pic>
        <p:nvPicPr>
          <p:cNvPr id="2150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975" y="53975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2253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4963" y="609600"/>
            <a:ext cx="8382000" cy="5761038"/>
          </a:xfrm>
          <a:noFill/>
        </p:spPr>
      </p:pic>
      <p:pic>
        <p:nvPicPr>
          <p:cNvPr id="2253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375" y="53975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 err="1" smtClean="0"/>
              <a:t>Minterms</a:t>
            </a:r>
            <a:r>
              <a:rPr lang="en-US" b="1" dirty="0" smtClean="0"/>
              <a:t> and </a:t>
            </a:r>
            <a:r>
              <a:rPr lang="en-US" b="1" dirty="0" err="1" smtClean="0"/>
              <a:t>Maxterms</a:t>
            </a:r>
            <a:endParaRPr lang="en-US" b="1" dirty="0"/>
          </a:p>
        </p:txBody>
      </p:sp>
      <p:pic>
        <p:nvPicPr>
          <p:cNvPr id="2355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838200"/>
            <a:ext cx="7696200" cy="5562600"/>
          </a:xfrm>
          <a:noFill/>
        </p:spPr>
      </p:pic>
      <p:pic>
        <p:nvPicPr>
          <p:cNvPr id="2355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3975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o-RO" b="1" u="sng" dirty="0" smtClean="0"/>
              <a:t>Boolean algebras and Boolean functions 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9219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922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82296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563562"/>
          </a:xfrm>
        </p:spPr>
        <p:txBody>
          <a:bodyPr/>
          <a:lstStyle/>
          <a:p>
            <a:pPr>
              <a:defRPr/>
            </a:pPr>
            <a:r>
              <a:rPr lang="en-US" sz="2400" b="1" dirty="0" err="1" smtClean="0"/>
              <a:t>Minterms</a:t>
            </a:r>
            <a:r>
              <a:rPr lang="en-US" sz="2400" b="1" dirty="0" smtClean="0"/>
              <a:t> and </a:t>
            </a:r>
            <a:r>
              <a:rPr lang="en-US" sz="2400" b="1" dirty="0" err="1" smtClean="0"/>
              <a:t>maxterms</a:t>
            </a:r>
            <a:r>
              <a:rPr lang="en-US" sz="2400" b="1" dirty="0" smtClean="0"/>
              <a:t> - properties</a:t>
            </a:r>
            <a:endParaRPr lang="en-US" sz="2400" b="1" dirty="0"/>
          </a:p>
        </p:txBody>
      </p:sp>
      <p:pic>
        <p:nvPicPr>
          <p:cNvPr id="24579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838200"/>
            <a:ext cx="7772400" cy="5410200"/>
          </a:xfrm>
          <a:noFill/>
        </p:spPr>
      </p:pic>
      <p:pic>
        <p:nvPicPr>
          <p:cNvPr id="2458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7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6387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953000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98" y="304800"/>
            <a:ext cx="5715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7718425" cy="508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5563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u="sng" dirty="0" smtClean="0"/>
              <a:t>Example 10</a:t>
            </a:r>
            <a:endParaRPr lang="en-US" b="1" u="sng" dirty="0"/>
          </a:p>
        </p:txBody>
      </p:sp>
      <p:pic>
        <p:nvPicPr>
          <p:cNvPr id="2662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685800"/>
            <a:ext cx="7696200" cy="5715000"/>
          </a:xfrm>
          <a:noFill/>
        </p:spPr>
      </p:pic>
      <p:pic>
        <p:nvPicPr>
          <p:cNvPr id="2662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841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pPr>
              <a:defRPr/>
            </a:pPr>
            <a:r>
              <a:rPr lang="en-US" b="1" u="sng" dirty="0" smtClean="0"/>
              <a:t>Example 11</a:t>
            </a:r>
            <a:endParaRPr lang="en-US" b="1" u="sn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7684" y="2532013"/>
            <a:ext cx="8156503" cy="2895600"/>
          </a:xfrm>
          <a:prstGeom prst="rect">
            <a:avLst/>
          </a:prstGeom>
        </p:spPr>
      </p:pic>
      <p:pic>
        <p:nvPicPr>
          <p:cNvPr id="2765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222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071" y="921328"/>
            <a:ext cx="8078116" cy="14257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2867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381000"/>
            <a:ext cx="7772400" cy="5603875"/>
          </a:xfrm>
          <a:noFill/>
        </p:spPr>
      </p:pic>
      <p:pic>
        <p:nvPicPr>
          <p:cNvPr id="2867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075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800" b="1" u="sng" dirty="0"/>
              <a:t>Example 12 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ro-RO" sz="2000" b="1" dirty="0">
                <a:latin typeface="Times New Roman" pitchFamily="18" charset="0"/>
                <a:cs typeface="Times New Roman" pitchFamily="18" charset="0"/>
              </a:rPr>
              <a:t>Write the canonical forms of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the function</a:t>
            </a:r>
            <a:r>
              <a:rPr lang="ro-RO" sz="20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47" y="1219200"/>
            <a:ext cx="3065953" cy="2946500"/>
          </a:xfrm>
          <a:prstGeom prst="rect">
            <a:avLst/>
          </a:prstGeom>
        </p:spPr>
      </p:pic>
      <p:pic>
        <p:nvPicPr>
          <p:cNvPr id="7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262669"/>
            <a:ext cx="1971529" cy="29016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529" y="1261283"/>
            <a:ext cx="2863480" cy="29030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480" y="4388237"/>
            <a:ext cx="8462963" cy="6832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967" y="5296778"/>
            <a:ext cx="7942433" cy="989836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075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451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400" b="1" u="sng" dirty="0" smtClean="0"/>
              <a:t>Boolean Algebra</a:t>
            </a:r>
            <a:endParaRPr lang="en-US" sz="2400" b="1" u="sng" dirty="0"/>
          </a:p>
        </p:txBody>
      </p:sp>
      <p:pic>
        <p:nvPicPr>
          <p:cNvPr id="1024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914400"/>
            <a:ext cx="8153400" cy="5410200"/>
          </a:xfrm>
          <a:noFill/>
        </p:spPr>
      </p:pic>
      <p:pic>
        <p:nvPicPr>
          <p:cNvPr id="1024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88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u="sng" dirty="0" smtClean="0"/>
              <a:t>Example 1</a:t>
            </a:r>
            <a:endParaRPr lang="en-US" b="1" u="sng" dirty="0"/>
          </a:p>
        </p:txBody>
      </p:sp>
      <p:pic>
        <p:nvPicPr>
          <p:cNvPr id="1126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676400"/>
            <a:ext cx="7848600" cy="3581400"/>
          </a:xfrm>
          <a:noFill/>
        </p:spPr>
      </p:pic>
      <p:pic>
        <p:nvPicPr>
          <p:cNvPr id="1126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088" y="5238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229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533400"/>
            <a:ext cx="7848600" cy="5257800"/>
          </a:xfrm>
          <a:noFill/>
        </p:spPr>
      </p:pic>
      <p:pic>
        <p:nvPicPr>
          <p:cNvPr id="1229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3975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400" b="1" u="sng" dirty="0" smtClean="0"/>
              <a:t>Boolean functions</a:t>
            </a:r>
            <a:endParaRPr lang="en-US" sz="2400" b="1" u="sng" dirty="0"/>
          </a:p>
        </p:txBody>
      </p:sp>
      <p:pic>
        <p:nvPicPr>
          <p:cNvPr id="1331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066800"/>
            <a:ext cx="8305800" cy="5181600"/>
          </a:xfrm>
          <a:noFill/>
        </p:spPr>
      </p:pic>
      <p:pic>
        <p:nvPicPr>
          <p:cNvPr id="1331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841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Theorems</a:t>
            </a:r>
            <a:endParaRPr lang="en-US" b="1" dirty="0"/>
          </a:p>
        </p:txBody>
      </p:sp>
      <p:pic>
        <p:nvPicPr>
          <p:cNvPr id="14339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447800"/>
            <a:ext cx="8305800" cy="3898900"/>
          </a:xfrm>
          <a:noFill/>
        </p:spPr>
      </p:pic>
      <p:pic>
        <p:nvPicPr>
          <p:cNvPr id="1434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06363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u="sng" dirty="0" smtClean="0"/>
              <a:t>Example 4</a:t>
            </a:r>
            <a:endParaRPr lang="en-US" b="1" u="sng" dirty="0"/>
          </a:p>
        </p:txBody>
      </p:sp>
      <p:pic>
        <p:nvPicPr>
          <p:cNvPr id="1536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905000"/>
            <a:ext cx="8305800" cy="3124200"/>
          </a:xfrm>
          <a:noFill/>
        </p:spPr>
      </p:pic>
      <p:pic>
        <p:nvPicPr>
          <p:cNvPr id="1536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238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2400"/>
            <a:ext cx="6600825" cy="876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94" y="1028701"/>
            <a:ext cx="7963767" cy="2628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194" y="3657601"/>
            <a:ext cx="7852756" cy="2597967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075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512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3ED583A30E24F8919E2C8E1A2CFE0" ma:contentTypeVersion="3" ma:contentTypeDescription="Create a new document." ma:contentTypeScope="" ma:versionID="60a71b3b8a0c70ff0f8ae4459dcd225d">
  <xsd:schema xmlns:xsd="http://www.w3.org/2001/XMLSchema" xmlns:xs="http://www.w3.org/2001/XMLSchema" xmlns:p="http://schemas.microsoft.com/office/2006/metadata/properties" xmlns:ns2="84f5ebbe-e4a1-4f2d-be05-153acf23f567" targetNamespace="http://schemas.microsoft.com/office/2006/metadata/properties" ma:root="true" ma:fieldsID="cf4352c0fe1c4027dd59df58abab31d0" ns2:_="">
    <xsd:import namespace="84f5ebbe-e4a1-4f2d-be05-153acf23f5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f5ebbe-e4a1-4f2d-be05-153acf23f5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7E45CB3-CB5F-4010-8632-1168EE9517BB}"/>
</file>

<file path=customXml/itemProps2.xml><?xml version="1.0" encoding="utf-8"?>
<ds:datastoreItem xmlns:ds="http://schemas.openxmlformats.org/officeDocument/2006/customXml" ds:itemID="{0B2E2C99-3F33-4BD9-A288-73BE70CE9515}"/>
</file>

<file path=customXml/itemProps3.xml><?xml version="1.0" encoding="utf-8"?>
<ds:datastoreItem xmlns:ds="http://schemas.openxmlformats.org/officeDocument/2006/customXml" ds:itemID="{EC8C845C-FF5B-4F32-B21F-D82BB9E7C4AB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6587</TotalTime>
  <Words>63</Words>
  <Application>Microsoft Office PowerPoint</Application>
  <PresentationFormat>On-screen Show (4:3)</PresentationFormat>
  <Paragraphs>20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Century Schoolbook</vt:lpstr>
      <vt:lpstr>Times New Roman</vt:lpstr>
      <vt:lpstr>Wingdings</vt:lpstr>
      <vt:lpstr>Wingdings 2</vt:lpstr>
      <vt:lpstr>Oriel</vt:lpstr>
      <vt:lpstr>Boolean Algebras and     Boolean Functions</vt:lpstr>
      <vt:lpstr>Boolean algebras and Boolean functions  </vt:lpstr>
      <vt:lpstr>Boolean Algebra</vt:lpstr>
      <vt:lpstr>Example 1</vt:lpstr>
      <vt:lpstr>PowerPoint Presentation</vt:lpstr>
      <vt:lpstr>Boolean functions</vt:lpstr>
      <vt:lpstr>Theorems</vt:lpstr>
      <vt:lpstr>Example 4</vt:lpstr>
      <vt:lpstr>PowerPoint Presentation</vt:lpstr>
      <vt:lpstr>Example 5 (contd.)</vt:lpstr>
      <vt:lpstr>PowerPoint Presentation</vt:lpstr>
      <vt:lpstr>Moisil – citate celebre </vt:lpstr>
      <vt:lpstr>Moisil – citate celebre</vt:lpstr>
      <vt:lpstr>Notations</vt:lpstr>
      <vt:lpstr>Canonical forms of Boolean functions</vt:lpstr>
      <vt:lpstr>Canonical forms of Boolean functions</vt:lpstr>
      <vt:lpstr>PowerPoint Presentation</vt:lpstr>
      <vt:lpstr>PowerPoint Presentation</vt:lpstr>
      <vt:lpstr>Minterms and Maxterms</vt:lpstr>
      <vt:lpstr>Minterms and maxterms - properties</vt:lpstr>
      <vt:lpstr>PowerPoint Presentation</vt:lpstr>
      <vt:lpstr>Example 10</vt:lpstr>
      <vt:lpstr>Example 11</vt:lpstr>
      <vt:lpstr>PowerPoint Presentation</vt:lpstr>
      <vt:lpstr>Example 12  Write the canonical forms of the function.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First-order (predicate) Logic</dc:title>
  <dc:creator>LEN</dc:creator>
  <cp:lastModifiedBy>Windows User</cp:lastModifiedBy>
  <cp:revision>197</cp:revision>
  <dcterms:created xsi:type="dcterms:W3CDTF">2017-10-28T06:03:07Z</dcterms:created>
  <dcterms:modified xsi:type="dcterms:W3CDTF">2022-12-08T15:07:38Z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0x010100FC23ED583A30E24F8919E2C8E1A2CFE0</vt:lpwstr>
  </property>
</Properties>
</file>