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9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1" r:id="rId22"/>
    <p:sldId id="282" r:id="rId23"/>
    <p:sldId id="283" r:id="rId24"/>
    <p:sldId id="278" r:id="rId25"/>
    <p:sldId id="279" r:id="rId26"/>
    <p:sldId id="280" r:id="rId27"/>
    <p:sldId id="277" r:id="rId28"/>
  </p:sldIdLst>
  <p:sldSz cx="9144000" cy="6858000" type="screen4x3"/>
  <p:notesSz cx="6858000" cy="9144000"/>
  <p:defaultTextStyle>
    <a:defPPr>
      <a:defRPr lang="ro-RO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57" autoAdjust="0"/>
    <p:restoredTop sz="94660"/>
  </p:normalViewPr>
  <p:slideViewPr>
    <p:cSldViewPr>
      <p:cViewPr varScale="1">
        <p:scale>
          <a:sx n="78" d="100"/>
          <a:sy n="78" d="100"/>
        </p:scale>
        <p:origin x="150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94945-3F2E-4156-A98E-1506C19B289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F5395-FADA-4BDB-8CD8-FD95BC9DF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06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F5395-FADA-4BDB-8CD8-FD95BC9DFF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52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F5395-FADA-4BDB-8CD8-FD95BC9DFF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52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 b="0">
                <a:latin typeface="Times New Roman" panose="02020603050405020304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2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ro-RO"/>
              <a:t>Click to edit Master title style</a:t>
            </a:r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o-RO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547010D-371F-42FB-8C3C-FEF254D2066D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2892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B7E82-F447-4329-85A3-DA2C9B94E0E0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1768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87DF7-492B-497C-A5EB-D3F3B716DC0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84093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179DB-B617-4CD7-8423-C895C9C59117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5532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4749B-5DFF-4499-8027-51D24379740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8106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A0089-1408-4068-BB8A-7D87F79EA067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1470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DDBCA-CBB6-4256-A3CE-DABBB50DEB6B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4932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8775F-19AF-460B-9986-F7747CF1CC5A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6868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9CD49-3625-4400-A873-1BD3295E5FBD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7547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88012-E14D-4D2B-BB2A-04F849E6D988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5245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47380-656B-4742-AED2-4FCEC9CFE22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9002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48963-4847-4B91-96E6-C7C1B390340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6734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 b="0">
                <a:latin typeface="Times New Roman" panose="02020603050405020304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text styles</a:t>
            </a:r>
          </a:p>
          <a:p>
            <a:pPr lvl="1"/>
            <a:r>
              <a:rPr lang="ro-RO" smtClean="0"/>
              <a:t>Second level</a:t>
            </a:r>
          </a:p>
          <a:p>
            <a:pPr lvl="2"/>
            <a:r>
              <a:rPr lang="ro-RO" smtClean="0"/>
              <a:t>Third level</a:t>
            </a:r>
          </a:p>
          <a:p>
            <a:pPr lvl="3"/>
            <a:r>
              <a:rPr lang="ro-RO" smtClean="0"/>
              <a:t>Fourth level</a:t>
            </a:r>
          </a:p>
          <a:p>
            <a:pPr lvl="4"/>
            <a:r>
              <a:rPr lang="ro-RO" smtClean="0"/>
              <a:t>Fifth level</a:t>
            </a:r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latin typeface="Arial" charset="0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Arial" charset="0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/>
            </a:lvl1pPr>
          </a:lstStyle>
          <a:p>
            <a:pPr>
              <a:defRPr/>
            </a:pPr>
            <a:fld id="{9F5D8D28-F772-428D-B5A3-5776A4C4659B}" type="slidenum">
              <a:rPr lang="ro-RO"/>
              <a:pPr>
                <a:defRPr/>
              </a:pPr>
              <a:t>‹#›</a:t>
            </a:fld>
            <a:endParaRPr lang="ro-RO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dirty="0" smtClean="0"/>
              <a:t>Internal </a:t>
            </a:r>
            <a:r>
              <a:rPr lang="en-US" sz="3200" b="1" dirty="0" smtClean="0"/>
              <a:t>representations of numbers</a:t>
            </a:r>
            <a:endParaRPr lang="ro-RO" sz="3200" b="1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82000" cy="453072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en-US" sz="2400" b="1" smtClean="0"/>
              <a:t>Representations </a:t>
            </a:r>
            <a:r>
              <a:rPr lang="en-US" sz="2400" b="1" smtClean="0"/>
              <a:t>of</a:t>
            </a:r>
            <a:r>
              <a:rPr lang="en-US" sz="2400" b="1" smtClean="0"/>
              <a:t> </a:t>
            </a:r>
            <a:r>
              <a:rPr lang="en-US" sz="2400" b="1" i="1" dirty="0" smtClean="0"/>
              <a:t>integers</a:t>
            </a:r>
            <a:r>
              <a:rPr lang="en-US" sz="2400" b="1" dirty="0" smtClean="0"/>
              <a:t>: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200" b="1" dirty="0" smtClean="0"/>
              <a:t> </a:t>
            </a:r>
            <a:r>
              <a:rPr lang="en-US" sz="2200" b="1" i="1" dirty="0" smtClean="0"/>
              <a:t>unsigned representation</a:t>
            </a:r>
            <a:r>
              <a:rPr lang="en-US" sz="2200" b="1" dirty="0" smtClean="0"/>
              <a:t>: only for natural numbers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200" b="1" i="1" dirty="0" smtClean="0"/>
              <a:t> signed representations (codes)</a:t>
            </a:r>
            <a:r>
              <a:rPr lang="en-US" sz="2200" b="1" dirty="0" smtClean="0"/>
              <a:t>: for integers with sign</a:t>
            </a:r>
          </a:p>
          <a:p>
            <a:pPr lvl="2" eaLnBrk="1" hangingPunct="1">
              <a:lnSpc>
                <a:spcPct val="125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100" b="1" dirty="0" smtClean="0"/>
              <a:t>direct code</a:t>
            </a:r>
          </a:p>
          <a:p>
            <a:pPr lvl="2" eaLnBrk="1" hangingPunct="1">
              <a:lnSpc>
                <a:spcPct val="125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100" b="1" dirty="0" smtClean="0"/>
              <a:t>inverse code (one’s complement)</a:t>
            </a:r>
          </a:p>
          <a:p>
            <a:pPr lvl="2" eaLnBrk="1" hangingPunct="1">
              <a:lnSpc>
                <a:spcPct val="125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100" b="1" dirty="0" smtClean="0"/>
              <a:t>complementary code (two’s complement)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en-US" sz="2400" b="1" dirty="0" smtClean="0"/>
              <a:t>Representations </a:t>
            </a:r>
            <a:r>
              <a:rPr lang="en-US" sz="2400" b="1" dirty="0" smtClean="0"/>
              <a:t>of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real numbers</a:t>
            </a:r>
            <a:r>
              <a:rPr lang="en-US" sz="2400" b="1" dirty="0" smtClean="0"/>
              <a:t>: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200" b="1" i="1" dirty="0" smtClean="0"/>
              <a:t>fixed-point representation</a:t>
            </a:r>
            <a:r>
              <a:rPr lang="en-US" sz="2200" b="1" dirty="0" smtClean="0"/>
              <a:t>	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200" b="1" i="1" dirty="0" smtClean="0"/>
              <a:t>floating-point representation</a:t>
            </a:r>
            <a:endParaRPr lang="ro-RO" sz="2200" b="1" i="1" dirty="0" smtClean="0"/>
          </a:p>
        </p:txBody>
      </p:sp>
      <p:pic>
        <p:nvPicPr>
          <p:cNvPr id="307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b="1" smtClean="0"/>
              <a:t>Addition and subtraction of integers   </a:t>
            </a:r>
            <a:br>
              <a:rPr lang="en-US" sz="3200" b="1" smtClean="0"/>
            </a:br>
            <a:r>
              <a:rPr lang="en-US" sz="3200" b="1" smtClean="0"/>
              <a:t>                                  in complementary code</a:t>
            </a:r>
            <a:endParaRPr lang="ro-RO" sz="3200" b="1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610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0"/>
            <a:ext cx="631826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5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b="1" smtClean="0"/>
              <a:t>Examples</a:t>
            </a:r>
            <a:endParaRPr lang="ro-RO" sz="3600" b="1" smtClean="0"/>
          </a:p>
        </p:txBody>
      </p:sp>
      <p:graphicFrame>
        <p:nvGraphicFramePr>
          <p:cNvPr id="22549" name="Group 21"/>
          <p:cNvGraphicFramePr>
            <a:graphicFrameLocks noGrp="1"/>
          </p:cNvGraphicFramePr>
          <p:nvPr>
            <p:ph idx="1"/>
          </p:nvPr>
        </p:nvGraphicFramePr>
        <p:xfrm>
          <a:off x="609600" y="1524000"/>
          <a:ext cx="8077200" cy="4994276"/>
        </p:xfrm>
        <a:graphic>
          <a:graphicData uri="http://schemas.openxmlformats.org/drawingml/2006/table">
            <a:tbl>
              <a:tblPr/>
              <a:tblGrid>
                <a:gridCol w="8077200"/>
              </a:tblGrid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332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92457"/>
            <a:ext cx="710406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6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00400"/>
            <a:ext cx="72390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7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76800"/>
            <a:ext cx="75358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8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788987"/>
          </a:xfrm>
        </p:spPr>
        <p:txBody>
          <a:bodyPr/>
          <a:lstStyle/>
          <a:p>
            <a:pPr eaLnBrk="1" hangingPunct="1"/>
            <a:r>
              <a:rPr lang="en-US" sz="3200" b="1" u="sng" smtClean="0"/>
              <a:t>Subunitary convention</a:t>
            </a:r>
            <a:r>
              <a:rPr lang="ro-RO" smtClean="0"/>
              <a:t> </a:t>
            </a: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229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627" name="Group 51"/>
          <p:cNvGraphicFramePr>
            <a:graphicFrameLocks noGrp="1"/>
          </p:cNvGraphicFramePr>
          <p:nvPr>
            <p:ph type="tbl" idx="1"/>
          </p:nvPr>
        </p:nvGraphicFramePr>
        <p:xfrm>
          <a:off x="609600" y="3200400"/>
          <a:ext cx="8229600" cy="3048000"/>
        </p:xfrm>
        <a:graphic>
          <a:graphicData uri="http://schemas.openxmlformats.org/drawingml/2006/table">
            <a:tbl>
              <a:tblPr/>
              <a:tblGrid>
                <a:gridCol w="3810000"/>
                <a:gridCol w="4419600"/>
              </a:tblGrid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4351" name="Picture 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76600"/>
            <a:ext cx="35814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2" name="Picture 4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3581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3" name="Picture 5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800600"/>
            <a:ext cx="5105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8077200" cy="1143000"/>
          </a:xfrm>
        </p:spPr>
        <p:txBody>
          <a:bodyPr/>
          <a:lstStyle/>
          <a:p>
            <a:pPr eaLnBrk="1" hangingPunct="1"/>
            <a:r>
              <a:rPr lang="en-US" sz="3800" b="1" i="1" u="sng" smtClean="0"/>
              <a:t>Codes</a:t>
            </a:r>
            <a:r>
              <a:rPr lang="en-US" sz="3800" smtClean="0"/>
              <a:t> </a:t>
            </a:r>
            <a:r>
              <a:rPr lang="en-US" sz="3800" b="1" smtClean="0"/>
              <a:t>for signed subunitary numbers</a:t>
            </a:r>
            <a:endParaRPr lang="ro-RO" sz="3800" b="1" smtClean="0"/>
          </a:p>
        </p:txBody>
      </p:sp>
      <p:graphicFrame>
        <p:nvGraphicFramePr>
          <p:cNvPr id="26652" name="Group 2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013617"/>
              </p:ext>
            </p:extLst>
          </p:nvPr>
        </p:nvGraphicFramePr>
        <p:xfrm>
          <a:off x="228600" y="1600200"/>
          <a:ext cx="8763000" cy="4530725"/>
        </p:xfrm>
        <a:graphic>
          <a:graphicData uri="http://schemas.openxmlformats.org/drawingml/2006/table">
            <a:tbl>
              <a:tblPr/>
              <a:tblGrid>
                <a:gridCol w="4267200"/>
                <a:gridCol w="4495800"/>
              </a:tblGrid>
              <a:tr h="453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5371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05000"/>
            <a:ext cx="43243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2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98626"/>
            <a:ext cx="3962400" cy="409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3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u="sng" smtClean="0"/>
              <a:t>Addition and subtraction</a:t>
            </a:r>
            <a:r>
              <a:rPr lang="en-US" sz="3200" b="1" smtClean="0"/>
              <a:t> of subunitary numbers in complementary code</a:t>
            </a:r>
            <a:endParaRPr lang="ro-RO" sz="3200" b="1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638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3999"/>
            <a:ext cx="8077200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5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610600" cy="1143000"/>
          </a:xfrm>
        </p:spPr>
        <p:txBody>
          <a:bodyPr/>
          <a:lstStyle/>
          <a:p>
            <a:pPr eaLnBrk="1" hangingPunct="1"/>
            <a:r>
              <a:rPr lang="en-US" sz="3200" b="1" u="sng" smtClean="0"/>
              <a:t>Examples</a:t>
            </a:r>
            <a:r>
              <a:rPr lang="en-US" sz="3200" b="1" smtClean="0"/>
              <a:t> </a:t>
            </a:r>
            <a:br>
              <a:rPr lang="en-US" sz="3200" b="1" smtClean="0"/>
            </a:br>
            <a:r>
              <a:rPr lang="en-US" sz="3200" b="1" smtClean="0"/>
              <a:t>addition and subtraction of </a:t>
            </a:r>
            <a:r>
              <a:rPr lang="en-US" sz="3200" b="1" dirty="0" err="1" smtClean="0"/>
              <a:t>subunitary</a:t>
            </a:r>
            <a:r>
              <a:rPr lang="en-US" sz="3200" b="1" dirty="0" smtClean="0"/>
              <a:t> numbers</a:t>
            </a:r>
            <a:endParaRPr lang="ro-RO" sz="3200" b="1" dirty="0" smtClean="0"/>
          </a:p>
        </p:txBody>
      </p:sp>
      <p:graphicFrame>
        <p:nvGraphicFramePr>
          <p:cNvPr id="29719" name="Group 23"/>
          <p:cNvGraphicFramePr>
            <a:graphicFrameLocks noGrp="1"/>
          </p:cNvGraphicFramePr>
          <p:nvPr>
            <p:ph idx="1"/>
          </p:nvPr>
        </p:nvGraphicFramePr>
        <p:xfrm>
          <a:off x="914400" y="1447800"/>
          <a:ext cx="7772400" cy="5232400"/>
        </p:xfrm>
        <a:graphic>
          <a:graphicData uri="http://schemas.openxmlformats.org/drawingml/2006/table">
            <a:tbl>
              <a:tblPr/>
              <a:tblGrid>
                <a:gridCol w="7772400"/>
              </a:tblGrid>
              <a:tr h="167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7421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64770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2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00400"/>
            <a:ext cx="65532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3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105400"/>
            <a:ext cx="6694488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4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Fixed-point representation</a:t>
            </a:r>
            <a:r>
              <a:rPr lang="ro-RO" sz="3200" smtClean="0"/>
              <a:t> </a:t>
            </a:r>
            <a:r>
              <a:rPr lang="en-US" sz="3200" b="1" smtClean="0"/>
              <a:t>of real numbers</a:t>
            </a:r>
            <a:endParaRPr lang="ro-RO" sz="3200" b="1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3915" y="1524000"/>
            <a:ext cx="8153400" cy="4953000"/>
          </a:xfrm>
        </p:spPr>
        <p:txBody>
          <a:bodyPr/>
          <a:lstStyle/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000" b="1" dirty="0" smtClean="0"/>
              <a:t>Dimensions of memory location:  </a:t>
            </a:r>
            <a:r>
              <a:rPr lang="en-US" sz="2000" b="1" i="1" dirty="0" smtClean="0"/>
              <a:t>n </a:t>
            </a:r>
            <a:r>
              <a:rPr lang="en-US" sz="2000" b="1" dirty="0" smtClean="0"/>
              <a:t>= 16,32,64  bits</a:t>
            </a:r>
          </a:p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000" b="1" dirty="0" smtClean="0"/>
              <a:t>3 zones of the memory location with predefined dimensions (1,I,F): </a:t>
            </a:r>
            <a:r>
              <a:rPr lang="it-IT" sz="2000" b="1" dirty="0" smtClean="0"/>
              <a:t>1+I+F = </a:t>
            </a:r>
            <a:r>
              <a:rPr lang="it-IT" sz="2000" b="1" i="1" dirty="0" smtClean="0"/>
              <a:t>n </a:t>
            </a:r>
            <a:r>
              <a:rPr lang="it-IT" sz="2000" b="1" dirty="0" smtClean="0"/>
              <a:t>bits </a:t>
            </a:r>
          </a:p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endParaRPr lang="en-US" sz="500" b="1" dirty="0" smtClean="0"/>
          </a:p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000" b="1" u="sng" dirty="0" smtClean="0"/>
              <a:t>the most significant bit (S)</a:t>
            </a:r>
            <a:r>
              <a:rPr lang="en-US" sz="2000" b="1" dirty="0" smtClean="0"/>
              <a:t>, position </a:t>
            </a:r>
            <a:r>
              <a:rPr lang="en-US" sz="2000" b="1" i="1" dirty="0" smtClean="0"/>
              <a:t>n</a:t>
            </a:r>
            <a:r>
              <a:rPr lang="en-US" sz="2000" b="1" dirty="0" smtClean="0"/>
              <a:t>-1, is the sign bit with the values: 0 for positive numbers and 1 for negative numbers;</a:t>
            </a:r>
          </a:p>
          <a:p>
            <a:pPr lvl="1" eaLnBrk="1" hangingPunct="1">
              <a:buClr>
                <a:schemeClr val="tx1"/>
              </a:buClr>
            </a:pPr>
            <a:endParaRPr lang="en-US" sz="500" b="1" dirty="0" smtClean="0"/>
          </a:p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000" b="1" dirty="0" smtClean="0"/>
              <a:t>the decimal point has a </a:t>
            </a:r>
            <a:r>
              <a:rPr lang="en-US" sz="2000" b="1" i="1" u="sng" dirty="0" smtClean="0"/>
              <a:t>fixed position</a:t>
            </a:r>
            <a:r>
              <a:rPr lang="en-US" sz="2000" b="1" dirty="0" smtClean="0"/>
              <a:t>, a virtual one, separating the integer part from the fractional one;</a:t>
            </a:r>
            <a:endParaRPr lang="ro-RO" sz="2000" b="1" dirty="0" smtClean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724400"/>
            <a:ext cx="7391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0"/>
            <a:ext cx="63341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941387"/>
          </a:xfrm>
        </p:spPr>
        <p:txBody>
          <a:bodyPr/>
          <a:lstStyle/>
          <a:p>
            <a:pPr eaLnBrk="1" hangingPunct="1"/>
            <a:r>
              <a:rPr lang="en-US" sz="3200" b="1" smtClean="0"/>
              <a:t>Fixed-point representation (contd.)</a:t>
            </a:r>
            <a:endParaRPr lang="ro-RO" sz="3200" b="1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t"/>
            </a:pPr>
            <a:r>
              <a:rPr lang="en-US" sz="1800" b="1" u="sng" dirty="0" smtClean="0"/>
              <a:t>the integer part</a:t>
            </a:r>
            <a:r>
              <a:rPr lang="en-US" sz="1800" b="1" dirty="0" smtClean="0"/>
              <a:t> (I bits) 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 memorizes (aligned to the right relative to the virtual position of the decimal point) the digits of the absolute integer value of the number converted into binary;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 if I &gt; the number of digits of the binary representation of the absolute integer value of the number, the remaining bits to the left are filled with 0.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 if I &lt;  the number of digits of the binary representation of the absolute value of the number, then </a:t>
            </a:r>
            <a:r>
              <a:rPr lang="en-US" sz="1800" b="1" u="sng" dirty="0" smtClean="0"/>
              <a:t>the most significant digits of the integer part are lost   </a:t>
            </a:r>
            <a:r>
              <a:rPr lang="en-US" sz="1800" b="1" dirty="0" smtClean="0">
                <a:solidFill>
                  <a:schemeClr val="accent2"/>
                </a:solidFill>
              </a:rPr>
              <a:t>(!! disadvantage).</a:t>
            </a:r>
          </a:p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t"/>
            </a:pPr>
            <a:r>
              <a:rPr lang="en-US" sz="1800" b="1" dirty="0" smtClean="0"/>
              <a:t>t</a:t>
            </a:r>
            <a:r>
              <a:rPr lang="en-US" sz="1800" b="1" u="sng" dirty="0" smtClean="0"/>
              <a:t>he fractional part</a:t>
            </a:r>
            <a:r>
              <a:rPr lang="en-US" sz="1800" b="1" dirty="0" smtClean="0"/>
              <a:t> (F bits)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memorizes (aligned to the left relative to the virtual position of the decimal point) the digits of the fractional part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if F &gt; the number of binary digits of the fractional part then the remaining digits to the right are filled with 0.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if F &lt; the number of binary digits of the fractional part then the least significant digits of the fractional part are lost.</a:t>
            </a:r>
            <a:r>
              <a:rPr lang="en-US" sz="1800" dirty="0" smtClean="0"/>
              <a:t> </a:t>
            </a:r>
            <a:endParaRPr lang="ro-RO" sz="1800" dirty="0" smtClean="0"/>
          </a:p>
        </p:txBody>
      </p:sp>
      <p:pic>
        <p:nvPicPr>
          <p:cNvPr id="1946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b="1" smtClean="0"/>
              <a:t>Fixed-point representation (contd.)</a:t>
            </a:r>
            <a:endParaRPr lang="ro-RO" sz="2600" b="1" smtClean="0"/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924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636587"/>
          </a:xfrm>
        </p:spPr>
        <p:txBody>
          <a:bodyPr/>
          <a:lstStyle/>
          <a:p>
            <a:pPr eaLnBrk="1" hangingPunct="1"/>
            <a:r>
              <a:rPr lang="en-US" sz="2600" b="1" u="sng" smtClean="0"/>
              <a:t>Example 1</a:t>
            </a:r>
            <a:endParaRPr lang="ro-RO" sz="2600" b="1" u="sng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150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08" y="1106487"/>
            <a:ext cx="7781192" cy="551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7772400" cy="325438"/>
          </a:xfrm>
        </p:spPr>
        <p:txBody>
          <a:bodyPr/>
          <a:lstStyle/>
          <a:p>
            <a:pPr eaLnBrk="1" hangingPunct="1"/>
            <a:r>
              <a:rPr lang="it-IT" sz="2800" b="1" dirty="0" smtClean="0"/>
              <a:t>Binary representations of integers</a:t>
            </a:r>
            <a:endParaRPr lang="ro-RO" sz="2800" b="1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10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02" y="1198562"/>
            <a:ext cx="8610600" cy="527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941387"/>
          </a:xfrm>
        </p:spPr>
        <p:txBody>
          <a:bodyPr/>
          <a:lstStyle/>
          <a:p>
            <a:pPr eaLnBrk="1" hangingPunct="1"/>
            <a:r>
              <a:rPr lang="en-US" sz="2600" b="1" u="sng" smtClean="0"/>
              <a:t>Example 2</a:t>
            </a:r>
            <a:endParaRPr lang="ro-RO" sz="2600" b="1" u="sng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253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22263"/>
            <a:ext cx="8153400" cy="941387"/>
          </a:xfrm>
        </p:spPr>
        <p:txBody>
          <a:bodyPr/>
          <a:lstStyle/>
          <a:p>
            <a:pPr eaLnBrk="1" hangingPunct="1"/>
            <a:r>
              <a:rPr lang="en-US" sz="3200" b="1" smtClean="0"/>
              <a:t> </a:t>
            </a:r>
            <a:r>
              <a:rPr lang="en-US" sz="2800" b="1" smtClean="0"/>
              <a:t>Floating point representation of real numbers</a:t>
            </a:r>
            <a:endParaRPr lang="ro-RO" sz="2800" b="1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44196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en-US" sz="2000" b="1" smtClean="0"/>
              <a:t>used to represent very large and very small numbers with a high precision</a:t>
            </a:r>
            <a:endParaRPr lang="en-US" sz="2000" b="1" i="1" smtClean="0"/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en-US" sz="2000" b="1" i="1" u="sng" smtClean="0"/>
              <a:t>advantage</a:t>
            </a:r>
            <a:r>
              <a:rPr lang="en-US" sz="2000" b="1" smtClean="0"/>
              <a:t>: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sz="2000" b="1" smtClean="0"/>
              <a:t>          if there is an overflow, then the </a:t>
            </a:r>
            <a:r>
              <a:rPr lang="en-US" sz="2000" b="1" i="1" smtClean="0"/>
              <a:t>least significant digits are lost</a:t>
            </a:r>
            <a:endParaRPr lang="ro-RO" sz="2000" b="1" i="1" smtClean="0"/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52800"/>
            <a:ext cx="7772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Definitions</a:t>
            </a:r>
            <a:endParaRPr lang="ro-RO" sz="3200" b="1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</p:txBody>
      </p:sp>
      <p:pic>
        <p:nvPicPr>
          <p:cNvPr id="245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Floating point representation (contd.)</a:t>
            </a:r>
            <a:endParaRPr lang="ro-RO" sz="3200" b="1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1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941387"/>
          </a:xfrm>
        </p:spPr>
        <p:txBody>
          <a:bodyPr/>
          <a:lstStyle/>
          <a:p>
            <a:pPr eaLnBrk="1" hangingPunct="1"/>
            <a:r>
              <a:rPr lang="it-IT" sz="2800" b="1" smtClean="0"/>
              <a:t>IEEE Standards:  1&lt;mantissa&lt; 2</a:t>
            </a:r>
            <a:r>
              <a:rPr lang="ro-RO" smtClean="0"/>
              <a:t>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077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865187"/>
          </a:xfrm>
        </p:spPr>
        <p:txBody>
          <a:bodyPr/>
          <a:lstStyle/>
          <a:p>
            <a:pPr eaLnBrk="1" hangingPunct="1"/>
            <a:r>
              <a:rPr lang="en-US" sz="2800" b="1" u="sng" smtClean="0"/>
              <a:t>Floating point representation</a:t>
            </a:r>
            <a:r>
              <a:rPr lang="en-US" sz="2800" smtClean="0"/>
              <a:t> (contd.)</a:t>
            </a:r>
            <a:endParaRPr lang="ro-RO" sz="280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80772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Min and max values</a:t>
            </a:r>
            <a:endParaRPr lang="ro-RO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9475"/>
            <a:ext cx="8229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8382000" cy="554037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en-US" sz="2700" b="1" dirty="0" smtClean="0"/>
              <a:t>      </a:t>
            </a:r>
            <a:r>
              <a:rPr lang="en-US" sz="2700" b="1" u="sng" dirty="0" smtClean="0"/>
              <a:t>Example</a:t>
            </a:r>
            <a:r>
              <a:rPr lang="en-US" sz="2700" b="1" dirty="0" smtClean="0"/>
              <a:t>: </a:t>
            </a:r>
            <a:r>
              <a:rPr lang="en-US" sz="2400" b="1" dirty="0" smtClean="0"/>
              <a:t>Represent in floating point notation,</a:t>
            </a:r>
            <a:br>
              <a:rPr lang="en-US" sz="2400" b="1" dirty="0" smtClean="0"/>
            </a:br>
            <a:r>
              <a:rPr lang="en-US" sz="2400" b="1" dirty="0" smtClean="0"/>
              <a:t>             single precision, with mantissa&gt;1, the number  2530,41.</a:t>
            </a:r>
            <a:endParaRPr lang="ro-RO" sz="2400" b="1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970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6176"/>
            <a:ext cx="8534400" cy="540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3651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sz="2800" b="1" dirty="0" smtClean="0"/>
              <a:t>Unsigned representation</a:t>
            </a:r>
            <a:endParaRPr lang="ro-RO" sz="2800" b="1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7924800" cy="45307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1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94" y="1524000"/>
            <a:ext cx="7848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8382000" cy="1143000"/>
          </a:xfrm>
        </p:spPr>
        <p:txBody>
          <a:bodyPr/>
          <a:lstStyle/>
          <a:p>
            <a:pPr eaLnBrk="1" hangingPunct="1"/>
            <a:r>
              <a:rPr lang="en-US" sz="2800" b="1" smtClean="0"/>
              <a:t>Examples of representations and operations on 8 bits</a:t>
            </a:r>
            <a:endParaRPr lang="ro-RO" sz="2800" b="1" smtClean="0"/>
          </a:p>
        </p:txBody>
      </p:sp>
      <p:graphicFrame>
        <p:nvGraphicFramePr>
          <p:cNvPr id="12318" name="Group 30"/>
          <p:cNvGraphicFramePr>
            <a:graphicFrameLocks noGrp="1"/>
          </p:cNvGraphicFramePr>
          <p:nvPr>
            <p:ph idx="1"/>
          </p:nvPr>
        </p:nvGraphicFramePr>
        <p:xfrm>
          <a:off x="381000" y="1524000"/>
          <a:ext cx="8534400" cy="4364038"/>
        </p:xfrm>
        <a:graphic>
          <a:graphicData uri="http://schemas.openxmlformats.org/drawingml/2006/table">
            <a:tbl>
              <a:tblPr/>
              <a:tblGrid>
                <a:gridCol w="4343400"/>
                <a:gridCol w="4191000"/>
              </a:tblGrid>
              <a:tr h="2209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158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3810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9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05000"/>
            <a:ext cx="3657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0" name="Picture 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62400"/>
            <a:ext cx="4114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1" name="Picture 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038600"/>
            <a:ext cx="4038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2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b="1" dirty="0" smtClean="0"/>
              <a:t>Signed representations – </a:t>
            </a:r>
            <a:r>
              <a:rPr lang="en-US" sz="2800" b="1" i="1" u="sng" dirty="0" smtClean="0"/>
              <a:t>codes</a:t>
            </a:r>
            <a:r>
              <a:rPr lang="en-US" sz="2800" b="1" i="1" dirty="0" smtClean="0"/>
              <a:t/>
            </a:r>
            <a:br>
              <a:rPr lang="en-US" sz="2800" b="1" i="1" dirty="0" smtClean="0"/>
            </a:br>
            <a:r>
              <a:rPr lang="en-US" sz="2800" b="1" dirty="0" smtClean="0"/>
              <a:t>		(direct, inverse, complementary)</a:t>
            </a:r>
            <a:endParaRPr lang="ro-RO" sz="2800" b="1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717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524000"/>
            <a:ext cx="8001000" cy="4784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sz="3600" b="1" smtClean="0"/>
              <a:t>Direct code</a:t>
            </a:r>
            <a:endParaRPr lang="ro-RO" sz="3600" b="1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819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077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0"/>
            <a:ext cx="63341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772400" cy="609600"/>
          </a:xfrm>
        </p:spPr>
        <p:txBody>
          <a:bodyPr/>
          <a:lstStyle/>
          <a:p>
            <a:pPr eaLnBrk="1" hangingPunct="1"/>
            <a:r>
              <a:rPr lang="en-US" sz="3200" b="1" smtClean="0"/>
              <a:t>Inverse code (one’s complement)</a:t>
            </a:r>
            <a:endParaRPr lang="ro-RO" sz="3200" b="1" smtClean="0"/>
          </a:p>
        </p:txBody>
      </p:sp>
      <p:sp>
        <p:nvSpPr>
          <p:cNvPr id="9219" name="Rectangle 3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17" y="1524000"/>
            <a:ext cx="8001000" cy="441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772400" cy="685800"/>
          </a:xfrm>
        </p:spPr>
        <p:txBody>
          <a:bodyPr/>
          <a:lstStyle/>
          <a:p>
            <a:pPr eaLnBrk="1" hangingPunct="1"/>
            <a:r>
              <a:rPr lang="en-US" sz="3200" b="1" smtClean="0"/>
              <a:t>Complementary code (two’s complement)</a:t>
            </a:r>
            <a:endParaRPr lang="ro-RO" sz="3200" b="1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024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34" y="1503362"/>
            <a:ext cx="8305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/>
              <a:t>Examples of codes on 8 bits</a:t>
            </a:r>
            <a:endParaRPr lang="ro-RO" sz="3600" b="1" smtClean="0"/>
          </a:p>
        </p:txBody>
      </p:sp>
      <p:graphicFrame>
        <p:nvGraphicFramePr>
          <p:cNvPr id="18460" name="Group 28"/>
          <p:cNvGraphicFramePr>
            <a:graphicFrameLocks noGrp="1"/>
          </p:cNvGraphicFramePr>
          <p:nvPr>
            <p:ph idx="1"/>
          </p:nvPr>
        </p:nvGraphicFramePr>
        <p:xfrm>
          <a:off x="914400" y="1600200"/>
          <a:ext cx="6705600" cy="4648200"/>
        </p:xfrm>
        <a:graphic>
          <a:graphicData uri="http://schemas.openxmlformats.org/drawingml/2006/table">
            <a:tbl>
              <a:tblPr/>
              <a:tblGrid>
                <a:gridCol w="6705600"/>
              </a:tblGrid>
              <a:tr h="2265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2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1275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5105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6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038600"/>
            <a:ext cx="5181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7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o-RO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o-RO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3ED583A30E24F8919E2C8E1A2CFE0" ma:contentTypeVersion="4" ma:contentTypeDescription="Create a new document." ma:contentTypeScope="" ma:versionID="7feb08bea3aa909d016566500630529d">
  <xsd:schema xmlns:xsd="http://www.w3.org/2001/XMLSchema" xmlns:xs="http://www.w3.org/2001/XMLSchema" xmlns:p="http://schemas.microsoft.com/office/2006/metadata/properties" xmlns:ns2="84f5ebbe-e4a1-4f2d-be05-153acf23f567" targetNamespace="http://schemas.microsoft.com/office/2006/metadata/properties" ma:root="true" ma:fieldsID="01a82f6b989f4ac5c864eaf32f03f552" ns2:_="">
    <xsd:import namespace="84f5ebbe-e4a1-4f2d-be05-153acf23f5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f5ebbe-e4a1-4f2d-be05-153acf23f5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C99AED-8281-4AE6-A74D-546D0EAC7B26}"/>
</file>

<file path=customXml/itemProps2.xml><?xml version="1.0" encoding="utf-8"?>
<ds:datastoreItem xmlns:ds="http://schemas.openxmlformats.org/officeDocument/2006/customXml" ds:itemID="{1D843F63-2A4D-4FC2-8442-440E31A9471D}"/>
</file>

<file path=customXml/itemProps3.xml><?xml version="1.0" encoding="utf-8"?>
<ds:datastoreItem xmlns:ds="http://schemas.openxmlformats.org/officeDocument/2006/customXml" ds:itemID="{9BF21608-7BB2-487A-809F-BD76AD5AECF1}"/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6258</TotalTime>
  <Words>452</Words>
  <Application>Microsoft Office PowerPoint</Application>
  <PresentationFormat>On-screen Show (4:3)</PresentationFormat>
  <Paragraphs>55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 New Roman</vt:lpstr>
      <vt:lpstr>Wingdings</vt:lpstr>
      <vt:lpstr>Layers</vt:lpstr>
      <vt:lpstr>Internal representations of numbers</vt:lpstr>
      <vt:lpstr>Binary representations of integers</vt:lpstr>
      <vt:lpstr>Unsigned representation</vt:lpstr>
      <vt:lpstr>Examples of representations and operations on 8 bits</vt:lpstr>
      <vt:lpstr>Signed representations – codes   (direct, inverse, complementary)</vt:lpstr>
      <vt:lpstr>Direct code</vt:lpstr>
      <vt:lpstr>Inverse code (one’s complement)</vt:lpstr>
      <vt:lpstr>Complementary code (two’s complement)</vt:lpstr>
      <vt:lpstr>Examples of codes on 8 bits</vt:lpstr>
      <vt:lpstr>Addition and subtraction of integers                                      in complementary code</vt:lpstr>
      <vt:lpstr>Examples</vt:lpstr>
      <vt:lpstr>Subunitary convention </vt:lpstr>
      <vt:lpstr>Codes for signed subunitary numbers</vt:lpstr>
      <vt:lpstr>Addition and subtraction of subunitary numbers in complementary code</vt:lpstr>
      <vt:lpstr>Examples  addition and subtraction of subunitary numbers</vt:lpstr>
      <vt:lpstr>Fixed-point representation of real numbers</vt:lpstr>
      <vt:lpstr>Fixed-point representation (contd.)</vt:lpstr>
      <vt:lpstr>Fixed-point representation (contd.)</vt:lpstr>
      <vt:lpstr>Example 1</vt:lpstr>
      <vt:lpstr>Example 2</vt:lpstr>
      <vt:lpstr> Floating point representation of real numbers</vt:lpstr>
      <vt:lpstr>Definitions</vt:lpstr>
      <vt:lpstr>Floating point representation (contd.)</vt:lpstr>
      <vt:lpstr>IEEE Standards:  1&lt;mantissa&lt; 2 </vt:lpstr>
      <vt:lpstr>Floating point representation (contd.)</vt:lpstr>
      <vt:lpstr>Min and max values</vt:lpstr>
      <vt:lpstr>      Example: Represent in floating point notation,              single precision, with mantissa&gt;1, the number  2530,41.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Numbers representations</dc:title>
  <dc:creator>Iulian Lupea</dc:creator>
  <cp:lastModifiedBy>Windows User</cp:lastModifiedBy>
  <cp:revision>100</cp:revision>
  <dcterms:created xsi:type="dcterms:W3CDTF">2017-10-08T16:17:14Z</dcterms:created>
  <dcterms:modified xsi:type="dcterms:W3CDTF">2022-10-12T15:31:17Z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0x010100FC23ED583A30E24F8919E2C8E1A2CFE0</vt:lpwstr>
  </property>
</Properties>
</file>