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75" r:id="rId5"/>
    <p:sldId id="287" r:id="rId6"/>
    <p:sldId id="260" r:id="rId7"/>
    <p:sldId id="268" r:id="rId8"/>
    <p:sldId id="267" r:id="rId9"/>
    <p:sldId id="284" r:id="rId10"/>
    <p:sldId id="261" r:id="rId11"/>
    <p:sldId id="265" r:id="rId12"/>
    <p:sldId id="266" r:id="rId13"/>
    <p:sldId id="264" r:id="rId14"/>
    <p:sldId id="269" r:id="rId15"/>
    <p:sldId id="271" r:id="rId16"/>
    <p:sldId id="270" r:id="rId17"/>
    <p:sldId id="272" r:id="rId18"/>
    <p:sldId id="273" r:id="rId19"/>
    <p:sldId id="274" r:id="rId20"/>
    <p:sldId id="280" r:id="rId21"/>
    <p:sldId id="281" r:id="rId22"/>
    <p:sldId id="277" r:id="rId23"/>
    <p:sldId id="278" r:id="rId24"/>
    <p:sldId id="286" r:id="rId25"/>
    <p:sldId id="285" r:id="rId26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6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o-RO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o-RO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55FD-F205-4131-9332-DEC93F20114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5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A219-45D8-4D0C-96BD-F12C7B7D00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7BAF-AE72-498C-A0B3-1242601347F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46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225C-436B-4440-99B3-DE78DDF0EC1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0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6A159-89A1-40E2-B573-475CCAF00D4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E591-DBAF-461F-A8C9-14D78AED6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2DA9-0B30-4737-BCB7-3C196F9843E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6E25-5F49-474E-86D6-B20752052B4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40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F5F5F-4811-4374-909D-32B9957550A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16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C9FC0-953C-45A4-B454-05DEE8E6860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06D4-47F1-4109-88ED-5E73EDDB94A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58EE-498B-4A64-BA99-F53A1BED0E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55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9096006-EFAB-44F0-A204-09C39F37B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94138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Arial Rounded MT Bold" panose="020F0704030504030204" pitchFamily="34" charset="0"/>
              </a:rPr>
              <a:t>PROPOSITIONAL LOGIC  -   </a:t>
            </a:r>
            <a:r>
              <a:rPr lang="en-US" sz="2400" b="1" u="sng" smtClean="0"/>
              <a:t>SYNTAX </a:t>
            </a:r>
            <a:r>
              <a:rPr lang="en-US" sz="2400" b="1" smtClean="0"/>
              <a:t>-</a:t>
            </a:r>
            <a:endParaRPr lang="ro-RO" sz="24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88988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Example 1.</a:t>
            </a:r>
            <a:r>
              <a:rPr lang="en-US" sz="2800" b="1" smtClean="0"/>
              <a:t> </a:t>
            </a:r>
            <a:r>
              <a:rPr lang="en-US" sz="2400" b="1" smtClean="0"/>
              <a:t>Build the truth tables of the formulas:</a:t>
            </a:r>
            <a:r>
              <a:rPr lang="ro-RO" sz="24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</a:t>
            </a:r>
            <a:endParaRPr lang="ro-RO" sz="3200" b="1" smtClean="0"/>
          </a:p>
        </p:txBody>
      </p:sp>
      <p:graphicFrame>
        <p:nvGraphicFramePr>
          <p:cNvPr id="17431" name="Group 2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3058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 (contd.)</a:t>
            </a:r>
            <a:endParaRPr lang="ro-RO" sz="3200" b="1" smtClean="0"/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0772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38862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smtClean="0"/>
              <a:t>Logical equivalences (contd.)</a:t>
            </a:r>
            <a:br>
              <a:rPr lang="en-US" sz="3200" b="1" smtClean="0"/>
            </a:br>
            <a:r>
              <a:rPr lang="en-US" sz="3200" b="1" smtClean="0"/>
              <a:t>--- </a:t>
            </a:r>
            <a:r>
              <a:rPr lang="en-US" sz="2800" b="1" smtClean="0">
                <a:solidFill>
                  <a:schemeClr val="hlink"/>
                </a:solidFill>
              </a:rPr>
              <a:t>Definitions of the connectives</a:t>
            </a:r>
            <a:r>
              <a:rPr lang="en-US" sz="3000" b="1" smtClean="0">
                <a:solidFill>
                  <a:schemeClr val="hlink"/>
                </a:solidFill>
              </a:rPr>
              <a:t> </a:t>
            </a:r>
            <a:r>
              <a:rPr lang="en-US" sz="3200" b="1" smtClean="0"/>
              <a:t>---</a:t>
            </a:r>
            <a:endParaRPr lang="ro-RO" sz="3200" b="1" smtClean="0"/>
          </a:p>
        </p:txBody>
      </p:sp>
      <p:graphicFrame>
        <p:nvGraphicFramePr>
          <p:cNvPr id="16402" name="Group 18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45452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45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4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3188"/>
            <a:ext cx="7772400" cy="863600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Sets of propositional formulas</a:t>
            </a:r>
            <a:endParaRPr lang="ro-RO" sz="2800" b="1" u="sng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Theorems (semantic results)</a:t>
            </a:r>
            <a:endParaRPr lang="ro-RO" sz="2800" b="1" u="sn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 Example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(contd.)</a:t>
            </a:r>
            <a:endParaRPr lang="ro-RO" sz="3200" b="1" smtClean="0"/>
          </a:p>
        </p:txBody>
      </p:sp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07987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 (contd.) – Truth table </a:t>
            </a:r>
            <a:endParaRPr lang="ro-RO" sz="28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1300"/>
            <a:ext cx="7467600" cy="407988"/>
          </a:xfrm>
        </p:spPr>
        <p:txBody>
          <a:bodyPr/>
          <a:lstStyle/>
          <a:p>
            <a:pPr marL="800100" indent="-800100" eaLnBrk="1" hangingPunct="1"/>
            <a:r>
              <a:rPr lang="en-GB" sz="3800" b="1" i="1" smtClean="0"/>
              <a:t/>
            </a:r>
            <a:br>
              <a:rPr lang="en-GB" sz="3800" b="1" i="1" smtClean="0"/>
            </a:br>
            <a:r>
              <a:rPr lang="en-GB" sz="2400" b="1" i="1" u="sng" smtClean="0"/>
              <a:t>Semantics of propositional logic</a:t>
            </a:r>
            <a:r>
              <a:rPr lang="ro-RO" sz="2400" b="1" i="1" smtClean="0"/>
              <a:t/>
            </a:r>
            <a:br>
              <a:rPr lang="ro-RO" sz="2400" b="1" i="1" smtClean="0"/>
            </a:br>
            <a:endParaRPr lang="ro-RO" sz="2400" b="1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sz="3200" b="1" smtClean="0"/>
              <a:t>Normal forms - </a:t>
            </a:r>
            <a:r>
              <a:rPr lang="en-US" sz="3200" b="1" i="1" smtClean="0"/>
              <a:t>definitions</a:t>
            </a:r>
            <a:endParaRPr lang="ro-RO" sz="3200" b="1" i="1" smtClean="0"/>
          </a:p>
        </p:txBody>
      </p:sp>
      <p:graphicFrame>
        <p:nvGraphicFramePr>
          <p:cNvPr id="38990" name="Group 78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8839200" cy="5108576"/>
        </p:xfrm>
        <a:graphic>
          <a:graphicData uri="http://schemas.openxmlformats.org/drawingml/2006/table">
            <a:tbl>
              <a:tblPr/>
              <a:tblGrid>
                <a:gridCol w="4953000"/>
                <a:gridCol w="38862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literal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propositional variable or its negation.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clause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disjunctive normal form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(DNF), if it is written as a disjunction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cubes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conjunctive normal form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(CNF), if it is written as a conjunction of clauses: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Property</a:t>
            </a:r>
            <a:endParaRPr lang="ro-RO" sz="3200" b="1" smtClean="0"/>
          </a:p>
        </p:txBody>
      </p:sp>
      <p:graphicFrame>
        <p:nvGraphicFramePr>
          <p:cNvPr id="40981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30725"/>
        </p:xfrm>
        <a:graphic>
          <a:graphicData uri="http://schemas.openxmlformats.org/drawingml/2006/table">
            <a:tbl>
              <a:tblPr/>
              <a:tblGrid>
                <a:gridCol w="4419600"/>
                <a:gridCol w="40386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Normalization algorithm</a:t>
            </a:r>
            <a:endParaRPr lang="ro-RO" sz="32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Normal forms – </a:t>
            </a:r>
            <a:r>
              <a:rPr lang="en-US" sz="2800" b="1" i="1" smtClean="0"/>
              <a:t>theoretical results</a:t>
            </a:r>
            <a:endParaRPr lang="ro-RO" sz="2800" b="1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-19050"/>
            <a:ext cx="7772400" cy="1143000"/>
          </a:xfrm>
        </p:spPr>
        <p:txBody>
          <a:bodyPr/>
          <a:lstStyle/>
          <a:p>
            <a:r>
              <a:rPr lang="en-US" sz="2600" b="1" u="sng" smtClean="0"/>
              <a:t>Example</a:t>
            </a:r>
            <a:r>
              <a:rPr lang="en-US" sz="2600" u="sng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696200" cy="407987"/>
          </a:xfrm>
        </p:spPr>
        <p:txBody>
          <a:bodyPr/>
          <a:lstStyle/>
          <a:p>
            <a:r>
              <a:rPr lang="en-US" sz="2800" b="1" u="sng" smtClean="0"/>
              <a:t>Example</a:t>
            </a:r>
            <a:r>
              <a:rPr lang="en-US" sz="2800" b="1" smtClean="0"/>
              <a:t> – </a:t>
            </a:r>
            <a:r>
              <a:rPr lang="en-US" sz="2800" b="1" i="1" smtClean="0"/>
              <a:t>models of a formula</a:t>
            </a:r>
            <a:endParaRPr lang="en-US" sz="280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5438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Truth tables</a:t>
            </a:r>
            <a:endParaRPr lang="ro-RO" sz="2800" b="1" u="sng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58200" cy="712788"/>
          </a:xfrm>
        </p:spPr>
        <p:txBody>
          <a:bodyPr/>
          <a:lstStyle/>
          <a:p>
            <a:pPr eaLnBrk="1" hangingPunct="1"/>
            <a:r>
              <a:rPr lang="en-US" sz="3000" b="1" smtClean="0"/>
              <a:t>Stylistic variants in English for logical connectives</a:t>
            </a:r>
            <a:r>
              <a:rPr lang="ro-RO" sz="3800" smtClean="0"/>
              <a:t> 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01663" y="1235075"/>
          <a:ext cx="8534400" cy="4389438"/>
        </p:xfrm>
        <a:graphic>
          <a:graphicData uri="http://schemas.openxmlformats.org/drawingml/2006/table">
            <a:tbl>
              <a:tblPr/>
              <a:tblGrid>
                <a:gridCol w="1828800"/>
                <a:gridCol w="1676400"/>
                <a:gridCol w="2590800"/>
                <a:gridCol w="2438400"/>
              </a:tblGrid>
              <a:tr h="457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and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 A and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but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although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as well as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also B 	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or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Either A 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unless B</a:t>
                      </a:r>
                      <a:r>
                        <a:rPr kumimoji="0" lang="ro-R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then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a sufficient condition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sufficient for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case 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Provided that A,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then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provided that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is necessary for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if A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if and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equivalent to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is necessary and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sufficient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just in case B</a:t>
                      </a:r>
                      <a:endParaRPr kumimoji="0" lang="ro-R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6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-26987"/>
            <a:ext cx="7772400" cy="636587"/>
          </a:xfrm>
        </p:spPr>
        <p:txBody>
          <a:bodyPr/>
          <a:lstStyle/>
          <a:p>
            <a:r>
              <a:rPr lang="en-US" sz="2800" b="1" dirty="0" smtClean="0"/>
              <a:t>Conditional rules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8762999" cy="60960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6" y="-2698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94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Interpretation of a propositional formula</a:t>
            </a:r>
            <a:endParaRPr lang="ro-RO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Semantic concepts</a:t>
            </a:r>
            <a:endParaRPr lang="ro-RO" sz="2800" b="1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Semantic concepts (contd.)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Problems in propositional logic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validity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b="1" i="1" smtClean="0"/>
              <a:t>consistency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i="1" smtClean="0"/>
              <a:t>i</a:t>
            </a:r>
            <a:r>
              <a:rPr lang="en-US" sz="2400" b="1" i="1" smtClean="0"/>
              <a:t>nconsistency</a:t>
            </a:r>
            <a:r>
              <a:rPr lang="en-US" sz="2400" smtClean="0"/>
              <a:t> property of a propositional formula;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Find the </a:t>
            </a:r>
            <a:r>
              <a:rPr lang="en-US" sz="2400" b="1" i="1" smtClean="0"/>
              <a:t>models</a:t>
            </a:r>
            <a:r>
              <a:rPr lang="en-US" sz="2400" smtClean="0"/>
              <a:t> and </a:t>
            </a:r>
            <a:r>
              <a:rPr lang="en-US" sz="2400" b="1" i="1" smtClean="0"/>
              <a:t>anti-models</a:t>
            </a:r>
            <a:r>
              <a:rPr lang="en-US" sz="2400" smtClean="0"/>
              <a:t> of a consistent formula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equivalence</a:t>
            </a:r>
            <a:r>
              <a:rPr lang="en-US" sz="2400" smtClean="0"/>
              <a:t> and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relations between two propositional formulas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 between a </a:t>
            </a:r>
            <a:r>
              <a:rPr lang="en-US" sz="2400" b="1" i="1" smtClean="0"/>
              <a:t>set of premises (hypotheses</a:t>
            </a:r>
            <a:r>
              <a:rPr lang="en-US" sz="2400" i="1" smtClean="0"/>
              <a:t>) and a </a:t>
            </a:r>
            <a:r>
              <a:rPr lang="en-US" sz="2400" b="1" i="1" smtClean="0"/>
              <a:t>conclusion</a:t>
            </a:r>
            <a:r>
              <a:rPr lang="en-US" sz="2400" i="1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i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ro-RO" sz="2400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2" ma:contentTypeDescription="Create a new document." ma:contentTypeScope="" ma:versionID="e2d9ae0e5b47d79aefb4fcf5ae63620f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37529dde061239cab4b1df3754398e16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0627A9-7876-4B64-9758-C9B0D130C251}"/>
</file>

<file path=customXml/itemProps2.xml><?xml version="1.0" encoding="utf-8"?>
<ds:datastoreItem xmlns:ds="http://schemas.openxmlformats.org/officeDocument/2006/customXml" ds:itemID="{5E320C40-A38B-45D2-9DF5-A3C8C366242C}"/>
</file>

<file path=customXml/itemProps3.xml><?xml version="1.0" encoding="utf-8"?>
<ds:datastoreItem xmlns:ds="http://schemas.openxmlformats.org/officeDocument/2006/customXml" ds:itemID="{FA554C25-05B0-47EF-9717-0CF94A006669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2514</TotalTime>
  <Words>252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Rounded MT Bold</vt:lpstr>
      <vt:lpstr>Times New Roman</vt:lpstr>
      <vt:lpstr>Wingdings</vt:lpstr>
      <vt:lpstr>Layers</vt:lpstr>
      <vt:lpstr>PROPOSITIONAL LOGIC  -   SYNTAX -</vt:lpstr>
      <vt:lpstr> Semantics of propositional logic </vt:lpstr>
      <vt:lpstr>Truth tables</vt:lpstr>
      <vt:lpstr>Stylistic variants in English for logical connectives </vt:lpstr>
      <vt:lpstr>Conditional rules</vt:lpstr>
      <vt:lpstr>Interpretation of a propositional formula</vt:lpstr>
      <vt:lpstr>Semantic concepts</vt:lpstr>
      <vt:lpstr>Semantic concepts (contd.)</vt:lpstr>
      <vt:lpstr>Problems in propositional logic</vt:lpstr>
      <vt:lpstr>Example 1. Build the truth tables of the formulas: </vt:lpstr>
      <vt:lpstr>Logical equivalences</vt:lpstr>
      <vt:lpstr>Logical equivalences (contd.)</vt:lpstr>
      <vt:lpstr>Logical equivalences (contd.) --- Definitions of the connectives ---</vt:lpstr>
      <vt:lpstr>PowerPoint Presentation</vt:lpstr>
      <vt:lpstr>Sets of propositional formulas</vt:lpstr>
      <vt:lpstr>Theorems (semantic results)</vt:lpstr>
      <vt:lpstr> Example</vt:lpstr>
      <vt:lpstr>Example (contd.)</vt:lpstr>
      <vt:lpstr>Example (contd.) – Truth table </vt:lpstr>
      <vt:lpstr>Normal forms - definitions</vt:lpstr>
      <vt:lpstr>Property</vt:lpstr>
      <vt:lpstr>Normalization algorithm</vt:lpstr>
      <vt:lpstr> Normal forms – theoretical results</vt:lpstr>
      <vt:lpstr>Example </vt:lpstr>
      <vt:lpstr>Example – models of a formula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 - SYNTAX-</dc:title>
  <dc:creator>Iulian Lupea</dc:creator>
  <cp:lastModifiedBy>MIHAELA-ANA LUPEA</cp:lastModifiedBy>
  <cp:revision>74</cp:revision>
  <dcterms:created xsi:type="dcterms:W3CDTF">2017-10-15T14:41:12Z</dcterms:created>
  <dcterms:modified xsi:type="dcterms:W3CDTF">2021-10-12T08:04:06Z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