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aGeYf8b53cyH8G7kcGSX57n2W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cad8007d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cad8007d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e7a78adb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e7a78adb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e7a78adb2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e7a78adb2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DONE</a:t>
            </a:r>
            <a:endParaRPr sz="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7145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en-US" sz="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this project, we wanted to build a weather forecasting model focusing on daily temperature. Given that the data is in a time series format, we decided to run the analysis on two types of models and then compare the results to see which model provides more accurate predictions. </a:t>
            </a:r>
            <a:endParaRPr sz="600">
              <a:solidFill>
                <a:schemeClr val="dk1"/>
              </a:solidFill>
            </a:endParaRPr>
          </a:p>
          <a:p>
            <a:pPr marL="365760" lvl="1" indent="-12065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Char char="o"/>
            </a:pPr>
            <a:r>
              <a:rPr lang="en-US" sz="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Autoregressive integrated moving average (ARIMA)</a:t>
            </a:r>
            <a:endParaRPr sz="600">
              <a:solidFill>
                <a:schemeClr val="dk1"/>
              </a:solidFill>
            </a:endParaRPr>
          </a:p>
          <a:p>
            <a:pPr marL="365760" lvl="1" indent="-12065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Char char="o"/>
            </a:pPr>
            <a:r>
              <a:rPr lang="en-US" sz="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Long short-term memory (LSTM) neural network model</a:t>
            </a:r>
            <a:endParaRPr sz="300"/>
          </a:p>
        </p:txBody>
      </p:sp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ca8e87ad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ca8e87ad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ADDED TO TABLEAU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ca8e87ad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ca8e87ad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ADDED TO TABLEAU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ca8e87ad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ca8e87ad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TO TABLEAU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ADDED TO TABLEAU</a:t>
            </a:r>
            <a:endParaRPr/>
          </a:p>
        </p:txBody>
      </p:sp>
      <p:sp>
        <p:nvSpPr>
          <p:cNvPr id="211" name="Google Shape;2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cad8007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cad8007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1E5F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1"/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1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dt" idx="10"/>
          </p:nvPr>
        </p:nvSpPr>
        <p:spPr>
          <a:xfrm>
            <a:off x="111556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sldNum" idx="12"/>
          </p:nvPr>
        </p:nvSpPr>
        <p:spPr>
          <a:xfrm>
            <a:off x="854049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venir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dt" idx="10"/>
          </p:nvPr>
        </p:nvSpPr>
        <p:spPr>
          <a:xfrm>
            <a:off x="576072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sldNum" idx="12"/>
          </p:nvPr>
        </p:nvSpPr>
        <p:spPr>
          <a:xfrm>
            <a:off x="886968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2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2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BBBE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558211" y="4981421"/>
            <a:ext cx="11134956" cy="8229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1E5F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/>
          <p:nvPr/>
        </p:nvSpPr>
        <p:spPr>
          <a:xfrm>
            <a:off x="498835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venir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1E5F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4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4"/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2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111556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54049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1E5F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5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2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3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4"/>
          </p:nvPr>
        </p:nvSpPr>
        <p:spPr>
          <a:xfrm>
            <a:off x="6345936" y="3203689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111556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54049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665854" y="1533525"/>
            <a:ext cx="10917063" cy="3790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1E5F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71A6F4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6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558211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1E5F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7"/>
          <p:cNvSpPr/>
          <p:nvPr/>
        </p:nvSpPr>
        <p:spPr>
          <a:xfrm>
            <a:off x="498835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6868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558211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1E5F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498835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>
            <a:spLocks noGrp="1"/>
          </p:cNvSpPr>
          <p:nvPr>
            <p:ph type="pic" idx="2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86868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sz="4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underground.com/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s://stackabuse.com/using-machine-learning-to-predict-the-weather-part-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com/time-series-data-stationary-python/" TargetMode="External"/><Relationship Id="rId5" Type="http://schemas.openxmlformats.org/officeDocument/2006/relationships/hyperlink" Target="https://machinelearningmastery.com/arima-for-time-series-forecasting-with-python/" TargetMode="External"/><Relationship Id="rId4" Type="http://schemas.openxmlformats.org/officeDocument/2006/relationships/hyperlink" Target="https://www.ncdc.noaa.gov/cdo-web/" TargetMode="External"/><Relationship Id="rId9" Type="http://schemas.openxmlformats.org/officeDocument/2006/relationships/hyperlink" Target="https://pdfs.semanticscholar.org/2761/8afb77c5081d942640333528943149a66edd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" descr="A close up of clouds in the backgroun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1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/>
          <p:nvPr/>
        </p:nvSpPr>
        <p:spPr>
          <a:xfrm>
            <a:off x="0" y="5094514"/>
            <a:ext cx="12192000" cy="1763486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</a:t>
            </a:r>
            <a:r>
              <a:rPr lang="en-US" sz="4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Weather Prediction Machine Learning Model</a:t>
            </a:r>
            <a:endParaRPr sz="5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  UofT Data Analytics Bootcamp July 2020 -  Final Project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g8cad8007d3_0_10" descr="A close up of clouds in the sk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9090" t="40170" b="32198"/>
          <a:stretch/>
        </p:blipFill>
        <p:spPr>
          <a:xfrm>
            <a:off x="25" y="-381000"/>
            <a:ext cx="12191975" cy="20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8cad8007d3_0_10"/>
          <p:cNvSpPr txBox="1">
            <a:spLocks noGrp="1"/>
          </p:cNvSpPr>
          <p:nvPr>
            <p:ph type="title" idx="4294967295"/>
          </p:nvPr>
        </p:nvSpPr>
        <p:spPr>
          <a:xfrm>
            <a:off x="1115568" y="3355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Deep Dive – LSTM Network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5" name="Google Shape;275;g8cad8007d3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4725" y="1932050"/>
            <a:ext cx="1062990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e7a78adb2_0_13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1" name="Google Shape;281;g8e7a78adb2_0_13" descr="A close up of clouds in the sk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9090" t="40170" b="32198"/>
          <a:stretch/>
        </p:blipFill>
        <p:spPr>
          <a:xfrm>
            <a:off x="25" y="-76200"/>
            <a:ext cx="12191975" cy="20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8e7a78adb2_0_13"/>
          <p:cNvSpPr txBox="1">
            <a:spLocks noGrp="1"/>
          </p:cNvSpPr>
          <p:nvPr>
            <p:ph type="title"/>
          </p:nvPr>
        </p:nvSpPr>
        <p:spPr>
          <a:xfrm>
            <a:off x="1115568" y="3355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ARIMA vs LSTM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3" name="Google Shape;283;g8e7a78adb2_0_13"/>
          <p:cNvSpPr txBox="1">
            <a:spLocks noGrp="1"/>
          </p:cNvSpPr>
          <p:nvPr>
            <p:ph type="body" idx="1"/>
          </p:nvPr>
        </p:nvSpPr>
        <p:spPr>
          <a:xfrm>
            <a:off x="1115568" y="2194075"/>
            <a:ext cx="4937700" cy="823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ARIMA Model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8e7a78adb2_0_13"/>
          <p:cNvSpPr txBox="1">
            <a:spLocks noGrp="1"/>
          </p:cNvSpPr>
          <p:nvPr>
            <p:ph type="body" idx="2"/>
          </p:nvPr>
        </p:nvSpPr>
        <p:spPr>
          <a:xfrm>
            <a:off x="833575" y="3017876"/>
            <a:ext cx="4937700" cy="3261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 parameter tuning required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Faster run-time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Effectively handles multivariate data.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85" name="Google Shape;285;g8e7a78adb2_0_13"/>
          <p:cNvSpPr txBox="1">
            <a:spLocks noGrp="1"/>
          </p:cNvSpPr>
          <p:nvPr>
            <p:ph type="body" idx="3"/>
          </p:nvPr>
        </p:nvSpPr>
        <p:spPr>
          <a:xfrm>
            <a:off x="6345936" y="2194075"/>
            <a:ext cx="4937700" cy="823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LSTM Model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8e7a78adb2_0_13"/>
          <p:cNvSpPr txBox="1">
            <a:spLocks noGrp="1"/>
          </p:cNvSpPr>
          <p:nvPr>
            <p:ph type="body" idx="4"/>
          </p:nvPr>
        </p:nvSpPr>
        <p:spPr>
          <a:xfrm>
            <a:off x="6096000" y="2885176"/>
            <a:ext cx="4937700" cy="3261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Better fit for large size data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 stationary data requirements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Model non-linear functions within neutral network.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e7a78adb2_3_9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2" name="Google Shape;292;g8e7a78adb2_3_9" descr="A close up of clouds in the sk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9090" t="40170" b="32198"/>
          <a:stretch/>
        </p:blipFill>
        <p:spPr>
          <a:xfrm>
            <a:off x="25" y="-76200"/>
            <a:ext cx="12191975" cy="20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8e7a78adb2_3_9"/>
          <p:cNvSpPr txBox="1">
            <a:spLocks noGrp="1"/>
          </p:cNvSpPr>
          <p:nvPr>
            <p:ph type="title"/>
          </p:nvPr>
        </p:nvSpPr>
        <p:spPr>
          <a:xfrm>
            <a:off x="1115568" y="3355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KPIs: ARIMA vs LSTM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94" name="Google Shape;294;g8e7a78adb2_3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8888" y="2143375"/>
            <a:ext cx="9061126" cy="4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B"/>
            </a:gs>
            <a:gs pos="74000">
              <a:srgbClr val="ABB8DB"/>
            </a:gs>
            <a:gs pos="83000">
              <a:srgbClr val="ABB8DB"/>
            </a:gs>
            <a:gs pos="100000">
              <a:srgbClr val="C7CFE6"/>
            </a:gs>
          </a:gsLst>
          <a:lin ang="5400000" scaled="0"/>
        </a:gra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8" descr="A close up of clouds in the sk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9091" t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/>
              </a:gs>
              <a:gs pos="32000">
                <a:srgbClr val="000000"/>
              </a:gs>
              <a:gs pos="71000">
                <a:srgbClr val="000000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1" name="Google Shape;301;p8"/>
          <p:cNvSpPr txBox="1"/>
          <p:nvPr/>
        </p:nvSpPr>
        <p:spPr>
          <a:xfrm>
            <a:off x="1767840" y="2560320"/>
            <a:ext cx="957072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Thank you ☺</a:t>
            </a:r>
            <a:endParaRPr sz="4800" b="1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" descr="A close up of clouds in the sk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4" y="0"/>
            <a:ext cx="1218117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53356"/>
              </a:gs>
              <a:gs pos="37000">
                <a:srgbClr val="3477B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539541" y="449271"/>
            <a:ext cx="602574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Agenda Style</a:t>
            </a:r>
            <a:endParaRPr sz="5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12" name="Google Shape;112;p2"/>
          <p:cNvGrpSpPr/>
          <p:nvPr/>
        </p:nvGrpSpPr>
        <p:grpSpPr>
          <a:xfrm>
            <a:off x="979668" y="1834919"/>
            <a:ext cx="7427214" cy="812413"/>
            <a:chOff x="5616952" y="2519949"/>
            <a:chExt cx="7427214" cy="812413"/>
          </a:xfrm>
        </p:grpSpPr>
        <p:grpSp>
          <p:nvGrpSpPr>
            <p:cNvPr id="113" name="Google Shape;113;p2"/>
            <p:cNvGrpSpPr/>
            <p:nvPr/>
          </p:nvGrpSpPr>
          <p:grpSpPr>
            <a:xfrm>
              <a:off x="6442238" y="2630866"/>
              <a:ext cx="6601928" cy="701496"/>
              <a:chOff x="6751979" y="1666120"/>
              <a:chExt cx="6601928" cy="701496"/>
            </a:xfrm>
          </p:grpSpPr>
          <p:sp>
            <p:nvSpPr>
              <p:cNvPr id="114" name="Google Shape;114;p2"/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5" name="Google Shape;115;p2"/>
              <p:cNvSpPr txBox="1"/>
              <p:nvPr/>
            </p:nvSpPr>
            <p:spPr>
              <a:xfrm>
                <a:off x="6751979" y="1666120"/>
                <a:ext cx="6601928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700" b="1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Summary &amp; sources of information</a:t>
                </a:r>
                <a:endParaRPr sz="2700" b="1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16" name="Google Shape;116;p2"/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01</a:t>
              </a:r>
              <a:endParaRPr sz="36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979668" y="2935296"/>
            <a:ext cx="5351450" cy="812413"/>
            <a:chOff x="5616952" y="2519949"/>
            <a:chExt cx="5351450" cy="812413"/>
          </a:xfrm>
        </p:grpSpPr>
        <p:grpSp>
          <p:nvGrpSpPr>
            <p:cNvPr id="118" name="Google Shape;118;p2"/>
            <p:cNvGrpSpPr/>
            <p:nvPr/>
          </p:nvGrpSpPr>
          <p:grpSpPr>
            <a:xfrm>
              <a:off x="6442238" y="2630866"/>
              <a:ext cx="4526164" cy="701496"/>
              <a:chOff x="6751979" y="1666120"/>
              <a:chExt cx="4526164" cy="701496"/>
            </a:xfrm>
          </p:grpSpPr>
          <p:sp>
            <p:nvSpPr>
              <p:cNvPr id="119" name="Google Shape;119;p2"/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0" name="Google Shape;120;p2"/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700" b="1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Process Summary</a:t>
                </a:r>
                <a:endParaRPr sz="2700" b="1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21" name="Google Shape;121;p2"/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02</a:t>
              </a:r>
              <a:endParaRPr sz="36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979668" y="4035673"/>
            <a:ext cx="5351450" cy="812413"/>
            <a:chOff x="5616952" y="2519949"/>
            <a:chExt cx="5351450" cy="812413"/>
          </a:xfrm>
        </p:grpSpPr>
        <p:grpSp>
          <p:nvGrpSpPr>
            <p:cNvPr id="123" name="Google Shape;123;p2"/>
            <p:cNvGrpSpPr/>
            <p:nvPr/>
          </p:nvGrpSpPr>
          <p:grpSpPr>
            <a:xfrm>
              <a:off x="6442238" y="2630866"/>
              <a:ext cx="4526164" cy="701496"/>
              <a:chOff x="6751979" y="1666120"/>
              <a:chExt cx="4526164" cy="701496"/>
            </a:xfrm>
          </p:grpSpPr>
          <p:sp>
            <p:nvSpPr>
              <p:cNvPr id="124" name="Google Shape;124;p2"/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5" name="Google Shape;125;p2"/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700" b="1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Contents</a:t>
                </a:r>
                <a:endParaRPr sz="2700" b="1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26" name="Google Shape;126;p2"/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03</a:t>
              </a:r>
              <a:endParaRPr sz="36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27" name="Google Shape;127;p2"/>
          <p:cNvGrpSpPr/>
          <p:nvPr/>
        </p:nvGrpSpPr>
        <p:grpSpPr>
          <a:xfrm>
            <a:off x="979668" y="5136049"/>
            <a:ext cx="5351450" cy="812413"/>
            <a:chOff x="5616952" y="2519949"/>
            <a:chExt cx="5351450" cy="812413"/>
          </a:xfrm>
        </p:grpSpPr>
        <p:grpSp>
          <p:nvGrpSpPr>
            <p:cNvPr id="128" name="Google Shape;128;p2"/>
            <p:cNvGrpSpPr/>
            <p:nvPr/>
          </p:nvGrpSpPr>
          <p:grpSpPr>
            <a:xfrm>
              <a:off x="6442238" y="2630866"/>
              <a:ext cx="4526164" cy="701496"/>
              <a:chOff x="6751979" y="1666120"/>
              <a:chExt cx="4526164" cy="701496"/>
            </a:xfrm>
          </p:grpSpPr>
          <p:sp>
            <p:nvSpPr>
              <p:cNvPr id="129" name="Google Shape;129;p2"/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0" name="Google Shape;130;p2"/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700" b="1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Contents</a:t>
                </a:r>
                <a:endParaRPr sz="2700" b="1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31" name="Google Shape;131;p2"/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04</a:t>
              </a:r>
              <a:endParaRPr sz="36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3" descr="A close up of clouds in the sk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32791" b="39301"/>
          <a:stretch/>
        </p:blipFill>
        <p:spPr>
          <a:xfrm>
            <a:off x="5425" y="0"/>
            <a:ext cx="12181150" cy="191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103219" y="771213"/>
            <a:ext cx="119856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lang="en-US" sz="4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Project Summary </a:t>
            </a:r>
            <a:endParaRPr/>
          </a:p>
        </p:txBody>
      </p:sp>
      <p:sp>
        <p:nvSpPr>
          <p:cNvPr id="138" name="Google Shape;138;p3"/>
          <p:cNvSpPr txBox="1"/>
          <p:nvPr/>
        </p:nvSpPr>
        <p:spPr>
          <a:xfrm>
            <a:off x="556800" y="1720375"/>
            <a:ext cx="11078400" cy="47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4125" tIns="520700" rIns="864125" bIns="11377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Build a weather forecasting model using existing daily temperature data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Time is an important factor to be considered when selecting an appropriate model for the data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Some questions we asked: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Is the data stationary?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Is the data seasonal?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Is it auto correlated?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D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ecided to run the analysis on two types of models and then compare the results to see which model provides more accurate predictions. 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Autoregressive integrated moving average (ARIMA)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Long short-term memory (LSTM) neural network model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Summary &amp; sources of information</a:t>
            </a:r>
            <a:endParaRPr/>
          </a:p>
        </p:txBody>
      </p:sp>
      <p:sp>
        <p:nvSpPr>
          <p:cNvPr id="144" name="Google Shape;14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632550" y="2308803"/>
            <a:ext cx="11078400" cy="4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4125" tIns="520700" rIns="864125" bIns="113775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Build a weather forecasting model using existing daily temperature data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Time is an important factor to be considered when selecting an appropriate model for the data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Some questions we asked: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Is the data stationary?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Is the data seasonal?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Is it auto correlated?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D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ecided to run the analysis on two types of models and then compare the results to see which model provides more accurate predictions. 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Autoregressive integrated moving average (ARIMA)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Long short-term memory (LSTM) neural network model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8ca8e87adb_0_2" descr="A close up of clouds in the sk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9090" t="40170" b="32198"/>
          <a:stretch/>
        </p:blipFill>
        <p:spPr>
          <a:xfrm>
            <a:off x="25" y="0"/>
            <a:ext cx="12191975" cy="20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8ca8e87adb_0_2"/>
          <p:cNvSpPr txBox="1">
            <a:spLocks noGrp="1"/>
          </p:cNvSpPr>
          <p:nvPr>
            <p:ph type="title"/>
          </p:nvPr>
        </p:nvSpPr>
        <p:spPr>
          <a:xfrm>
            <a:off x="1115568" y="3355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Sources Of Information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" name="Google Shape;152;g8ca8e87adb_0_2"/>
          <p:cNvSpPr txBox="1">
            <a:spLocks noGrp="1"/>
          </p:cNvSpPr>
          <p:nvPr>
            <p:ph type="body" idx="1"/>
          </p:nvPr>
        </p:nvSpPr>
        <p:spPr>
          <a:xfrm>
            <a:off x="1115575" y="2478025"/>
            <a:ext cx="10168200" cy="41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Source: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National Oceanic and Atmospheric Administration (NOAA):</a:t>
            </a:r>
            <a:r>
              <a:rPr lang="en-US" sz="2500" dirty="0"/>
              <a:t> </a:t>
            </a:r>
            <a:endParaRPr sz="2500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 u="sng" dirty="0">
                <a:solidFill>
                  <a:srgbClr val="000000"/>
                </a:solidFill>
                <a:hlinkClick r:id="rId4"/>
              </a:rPr>
              <a:t>https://www.ncdc.noaa.gov/cdo-web</a:t>
            </a:r>
            <a:r>
              <a:rPr lang="en-US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/</a:t>
            </a:r>
            <a:endParaRPr sz="3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 Code:</a:t>
            </a:r>
            <a:endParaRPr dirty="0"/>
          </a:p>
          <a:p>
            <a:pPr marL="171450" lvl="1" indent="-196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900" dirty="0"/>
              <a:t>ARIMA</a:t>
            </a:r>
            <a:r>
              <a:rPr lang="en-US" dirty="0"/>
              <a:t>: </a:t>
            </a:r>
            <a:endParaRPr dirty="0"/>
          </a:p>
          <a:p>
            <a:pPr marL="1371600" lvl="2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-US" sz="1800" u="sng" dirty="0">
                <a:solidFill>
                  <a:srgbClr val="000000"/>
                </a:solidFill>
                <a:hlinkClick r:id="rId5"/>
              </a:rPr>
              <a:t>https://machinelearningmastery.com/arima-for-time-series-forecasting-with-python/</a:t>
            </a:r>
            <a:endParaRPr sz="1800" u="sng" dirty="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-US" sz="1800" u="sng" dirty="0">
                <a:solidFill>
                  <a:srgbClr val="000000"/>
                </a:solidFill>
                <a:hlinkClick r:id="rId6"/>
              </a:rPr>
              <a:t>https://machinelearningmastery.com/time-series-data-stationary-python/</a:t>
            </a:r>
            <a:endParaRPr dirty="0"/>
          </a:p>
          <a:p>
            <a:pPr marL="171450" lvl="1" indent="-196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900" dirty="0"/>
              <a:t>Neural Network (LSTM)</a:t>
            </a:r>
            <a:r>
              <a:rPr lang="en-US" dirty="0"/>
              <a:t>: </a:t>
            </a:r>
            <a:endParaRPr dirty="0"/>
          </a:p>
          <a:p>
            <a:pPr marL="1371600" lvl="2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-US" sz="1800" u="sng" dirty="0">
                <a:solidFill>
                  <a:srgbClr val="000000"/>
                </a:solidFill>
                <a:hlinkClick r:id="rId7"/>
              </a:rPr>
              <a:t>https://stackabuse.com/using-machine-learning-to-predict-the-weather-part-1</a:t>
            </a:r>
            <a:r>
              <a:rPr lang="en-US" sz="1800" u="sng" dirty="0">
                <a:solidFill>
                  <a:srgbClr val="000000"/>
                </a:solidFill>
              </a:rPr>
              <a:t>, 2, 3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-US" sz="1800" u="sng" dirty="0">
                <a:hlinkClick r:id="rId8"/>
              </a:rPr>
              <a:t>https://www.wunderground.com/</a:t>
            </a:r>
            <a:endParaRPr dirty="0"/>
          </a:p>
          <a:p>
            <a:pPr marL="1371600" lvl="2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-US" sz="1800" u="sng" dirty="0">
                <a:hlinkClick r:id="rId9"/>
              </a:rPr>
              <a:t>https://pdfs.semanticscholar.org/2761/8afb77c5081d942640333528943149a66edd.pdf</a:t>
            </a:r>
            <a:endParaRPr sz="1800" dirty="0">
              <a:solidFill>
                <a:srgbClr val="000000"/>
              </a:solidFill>
            </a:endParaRPr>
          </a:p>
          <a:p>
            <a:pPr marL="171450" lvl="1" indent="-82550" algn="l" rtl="0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g8ca8e87adb_0_26"/>
          <p:cNvGrpSpPr/>
          <p:nvPr/>
        </p:nvGrpSpPr>
        <p:grpSpPr>
          <a:xfrm>
            <a:off x="866094" y="2606380"/>
            <a:ext cx="10738024" cy="3446681"/>
            <a:chOff x="587798" y="0"/>
            <a:chExt cx="10738024" cy="3446681"/>
          </a:xfrm>
        </p:grpSpPr>
        <p:sp>
          <p:nvSpPr>
            <p:cNvPr id="158" name="Google Shape;158;g8ca8e87adb_0_26"/>
            <p:cNvSpPr/>
            <p:nvPr/>
          </p:nvSpPr>
          <p:spPr>
            <a:xfrm>
              <a:off x="1044642" y="736069"/>
              <a:ext cx="1386600" cy="68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g8ca8e87adb_0_26"/>
            <p:cNvSpPr txBox="1"/>
            <p:nvPr/>
          </p:nvSpPr>
          <p:spPr>
            <a:xfrm>
              <a:off x="1044642" y="736069"/>
              <a:ext cx="1386600" cy="68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venir"/>
                <a:buNone/>
              </a:pPr>
              <a:r>
                <a:rPr lang="en-US" sz="14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Data collection and processing</a:t>
              </a:r>
              <a:endParaRPr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" name="Google Shape;160;g8ca8e87adb_0_26"/>
            <p:cNvSpPr/>
            <p:nvPr/>
          </p:nvSpPr>
          <p:spPr>
            <a:xfrm>
              <a:off x="705156" y="2171381"/>
              <a:ext cx="2065500" cy="12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g8ca8e87adb_0_26"/>
            <p:cNvSpPr txBox="1"/>
            <p:nvPr/>
          </p:nvSpPr>
          <p:spPr>
            <a:xfrm>
              <a:off x="705156" y="2171381"/>
              <a:ext cx="2065500" cy="12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50" tIns="82550" rIns="82550" bIns="82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500"/>
                <a:buFont typeface="Noto Sans Symbols"/>
                <a:buNone/>
              </a:pPr>
              <a:r>
                <a:rPr lang="en-US" sz="65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endParaRPr sz="6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" name="Google Shape;162;g8ca8e87adb_0_26"/>
            <p:cNvSpPr/>
            <p:nvPr/>
          </p:nvSpPr>
          <p:spPr>
            <a:xfrm>
              <a:off x="702809" y="529049"/>
              <a:ext cx="164400" cy="164400"/>
            </a:xfrm>
            <a:prstGeom prst="ellipse">
              <a:avLst/>
            </a:prstGeom>
            <a:gradFill>
              <a:gsLst>
                <a:gs pos="0">
                  <a:srgbClr val="6EAAB6"/>
                </a:gs>
                <a:gs pos="50000">
                  <a:srgbClr val="54A5B2"/>
                </a:gs>
                <a:gs pos="100000">
                  <a:srgbClr val="4695A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g8ca8e87adb_0_26"/>
            <p:cNvSpPr/>
            <p:nvPr/>
          </p:nvSpPr>
          <p:spPr>
            <a:xfrm>
              <a:off x="817820" y="299028"/>
              <a:ext cx="164400" cy="164400"/>
            </a:xfrm>
            <a:prstGeom prst="ellipse">
              <a:avLst/>
            </a:prstGeom>
            <a:gradFill>
              <a:gsLst>
                <a:gs pos="0">
                  <a:srgbClr val="70A3B4"/>
                </a:gs>
                <a:gs pos="50000">
                  <a:srgbClr val="579BAF"/>
                </a:gs>
                <a:gs pos="100000">
                  <a:srgbClr val="488A9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g8ca8e87adb_0_26"/>
            <p:cNvSpPr/>
            <p:nvPr/>
          </p:nvSpPr>
          <p:spPr>
            <a:xfrm>
              <a:off x="1093846" y="345032"/>
              <a:ext cx="258300" cy="258300"/>
            </a:xfrm>
            <a:prstGeom prst="ellipse">
              <a:avLst/>
            </a:prstGeom>
            <a:gradFill>
              <a:gsLst>
                <a:gs pos="0">
                  <a:srgbClr val="729CB3"/>
                </a:gs>
                <a:gs pos="50000">
                  <a:srgbClr val="5A92AE"/>
                </a:gs>
                <a:gs pos="100000">
                  <a:srgbClr val="4B819E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g8ca8e87adb_0_26"/>
            <p:cNvSpPr/>
            <p:nvPr/>
          </p:nvSpPr>
          <p:spPr>
            <a:xfrm>
              <a:off x="1323868" y="92008"/>
              <a:ext cx="164400" cy="164400"/>
            </a:xfrm>
            <a:prstGeom prst="ellipse">
              <a:avLst/>
            </a:prstGeom>
            <a:gradFill>
              <a:gsLst>
                <a:gs pos="0">
                  <a:srgbClr val="7598B2"/>
                </a:gs>
                <a:gs pos="50000">
                  <a:srgbClr val="5F8CAD"/>
                </a:gs>
                <a:gs pos="100000">
                  <a:srgbClr val="4F7C9D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g8ca8e87adb_0_26"/>
            <p:cNvSpPr/>
            <p:nvPr/>
          </p:nvSpPr>
          <p:spPr>
            <a:xfrm>
              <a:off x="1622896" y="0"/>
              <a:ext cx="164400" cy="164400"/>
            </a:xfrm>
            <a:prstGeom prst="ellipse">
              <a:avLst/>
            </a:prstGeom>
            <a:gradFill>
              <a:gsLst>
                <a:gs pos="0">
                  <a:srgbClr val="7792B1"/>
                </a:gs>
                <a:gs pos="50000">
                  <a:srgbClr val="6285AC"/>
                </a:gs>
                <a:gs pos="100000">
                  <a:srgbClr val="53759B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g8ca8e87adb_0_26"/>
            <p:cNvSpPr/>
            <p:nvPr/>
          </p:nvSpPr>
          <p:spPr>
            <a:xfrm>
              <a:off x="1990931" y="161015"/>
              <a:ext cx="164400" cy="164400"/>
            </a:xfrm>
            <a:prstGeom prst="ellipse">
              <a:avLst/>
            </a:prstGeom>
            <a:gradFill>
              <a:gsLst>
                <a:gs pos="0">
                  <a:srgbClr val="7B8DB1"/>
                </a:gs>
                <a:gs pos="50000">
                  <a:srgbClr val="6580AB"/>
                </a:gs>
                <a:gs pos="100000">
                  <a:srgbClr val="566F99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g8ca8e87adb_0_26"/>
            <p:cNvSpPr/>
            <p:nvPr/>
          </p:nvSpPr>
          <p:spPr>
            <a:xfrm>
              <a:off x="2220953" y="276026"/>
              <a:ext cx="258300" cy="258300"/>
            </a:xfrm>
            <a:prstGeom prst="ellipse">
              <a:avLst/>
            </a:prstGeom>
            <a:gradFill>
              <a:gsLst>
                <a:gs pos="0">
                  <a:srgbClr val="7D8CB0"/>
                </a:gs>
                <a:gs pos="50000">
                  <a:srgbClr val="697CA9"/>
                </a:gs>
                <a:gs pos="100000">
                  <a:srgbClr val="596C97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g8ca8e87adb_0_26"/>
            <p:cNvSpPr/>
            <p:nvPr/>
          </p:nvSpPr>
          <p:spPr>
            <a:xfrm>
              <a:off x="2542983" y="529049"/>
              <a:ext cx="164400" cy="164400"/>
            </a:xfrm>
            <a:prstGeom prst="ellipse">
              <a:avLst/>
            </a:prstGeom>
            <a:gradFill>
              <a:gsLst>
                <a:gs pos="0">
                  <a:srgbClr val="7F88AF"/>
                </a:gs>
                <a:gs pos="50000">
                  <a:srgbClr val="6C78A8"/>
                </a:gs>
                <a:gs pos="100000">
                  <a:srgbClr val="5C679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g8ca8e87adb_0_26"/>
            <p:cNvSpPr/>
            <p:nvPr/>
          </p:nvSpPr>
          <p:spPr>
            <a:xfrm>
              <a:off x="2680996" y="782073"/>
              <a:ext cx="164400" cy="164400"/>
            </a:xfrm>
            <a:prstGeom prst="ellipse">
              <a:avLst/>
            </a:prstGeom>
            <a:gradFill>
              <a:gsLst>
                <a:gs pos="0">
                  <a:srgbClr val="8287AE"/>
                </a:gs>
                <a:gs pos="50000">
                  <a:srgbClr val="6E76A7"/>
                </a:gs>
                <a:gs pos="100000">
                  <a:srgbClr val="5E659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g8ca8e87adb_0_26"/>
            <p:cNvSpPr/>
            <p:nvPr/>
          </p:nvSpPr>
          <p:spPr>
            <a:xfrm>
              <a:off x="1484883" y="299028"/>
              <a:ext cx="422400" cy="422400"/>
            </a:xfrm>
            <a:prstGeom prst="ellipse">
              <a:avLst/>
            </a:prstGeom>
            <a:gradFill>
              <a:gsLst>
                <a:gs pos="0">
                  <a:srgbClr val="8585AD"/>
                </a:gs>
                <a:gs pos="50000">
                  <a:srgbClr val="7272A6"/>
                </a:gs>
                <a:gs pos="100000">
                  <a:srgbClr val="63639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g8ca8e87adb_0_26"/>
            <p:cNvSpPr/>
            <p:nvPr/>
          </p:nvSpPr>
          <p:spPr>
            <a:xfrm>
              <a:off x="587798" y="1173110"/>
              <a:ext cx="164400" cy="164400"/>
            </a:xfrm>
            <a:prstGeom prst="ellipse">
              <a:avLst/>
            </a:prstGeom>
            <a:gradFill>
              <a:gsLst>
                <a:gs pos="0">
                  <a:srgbClr val="8988AC"/>
                </a:gs>
                <a:gs pos="50000">
                  <a:srgbClr val="7975A5"/>
                </a:gs>
                <a:gs pos="100000">
                  <a:srgbClr val="686593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g8ca8e87adb_0_26"/>
            <p:cNvSpPr/>
            <p:nvPr/>
          </p:nvSpPr>
          <p:spPr>
            <a:xfrm>
              <a:off x="725811" y="1380130"/>
              <a:ext cx="258300" cy="258300"/>
            </a:xfrm>
            <a:prstGeom prst="ellipse">
              <a:avLst/>
            </a:prstGeom>
            <a:gradFill>
              <a:gsLst>
                <a:gs pos="0">
                  <a:srgbClr val="8E89AC"/>
                </a:gs>
                <a:gs pos="50000">
                  <a:srgbClr val="7F79A5"/>
                </a:gs>
                <a:gs pos="100000">
                  <a:srgbClr val="6E6893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g8ca8e87adb_0_26"/>
            <p:cNvSpPr/>
            <p:nvPr/>
          </p:nvSpPr>
          <p:spPr>
            <a:xfrm>
              <a:off x="1070844" y="1564147"/>
              <a:ext cx="375600" cy="375600"/>
            </a:xfrm>
            <a:prstGeom prst="ellipse">
              <a:avLst/>
            </a:prstGeom>
            <a:gradFill>
              <a:gsLst>
                <a:gs pos="0">
                  <a:srgbClr val="938CAC"/>
                </a:gs>
                <a:gs pos="50000">
                  <a:srgbClr val="857CA4"/>
                </a:gs>
                <a:gs pos="100000">
                  <a:srgbClr val="756B9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g8ca8e87adb_0_26"/>
            <p:cNvSpPr/>
            <p:nvPr/>
          </p:nvSpPr>
          <p:spPr>
            <a:xfrm>
              <a:off x="1553890" y="1863175"/>
              <a:ext cx="164400" cy="164400"/>
            </a:xfrm>
            <a:prstGeom prst="ellipse">
              <a:avLst/>
            </a:prstGeom>
            <a:gradFill>
              <a:gsLst>
                <a:gs pos="0">
                  <a:srgbClr val="998EAB"/>
                </a:gs>
                <a:gs pos="50000">
                  <a:srgbClr val="8C7FA3"/>
                </a:gs>
                <a:gs pos="100000">
                  <a:srgbClr val="7B6D9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g8ca8e87adb_0_26"/>
            <p:cNvSpPr/>
            <p:nvPr/>
          </p:nvSpPr>
          <p:spPr>
            <a:xfrm>
              <a:off x="1645898" y="1564147"/>
              <a:ext cx="258300" cy="258300"/>
            </a:xfrm>
            <a:prstGeom prst="ellipse">
              <a:avLst/>
            </a:prstGeom>
            <a:gradFill>
              <a:gsLst>
                <a:gs pos="0">
                  <a:srgbClr val="9B91AA"/>
                </a:gs>
                <a:gs pos="50000">
                  <a:srgbClr val="8F82A2"/>
                </a:gs>
                <a:gs pos="100000">
                  <a:srgbClr val="7E718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g8ca8e87adb_0_26"/>
            <p:cNvSpPr/>
            <p:nvPr/>
          </p:nvSpPr>
          <p:spPr>
            <a:xfrm>
              <a:off x="1875920" y="1886178"/>
              <a:ext cx="164400" cy="164400"/>
            </a:xfrm>
            <a:prstGeom prst="ellipse">
              <a:avLst/>
            </a:prstGeom>
            <a:gradFill>
              <a:gsLst>
                <a:gs pos="0">
                  <a:srgbClr val="9F93A9"/>
                </a:gs>
                <a:gs pos="50000">
                  <a:srgbClr val="9485A1"/>
                </a:gs>
                <a:gs pos="100000">
                  <a:srgbClr val="82748E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g8ca8e87adb_0_26"/>
            <p:cNvSpPr/>
            <p:nvPr/>
          </p:nvSpPr>
          <p:spPr>
            <a:xfrm>
              <a:off x="2082940" y="1518143"/>
              <a:ext cx="375600" cy="375600"/>
            </a:xfrm>
            <a:prstGeom prst="ellipse">
              <a:avLst/>
            </a:prstGeom>
            <a:gradFill>
              <a:gsLst>
                <a:gs pos="0">
                  <a:srgbClr val="A295A9"/>
                </a:gs>
                <a:gs pos="50000">
                  <a:srgbClr val="9887A1"/>
                </a:gs>
                <a:gs pos="100000">
                  <a:srgbClr val="85758E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g8ca8e87adb_0_26"/>
            <p:cNvSpPr/>
            <p:nvPr/>
          </p:nvSpPr>
          <p:spPr>
            <a:xfrm>
              <a:off x="2588987" y="1426134"/>
              <a:ext cx="258300" cy="258300"/>
            </a:xfrm>
            <a:prstGeom prst="ellipse">
              <a:avLst/>
            </a:prstGeom>
            <a:gradFill>
              <a:gsLst>
                <a:gs pos="0">
                  <a:srgbClr val="A498A9"/>
                </a:gs>
                <a:gs pos="50000">
                  <a:srgbClr val="9A8BA1"/>
                </a:gs>
                <a:gs pos="100000">
                  <a:srgbClr val="87798E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g8ca8e87adb_0_26"/>
            <p:cNvSpPr/>
            <p:nvPr/>
          </p:nvSpPr>
          <p:spPr>
            <a:xfrm>
              <a:off x="2847175" y="344650"/>
              <a:ext cx="758400" cy="1447500"/>
            </a:xfrm>
            <a:prstGeom prst="chevron">
              <a:avLst>
                <a:gd name="adj" fmla="val 62310"/>
              </a:avLst>
            </a:prstGeom>
            <a:gradFill>
              <a:gsLst>
                <a:gs pos="0">
                  <a:srgbClr val="6EAAB6"/>
                </a:gs>
                <a:gs pos="50000">
                  <a:srgbClr val="54A5B2"/>
                </a:gs>
                <a:gs pos="100000">
                  <a:srgbClr val="4695A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g8ca8e87adb_0_26"/>
            <p:cNvSpPr/>
            <p:nvPr/>
          </p:nvSpPr>
          <p:spPr>
            <a:xfrm>
              <a:off x="3605435" y="345353"/>
              <a:ext cx="2067900" cy="144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g8ca8e87adb_0_26"/>
            <p:cNvSpPr txBox="1"/>
            <p:nvPr/>
          </p:nvSpPr>
          <p:spPr>
            <a:xfrm>
              <a:off x="3605435" y="345353"/>
              <a:ext cx="2067900" cy="144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venir"/>
                <a:buNone/>
              </a:pPr>
              <a:r>
                <a:rPr lang="en-US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ARIMA</a:t>
              </a:r>
              <a:r>
                <a:rPr lang="en-US" sz="14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model</a:t>
              </a:r>
              <a:endParaRPr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" name="Google Shape;183;g8ca8e87adb_0_26"/>
            <p:cNvSpPr/>
            <p:nvPr/>
          </p:nvSpPr>
          <p:spPr>
            <a:xfrm>
              <a:off x="5673418" y="344650"/>
              <a:ext cx="758400" cy="1447500"/>
            </a:xfrm>
            <a:prstGeom prst="chevron">
              <a:avLst>
                <a:gd name="adj" fmla="val 62310"/>
              </a:avLst>
            </a:prstGeom>
            <a:gradFill>
              <a:gsLst>
                <a:gs pos="0">
                  <a:srgbClr val="8585AD"/>
                </a:gs>
                <a:gs pos="50000">
                  <a:srgbClr val="7272A6"/>
                </a:gs>
                <a:gs pos="100000">
                  <a:srgbClr val="63639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g8ca8e87adb_0_26"/>
            <p:cNvSpPr/>
            <p:nvPr/>
          </p:nvSpPr>
          <p:spPr>
            <a:xfrm>
              <a:off x="6431679" y="345353"/>
              <a:ext cx="2067900" cy="144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g8ca8e87adb_0_26"/>
            <p:cNvSpPr txBox="1"/>
            <p:nvPr/>
          </p:nvSpPr>
          <p:spPr>
            <a:xfrm>
              <a:off x="6431679" y="345353"/>
              <a:ext cx="2067900" cy="144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venir"/>
                <a:buNone/>
              </a:pPr>
              <a:r>
                <a:rPr lang="en-US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LSTM </a:t>
              </a:r>
              <a:r>
                <a:rPr lang="en-US" sz="14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Neural network models </a:t>
              </a:r>
              <a:endParaRPr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" name="Google Shape;186;g8ca8e87adb_0_26"/>
            <p:cNvSpPr/>
            <p:nvPr/>
          </p:nvSpPr>
          <p:spPr>
            <a:xfrm>
              <a:off x="8499661" y="344650"/>
              <a:ext cx="758400" cy="1447500"/>
            </a:xfrm>
            <a:prstGeom prst="chevron">
              <a:avLst>
                <a:gd name="adj" fmla="val 62310"/>
              </a:avLst>
            </a:prstGeom>
            <a:solidFill>
              <a:srgbClr val="7CB2E6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g8ca8e87adb_0_26"/>
            <p:cNvSpPr/>
            <p:nvPr/>
          </p:nvSpPr>
          <p:spPr>
            <a:xfrm>
              <a:off x="9413020" y="241953"/>
              <a:ext cx="1757700" cy="175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g8ca8e87adb_0_26"/>
            <p:cNvSpPr txBox="1"/>
            <p:nvPr/>
          </p:nvSpPr>
          <p:spPr>
            <a:xfrm>
              <a:off x="9670442" y="499375"/>
              <a:ext cx="1242900" cy="12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venir"/>
                <a:buNone/>
              </a:pPr>
              <a:r>
                <a:rPr lang="en-US" sz="14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Loaded the final data to Tableau dashboard</a:t>
              </a:r>
              <a:endParaRPr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" name="Google Shape;189;g8ca8e87adb_0_26"/>
            <p:cNvSpPr/>
            <p:nvPr/>
          </p:nvSpPr>
          <p:spPr>
            <a:xfrm>
              <a:off x="9257922" y="2171381"/>
              <a:ext cx="2067900" cy="12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g8ca8e87adb_0_26"/>
            <p:cNvSpPr txBox="1"/>
            <p:nvPr/>
          </p:nvSpPr>
          <p:spPr>
            <a:xfrm>
              <a:off x="9257922" y="2171381"/>
              <a:ext cx="2067900" cy="12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50" tIns="82550" rIns="82550" bIns="82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500"/>
                <a:buFont typeface="Noto Sans Symbols"/>
                <a:buNone/>
              </a:pPr>
              <a:endParaRPr sz="6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91" name="Google Shape;191;g8ca8e87adb_0_26"/>
          <p:cNvGrpSpPr/>
          <p:nvPr/>
        </p:nvGrpSpPr>
        <p:grpSpPr>
          <a:xfrm>
            <a:off x="573347" y="1836317"/>
            <a:ext cx="11339348" cy="465300"/>
            <a:chOff x="1101" y="0"/>
            <a:chExt cx="11339348" cy="465300"/>
          </a:xfrm>
        </p:grpSpPr>
        <p:sp>
          <p:nvSpPr>
            <p:cNvPr id="192" name="Google Shape;192;g8ca8e87adb_0_26"/>
            <p:cNvSpPr/>
            <p:nvPr/>
          </p:nvSpPr>
          <p:spPr>
            <a:xfrm>
              <a:off x="1101" y="0"/>
              <a:ext cx="2805000" cy="465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g8ca8e87adb_0_26"/>
            <p:cNvSpPr txBox="1"/>
            <p:nvPr/>
          </p:nvSpPr>
          <p:spPr>
            <a:xfrm>
              <a:off x="233762" y="0"/>
              <a:ext cx="2339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21325" rIns="21325" bIns="21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venir"/>
                <a:buNone/>
              </a:pPr>
              <a:r>
                <a:rPr lang="en-US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Extraction</a:t>
              </a:r>
              <a:endParaRPr/>
            </a:p>
          </p:txBody>
        </p:sp>
        <p:sp>
          <p:nvSpPr>
            <p:cNvPr id="194" name="Google Shape;194;g8ca8e87adb_0_26"/>
            <p:cNvSpPr/>
            <p:nvPr/>
          </p:nvSpPr>
          <p:spPr>
            <a:xfrm>
              <a:off x="2525517" y="0"/>
              <a:ext cx="6290400" cy="465300"/>
            </a:xfrm>
            <a:prstGeom prst="chevron">
              <a:avLst>
                <a:gd name="adj" fmla="val 50000"/>
              </a:avLst>
            </a:prstGeom>
            <a:solidFill>
              <a:srgbClr val="7676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g8ca8e87adb_0_26"/>
            <p:cNvSpPr txBox="1"/>
            <p:nvPr/>
          </p:nvSpPr>
          <p:spPr>
            <a:xfrm>
              <a:off x="2758178" y="0"/>
              <a:ext cx="58251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21325" rIns="21325" bIns="21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venir"/>
                <a:buNone/>
              </a:pPr>
              <a:r>
                <a:rPr lang="en-US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Model Building</a:t>
              </a:r>
              <a:endParaRPr/>
            </a:p>
          </p:txBody>
        </p:sp>
        <p:sp>
          <p:nvSpPr>
            <p:cNvPr id="196" name="Google Shape;196;g8ca8e87adb_0_26"/>
            <p:cNvSpPr/>
            <p:nvPr/>
          </p:nvSpPr>
          <p:spPr>
            <a:xfrm>
              <a:off x="8535449" y="0"/>
              <a:ext cx="2805000" cy="465300"/>
            </a:xfrm>
            <a:prstGeom prst="chevron">
              <a:avLst>
                <a:gd name="adj" fmla="val 50000"/>
              </a:avLst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g8ca8e87adb_0_26"/>
            <p:cNvSpPr txBox="1"/>
            <p:nvPr/>
          </p:nvSpPr>
          <p:spPr>
            <a:xfrm>
              <a:off x="8768110" y="0"/>
              <a:ext cx="2339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21325" rIns="21325" bIns="21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venir"/>
                <a:buNone/>
              </a:pPr>
              <a:r>
                <a:rPr lang="en-US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Visualisation</a:t>
              </a:r>
              <a:endParaRPr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pic>
        <p:nvPicPr>
          <p:cNvPr id="198" name="Google Shape;198;g8ca8e87adb_0_26" descr="A close up of clouds in the sk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7995" t="40169" b="32363"/>
          <a:stretch/>
        </p:blipFill>
        <p:spPr>
          <a:xfrm>
            <a:off x="-73475" y="-410000"/>
            <a:ext cx="12338950" cy="20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8ca8e87adb_0_26"/>
          <p:cNvSpPr txBox="1"/>
          <p:nvPr/>
        </p:nvSpPr>
        <p:spPr>
          <a:xfrm>
            <a:off x="279875" y="206630"/>
            <a:ext cx="119856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lang="en-US" sz="4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Process Summary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8ca8e87adb_0_72" descr="A close up of clouds in the sk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7995" t="40169" b="32363"/>
          <a:stretch/>
        </p:blipFill>
        <p:spPr>
          <a:xfrm>
            <a:off x="-73475" y="-410000"/>
            <a:ext cx="12338950" cy="20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8ca8e87adb_0_72"/>
          <p:cNvSpPr txBox="1"/>
          <p:nvPr/>
        </p:nvSpPr>
        <p:spPr>
          <a:xfrm>
            <a:off x="279875" y="206630"/>
            <a:ext cx="119856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lang="en-US" sz="4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Time Series Assumptions</a:t>
            </a:r>
            <a:endParaRPr/>
          </a:p>
        </p:txBody>
      </p:sp>
      <p:sp>
        <p:nvSpPr>
          <p:cNvPr id="206" name="Google Shape;206;g8ca8e87adb_0_72"/>
          <p:cNvSpPr txBox="1"/>
          <p:nvPr/>
        </p:nvSpPr>
        <p:spPr>
          <a:xfrm>
            <a:off x="776875" y="2131725"/>
            <a:ext cx="58566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Char char="●"/>
            </a:pPr>
            <a:r>
              <a:rPr lang="en-US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ARIMA model requires time series to be stationary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Char char="●"/>
            </a:pPr>
            <a:r>
              <a:rPr lang="en-US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Augmented Dickey-Fuller test is a statistical tool to support this assumption. 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Char char="●"/>
            </a:pPr>
            <a:r>
              <a:rPr lang="en-US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Null hypothesis: Time series is non-stationary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1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Char char="○"/>
            </a:pPr>
            <a:r>
              <a:rPr lang="en-US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ADF Statistic: -5.876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1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Char char="○"/>
            </a:pPr>
            <a:r>
              <a:rPr lang="en-US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 = 3.14e-07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371600" lvl="2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Char char="■"/>
            </a:pPr>
            <a:r>
              <a:rPr lang="en-US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Reject null hypothesis (p&lt; 0.05)→ Data is stationary 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7" name="Google Shape;207;g8ca8e87adb_0_72"/>
          <p:cNvPicPr preferRelativeResize="0"/>
          <p:nvPr/>
        </p:nvPicPr>
        <p:blipFill rotWithShape="1">
          <a:blip r:embed="rId4">
            <a:alphaModFix/>
          </a:blip>
          <a:srcRect l="820" t="2771" r="3722"/>
          <a:stretch/>
        </p:blipFill>
        <p:spPr>
          <a:xfrm>
            <a:off x="7138475" y="2131725"/>
            <a:ext cx="4366326" cy="36731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8ca8e87adb_0_72"/>
          <p:cNvSpPr txBox="1"/>
          <p:nvPr/>
        </p:nvSpPr>
        <p:spPr>
          <a:xfrm>
            <a:off x="7417125" y="5804850"/>
            <a:ext cx="4366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 does not have a trend or seasonal effects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Process summary</a:t>
            </a:r>
            <a:endParaRPr/>
          </a:p>
        </p:txBody>
      </p:sp>
      <p:sp>
        <p:nvSpPr>
          <p:cNvPr id="214" name="Google Shape;214;p7"/>
          <p:cNvSpPr txBox="1">
            <a:spLocks noGrp="1"/>
          </p:cNvSpPr>
          <p:nvPr>
            <p:ph type="body" idx="1"/>
          </p:nvPr>
        </p:nvSpPr>
        <p:spPr>
          <a:xfrm>
            <a:off x="523653" y="2089115"/>
            <a:ext cx="11434028" cy="394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 following diagram provides a summary of the process: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sldNum" idx="12"/>
          </p:nvPr>
        </p:nvSpPr>
        <p:spPr>
          <a:xfrm>
            <a:off x="8540496" y="6036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16" name="Google Shape;216;p7"/>
          <p:cNvSpPr/>
          <p:nvPr/>
        </p:nvSpPr>
        <p:spPr>
          <a:xfrm>
            <a:off x="6225816" y="3406213"/>
            <a:ext cx="2472931" cy="1137839"/>
          </a:xfrm>
          <a:prstGeom prst="rect">
            <a:avLst/>
          </a:prstGeom>
          <a:solidFill>
            <a:srgbClr val="BED7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17" name="Google Shape;217;p7"/>
          <p:cNvGrpSpPr/>
          <p:nvPr/>
        </p:nvGrpSpPr>
        <p:grpSpPr>
          <a:xfrm>
            <a:off x="529067" y="2589817"/>
            <a:ext cx="11564751" cy="800218"/>
            <a:chOff x="5414" y="0"/>
            <a:chExt cx="11564751" cy="800218"/>
          </a:xfrm>
        </p:grpSpPr>
        <p:sp>
          <p:nvSpPr>
            <p:cNvPr id="218" name="Google Shape;218;p7"/>
            <p:cNvSpPr/>
            <p:nvPr/>
          </p:nvSpPr>
          <p:spPr>
            <a:xfrm>
              <a:off x="5414" y="0"/>
              <a:ext cx="2548549" cy="640175"/>
            </a:xfrm>
            <a:prstGeom prst="chevron">
              <a:avLst>
                <a:gd name="adj" fmla="val 40000"/>
              </a:avLst>
            </a:prstGeom>
            <a:solidFill>
              <a:schemeClr val="accent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685027" y="160043"/>
              <a:ext cx="2152108" cy="640175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 txBox="1"/>
            <p:nvPr/>
          </p:nvSpPr>
          <p:spPr>
            <a:xfrm>
              <a:off x="703777" y="178793"/>
              <a:ext cx="2114608" cy="602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13775" rIns="113775" bIns="11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lang="en-US" sz="16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E</a:t>
              </a:r>
              <a:r>
                <a:rPr lang="en-US" sz="16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xtraction</a:t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2916424" y="0"/>
              <a:ext cx="2548549" cy="640175"/>
            </a:xfrm>
            <a:prstGeom prst="chevron">
              <a:avLst>
                <a:gd name="adj" fmla="val 40000"/>
              </a:avLst>
            </a:prstGeom>
            <a:solidFill>
              <a:srgbClr val="4F465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3596037" y="160043"/>
              <a:ext cx="2152108" cy="640175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 txBox="1"/>
            <p:nvPr/>
          </p:nvSpPr>
          <p:spPr>
            <a:xfrm>
              <a:off x="3614787" y="178793"/>
              <a:ext cx="2114608" cy="602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13775" rIns="113775" bIns="11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lang="en-US" sz="16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D</a:t>
              </a:r>
              <a:r>
                <a:rPr lang="en-US" sz="1600" b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ata Cleanup</a:t>
              </a:r>
              <a:endParaRPr sz="16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5827434" y="0"/>
              <a:ext cx="2548549" cy="640175"/>
            </a:xfrm>
            <a:prstGeom prst="chevron">
              <a:avLst>
                <a:gd name="adj" fmla="val 40000"/>
              </a:avLst>
            </a:prstGeom>
            <a:solidFill>
              <a:schemeClr val="accen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6507047" y="160043"/>
              <a:ext cx="2152108" cy="640175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 txBox="1"/>
            <p:nvPr/>
          </p:nvSpPr>
          <p:spPr>
            <a:xfrm>
              <a:off x="6525797" y="178793"/>
              <a:ext cx="2114608" cy="602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13775" rIns="113775" bIns="11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lang="en-US" sz="16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D</a:t>
              </a:r>
              <a:r>
                <a:rPr lang="en-US" sz="1600" b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ata Exploration</a:t>
              </a:r>
              <a:endParaRPr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8738444" y="0"/>
              <a:ext cx="2548549" cy="640175"/>
            </a:xfrm>
            <a:prstGeom prst="chevron">
              <a:avLst>
                <a:gd name="adj" fmla="val 40000"/>
              </a:avLst>
            </a:prstGeom>
            <a:solidFill>
              <a:srgbClr val="26262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9418057" y="160043"/>
              <a:ext cx="2152108" cy="640175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 txBox="1"/>
            <p:nvPr/>
          </p:nvSpPr>
          <p:spPr>
            <a:xfrm>
              <a:off x="9436807" y="178793"/>
              <a:ext cx="2114608" cy="602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13775" rIns="113775" bIns="11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lang="en-US" sz="16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L</a:t>
              </a:r>
              <a:r>
                <a:rPr lang="en-US" sz="1600" b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inear Regression</a:t>
              </a:r>
              <a:endParaRPr sz="16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30" name="Google Shape;230;p7"/>
          <p:cNvSpPr/>
          <p:nvPr/>
        </p:nvSpPr>
        <p:spPr>
          <a:xfrm>
            <a:off x="3310465" y="3429926"/>
            <a:ext cx="2472931" cy="1137839"/>
          </a:xfrm>
          <a:prstGeom prst="rect">
            <a:avLst/>
          </a:prstGeom>
          <a:solidFill>
            <a:srgbClr val="C8CB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1" name="Google Shape;231;p7"/>
          <p:cNvSpPr/>
          <p:nvPr/>
        </p:nvSpPr>
        <p:spPr>
          <a:xfrm>
            <a:off x="493059" y="3429925"/>
            <a:ext cx="2472931" cy="1137839"/>
          </a:xfrm>
          <a:prstGeom prst="rect">
            <a:avLst/>
          </a:prstGeom>
          <a:solidFill>
            <a:srgbClr val="DDEB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2" name="Google Shape;232;p7"/>
          <p:cNvSpPr txBox="1"/>
          <p:nvPr/>
        </p:nvSpPr>
        <p:spPr>
          <a:xfrm>
            <a:off x="577902" y="3429926"/>
            <a:ext cx="225896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 Gathering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Extracting the relevant data points and loading into a dataframe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3" name="Google Shape;233;p7"/>
          <p:cNvSpPr txBox="1"/>
          <p:nvPr/>
        </p:nvSpPr>
        <p:spPr>
          <a:xfrm>
            <a:off x="3439589" y="3406214"/>
            <a:ext cx="2133600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 Processing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4" name="Google Shape;234;p7"/>
          <p:cNvSpPr txBox="1"/>
          <p:nvPr/>
        </p:nvSpPr>
        <p:spPr>
          <a:xfrm>
            <a:off x="6280531" y="3406213"/>
            <a:ext cx="2133600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 Exploration </a:t>
            </a:r>
            <a:endParaRPr sz="18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5" name="Google Shape;235;p7"/>
          <p:cNvSpPr txBox="1"/>
          <p:nvPr/>
        </p:nvSpPr>
        <p:spPr>
          <a:xfrm>
            <a:off x="6299380" y="3703869"/>
            <a:ext cx="229786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Understanding and analysing the data </a:t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6" name="Google Shape;236;p7"/>
          <p:cNvSpPr txBox="1"/>
          <p:nvPr/>
        </p:nvSpPr>
        <p:spPr>
          <a:xfrm>
            <a:off x="3526766" y="3797039"/>
            <a:ext cx="210269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Cleanse, standardize,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group, sort and validate the data</a:t>
            </a:r>
            <a:endParaRPr/>
          </a:p>
        </p:txBody>
      </p:sp>
      <p:sp>
        <p:nvSpPr>
          <p:cNvPr id="237" name="Google Shape;237;p7"/>
          <p:cNvSpPr/>
          <p:nvPr/>
        </p:nvSpPr>
        <p:spPr>
          <a:xfrm>
            <a:off x="9141167" y="3489456"/>
            <a:ext cx="2472931" cy="1054596"/>
          </a:xfrm>
          <a:prstGeom prst="rect">
            <a:avLst/>
          </a:prstGeom>
          <a:solidFill>
            <a:srgbClr val="BED7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Linear Regression Model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available data to build the relationship/linear regression model</a:t>
            </a:r>
            <a:endParaRPr/>
          </a:p>
        </p:txBody>
      </p:sp>
      <p:sp>
        <p:nvSpPr>
          <p:cNvPr id="238" name="Google Shape;238;p7"/>
          <p:cNvSpPr/>
          <p:nvPr/>
        </p:nvSpPr>
        <p:spPr>
          <a:xfrm>
            <a:off x="6084263" y="5444107"/>
            <a:ext cx="2472931" cy="1137839"/>
          </a:xfrm>
          <a:prstGeom prst="rect">
            <a:avLst/>
          </a:prstGeom>
          <a:solidFill>
            <a:srgbClr val="BED7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39" name="Google Shape;239;p7"/>
          <p:cNvGrpSpPr/>
          <p:nvPr/>
        </p:nvGrpSpPr>
        <p:grpSpPr>
          <a:xfrm>
            <a:off x="387514" y="4627711"/>
            <a:ext cx="11564751" cy="800218"/>
            <a:chOff x="5414" y="0"/>
            <a:chExt cx="11564751" cy="800218"/>
          </a:xfrm>
        </p:grpSpPr>
        <p:sp>
          <p:nvSpPr>
            <p:cNvPr id="240" name="Google Shape;240;p7"/>
            <p:cNvSpPr/>
            <p:nvPr/>
          </p:nvSpPr>
          <p:spPr>
            <a:xfrm>
              <a:off x="5414" y="0"/>
              <a:ext cx="2548549" cy="640175"/>
            </a:xfrm>
            <a:prstGeom prst="chevron">
              <a:avLst>
                <a:gd name="adj" fmla="val 40000"/>
              </a:avLst>
            </a:prstGeom>
            <a:solidFill>
              <a:schemeClr val="accent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685027" y="160043"/>
              <a:ext cx="2152108" cy="640175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 txBox="1"/>
            <p:nvPr/>
          </p:nvSpPr>
          <p:spPr>
            <a:xfrm>
              <a:off x="703777" y="178793"/>
              <a:ext cx="2114608" cy="602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13775" rIns="113775" bIns="11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lang="en-US" sz="16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U</a:t>
              </a:r>
              <a:r>
                <a:rPr lang="en-US" sz="1600" b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se SciKit-Learn to predict weather</a:t>
              </a:r>
              <a:endParaRPr sz="16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2916424" y="0"/>
              <a:ext cx="2548549" cy="640175"/>
            </a:xfrm>
            <a:prstGeom prst="chevron">
              <a:avLst>
                <a:gd name="adj" fmla="val 40000"/>
              </a:avLst>
            </a:prstGeom>
            <a:solidFill>
              <a:srgbClr val="4F465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3596037" y="160043"/>
              <a:ext cx="2152108" cy="640175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 txBox="1"/>
            <p:nvPr/>
          </p:nvSpPr>
          <p:spPr>
            <a:xfrm>
              <a:off x="3614787" y="178793"/>
              <a:ext cx="2114608" cy="602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13775" rIns="113775" bIns="11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lang="en-US" sz="16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U</a:t>
              </a:r>
              <a:r>
                <a:rPr lang="en-US" sz="1600" b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nderstanding Neural Networks</a:t>
              </a:r>
              <a:endParaRPr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5827434" y="0"/>
              <a:ext cx="2548549" cy="640175"/>
            </a:xfrm>
            <a:prstGeom prst="chevron">
              <a:avLst>
                <a:gd name="adj" fmla="val 40000"/>
              </a:avLst>
            </a:prstGeom>
            <a:solidFill>
              <a:schemeClr val="accen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6507047" y="160043"/>
              <a:ext cx="2152108" cy="640175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 txBox="1"/>
            <p:nvPr/>
          </p:nvSpPr>
          <p:spPr>
            <a:xfrm>
              <a:off x="6525797" y="178793"/>
              <a:ext cx="2114608" cy="602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13775" rIns="113775" bIns="11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lang="en-US" sz="16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A</a:t>
              </a:r>
              <a:r>
                <a:rPr lang="en-US" sz="1600" b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pplication and Testing</a:t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8738444" y="0"/>
              <a:ext cx="2548549" cy="640175"/>
            </a:xfrm>
            <a:prstGeom prst="chevron">
              <a:avLst>
                <a:gd name="adj" fmla="val 40000"/>
              </a:avLst>
            </a:prstGeom>
            <a:solidFill>
              <a:srgbClr val="26262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9418057" y="160043"/>
              <a:ext cx="2152108" cy="640175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 txBox="1"/>
            <p:nvPr/>
          </p:nvSpPr>
          <p:spPr>
            <a:xfrm>
              <a:off x="9436807" y="178793"/>
              <a:ext cx="2114608" cy="602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13775" rIns="113775" bIns="11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lang="en-US" sz="16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Visualizations</a:t>
              </a:r>
              <a:endParaRPr sz="1600" b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52" name="Google Shape;252;p7"/>
          <p:cNvSpPr/>
          <p:nvPr/>
        </p:nvSpPr>
        <p:spPr>
          <a:xfrm>
            <a:off x="3168912" y="5467820"/>
            <a:ext cx="2472931" cy="1137839"/>
          </a:xfrm>
          <a:prstGeom prst="rect">
            <a:avLst/>
          </a:prstGeom>
          <a:solidFill>
            <a:srgbClr val="C8CB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3" name="Google Shape;253;p7"/>
          <p:cNvSpPr/>
          <p:nvPr/>
        </p:nvSpPr>
        <p:spPr>
          <a:xfrm>
            <a:off x="351506" y="5467819"/>
            <a:ext cx="2472931" cy="1137839"/>
          </a:xfrm>
          <a:prstGeom prst="rect">
            <a:avLst/>
          </a:prstGeom>
          <a:solidFill>
            <a:srgbClr val="DDEB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561713" y="5467820"/>
            <a:ext cx="213360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SciKit-Learn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SciKit-Learn to create a prediction model and test it</a:t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5" name="Google Shape;255;p7"/>
          <p:cNvSpPr txBox="1"/>
          <p:nvPr/>
        </p:nvSpPr>
        <p:spPr>
          <a:xfrm>
            <a:off x="3298036" y="5444108"/>
            <a:ext cx="2133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Neural networks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6" name="Google Shape;256;p7"/>
          <p:cNvSpPr txBox="1"/>
          <p:nvPr/>
        </p:nvSpPr>
        <p:spPr>
          <a:xfrm>
            <a:off x="6138978" y="5444107"/>
            <a:ext cx="2133600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Neural networks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7" name="Google Shape;257;p7"/>
          <p:cNvSpPr txBox="1"/>
          <p:nvPr/>
        </p:nvSpPr>
        <p:spPr>
          <a:xfrm>
            <a:off x="6157827" y="5741763"/>
            <a:ext cx="22978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Application and testing </a:t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8" name="Google Shape;258;p7"/>
          <p:cNvSpPr txBox="1"/>
          <p:nvPr/>
        </p:nvSpPr>
        <p:spPr>
          <a:xfrm>
            <a:off x="3385213" y="5834933"/>
            <a:ext cx="210269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Understand the application of neural networks to the model</a:t>
            </a:r>
            <a:endParaRPr/>
          </a:p>
        </p:txBody>
      </p:sp>
      <p:sp>
        <p:nvSpPr>
          <p:cNvPr id="259" name="Google Shape;259;p7"/>
          <p:cNvSpPr/>
          <p:nvPr/>
        </p:nvSpPr>
        <p:spPr>
          <a:xfrm>
            <a:off x="8999614" y="5527350"/>
            <a:ext cx="2472931" cy="1054596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Visualizations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Tableau to create interactive dashboards to present our findings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7" descr="A close up of clouds in the sk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7995" t="40169" b="32363"/>
          <a:stretch/>
        </p:blipFill>
        <p:spPr>
          <a:xfrm>
            <a:off x="0" y="0"/>
            <a:ext cx="12338950" cy="20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7"/>
          <p:cNvSpPr txBox="1"/>
          <p:nvPr/>
        </p:nvSpPr>
        <p:spPr>
          <a:xfrm>
            <a:off x="353350" y="548642"/>
            <a:ext cx="119856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lang="en-US" sz="4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Process Summary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g8cad8007d3_0_0" descr="A close up of clouds in the sk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9090" t="40170" b="32198"/>
          <a:stretch/>
        </p:blipFill>
        <p:spPr>
          <a:xfrm>
            <a:off x="25" y="-457200"/>
            <a:ext cx="12191975" cy="20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8cad8007d3_0_0"/>
          <p:cNvSpPr txBox="1">
            <a:spLocks noGrp="1"/>
          </p:cNvSpPr>
          <p:nvPr>
            <p:ph type="title" idx="4294967295"/>
          </p:nvPr>
        </p:nvSpPr>
        <p:spPr>
          <a:xfrm>
            <a:off x="1115568" y="3355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Deep Dive – ARIMA Model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8" name="Google Shape;268;g8cad8007d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627250"/>
            <a:ext cx="10614395" cy="44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Widescreen</PresentationFormat>
  <Paragraphs>117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</vt:lpstr>
      <vt:lpstr>Calibri</vt:lpstr>
      <vt:lpstr>Courier New</vt:lpstr>
      <vt:lpstr>Noto Sans Symbols</vt:lpstr>
      <vt:lpstr>AccentBoxVTI</vt:lpstr>
      <vt:lpstr>PowerPoint Presentation</vt:lpstr>
      <vt:lpstr>PowerPoint Presentation</vt:lpstr>
      <vt:lpstr>PowerPoint Presentation</vt:lpstr>
      <vt:lpstr>Summary &amp; sources of information</vt:lpstr>
      <vt:lpstr>Sources Of Information</vt:lpstr>
      <vt:lpstr>PowerPoint Presentation</vt:lpstr>
      <vt:lpstr>PowerPoint Presentation</vt:lpstr>
      <vt:lpstr>Process summary</vt:lpstr>
      <vt:lpstr>Deep Dive – ARIMA Model</vt:lpstr>
      <vt:lpstr>Deep Dive – LSTM Network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 Ibrahim</dc:creator>
  <cp:lastModifiedBy>LKNT</cp:lastModifiedBy>
  <cp:revision>1</cp:revision>
  <dcterms:created xsi:type="dcterms:W3CDTF">2020-07-14T21:43:47Z</dcterms:created>
  <dcterms:modified xsi:type="dcterms:W3CDTF">2021-08-20T16:46:04Z</dcterms:modified>
</cp:coreProperties>
</file>