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0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jpeg" ContentType="image/jpeg"/>
  <Override PartName="/ppt/media/image2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DB8E78-6663-4DE2-BFB6-73DEFECEBF0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3FDFA2-486F-449F-B12F-07C46319988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75F2E7-3D26-44F6-AC95-66B28327920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06ED31-61B2-4FF8-89D6-D6DF0B0DA5C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F44B1B-6DEB-43AF-A219-071AC44F0A3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E49286-D914-4FC9-B72E-81452662FEA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9B6042-FC81-4F47-9584-08384C5FF6C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356B1D-BD3B-4E99-9A83-119DED2F548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2A1981-A51B-4056-AF86-E7D8249EC5C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C38E7E-23B0-4F5C-A21D-7CCFC3DE281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23BC4C-7C39-484E-B629-6A4E6DA9A84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5536585-F55C-4844-8E57-7B2155F32030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BF02E9-3462-4DFC-912A-6AEA2388DCD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FB2068-A44D-49FA-B683-77FA92BB4F3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AF0746-6F0B-479E-B79B-AB59E8A185D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EB6B43-1C74-4829-AE34-6CD5BC99597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B05E58-7976-4848-8A13-CF7477DF1580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5F3A45-5F00-44FE-9FE0-6F2258CD540D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73C5C1-FC71-4DDA-B7B6-C9D0FE8E0760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B20F90-98D9-47B7-A9F5-029F697183B8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B67866-4209-4D0D-A0ED-2CFDE7DECF00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E658F2-8A04-456A-BFCD-B55B89F6602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2B0F90-0F26-4580-ADD8-89DEC5A5C747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618649-E7EA-4642-9B27-8F1EBC33CA74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751BF7-32E9-4873-BD67-6F63FE877673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92E5F2-B0C4-4D75-919B-EC2C2D1C9CC3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FCBFC0-C36A-4437-884C-C9255F2DA438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6D6425-654F-4DB9-AF33-7547E977B73C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509481-FB33-4E83-B992-DD6E78E29047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58FDD5-E4A8-4349-9C8F-9005EBC72F3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7FA673-349E-4282-A22F-81041E041FA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297DE6-F556-41A4-9060-93AB0F05F2D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97F4B1-32D7-4CA4-9135-9C49DE38CD2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CA2196-2472-4148-BE7E-AD1EB612541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0E8546-01BE-4107-A3D1-542FD1088F6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189024-AB75-407E-9A96-4EBEBBCA46E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buNone/>
            </a:pPr>
            <a:r>
              <a:rPr b="0" lang="es-ES" sz="4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28BAFC-3639-47EB-9DC6-6891C78B6D30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5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buNone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A2A0A8-892C-41E1-A6AC-2E7185B71830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7" name="Google Shape;63;p9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88" name="Google Shape;64;p9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Google Shape;65;p9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686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buNone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174280" y="1352520"/>
            <a:ext cx="3373920" cy="3025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3000"/>
          </a:bodyPr>
          <a:p>
            <a:pPr marL="358560" indent="-26892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717120" indent="-2689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075680" indent="-2390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434240" indent="-17928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1792800" indent="-1792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151360" indent="-1792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2509920" indent="-1792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1B161A-675C-4DBA-A74B-B3B4B7B0E222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jpeg"/><Relationship Id="rId15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136116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4200" spc="-1" strike="noStrike">
                <a:solidFill>
                  <a:schemeClr val="dk2"/>
                </a:solidFill>
                <a:latin typeface="Raleway"/>
                <a:ea typeface="Raleway"/>
              </a:rPr>
              <a:t>Aplicaciones WEB</a:t>
            </a: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443200" y="4041360"/>
            <a:ext cx="3769200" cy="1101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600" spc="-1" strike="noStrike">
                <a:solidFill>
                  <a:schemeClr val="accent1"/>
                </a:solidFill>
                <a:latin typeface="Lato"/>
                <a:ea typeface="Lato"/>
              </a:rPr>
              <a:t>Programación II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600" spc="-1" strike="noStrike">
                <a:solidFill>
                  <a:schemeClr val="accent1"/>
                </a:solidFill>
                <a:latin typeface="Lato"/>
                <a:ea typeface="Lato"/>
              </a:rPr>
              <a:t> 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600" spc="-1" strike="noStrike">
                <a:solidFill>
                  <a:schemeClr val="accent1"/>
                </a:solidFill>
                <a:latin typeface="Lato"/>
                <a:ea typeface="Lato"/>
              </a:rPr>
              <a:t>Prof. Emilio Amero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88;p13" descr=""/>
          <p:cNvPicPr/>
          <p:nvPr/>
        </p:nvPicPr>
        <p:blipFill>
          <a:blip r:embed="rId1"/>
          <a:stretch/>
        </p:blipFill>
        <p:spPr>
          <a:xfrm>
            <a:off x="7533720" y="3503520"/>
            <a:ext cx="1515240" cy="151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63840" y="58392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Esquema Cliente - Servidor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Google Shape;94;p14" descr=""/>
          <p:cNvPicPr/>
          <p:nvPr/>
        </p:nvPicPr>
        <p:blipFill>
          <a:blip r:embed="rId1"/>
          <a:stretch/>
        </p:blipFill>
        <p:spPr>
          <a:xfrm flipH="1">
            <a:off x="7850520" y="2151000"/>
            <a:ext cx="1038960" cy="1603800"/>
          </a:xfrm>
          <a:prstGeom prst="rect">
            <a:avLst/>
          </a:prstGeom>
          <a:ln w="0">
            <a:noFill/>
          </a:ln>
        </p:spPr>
      </p:pic>
      <p:pic>
        <p:nvPicPr>
          <p:cNvPr id="134" name="Google Shape;95;p14" descr=""/>
          <p:cNvPicPr/>
          <p:nvPr/>
        </p:nvPicPr>
        <p:blipFill>
          <a:blip r:embed="rId2"/>
          <a:stretch/>
        </p:blipFill>
        <p:spPr>
          <a:xfrm>
            <a:off x="497160" y="1347480"/>
            <a:ext cx="1038960" cy="1189080"/>
          </a:xfrm>
          <a:prstGeom prst="rect">
            <a:avLst/>
          </a:prstGeom>
          <a:ln w="0">
            <a:noFill/>
          </a:ln>
        </p:spPr>
      </p:pic>
      <p:sp>
        <p:nvSpPr>
          <p:cNvPr id="135" name="Google Shape;96;p14"/>
          <p:cNvSpPr/>
          <p:nvPr/>
        </p:nvSpPr>
        <p:spPr>
          <a:xfrm>
            <a:off x="441000" y="2495520"/>
            <a:ext cx="127260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Lato"/>
                <a:ea typeface="Lato"/>
              </a:rPr>
              <a:t>Cliente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97;p14"/>
          <p:cNvSpPr/>
          <p:nvPr/>
        </p:nvSpPr>
        <p:spPr>
          <a:xfrm>
            <a:off x="7968240" y="3731400"/>
            <a:ext cx="127260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Lato"/>
                <a:ea typeface="Lato"/>
              </a:rPr>
              <a:t>Servidor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98;p14"/>
          <p:cNvSpPr/>
          <p:nvPr/>
        </p:nvSpPr>
        <p:spPr>
          <a:xfrm rot="994800">
            <a:off x="1619640" y="1902240"/>
            <a:ext cx="2169360" cy="492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Peticiones al servidor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99;p14"/>
          <p:cNvSpPr/>
          <p:nvPr/>
        </p:nvSpPr>
        <p:spPr>
          <a:xfrm>
            <a:off x="3873240" y="2096280"/>
            <a:ext cx="2083680" cy="2096280"/>
          </a:xfrm>
          <a:prstGeom prst="cloud">
            <a:avLst/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1700" spc="-1" strike="noStrike">
                <a:solidFill>
                  <a:srgbClr val="000000"/>
                </a:solidFill>
                <a:latin typeface="Arial"/>
                <a:ea typeface="Arial"/>
              </a:rPr>
              <a:t>INTERNET</a:t>
            </a: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100;p14" descr=""/>
          <p:cNvPicPr/>
          <p:nvPr/>
        </p:nvPicPr>
        <p:blipFill>
          <a:blip r:embed="rId3"/>
          <a:stretch/>
        </p:blipFill>
        <p:spPr>
          <a:xfrm>
            <a:off x="558000" y="3391920"/>
            <a:ext cx="1038960" cy="1189080"/>
          </a:xfrm>
          <a:prstGeom prst="rect">
            <a:avLst/>
          </a:prstGeom>
          <a:ln w="0">
            <a:noFill/>
          </a:ln>
        </p:spPr>
      </p:pic>
      <p:sp>
        <p:nvSpPr>
          <p:cNvPr id="140" name="Google Shape;101;p14"/>
          <p:cNvSpPr/>
          <p:nvPr/>
        </p:nvSpPr>
        <p:spPr>
          <a:xfrm>
            <a:off x="441000" y="4516920"/>
            <a:ext cx="127260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000" spc="-1" strike="noStrike">
                <a:solidFill>
                  <a:srgbClr val="000000"/>
                </a:solidFill>
                <a:latin typeface="Lato"/>
                <a:ea typeface="Lato"/>
              </a:rPr>
              <a:t>Cliente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02;p14"/>
          <p:cNvSpPr/>
          <p:nvPr/>
        </p:nvSpPr>
        <p:spPr>
          <a:xfrm flipH="1" rot="992400">
            <a:off x="1419480" y="2449440"/>
            <a:ext cx="2169360" cy="492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Respuesta del servidor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103;p14"/>
          <p:cNvSpPr/>
          <p:nvPr/>
        </p:nvSpPr>
        <p:spPr>
          <a:xfrm rot="20454000">
            <a:off x="1734480" y="3391560"/>
            <a:ext cx="2169360" cy="492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Peticiones al servidor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104;p14"/>
          <p:cNvSpPr/>
          <p:nvPr/>
        </p:nvSpPr>
        <p:spPr>
          <a:xfrm flipH="1" rot="20458800">
            <a:off x="1734120" y="3883320"/>
            <a:ext cx="2169360" cy="491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Respuesta del servidor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Google Shape;105;p14"/>
          <p:cNvSpPr/>
          <p:nvPr/>
        </p:nvSpPr>
        <p:spPr>
          <a:xfrm rot="21598200">
            <a:off x="6185520" y="2495160"/>
            <a:ext cx="1613520" cy="492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Peticiones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106;p14"/>
          <p:cNvSpPr/>
          <p:nvPr/>
        </p:nvSpPr>
        <p:spPr>
          <a:xfrm flipH="1" rot="1800">
            <a:off x="6139080" y="3050280"/>
            <a:ext cx="1550520" cy="492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Respuesta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107;p14"/>
          <p:cNvSpPr/>
          <p:nvPr/>
        </p:nvSpPr>
        <p:spPr>
          <a:xfrm>
            <a:off x="2689920" y="1535040"/>
            <a:ext cx="7606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Lato"/>
                <a:ea typeface="Lato"/>
              </a:rPr>
              <a:t>HTTP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7" name="Google Shape;108;p14"/>
          <p:cNvCxnSpPr/>
          <p:nvPr/>
        </p:nvCxnSpPr>
        <p:spPr>
          <a:xfrm flipV="1">
            <a:off x="2385360" y="1735200"/>
            <a:ext cx="380880" cy="193680"/>
          </a:xfrm>
          <a:prstGeom prst="straightConnector1">
            <a:avLst/>
          </a:prstGeom>
          <a:ln w="9525">
            <a:solidFill>
              <a:srgbClr val="1a1a1a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76720" y="310320"/>
            <a:ext cx="3300480" cy="67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Sitio/Página Web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114;p15" descr=""/>
          <p:cNvPicPr/>
          <p:nvPr/>
        </p:nvPicPr>
        <p:blipFill>
          <a:blip r:embed="rId1"/>
          <a:stretch/>
        </p:blipFill>
        <p:spPr>
          <a:xfrm>
            <a:off x="327960" y="828360"/>
            <a:ext cx="2138400" cy="142344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115;p15" descr=""/>
          <p:cNvPicPr/>
          <p:nvPr/>
        </p:nvPicPr>
        <p:blipFill>
          <a:blip r:embed="rId2"/>
          <a:stretch/>
        </p:blipFill>
        <p:spPr>
          <a:xfrm>
            <a:off x="6006960" y="838440"/>
            <a:ext cx="1708200" cy="1083240"/>
          </a:xfrm>
          <a:prstGeom prst="rect">
            <a:avLst/>
          </a:prstGeom>
          <a:ln w="0">
            <a:noFill/>
          </a:ln>
        </p:spPr>
      </p:pic>
      <p:sp>
        <p:nvSpPr>
          <p:cNvPr id="151" name="PlaceHolder 2"/>
          <p:cNvSpPr>
            <a:spLocks noGrp="1"/>
          </p:cNvSpPr>
          <p:nvPr>
            <p:ph type="title"/>
          </p:nvPr>
        </p:nvSpPr>
        <p:spPr>
          <a:xfrm>
            <a:off x="5576400" y="267120"/>
            <a:ext cx="3209400" cy="75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Aplicación Web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ubTitle"/>
          </p:nvPr>
        </p:nvSpPr>
        <p:spPr>
          <a:xfrm>
            <a:off x="105120" y="2176200"/>
            <a:ext cx="4243680" cy="2368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Lato"/>
              <a:buChar char="●"/>
            </a:pPr>
            <a:r>
              <a:rPr b="0" lang="es" sz="1800" spc="-1" strike="noStrike">
                <a:solidFill>
                  <a:schemeClr val="accent1"/>
                </a:solidFill>
                <a:latin typeface="Raleway"/>
                <a:ea typeface="Raleway"/>
              </a:rPr>
              <a:t>Colección de páginas estáticas con </a:t>
            </a:r>
            <a:r>
              <a:rPr b="1" lang="es" sz="1800" spc="-1" strike="noStrike">
                <a:solidFill>
                  <a:schemeClr val="accent1"/>
                </a:solidFill>
                <a:latin typeface="Raleway"/>
                <a:ea typeface="Raleway"/>
              </a:rPr>
              <a:t>el objetivo de informar.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Raleway"/>
              <a:buChar char="●"/>
            </a:pPr>
            <a:r>
              <a:rPr b="0" lang="es" sz="1800" spc="-1" strike="noStrike">
                <a:solidFill>
                  <a:schemeClr val="accent1"/>
                </a:solidFill>
                <a:latin typeface="Raleway"/>
                <a:ea typeface="Raleway"/>
              </a:rPr>
              <a:t>Documento HTML, que puede incluir CSS, JavaScript e imágenes.   </a:t>
            </a:r>
            <a:r>
              <a:rPr b="0" lang="es" sz="1800" spc="-1" strike="noStrike">
                <a:solidFill>
                  <a:schemeClr val="accent1"/>
                </a:solidFill>
                <a:latin typeface="Raleway"/>
                <a:ea typeface="Raleway"/>
              </a:rPr>
              <a:t>	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Raleway"/>
              <a:buChar char="●"/>
            </a:pPr>
            <a:r>
              <a:rPr b="0" lang="es" sz="1800" spc="-1" strike="noStrike">
                <a:solidFill>
                  <a:schemeClr val="accent1"/>
                </a:solidFill>
                <a:latin typeface="Raleway"/>
                <a:ea typeface="Raleway"/>
              </a:rPr>
              <a:t>Ejemplos: Portfolios, Blogs, Institucionales, Webs simples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subTitle"/>
          </p:nvPr>
        </p:nvSpPr>
        <p:spPr>
          <a:xfrm>
            <a:off x="4648320" y="1973880"/>
            <a:ext cx="4470480" cy="2886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Raleway"/>
              <a:buChar char="●"/>
            </a:pPr>
            <a:r>
              <a:rPr b="0" lang="es" sz="1800" spc="-1" strike="noStrike">
                <a:solidFill>
                  <a:schemeClr val="accent1"/>
                </a:solidFill>
                <a:latin typeface="Raleway"/>
                <a:ea typeface="Raleway"/>
              </a:rPr>
              <a:t>Software dinámico, que necesita </a:t>
            </a:r>
            <a:r>
              <a:rPr b="1" lang="es" sz="1800" spc="-1" strike="noStrike">
                <a:solidFill>
                  <a:schemeClr val="accent1"/>
                </a:solidFill>
                <a:latin typeface="Raleway"/>
                <a:ea typeface="Raleway"/>
              </a:rPr>
              <a:t>la interacción del usuario</a:t>
            </a:r>
            <a:r>
              <a:rPr b="0" lang="es" sz="1800" spc="-1" strike="noStrike">
                <a:solidFill>
                  <a:schemeClr val="accent1"/>
                </a:solidFill>
                <a:latin typeface="Raleway"/>
                <a:ea typeface="Raleway"/>
              </a:rPr>
              <a:t> (Ingreso de Datos y Salida de Información).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Raleway"/>
              <a:buChar char="●"/>
            </a:pPr>
            <a:r>
              <a:rPr b="0" lang="es" sz="1800" spc="-1" strike="noStrike">
                <a:solidFill>
                  <a:schemeClr val="accent1"/>
                </a:solidFill>
                <a:latin typeface="Raleway"/>
                <a:ea typeface="Raleway"/>
              </a:rPr>
              <a:t>Utiliza lógica del negocio. Requiere de varias tecnologías  (librerías, frameworks, motores de base de datos)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Raleway"/>
              <a:buChar char="●"/>
            </a:pPr>
            <a:r>
              <a:rPr b="0" lang="es" sz="1800" spc="-1" strike="noStrike">
                <a:solidFill>
                  <a:schemeClr val="accent1"/>
                </a:solidFill>
                <a:latin typeface="Raleway"/>
                <a:ea typeface="Raleway"/>
              </a:rPr>
              <a:t>Ejemplos: portales web, plataformas de películas, Ecommerce, HomeBanking.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63840" y="5576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Arquitectura Aplicaciones Web: Tres Niveles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33560" y="3127680"/>
            <a:ext cx="2074320" cy="118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chemeClr val="accent1"/>
                </a:solidFill>
                <a:latin typeface="Lato"/>
                <a:ea typeface="Lato"/>
              </a:rPr>
              <a:t>Cliente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chemeClr val="accent1"/>
                </a:solidFill>
                <a:latin typeface="Lato"/>
                <a:ea typeface="Lato"/>
              </a:rPr>
              <a:t>Presentación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125;p16" descr=""/>
          <p:cNvPicPr/>
          <p:nvPr/>
        </p:nvPicPr>
        <p:blipFill>
          <a:blip r:embed="rId1"/>
          <a:stretch/>
        </p:blipFill>
        <p:spPr>
          <a:xfrm>
            <a:off x="7421400" y="1433880"/>
            <a:ext cx="1167840" cy="1438200"/>
          </a:xfrm>
          <a:prstGeom prst="rect">
            <a:avLst/>
          </a:prstGeom>
          <a:ln w="0">
            <a:noFill/>
          </a:ln>
        </p:spPr>
      </p:pic>
      <p:pic>
        <p:nvPicPr>
          <p:cNvPr id="157" name="Google Shape;126;p16" descr=""/>
          <p:cNvPicPr/>
          <p:nvPr/>
        </p:nvPicPr>
        <p:blipFill>
          <a:blip r:embed="rId2"/>
          <a:stretch/>
        </p:blipFill>
        <p:spPr>
          <a:xfrm>
            <a:off x="4130280" y="1384200"/>
            <a:ext cx="996480" cy="153756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127;p16" descr=""/>
          <p:cNvPicPr/>
          <p:nvPr/>
        </p:nvPicPr>
        <p:blipFill>
          <a:blip r:embed="rId3"/>
          <a:stretch/>
        </p:blipFill>
        <p:spPr>
          <a:xfrm>
            <a:off x="352800" y="1321920"/>
            <a:ext cx="1504080" cy="1720800"/>
          </a:xfrm>
          <a:prstGeom prst="rect">
            <a:avLst/>
          </a:prstGeom>
          <a:ln w="0">
            <a:noFill/>
          </a:ln>
        </p:spPr>
      </p:pic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76360" y="3213720"/>
            <a:ext cx="2725920" cy="118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chemeClr val="accent1"/>
                </a:solidFill>
                <a:latin typeface="Lato"/>
                <a:ea typeface="Lato"/>
              </a:rPr>
              <a:t>Aplicación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chemeClr val="accent1"/>
                </a:solidFill>
                <a:latin typeface="Lato"/>
                <a:ea typeface="Lato"/>
              </a:rPr>
              <a:t>Lógica del Negocio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300000" y="3502800"/>
            <a:ext cx="2661480" cy="61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95000"/>
              </a:lnSpc>
              <a:buNone/>
              <a:tabLst>
                <a:tab algn="l" pos="0"/>
              </a:tabLst>
            </a:pPr>
            <a:r>
              <a:rPr b="1" lang="es" sz="1810" spc="-1" strike="noStrike">
                <a:solidFill>
                  <a:schemeClr val="accent1"/>
                </a:solidFill>
                <a:latin typeface="Lato"/>
                <a:ea typeface="Lato"/>
              </a:rPr>
              <a:t>Almacenamiento</a:t>
            </a:r>
            <a:endParaRPr b="0" lang="es-ES" sz="181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810" spc="-1" strike="noStrike">
                <a:solidFill>
                  <a:schemeClr val="accent1"/>
                </a:solidFill>
                <a:latin typeface="Lato"/>
                <a:ea typeface="Lato"/>
              </a:rPr>
              <a:t>Datos</a:t>
            </a:r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130;p16"/>
          <p:cNvSpPr/>
          <p:nvPr/>
        </p:nvSpPr>
        <p:spPr>
          <a:xfrm>
            <a:off x="1986120" y="1993320"/>
            <a:ext cx="2026080" cy="498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131;p16"/>
          <p:cNvSpPr/>
          <p:nvPr/>
        </p:nvSpPr>
        <p:spPr>
          <a:xfrm>
            <a:off x="5279400" y="1993320"/>
            <a:ext cx="2000160" cy="498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63840" y="5576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Arquitectura Aplicaciones Web: MVC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137;p17" descr=""/>
          <p:cNvPicPr/>
          <p:nvPr/>
        </p:nvPicPr>
        <p:blipFill>
          <a:blip r:embed="rId1"/>
          <a:srcRect l="0" t="23154" r="0" b="14145"/>
          <a:stretch/>
        </p:blipFill>
        <p:spPr>
          <a:xfrm>
            <a:off x="1792440" y="2024280"/>
            <a:ext cx="4974840" cy="3119040"/>
          </a:xfrm>
          <a:prstGeom prst="rect">
            <a:avLst/>
          </a:prstGeom>
          <a:ln w="0">
            <a:noFill/>
          </a:ln>
        </p:spPr>
      </p:pic>
      <p:pic>
        <p:nvPicPr>
          <p:cNvPr id="165" name="Google Shape;138;p17" descr=""/>
          <p:cNvPicPr/>
          <p:nvPr/>
        </p:nvPicPr>
        <p:blipFill>
          <a:blip r:embed="rId2"/>
          <a:stretch/>
        </p:blipFill>
        <p:spPr>
          <a:xfrm>
            <a:off x="5227200" y="1287000"/>
            <a:ext cx="611640" cy="80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63840" y="176760"/>
            <a:ext cx="7688520" cy="1046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Arquitectura Aplicaciones Web: Hexagonal (Puertos y Adaptadores)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144;p18" descr=""/>
          <p:cNvPicPr/>
          <p:nvPr/>
        </p:nvPicPr>
        <p:blipFill>
          <a:blip r:embed="rId1"/>
          <a:stretch/>
        </p:blipFill>
        <p:spPr>
          <a:xfrm>
            <a:off x="149040" y="1092960"/>
            <a:ext cx="4078080" cy="3745440"/>
          </a:xfrm>
          <a:prstGeom prst="rect">
            <a:avLst/>
          </a:prstGeom>
          <a:ln w="0">
            <a:noFill/>
          </a:ln>
        </p:spPr>
      </p:pic>
      <p:sp>
        <p:nvSpPr>
          <p:cNvPr id="168" name="Google Shape;145;p18"/>
          <p:cNvSpPr/>
          <p:nvPr/>
        </p:nvSpPr>
        <p:spPr>
          <a:xfrm>
            <a:off x="4332240" y="1206720"/>
            <a:ext cx="28994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Lato"/>
                <a:ea typeface="Lato"/>
              </a:rPr>
              <a:t>Entrada y Salida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Lato"/>
                <a:ea typeface="Lato"/>
              </a:rPr>
              <a:t>Infraestructura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Lato"/>
                <a:ea typeface="Lato"/>
              </a:rPr>
              <a:t>Conexión de Base de datos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9" name="Google Shape;146;p18"/>
          <p:cNvCxnSpPr>
            <a:endCxn id="168" idx="1"/>
          </p:cNvCxnSpPr>
          <p:nvPr/>
        </p:nvCxnSpPr>
        <p:spPr>
          <a:xfrm flipV="1">
            <a:off x="2849400" y="1617480"/>
            <a:ext cx="1483200" cy="469080"/>
          </a:xfrm>
          <a:prstGeom prst="straightConnector1">
            <a:avLst/>
          </a:prstGeom>
          <a:ln w="9525">
            <a:solidFill>
              <a:srgbClr val="1a1a1a"/>
            </a:solidFill>
            <a:round/>
            <a:tailEnd len="med" type="triangle" w="med"/>
          </a:ln>
        </p:spPr>
      </p:cxnSp>
      <p:sp>
        <p:nvSpPr>
          <p:cNvPr id="170" name="Google Shape;147;p18"/>
          <p:cNvSpPr/>
          <p:nvPr/>
        </p:nvSpPr>
        <p:spPr>
          <a:xfrm>
            <a:off x="4319280" y="2442600"/>
            <a:ext cx="2254320" cy="12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Lato"/>
                <a:ea typeface="Lato"/>
              </a:rPr>
              <a:t>Acciones del Negocio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Lato"/>
                <a:ea typeface="Lato"/>
              </a:rPr>
              <a:t>Crear, Eliminar, Editar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Lato"/>
                <a:ea typeface="Lato"/>
              </a:rPr>
              <a:t>Casos de Uso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Google Shape;148;p18"/>
          <p:cNvCxnSpPr/>
          <p:nvPr/>
        </p:nvCxnSpPr>
        <p:spPr>
          <a:xfrm flipV="1">
            <a:off x="2796840" y="2965680"/>
            <a:ext cx="1430640" cy="144360"/>
          </a:xfrm>
          <a:prstGeom prst="straightConnector1">
            <a:avLst/>
          </a:prstGeom>
          <a:ln w="9525">
            <a:solidFill>
              <a:srgbClr val="1a1a1a"/>
            </a:solidFill>
            <a:round/>
            <a:tailEnd len="med" type="triangle" w="med"/>
          </a:ln>
        </p:spPr>
      </p:cxnSp>
      <p:sp>
        <p:nvSpPr>
          <p:cNvPr id="172" name="Google Shape;149;p18"/>
          <p:cNvSpPr/>
          <p:nvPr/>
        </p:nvSpPr>
        <p:spPr>
          <a:xfrm>
            <a:off x="3741480" y="4595040"/>
            <a:ext cx="39884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Lato"/>
                <a:ea typeface="Lato"/>
              </a:rPr>
              <a:t>Usuario, </a:t>
            </a:r>
            <a:r>
              <a:rPr b="1" lang="es" sz="1400" spc="-1" strike="noStrike">
                <a:solidFill>
                  <a:srgbClr val="000000"/>
                </a:solidFill>
                <a:latin typeface="Lato"/>
                <a:ea typeface="Lato"/>
              </a:rPr>
              <a:t>interfaces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3" name="Google Shape;150;p18"/>
          <p:cNvCxnSpPr/>
          <p:nvPr/>
        </p:nvCxnSpPr>
        <p:spPr>
          <a:xfrm>
            <a:off x="2287440" y="3295800"/>
            <a:ext cx="1454040" cy="1441080"/>
          </a:xfrm>
          <a:prstGeom prst="straightConnector1">
            <a:avLst/>
          </a:prstGeom>
          <a:ln w="9525">
            <a:solidFill>
              <a:srgbClr val="1a1a1a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11760" y="136116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4200" spc="-1" strike="noStrike">
                <a:solidFill>
                  <a:schemeClr val="dk2"/>
                </a:solidFill>
                <a:latin typeface="Raleway"/>
                <a:ea typeface="Raleway"/>
              </a:rPr>
              <a:t>Tecnologías WEB</a:t>
            </a: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352120" y="4356000"/>
            <a:ext cx="3480120" cy="590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600" spc="-1" strike="noStrike">
                <a:solidFill>
                  <a:schemeClr val="accent1"/>
                </a:solidFill>
                <a:latin typeface="Lato"/>
                <a:ea typeface="Lato"/>
              </a:rPr>
              <a:t>Programación II 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/>
          </p:nvPr>
        </p:nvSpPr>
        <p:spPr>
          <a:xfrm>
            <a:off x="170280" y="1685520"/>
            <a:ext cx="2074320" cy="498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4000"/>
          </a:bodyPr>
          <a:p>
            <a:pPr indent="0"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chemeClr val="accent1"/>
                </a:solidFill>
                <a:latin typeface="Lato"/>
                <a:ea typeface="Lato"/>
              </a:rPr>
              <a:t>Cliente: FrontEnd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162;p20" descr=""/>
          <p:cNvPicPr/>
          <p:nvPr/>
        </p:nvPicPr>
        <p:blipFill>
          <a:blip r:embed="rId1"/>
          <a:stretch/>
        </p:blipFill>
        <p:spPr>
          <a:xfrm>
            <a:off x="7320600" y="179280"/>
            <a:ext cx="1026720" cy="1264320"/>
          </a:xfrm>
          <a:prstGeom prst="rect">
            <a:avLst/>
          </a:prstGeom>
          <a:ln w="0">
            <a:noFill/>
          </a:ln>
        </p:spPr>
      </p:pic>
      <p:pic>
        <p:nvPicPr>
          <p:cNvPr id="178" name="Google Shape;163;p20" descr=""/>
          <p:cNvPicPr/>
          <p:nvPr/>
        </p:nvPicPr>
        <p:blipFill>
          <a:blip r:embed="rId2"/>
          <a:stretch/>
        </p:blipFill>
        <p:spPr>
          <a:xfrm>
            <a:off x="4170240" y="174240"/>
            <a:ext cx="856080" cy="1321200"/>
          </a:xfrm>
          <a:prstGeom prst="rect">
            <a:avLst/>
          </a:prstGeom>
          <a:ln w="0">
            <a:noFill/>
          </a:ln>
        </p:spPr>
      </p:pic>
      <p:pic>
        <p:nvPicPr>
          <p:cNvPr id="179" name="Google Shape;164;p20" descr=""/>
          <p:cNvPicPr/>
          <p:nvPr/>
        </p:nvPicPr>
        <p:blipFill>
          <a:blip r:embed="rId3"/>
          <a:stretch/>
        </p:blipFill>
        <p:spPr>
          <a:xfrm>
            <a:off x="517320" y="174240"/>
            <a:ext cx="1320120" cy="1510560"/>
          </a:xfrm>
          <a:prstGeom prst="rect">
            <a:avLst/>
          </a:prstGeom>
          <a:ln w="0">
            <a:noFill/>
          </a:ln>
        </p:spPr>
      </p:pic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388320" y="1661400"/>
            <a:ext cx="2263320" cy="498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729" spc="-1" strike="noStrike">
                <a:solidFill>
                  <a:schemeClr val="accent1"/>
                </a:solidFill>
                <a:latin typeface="Lato"/>
                <a:ea typeface="Lato"/>
              </a:rPr>
              <a:t>Aplicación:BackEnd</a:t>
            </a:r>
            <a:endParaRPr b="0" lang="es-ES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7232040" y="1553040"/>
            <a:ext cx="936720" cy="61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9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810" spc="-1" strike="noStrike">
                <a:solidFill>
                  <a:schemeClr val="accent1"/>
                </a:solidFill>
                <a:latin typeface="Lato"/>
                <a:ea typeface="Lato"/>
              </a:rPr>
              <a:t>Datos</a:t>
            </a:r>
            <a:endParaRPr b="0" lang="es-ES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167;p20"/>
          <p:cNvSpPr/>
          <p:nvPr/>
        </p:nvSpPr>
        <p:spPr>
          <a:xfrm>
            <a:off x="2061720" y="659520"/>
            <a:ext cx="1787400" cy="498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168;p20"/>
          <p:cNvSpPr/>
          <p:nvPr/>
        </p:nvSpPr>
        <p:spPr>
          <a:xfrm>
            <a:off x="5261040" y="659520"/>
            <a:ext cx="1787400" cy="4982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Google Shape;169;p20"/>
          <p:cNvSpPr/>
          <p:nvPr/>
        </p:nvSpPr>
        <p:spPr>
          <a:xfrm>
            <a:off x="288720" y="3635280"/>
            <a:ext cx="207432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Lato"/>
                <a:ea typeface="Lato"/>
              </a:rPr>
              <a:t>Frameworks 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Lato"/>
                <a:ea typeface="Lato"/>
              </a:rPr>
              <a:t>Angular, React, Vue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Google Shape;170;p20" descr=""/>
          <p:cNvPicPr/>
          <p:nvPr/>
        </p:nvPicPr>
        <p:blipFill>
          <a:blip r:embed="rId4"/>
          <a:stretch/>
        </p:blipFill>
        <p:spPr>
          <a:xfrm>
            <a:off x="4672440" y="2927520"/>
            <a:ext cx="1458360" cy="89208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171;p20" descr=""/>
          <p:cNvPicPr/>
          <p:nvPr/>
        </p:nvPicPr>
        <p:blipFill>
          <a:blip r:embed="rId5"/>
          <a:stretch/>
        </p:blipFill>
        <p:spPr>
          <a:xfrm>
            <a:off x="1114200" y="4376520"/>
            <a:ext cx="613080" cy="53280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172;p20" descr=""/>
          <p:cNvPicPr/>
          <p:nvPr/>
        </p:nvPicPr>
        <p:blipFill>
          <a:blip r:embed="rId6"/>
          <a:stretch/>
        </p:blipFill>
        <p:spPr>
          <a:xfrm>
            <a:off x="1914480" y="4377600"/>
            <a:ext cx="613080" cy="53100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173;p20" descr=""/>
          <p:cNvPicPr/>
          <p:nvPr/>
        </p:nvPicPr>
        <p:blipFill>
          <a:blip r:embed="rId7"/>
          <a:stretch/>
        </p:blipFill>
        <p:spPr>
          <a:xfrm>
            <a:off x="279720" y="4250880"/>
            <a:ext cx="779040" cy="779040"/>
          </a:xfrm>
          <a:prstGeom prst="rect">
            <a:avLst/>
          </a:prstGeom>
          <a:ln w="0">
            <a:noFill/>
          </a:ln>
        </p:spPr>
      </p:pic>
      <p:pic>
        <p:nvPicPr>
          <p:cNvPr id="189" name="Google Shape;174;p20" descr=""/>
          <p:cNvPicPr/>
          <p:nvPr/>
        </p:nvPicPr>
        <p:blipFill>
          <a:blip r:embed="rId8"/>
          <a:srcRect l="6981" t="28069" r="7897" b="4212"/>
          <a:stretch/>
        </p:blipFill>
        <p:spPr>
          <a:xfrm>
            <a:off x="559440" y="2260080"/>
            <a:ext cx="1320120" cy="1249200"/>
          </a:xfrm>
          <a:prstGeom prst="rect">
            <a:avLst/>
          </a:prstGeom>
          <a:ln w="0">
            <a:noFill/>
          </a:ln>
        </p:spPr>
      </p:pic>
      <p:pic>
        <p:nvPicPr>
          <p:cNvPr id="190" name="Google Shape;175;p20" descr=""/>
          <p:cNvPicPr/>
          <p:nvPr/>
        </p:nvPicPr>
        <p:blipFill>
          <a:blip r:embed="rId9"/>
          <a:stretch/>
        </p:blipFill>
        <p:spPr>
          <a:xfrm>
            <a:off x="3830760" y="4004640"/>
            <a:ext cx="779040" cy="779040"/>
          </a:xfrm>
          <a:prstGeom prst="rect">
            <a:avLst/>
          </a:prstGeom>
          <a:ln w="0">
            <a:noFill/>
          </a:ln>
        </p:spPr>
      </p:pic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2596680" y="2122200"/>
            <a:ext cx="3643560" cy="73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3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30" spc="-1" strike="noStrike">
                <a:solidFill>
                  <a:srgbClr val="000000"/>
                </a:solidFill>
                <a:latin typeface="Lato"/>
                <a:ea typeface="Lato"/>
              </a:rPr>
              <a:t>Java, Python, Ruby, PHP, C#, Node.js.</a:t>
            </a:r>
            <a:r>
              <a:rPr b="0" lang="es" sz="1729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endParaRPr b="0" lang="es-ES" sz="1729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72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Google Shape;177;p20" descr=""/>
          <p:cNvPicPr/>
          <p:nvPr/>
        </p:nvPicPr>
        <p:blipFill>
          <a:blip r:embed="rId10"/>
          <a:stretch/>
        </p:blipFill>
        <p:spPr>
          <a:xfrm>
            <a:off x="4915800" y="4016520"/>
            <a:ext cx="754920" cy="754920"/>
          </a:xfrm>
          <a:prstGeom prst="rect">
            <a:avLst/>
          </a:prstGeom>
          <a:ln w="0">
            <a:noFill/>
          </a:ln>
        </p:spPr>
      </p:pic>
      <p:pic>
        <p:nvPicPr>
          <p:cNvPr id="193" name="Google Shape;178;p20" descr=""/>
          <p:cNvPicPr/>
          <p:nvPr/>
        </p:nvPicPr>
        <p:blipFill>
          <a:blip r:embed="rId11"/>
          <a:stretch/>
        </p:blipFill>
        <p:spPr>
          <a:xfrm>
            <a:off x="3137760" y="2860200"/>
            <a:ext cx="1026720" cy="1026720"/>
          </a:xfrm>
          <a:prstGeom prst="rect">
            <a:avLst/>
          </a:prstGeom>
          <a:ln w="0">
            <a:noFill/>
          </a:ln>
        </p:spPr>
      </p:pic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6131160" y="2202840"/>
            <a:ext cx="3012120" cy="73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3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30" spc="-1" strike="noStrike">
                <a:solidFill>
                  <a:srgbClr val="000000"/>
                </a:solidFill>
                <a:latin typeface="Lato"/>
                <a:ea typeface="Lato"/>
              </a:rPr>
              <a:t>MS SQL Server , MySQL, </a:t>
            </a:r>
            <a:endParaRPr b="0" lang="es-ES" sz="143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30" spc="-1" strike="noStrike">
                <a:solidFill>
                  <a:srgbClr val="000000"/>
                </a:solidFill>
                <a:latin typeface="Lato"/>
                <a:ea typeface="Lato"/>
              </a:rPr>
              <a:t>PostgreSQL, MongoDB, Oracle</a:t>
            </a:r>
            <a:r>
              <a:rPr b="0" lang="es" sz="1729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endParaRPr b="0" lang="es-ES" sz="1729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729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Google Shape;180;p20" descr=""/>
          <p:cNvPicPr/>
          <p:nvPr/>
        </p:nvPicPr>
        <p:blipFill>
          <a:blip r:embed="rId12"/>
          <a:stretch/>
        </p:blipFill>
        <p:spPr>
          <a:xfrm>
            <a:off x="6636600" y="2940840"/>
            <a:ext cx="1320120" cy="878400"/>
          </a:xfrm>
          <a:prstGeom prst="rect">
            <a:avLst/>
          </a:prstGeom>
          <a:ln w="0">
            <a:noFill/>
          </a:ln>
        </p:spPr>
      </p:pic>
      <p:pic>
        <p:nvPicPr>
          <p:cNvPr id="196" name="Google Shape;181;p20" descr=""/>
          <p:cNvPicPr/>
          <p:nvPr/>
        </p:nvPicPr>
        <p:blipFill>
          <a:blip r:embed="rId13"/>
          <a:stretch/>
        </p:blipFill>
        <p:spPr>
          <a:xfrm>
            <a:off x="8016840" y="2930400"/>
            <a:ext cx="856080" cy="856080"/>
          </a:xfrm>
          <a:prstGeom prst="rect">
            <a:avLst/>
          </a:prstGeom>
          <a:ln w="0">
            <a:noFill/>
          </a:ln>
        </p:spPr>
      </p:pic>
      <p:pic>
        <p:nvPicPr>
          <p:cNvPr id="197" name="Google Shape;182;p20" descr=""/>
          <p:cNvPicPr/>
          <p:nvPr/>
        </p:nvPicPr>
        <p:blipFill>
          <a:blip r:embed="rId14"/>
          <a:stretch/>
        </p:blipFill>
        <p:spPr>
          <a:xfrm>
            <a:off x="7381440" y="3880800"/>
            <a:ext cx="856080" cy="120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87;p21" descr=""/>
          <p:cNvPicPr/>
          <p:nvPr/>
        </p:nvPicPr>
        <p:blipFill>
          <a:blip r:embed="rId1"/>
          <a:srcRect l="6981" t="28069" r="7897" b="4212"/>
          <a:stretch/>
        </p:blipFill>
        <p:spPr>
          <a:xfrm>
            <a:off x="415080" y="1147680"/>
            <a:ext cx="1494720" cy="141444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2071800" y="1147680"/>
            <a:ext cx="6928200" cy="73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600" spc="-1" strike="noStrike">
                <a:solidFill>
                  <a:srgbClr val="000000"/>
                </a:solidFill>
                <a:latin typeface="Lato"/>
                <a:ea typeface="Lato"/>
              </a:rPr>
              <a:t>Proporciona el contenido y la estructura</a:t>
            </a:r>
            <a:r>
              <a:rPr b="0" lang="es" sz="223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endParaRPr b="0" lang="es-ES" sz="223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2594160" y="1974240"/>
            <a:ext cx="4677840" cy="73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929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600" spc="-1" strike="noStrike">
                <a:solidFill>
                  <a:srgbClr val="000000"/>
                </a:solidFill>
                <a:latin typeface="Lato"/>
                <a:ea typeface="Lato"/>
              </a:rPr>
              <a:t>Aporta elementos interactivos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22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title"/>
          </p:nvPr>
        </p:nvSpPr>
        <p:spPr>
          <a:xfrm>
            <a:off x="663840" y="5576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Construir una Web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2133720" y="1476000"/>
            <a:ext cx="5282280" cy="737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929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600" spc="-1" strike="noStrike">
                <a:solidFill>
                  <a:srgbClr val="000000"/>
                </a:solidFill>
                <a:latin typeface="Lato"/>
                <a:ea typeface="Lato"/>
              </a:rPr>
              <a:t>Añade el diseño y el estilo</a:t>
            </a:r>
            <a:r>
              <a:rPr b="0" lang="es" sz="2230" spc="-1" strike="noStrike">
                <a:solidFill>
                  <a:srgbClr val="000000"/>
                </a:solidFill>
                <a:latin typeface="Lato"/>
                <a:ea typeface="Lato"/>
              </a:rPr>
              <a:t> </a:t>
            </a:r>
            <a:endParaRPr b="0" lang="es-ES" sz="223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223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Google Shape;192;p21" descr=""/>
          <p:cNvPicPr/>
          <p:nvPr/>
        </p:nvPicPr>
        <p:blipFill>
          <a:blip r:embed="rId2"/>
          <a:srcRect l="0" t="0" r="0" b="9543"/>
          <a:stretch/>
        </p:blipFill>
        <p:spPr>
          <a:xfrm>
            <a:off x="2376720" y="2749680"/>
            <a:ext cx="4208760" cy="2139120"/>
          </a:xfrm>
          <a:prstGeom prst="rect">
            <a:avLst/>
          </a:prstGeom>
          <a:ln w="0">
            <a:noFill/>
          </a:ln>
        </p:spPr>
      </p:pic>
      <p:sp>
        <p:nvSpPr>
          <p:cNvPr id="204" name="Google Shape;193;p21"/>
          <p:cNvSpPr/>
          <p:nvPr/>
        </p:nvSpPr>
        <p:spPr>
          <a:xfrm>
            <a:off x="1850040" y="1225440"/>
            <a:ext cx="695160" cy="23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58320" bIns="583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194;p21"/>
          <p:cNvSpPr/>
          <p:nvPr/>
        </p:nvSpPr>
        <p:spPr>
          <a:xfrm>
            <a:off x="1850040" y="1758600"/>
            <a:ext cx="695160" cy="23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58320" bIns="583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195;p21"/>
          <p:cNvSpPr/>
          <p:nvPr/>
        </p:nvSpPr>
        <p:spPr>
          <a:xfrm>
            <a:off x="1850040" y="2215800"/>
            <a:ext cx="695160" cy="23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1a1a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58320" bIns="583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2023-03-31T18:46:26Z</dcterms:modified>
  <cp:revision>1</cp:revision>
  <dc:subject/>
  <dc:title/>
</cp:coreProperties>
</file>