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75" r:id="rId22"/>
    <p:sldId id="265" r:id="rId23"/>
    <p:sldId id="266" r:id="rId24"/>
    <p:sldId id="268" r:id="rId25"/>
    <p:sldId id="267" r:id="rId26"/>
    <p:sldId id="269" r:id="rId27"/>
    <p:sldId id="270" r:id="rId28"/>
    <p:sldId id="271" r:id="rId29"/>
    <p:sldId id="272" r:id="rId30"/>
    <p:sldId id="273"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0" y="1122363"/>
            <a:ext cx="5322700"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0" y="3602039"/>
            <a:ext cx="7125380"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p:nvSpPr>
        <p:spPr>
          <a:xfrm>
            <a:off x="0" y="4572000"/>
            <a:ext cx="9144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p:nvSpPr>
        <p:spPr>
          <a:xfrm>
            <a:off x="437809" y="4960030"/>
            <a:ext cx="1163411"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p:nvSpPr>
        <p:spPr>
          <a:xfrm>
            <a:off x="1" y="4571999"/>
            <a:ext cx="838881"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p:nvSpPr>
        <p:spPr>
          <a:xfrm>
            <a:off x="1" y="5739492"/>
            <a:ext cx="838881"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p:nvGrpSpPr>
        <p:grpSpPr>
          <a:xfrm>
            <a:off x="6198321" y="-3419"/>
            <a:ext cx="2945680"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p:nvSpPr>
        <p:spPr>
          <a:xfrm>
            <a:off x="0" y="-1"/>
            <a:ext cx="875620"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p:nvSpPr>
        <p:spPr>
          <a:xfrm>
            <a:off x="8268381" y="4580708"/>
            <a:ext cx="875620"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rot="5400000" flipH="1">
            <a:off x="-451387" y="3698284"/>
            <a:ext cx="3611104"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2"/>
            <a:ext cx="7334387"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528204"/>
            <a:ext cx="349758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6061569"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87AE5AC3-5B08-41D9-BF3E-A66B1B8FBC79}" type="slidenum">
              <a:rPr lang="en-US" smtClean="0"/>
              <a:pPr/>
              <a:t>‹#›</a:t>
            </a:fld>
            <a:endParaRPr lang="en-US"/>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712426" y="2528204"/>
            <a:ext cx="349758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875620" y="2005689"/>
            <a:ext cx="349758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712426" y="2005689"/>
            <a:ext cx="349758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18" y="2526318"/>
            <a:ext cx="2414016"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rot="5400000">
            <a:off x="5984284" y="451388"/>
            <a:ext cx="3611104" cy="270832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a:off x="-1773"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p:nvSpPr>
        <p:spPr>
          <a:xfrm rot="5400000" flipH="1">
            <a:off x="8326876" y="6040876"/>
            <a:ext cx="933856" cy="700392"/>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1940563"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325336"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3512841" y="2526318"/>
            <a:ext cx="237995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875620"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3512841"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6150062" y="2526318"/>
            <a:ext cx="237995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6150062" y="2003804"/>
            <a:ext cx="2379959"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0" y="1122363"/>
            <a:ext cx="4665209" cy="2387600"/>
          </a:xfrm>
        </p:spPr>
        <p:txBody>
          <a:bodyPr anchor="b">
            <a:noAutofit/>
          </a:bodyPr>
          <a:lstStyle>
            <a:lvl1pPr algn="l">
              <a:defRPr sz="6000" b="1">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0" y="3602039"/>
            <a:ext cx="4665208"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p:nvSpPr>
        <p:spPr>
          <a:xfrm>
            <a:off x="6198319" y="0"/>
            <a:ext cx="294568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5">
            <a:extLst>
              <a:ext uri="{FF2B5EF4-FFF2-40B4-BE49-F238E27FC236}">
                <a16:creationId xmlns="" xmlns:a16="http://schemas.microsoft.com/office/drawing/2014/main" id="{F15FBB50-09C8-B64E-AE57-67C5E70810CB}"/>
              </a:ext>
            </a:extLst>
          </p:cNvPr>
          <p:cNvGrpSpPr/>
          <p:nvPr/>
        </p:nvGrpSpPr>
        <p:grpSpPr>
          <a:xfrm>
            <a:off x="6198321" y="3685939"/>
            <a:ext cx="2945680"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p:nvSpPr>
        <p:spPr>
          <a:xfrm>
            <a:off x="0" y="-1"/>
            <a:ext cx="875620"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p:nvSpPr>
        <p:spPr>
          <a:xfrm>
            <a:off x="7671161" y="-1"/>
            <a:ext cx="1472840"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17468"/>
            <a:ext cx="7334387"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p:nvGrpSpPr>
        <p:grpSpPr>
          <a:xfrm>
            <a:off x="6061569" y="5590904"/>
            <a:ext cx="1179285"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p:nvSpPr>
        <p:spPr>
          <a:xfrm>
            <a:off x="0" y="2286002"/>
            <a:ext cx="9156617"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p:nvSpPr>
        <p:spPr>
          <a:xfrm flipH="1">
            <a:off x="6448289"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p:nvSpPr>
        <p:spPr>
          <a:xfrm>
            <a:off x="1" y="0"/>
            <a:ext cx="700392"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p:nvSpPr>
        <p:spPr>
          <a:xfrm rot="5400000" flipH="1" flipV="1">
            <a:off x="7472326" y="614324"/>
            <a:ext cx="2285999" cy="105735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75620" y="2653168"/>
            <a:ext cx="7334387"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BBCCE34-B275-4344-9CE3-F837032FB72E}" type="datetimeFigureOut">
              <a:rPr lang="en-US" smtClean="0"/>
              <a:pPr/>
              <a:t>9/12/2023</a:t>
            </a:fld>
            <a:endParaRPr lang="en-US"/>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7654738" y="6356351"/>
            <a:ext cx="1203512" cy="365125"/>
          </a:xfrm>
        </p:spPr>
        <p:txBody>
          <a:bodyPr>
            <a:noAutofit/>
          </a:bodyPr>
          <a:lstStyle>
            <a:lvl1pPr>
              <a:defRPr>
                <a:solidFill>
                  <a:schemeClr val="accent3"/>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p:nvSpPr>
        <p:spPr>
          <a:xfrm>
            <a:off x="0" y="0"/>
            <a:ext cx="6019118"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875621" y="1059400"/>
            <a:ext cx="4684434" cy="2387600"/>
          </a:xfrm>
        </p:spPr>
        <p:txBody>
          <a:bodyPr anchor="b">
            <a:noAutofit/>
          </a:bodyPr>
          <a:lstStyle>
            <a:lvl1pPr algn="l">
              <a:defRPr sz="6000" b="1">
                <a:solidFill>
                  <a:schemeClr val="bg1"/>
                </a:solidFill>
                <a:latin typeface="+mj-lt"/>
              </a:defRPr>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875621" y="3539076"/>
            <a:ext cx="4684434"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4" name="Group 5">
            <a:extLst>
              <a:ext uri="{FF2B5EF4-FFF2-40B4-BE49-F238E27FC236}">
                <a16:creationId xmlns="" xmlns:a16="http://schemas.microsoft.com/office/drawing/2014/main" id="{89843C7E-5704-7A46-8974-F3BFA42E7310}"/>
              </a:ext>
            </a:extLst>
          </p:cNvPr>
          <p:cNvGrpSpPr/>
          <p:nvPr/>
        </p:nvGrpSpPr>
        <p:grpSpPr>
          <a:xfrm rot="16200000">
            <a:off x="5835853" y="2512646"/>
            <a:ext cx="3032351" cy="1832708"/>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p:nvSpPr>
        <p:spPr>
          <a:xfrm flipH="1">
            <a:off x="6435672" y="3246896"/>
            <a:ext cx="2708328"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2"/>
            <a:ext cx="7334387"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p:nvSpPr>
        <p:spPr>
          <a:xfrm flipH="1">
            <a:off x="6435672" y="1"/>
            <a:ext cx="2708328"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p:nvSpPr>
        <p:spPr>
          <a:xfrm rot="5400000" flipH="1">
            <a:off x="-451387" y="3698284"/>
            <a:ext cx="3611104" cy="270832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8">
            <a:extLst>
              <a:ext uri="{FF2B5EF4-FFF2-40B4-BE49-F238E27FC236}">
                <a16:creationId xmlns="" xmlns:a16="http://schemas.microsoft.com/office/drawing/2014/main" id="{ABA2A58C-57B7-834C-8F5C-3299322411B1}"/>
              </a:ext>
            </a:extLst>
          </p:cNvPr>
          <p:cNvGrpSpPr/>
          <p:nvPr/>
        </p:nvGrpSpPr>
        <p:grpSpPr>
          <a:xfrm rot="16200000">
            <a:off x="7882649" y="311029"/>
            <a:ext cx="1572380" cy="950323"/>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875620" y="381000"/>
            <a:ext cx="7334387" cy="1325563"/>
          </a:xfrm>
        </p:spPr>
        <p:txBody>
          <a:bodyPr anchor="b">
            <a:noAutofit/>
          </a:bodyPr>
          <a:lstStyle>
            <a:lvl1pPr>
              <a:defRPr sz="4800" b="1">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875620" y="2087564"/>
            <a:ext cx="7334387"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285750" y="6356351"/>
            <a:ext cx="1275764"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BBCCE34-B275-4344-9CE3-F837032FB72E}" type="datetimeFigureOut">
              <a:rPr lang="en-US" smtClean="0"/>
              <a:pPr/>
              <a:t>9/12/2023</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7614958" y="6356351"/>
            <a:ext cx="1243292"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349041" y="1684338"/>
            <a:ext cx="6445919" cy="2810460"/>
          </a:xfrm>
        </p:spPr>
        <p:txBody>
          <a:bodyPr>
            <a:noAutofit/>
          </a:bodyPr>
          <a:lstStyle>
            <a:lvl1pPr algn="ctr">
              <a:lnSpc>
                <a:spcPct val="100000"/>
              </a:lnSpc>
              <a:defRPr sz="4600">
                <a:solidFill>
                  <a:schemeClr val="bg1"/>
                </a:solidFill>
                <a:latin typeface="+mj-lt"/>
              </a:defRPr>
            </a:lvl1pPr>
          </a:lstStyle>
          <a:p>
            <a:r>
              <a:rPr lang="en-US" smtClean="0"/>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285750" y="519406"/>
            <a:ext cx="1023223"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5161360" y="4494213"/>
            <a:ext cx="2633663"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smtClean="0"/>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7956828" y="3399693"/>
            <a:ext cx="1023223"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0BBCCE34-B275-4344-9CE3-F837032FB72E}" type="datetimeFigureOut">
              <a:rPr lang="en-US" smtClean="0"/>
              <a:pPr/>
              <a:t>9/12/2023</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p:nvSpPr>
        <p:spPr>
          <a:xfrm>
            <a:off x="0" y="-1664"/>
            <a:ext cx="7392759"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562822" y="381000"/>
            <a:ext cx="6301218"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562822" y="2227758"/>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1592514" y="2426400"/>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1592513" y="2811646"/>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4121860" y="2227758"/>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5153113" y="242256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5153112" y="280781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562822" y="4254273"/>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1592514" y="4498793"/>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1592513" y="4884039"/>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4121860" y="4254273"/>
            <a:ext cx="900281" cy="1201242"/>
          </a:xfrm>
        </p:spPr>
        <p:txBody>
          <a:bodyPr>
            <a:noAutofit/>
          </a:bodyPr>
          <a:lstStyle>
            <a:lvl1pPr marL="0" indent="0">
              <a:buNone/>
              <a:defRPr sz="1400">
                <a:solidFill>
                  <a:schemeClr val="tx1"/>
                </a:solidFill>
                <a:latin typeface="+mn-lt"/>
              </a:defRPr>
            </a:lvl1pPr>
          </a:lstStyle>
          <a:p>
            <a:r>
              <a:rPr lang="en-US" smtClean="0"/>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5153113" y="4498793"/>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5153112" y="4884039"/>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285751" y="6356351"/>
            <a:ext cx="1177352" cy="365125"/>
          </a:xfrm>
        </p:spPr>
        <p:txBody>
          <a:bodyPr>
            <a:noAutofit/>
          </a:bodyPr>
          <a:lstStyle>
            <a:lvl1pPr>
              <a:defRPr>
                <a:solidFill>
                  <a:schemeClr val="accent3"/>
                </a:solidFill>
                <a:latin typeface="+mn-lt"/>
              </a:defRPr>
            </a:lvl1pPr>
          </a:lstStyle>
          <a:p>
            <a:fld id="{0BBCCE34-B275-4344-9CE3-F837032FB72E}" type="datetimeFigureOut">
              <a:rPr lang="en-US" smtClean="0"/>
              <a:pPr/>
              <a:t>9/12/2023</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153330" y="6356351"/>
            <a:ext cx="3086100" cy="365125"/>
          </a:xfrm>
        </p:spPr>
        <p:txBody>
          <a:bodyPr>
            <a:noAutofit/>
          </a:bodyPr>
          <a:lstStyle>
            <a:lvl1pPr>
              <a:defRPr>
                <a:solidFill>
                  <a:schemeClr val="accent3"/>
                </a:solidFill>
                <a:latin typeface="+mn-lt"/>
              </a:defRPr>
            </a:lvl1pPr>
          </a:lstStyle>
          <a:p>
            <a:endParaRPr lang="en-US"/>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6249251" y="6356351"/>
            <a:ext cx="875621" cy="365125"/>
          </a:xfrm>
        </p:spPr>
        <p:txBody>
          <a:bodyPr>
            <a:noAutofit/>
          </a:bodyPr>
          <a:lstStyle>
            <a:lvl1pPr>
              <a:defRPr>
                <a:solidFill>
                  <a:schemeClr val="accent3"/>
                </a:solidFill>
                <a:latin typeface="+mn-lt"/>
              </a:defRPr>
            </a:lvl1pPr>
          </a:lstStyle>
          <a:p>
            <a:fld id="{87AE5AC3-5B08-41D9-BF3E-A66B1B8FBC79}" type="slidenum">
              <a:rPr lang="en-US" smtClean="0"/>
              <a:pPr/>
              <a:t>‹#›</a:t>
            </a:fld>
            <a:endParaRPr lang="en-US"/>
          </a:p>
        </p:txBody>
      </p:sp>
      <p:sp>
        <p:nvSpPr>
          <p:cNvPr id="19" name="Freeform 18">
            <a:extLst>
              <a:ext uri="{FF2B5EF4-FFF2-40B4-BE49-F238E27FC236}">
                <a16:creationId xmlns="" xmlns:a16="http://schemas.microsoft.com/office/drawing/2014/main" id="{AAB3BC7E-B34F-EF47-B125-1574C5484E22}"/>
              </a:ext>
            </a:extLst>
          </p:cNvPr>
          <p:cNvSpPr/>
          <p:nvPr/>
        </p:nvSpPr>
        <p:spPr>
          <a:xfrm rot="16200000" flipV="1">
            <a:off x="6889750" y="501347"/>
            <a:ext cx="188164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p:nvSpPr>
        <p:spPr>
          <a:xfrm flipH="1">
            <a:off x="8149828" y="1879978"/>
            <a:ext cx="99417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p:nvSpPr>
        <p:spPr>
          <a:xfrm>
            <a:off x="8268380" y="-1664"/>
            <a:ext cx="875621"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p:nvSpPr>
        <p:spPr>
          <a:xfrm>
            <a:off x="7750568" y="2737752"/>
            <a:ext cx="1035623"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p:nvSpPr>
        <p:spPr>
          <a:xfrm rot="16200000" flipH="1">
            <a:off x="7765369" y="5479369"/>
            <a:ext cx="1881641" cy="87562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p:nvSpPr>
        <p:spPr>
          <a:xfrm flipV="1">
            <a:off x="7392760" y="3651506"/>
            <a:ext cx="99417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p:nvSpPr>
        <p:spPr>
          <a:xfrm flipH="1" flipV="1">
            <a:off x="7392760" y="4976360"/>
            <a:ext cx="875621"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562822" y="381000"/>
            <a:ext cx="8008607" cy="1325563"/>
          </a:xfrm>
        </p:spPr>
        <p:txBody>
          <a:bodyPr lIns="0" anchor="b">
            <a:noAutofit/>
          </a:bodyPr>
          <a:lstStyle>
            <a:lvl1pPr>
              <a:defRPr sz="4800" b="1">
                <a:latin typeface="+mj-lt"/>
              </a:defRPr>
            </a:lvl1pPr>
          </a:lstStyle>
          <a:p>
            <a:r>
              <a:rPr lang="en-US" smtClean="0"/>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562822"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562823"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562822"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2662048"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2662049"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2662048"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4761276"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4761276"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4761276"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6860502" y="2068735"/>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6860502" y="2994545"/>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6860502" y="3379791"/>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562822"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562823"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562822"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2662048"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2662049"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2662048"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4761276"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4761276"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4761276"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6860502" y="4118552"/>
            <a:ext cx="678740" cy="905641"/>
          </a:xfrm>
        </p:spPr>
        <p:txBody>
          <a:bodyPr>
            <a:noAutofit/>
          </a:bodyPr>
          <a:lstStyle>
            <a:lvl1pPr marL="0" indent="0">
              <a:buNone/>
              <a:defRPr sz="1400">
                <a:solidFill>
                  <a:schemeClr val="tx1"/>
                </a:solidFill>
              </a:defRPr>
            </a:lvl1pPr>
          </a:lstStyle>
          <a:p>
            <a:r>
              <a:rPr lang="en-US" smtClean="0"/>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6860502" y="5044362"/>
            <a:ext cx="1710928"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6860502" y="5429608"/>
            <a:ext cx="1710928"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BBCCE34-B275-4344-9CE3-F837032FB72E}" type="datetimeFigureOut">
              <a:rPr lang="en-US" smtClean="0"/>
              <a:pPr/>
              <a:t>9/12/2023</a:t>
            </a:fld>
            <a:endParaRPr lang="en-US"/>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285750" y="381000"/>
            <a:ext cx="8572500" cy="1325563"/>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285750" y="1825625"/>
            <a:ext cx="8572500" cy="4351338"/>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285750" y="6356351"/>
            <a:ext cx="20574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0BBCCE34-B275-4344-9CE3-F837032FB72E}" type="datetimeFigureOut">
              <a:rPr lang="en-US" smtClean="0"/>
              <a:pPr/>
              <a:t>9/12/2023</a:t>
            </a:fld>
            <a:endParaRPr lang="en-US"/>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6800850" y="6356351"/>
            <a:ext cx="20574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87AE5AC3-5B08-41D9-BF3E-A66B1B8FBC79}" type="slidenum">
              <a:rPr lang="en-US" smtClean="0"/>
              <a:pPr/>
              <a:t>‹#›</a:t>
            </a:fld>
            <a:endParaRPr lang="en-US"/>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latin typeface="Arial Black" pitchFamily="34" charset="0"/>
              </a:rPr>
              <a:t>PYTHON TKINTER</a:t>
            </a:r>
            <a:endParaRPr lang="en-US" sz="5400" b="1" dirty="0">
              <a:latin typeface="Arial Black" pitchFamily="34" charset="0"/>
            </a:endParaRPr>
          </a:p>
        </p:txBody>
      </p:sp>
      <p:sp>
        <p:nvSpPr>
          <p:cNvPr id="3" name="Subtitle 2"/>
          <p:cNvSpPr>
            <a:spLocks noGrp="1"/>
          </p:cNvSpPr>
          <p:nvPr>
            <p:ph type="subTitle" idx="1"/>
          </p:nvPr>
        </p:nvSpPr>
        <p:spPr>
          <a:xfrm>
            <a:off x="4572000" y="4876800"/>
            <a:ext cx="3810000" cy="762000"/>
          </a:xfrm>
        </p:spPr>
        <p:txBody>
          <a:bodyPr/>
          <a:lstStyle/>
          <a:p>
            <a:r>
              <a:rPr lang="en-US" i="1" dirty="0" smtClean="0">
                <a:solidFill>
                  <a:schemeClr val="tx1"/>
                </a:solidFill>
              </a:rPr>
              <a:t>-Yashika Sharma</a:t>
            </a:r>
            <a:endParaRPr lang="en-US"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WIDGETS- BUTTON()</a:t>
            </a:r>
            <a:endParaRPr lang="en-US" dirty="0">
              <a:latin typeface="Arial" pitchFamily="34" charset="0"/>
              <a:cs typeface="Arial" pitchFamily="34" charset="0"/>
            </a:endParaRPr>
          </a:p>
        </p:txBody>
      </p:sp>
      <p:sp>
        <p:nvSpPr>
          <p:cNvPr id="6" name="Content Placeholder 5"/>
          <p:cNvSpPr>
            <a:spLocks noGrp="1"/>
          </p:cNvSpPr>
          <p:nvPr>
            <p:ph idx="1"/>
          </p:nvPr>
        </p:nvSpPr>
        <p:spPr>
          <a:xfrm>
            <a:off x="304800" y="1371601"/>
            <a:ext cx="8610600" cy="2743200"/>
          </a:xfrm>
        </p:spPr>
        <p:txBody>
          <a:bodyPr/>
          <a:lstStyle/>
          <a:p>
            <a:r>
              <a:rPr lang="en-US" dirty="0" smtClean="0">
                <a:latin typeface="Arial" pitchFamily="34" charset="0"/>
                <a:cs typeface="Arial" pitchFamily="34" charset="0"/>
              </a:rPr>
              <a:t>import </a:t>
            </a:r>
            <a:r>
              <a:rPr lang="en-US" dirty="0" err="1" smtClean="0">
                <a:latin typeface="Arial" pitchFamily="34" charset="0"/>
                <a:cs typeface="Arial" pitchFamily="34" charset="0"/>
              </a:rPr>
              <a:t>tkinter</a:t>
            </a:r>
            <a:r>
              <a:rPr lang="en-US" dirty="0" smtClean="0">
                <a:latin typeface="Arial" pitchFamily="34" charset="0"/>
                <a:cs typeface="Arial" pitchFamily="34" charset="0"/>
              </a:rPr>
              <a:t> as </a:t>
            </a:r>
            <a:r>
              <a:rPr lang="en-US" dirty="0" err="1" smtClean="0">
                <a:latin typeface="Arial" pitchFamily="34" charset="0"/>
                <a:cs typeface="Arial" pitchFamily="34" charset="0"/>
              </a:rPr>
              <a:t>tk</a:t>
            </a:r>
            <a:endParaRPr lang="en-US" dirty="0" smtClean="0">
              <a:latin typeface="Arial" pitchFamily="34" charset="0"/>
              <a:cs typeface="Arial" pitchFamily="34" charset="0"/>
            </a:endParaRPr>
          </a:p>
          <a:p>
            <a:r>
              <a:rPr lang="en-US" dirty="0" smtClean="0">
                <a:latin typeface="Arial" pitchFamily="34" charset="0"/>
                <a:cs typeface="Arial" pitchFamily="34" charset="0"/>
              </a:rPr>
              <a:t>r = </a:t>
            </a:r>
            <a:r>
              <a:rPr lang="en-US" dirty="0" err="1" smtClean="0">
                <a:latin typeface="Arial" pitchFamily="34" charset="0"/>
                <a:cs typeface="Arial" pitchFamily="34" charset="0"/>
              </a:rPr>
              <a:t>tk.Tk</a:t>
            </a:r>
            <a:r>
              <a:rPr lang="en-US" dirty="0" smtClean="0">
                <a:latin typeface="Arial" pitchFamily="34" charset="0"/>
                <a:cs typeface="Arial" pitchFamily="34" charset="0"/>
              </a:rPr>
              <a:t>() </a:t>
            </a:r>
          </a:p>
          <a:p>
            <a:r>
              <a:rPr lang="en-US" dirty="0" smtClean="0">
                <a:latin typeface="Arial" pitchFamily="34" charset="0"/>
                <a:cs typeface="Arial" pitchFamily="34" charset="0"/>
              </a:rPr>
              <a:t>button = </a:t>
            </a:r>
            <a:r>
              <a:rPr lang="en-US" dirty="0" err="1" smtClean="0">
                <a:latin typeface="Arial" pitchFamily="34" charset="0"/>
                <a:cs typeface="Arial" pitchFamily="34" charset="0"/>
              </a:rPr>
              <a:t>tk.Button</a:t>
            </a:r>
            <a:r>
              <a:rPr lang="en-US" dirty="0" smtClean="0">
                <a:latin typeface="Arial" pitchFamily="34" charset="0"/>
                <a:cs typeface="Arial" pitchFamily="34" charset="0"/>
              </a:rPr>
              <a:t>(r, text='click me', width=25, command=</a:t>
            </a:r>
            <a:r>
              <a:rPr lang="en-US" dirty="0" err="1" smtClean="0">
                <a:latin typeface="Arial" pitchFamily="34" charset="0"/>
                <a:cs typeface="Arial" pitchFamily="34" charset="0"/>
              </a:rPr>
              <a:t>r.destroy</a:t>
            </a:r>
            <a:r>
              <a:rPr lang="en-US" dirty="0" smtClean="0">
                <a:latin typeface="Arial" pitchFamily="34" charset="0"/>
                <a:cs typeface="Arial" pitchFamily="34" charset="0"/>
              </a:rPr>
              <a:t>) </a:t>
            </a:r>
          </a:p>
          <a:p>
            <a:r>
              <a:rPr lang="en-US" dirty="0" err="1" smtClean="0">
                <a:latin typeface="Arial" pitchFamily="34" charset="0"/>
                <a:cs typeface="Arial" pitchFamily="34" charset="0"/>
              </a:rPr>
              <a:t>button.pack</a:t>
            </a:r>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dirty="0" err="1" smtClean="0">
                <a:latin typeface="Arial" pitchFamily="34" charset="0"/>
                <a:cs typeface="Arial" pitchFamily="34" charset="0"/>
              </a:rPr>
              <a:t>r.mainloop</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7" name="TextBox 6"/>
          <p:cNvSpPr txBox="1"/>
          <p:nvPr/>
        </p:nvSpPr>
        <p:spPr>
          <a:xfrm>
            <a:off x="533400" y="4648200"/>
            <a:ext cx="7696200" cy="646331"/>
          </a:xfrm>
          <a:prstGeom prst="rect">
            <a:avLst/>
          </a:prstGeom>
          <a:noFill/>
        </p:spPr>
        <p:txBody>
          <a:bodyPr wrap="square" rtlCol="0">
            <a:spAutoFit/>
          </a:bodyPr>
          <a:lstStyle/>
          <a:p>
            <a:r>
              <a:rPr lang="en-US" dirty="0"/>
              <a:t>we have given command as </a:t>
            </a:r>
            <a:r>
              <a:rPr lang="en-US" dirty="0" err="1"/>
              <a:t>r.destroy</a:t>
            </a:r>
            <a:r>
              <a:rPr lang="en-US" dirty="0"/>
              <a:t>, which is used to close the root window.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CHECKBUTTON()</a:t>
            </a:r>
            <a:endParaRPr lang="en-US" dirty="0">
              <a:latin typeface="Arial" pitchFamily="34" charset="0"/>
              <a:cs typeface="Arial" pitchFamily="34" charset="0"/>
            </a:endParaRPr>
          </a:p>
        </p:txBody>
      </p:sp>
      <p:sp>
        <p:nvSpPr>
          <p:cNvPr id="8" name="Content Placeholder 7"/>
          <p:cNvSpPr>
            <a:spLocks noGrp="1"/>
          </p:cNvSpPr>
          <p:nvPr>
            <p:ph idx="1"/>
          </p:nvPr>
        </p:nvSpPr>
        <p:spPr>
          <a:xfrm>
            <a:off x="381000" y="990600"/>
            <a:ext cx="8229600" cy="4724400"/>
          </a:xfrm>
        </p:spPr>
        <p:txBody>
          <a:bodyPr/>
          <a:lstStyle/>
          <a:p>
            <a:r>
              <a:rPr lang="en-US" sz="2000" dirty="0" err="1" smtClean="0">
                <a:latin typeface="Arial" pitchFamily="34" charset="0"/>
                <a:cs typeface="Arial" pitchFamily="34" charset="0"/>
              </a:rPr>
              <a:t>Checkbutton</a:t>
            </a:r>
            <a:r>
              <a:rPr lang="en-US" sz="2000" dirty="0" smtClean="0">
                <a:latin typeface="Arial" pitchFamily="34" charset="0"/>
                <a:cs typeface="Arial" pitchFamily="34" charset="0"/>
              </a:rPr>
              <a:t> widget is used to display the checkbox without the checkmark and can access it through the </a:t>
            </a:r>
            <a:r>
              <a:rPr lang="en-US" sz="2000" dirty="0" err="1" smtClean="0">
                <a:latin typeface="Arial" pitchFamily="34" charset="0"/>
                <a:cs typeface="Arial" pitchFamily="34" charset="0"/>
              </a:rPr>
              <a:t>Tkinter</a:t>
            </a:r>
            <a:r>
              <a:rPr lang="en-US" sz="2000" dirty="0" smtClean="0">
                <a:latin typeface="Arial" pitchFamily="34" charset="0"/>
                <a:cs typeface="Arial" pitchFamily="34" charset="0"/>
              </a:rPr>
              <a:t> variable. This button usually used to store or record status like on or off, true or false, etc., which means these are also like buttons but used when the user wants to choose between two different values or status. In this, the user can select more than one checkbox. </a:t>
            </a:r>
          </a:p>
          <a:p>
            <a:r>
              <a:rPr lang="en-US" sz="2000" u="sng" dirty="0" smtClean="0">
                <a:latin typeface="Arial" pitchFamily="34" charset="0"/>
                <a:cs typeface="Arial" pitchFamily="34" charset="0"/>
              </a:rPr>
              <a:t>SYNTAX:</a:t>
            </a:r>
          </a:p>
          <a:p>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CheckButton</a:t>
            </a:r>
            <a:r>
              <a:rPr lang="en-US" sz="2000" b="1" dirty="0" smtClean="0">
                <a:latin typeface="Arial" pitchFamily="34" charset="0"/>
                <a:cs typeface="Arial" pitchFamily="34" charset="0"/>
              </a:rPr>
              <a:t> (master, option = value)</a:t>
            </a:r>
          </a:p>
          <a:p>
            <a:endParaRPr lang="en-US" sz="2000" b="1" u="sng" dirty="0" smtClean="0">
              <a:latin typeface="Arial" pitchFamily="34" charset="0"/>
              <a:cs typeface="Arial" pitchFamily="34" charset="0"/>
            </a:endParaRPr>
          </a:p>
          <a:p>
            <a:r>
              <a:rPr lang="en-US" sz="2000" u="sng" dirty="0" smtClean="0">
                <a:latin typeface="Arial" pitchFamily="34" charset="0"/>
                <a:cs typeface="Arial" pitchFamily="34" charset="0"/>
              </a:rPr>
              <a:t>PARAMETERS :</a:t>
            </a:r>
          </a:p>
          <a:p>
            <a:r>
              <a:rPr lang="en-US" sz="2000" dirty="0" smtClean="0">
                <a:latin typeface="Arial" pitchFamily="34" charset="0"/>
                <a:cs typeface="Arial" pitchFamily="34" charset="0"/>
              </a:rPr>
              <a:t>		Options can be like the title for giving the title to the widget, </a:t>
            </a:r>
            <a:r>
              <a:rPr lang="en-US" sz="2000" dirty="0" err="1" smtClean="0">
                <a:latin typeface="Arial" pitchFamily="34" charset="0"/>
                <a:cs typeface="Arial" pitchFamily="34" charset="0"/>
              </a:rPr>
              <a:t>activebackground</a:t>
            </a:r>
            <a:r>
              <a:rPr lang="en-US" sz="2000" dirty="0" smtClean="0">
                <a:latin typeface="Arial" pitchFamily="34" charset="0"/>
                <a:cs typeface="Arial" pitchFamily="34" charset="0"/>
              </a:rPr>
              <a:t>, and </a:t>
            </a:r>
            <a:r>
              <a:rPr lang="en-US" sz="2000" dirty="0" err="1" smtClean="0">
                <a:latin typeface="Arial" pitchFamily="34" charset="0"/>
                <a:cs typeface="Arial" pitchFamily="34" charset="0"/>
              </a:rPr>
              <a:t>activeforeground</a:t>
            </a:r>
            <a:r>
              <a:rPr lang="en-US" sz="2000" dirty="0" smtClean="0">
                <a:latin typeface="Arial" pitchFamily="34" charset="0"/>
                <a:cs typeface="Arial" pitchFamily="34" charset="0"/>
              </a:rPr>
              <a:t> for setting back and foreground color, </a:t>
            </a:r>
            <a:r>
              <a:rPr lang="en-US" sz="2000" dirty="0" err="1" smtClean="0">
                <a:latin typeface="Arial" pitchFamily="34" charset="0"/>
                <a:cs typeface="Arial" pitchFamily="34" charset="0"/>
              </a:rPr>
              <a:t>bg</a:t>
            </a:r>
            <a:r>
              <a:rPr lang="en-US" sz="2000" dirty="0" smtClean="0">
                <a:latin typeface="Arial" pitchFamily="34" charset="0"/>
                <a:cs typeface="Arial" pitchFamily="34" charset="0"/>
              </a:rPr>
              <a:t> for setting up the background color, command, font, image, etc.			</a:t>
            </a:r>
          </a:p>
          <a:p>
            <a:endParaRPr lang="en-US" sz="2000" b="1" u="sng" dirty="0" smtClean="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CHECKBUTTON()</a:t>
            </a:r>
            <a:endParaRPr lang="en-US" dirty="0">
              <a:latin typeface="Arial" pitchFamily="34" charset="0"/>
              <a:cs typeface="Arial" pitchFamily="34" charset="0"/>
            </a:endParaRPr>
          </a:p>
        </p:txBody>
      </p:sp>
      <p:sp>
        <p:nvSpPr>
          <p:cNvPr id="4" name="Content Placeholder 3"/>
          <p:cNvSpPr>
            <a:spLocks noGrp="1"/>
          </p:cNvSpPr>
          <p:nvPr>
            <p:ph idx="1"/>
          </p:nvPr>
        </p:nvSpPr>
        <p:spPr>
          <a:xfrm>
            <a:off x="381000" y="1143000"/>
            <a:ext cx="8229600" cy="3366815"/>
          </a:xfrm>
        </p:spPr>
        <p:txBody>
          <a:bodyPr/>
          <a:lstStyle/>
          <a:p>
            <a:r>
              <a:rPr lang="en-US" sz="2000" dirty="0" smtClean="0">
                <a:latin typeface="Arial" pitchFamily="34" charset="0"/>
                <a:cs typeface="Arial" pitchFamily="34" charset="0"/>
              </a:rPr>
              <a:t>from </a:t>
            </a:r>
            <a:r>
              <a:rPr lang="en-US" sz="2000" dirty="0" err="1" smtClean="0">
                <a:latin typeface="Arial" pitchFamily="34" charset="0"/>
                <a:cs typeface="Arial" pitchFamily="34" charset="0"/>
              </a:rPr>
              <a:t>tkinter</a:t>
            </a:r>
            <a:r>
              <a:rPr lang="en-US" sz="2000" dirty="0" smtClean="0">
                <a:latin typeface="Arial" pitchFamily="34" charset="0"/>
                <a:cs typeface="Arial" pitchFamily="34" charset="0"/>
              </a:rPr>
              <a:t> import *</a:t>
            </a:r>
            <a:br>
              <a:rPr lang="en-US" sz="2000" dirty="0" smtClean="0">
                <a:latin typeface="Arial" pitchFamily="34" charset="0"/>
                <a:cs typeface="Arial" pitchFamily="34" charset="0"/>
              </a:rPr>
            </a:br>
            <a:r>
              <a:rPr lang="en-US" sz="2000" dirty="0" smtClean="0">
                <a:latin typeface="Arial" pitchFamily="34" charset="0"/>
                <a:cs typeface="Arial" pitchFamily="34" charset="0"/>
              </a:rPr>
              <a:t>root = </a:t>
            </a:r>
            <a:r>
              <a:rPr lang="en-US" sz="2000" dirty="0" err="1" smtClean="0">
                <a:latin typeface="Arial" pitchFamily="34" charset="0"/>
                <a:cs typeface="Arial" pitchFamily="34" charset="0"/>
              </a:rPr>
              <a:t>Tk</a:t>
            </a: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smtClean="0">
                <a:latin typeface="Arial" pitchFamily="34" charset="0"/>
                <a:cs typeface="Arial" pitchFamily="34" charset="0"/>
              </a:rPr>
              <a:t>v1 = </a:t>
            </a:r>
            <a:r>
              <a:rPr lang="en-US" sz="2000" dirty="0" err="1" smtClean="0">
                <a:latin typeface="Arial" pitchFamily="34" charset="0"/>
                <a:cs typeface="Arial" pitchFamily="34" charset="0"/>
              </a:rPr>
              <a:t>IntVar</a:t>
            </a: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err="1" smtClean="0">
                <a:latin typeface="Arial" pitchFamily="34" charset="0"/>
                <a:cs typeface="Arial" pitchFamily="34" charset="0"/>
              </a:rPr>
              <a:t>Checkbutton</a:t>
            </a:r>
            <a:r>
              <a:rPr lang="en-US" sz="2000" dirty="0" smtClean="0">
                <a:latin typeface="Arial" pitchFamily="34" charset="0"/>
                <a:cs typeface="Arial" pitchFamily="34" charset="0"/>
              </a:rPr>
              <a:t>(root, text='</a:t>
            </a:r>
            <a:r>
              <a:rPr lang="en-US" sz="2000" dirty="0" err="1" smtClean="0">
                <a:latin typeface="Arial" pitchFamily="34" charset="0"/>
                <a:cs typeface="Arial" pitchFamily="34" charset="0"/>
              </a:rPr>
              <a:t>Python',width</a:t>
            </a:r>
            <a:r>
              <a:rPr lang="en-US" sz="2000" dirty="0" smtClean="0">
                <a:latin typeface="Arial" pitchFamily="34" charset="0"/>
                <a:cs typeface="Arial" pitchFamily="34" charset="0"/>
              </a:rPr>
              <a:t> =25, variable=v1).grid(row=0, sticky=S)</a:t>
            </a:r>
            <a:br>
              <a:rPr lang="en-US" sz="2000" dirty="0" smtClean="0">
                <a:latin typeface="Arial" pitchFamily="34" charset="0"/>
                <a:cs typeface="Arial" pitchFamily="34" charset="0"/>
              </a:rPr>
            </a:br>
            <a:r>
              <a:rPr lang="en-US" sz="2000" dirty="0" smtClean="0">
                <a:latin typeface="Arial" pitchFamily="34" charset="0"/>
                <a:cs typeface="Arial" pitchFamily="34" charset="0"/>
              </a:rPr>
              <a:t>v2 = </a:t>
            </a:r>
            <a:r>
              <a:rPr lang="en-US" sz="2000" dirty="0" err="1" smtClean="0">
                <a:latin typeface="Arial" pitchFamily="34" charset="0"/>
                <a:cs typeface="Arial" pitchFamily="34" charset="0"/>
              </a:rPr>
              <a:t>IntVar</a:t>
            </a: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err="1" smtClean="0">
                <a:latin typeface="Arial" pitchFamily="34" charset="0"/>
                <a:cs typeface="Arial" pitchFamily="34" charset="0"/>
              </a:rPr>
              <a:t>Checkbutton</a:t>
            </a:r>
            <a:r>
              <a:rPr lang="en-US" sz="2000" dirty="0" smtClean="0">
                <a:latin typeface="Arial" pitchFamily="34" charset="0"/>
                <a:cs typeface="Arial" pitchFamily="34" charset="0"/>
              </a:rPr>
              <a:t>(root, text='</a:t>
            </a:r>
            <a:r>
              <a:rPr lang="en-US" sz="2000" dirty="0" err="1" smtClean="0">
                <a:latin typeface="Arial" pitchFamily="34" charset="0"/>
                <a:cs typeface="Arial" pitchFamily="34" charset="0"/>
              </a:rPr>
              <a:t>Unix',width</a:t>
            </a:r>
            <a:r>
              <a:rPr lang="en-US" sz="2000" dirty="0" smtClean="0">
                <a:latin typeface="Arial" pitchFamily="34" charset="0"/>
                <a:cs typeface="Arial" pitchFamily="34" charset="0"/>
              </a:rPr>
              <a:t> =25, variable=v2).grid(row=1, sticky=S)</a:t>
            </a:r>
            <a:br>
              <a:rPr lang="en-US" sz="2000" dirty="0" smtClean="0">
                <a:latin typeface="Arial" pitchFamily="34" charset="0"/>
                <a:cs typeface="Arial" pitchFamily="34" charset="0"/>
              </a:rPr>
            </a:br>
            <a:r>
              <a:rPr lang="en-US" sz="2000" dirty="0" smtClean="0">
                <a:latin typeface="Arial" pitchFamily="34" charset="0"/>
                <a:cs typeface="Arial" pitchFamily="34" charset="0"/>
              </a:rPr>
              <a:t>v3 = </a:t>
            </a:r>
            <a:r>
              <a:rPr lang="en-US" sz="2000" dirty="0" err="1" smtClean="0">
                <a:latin typeface="Arial" pitchFamily="34" charset="0"/>
                <a:cs typeface="Arial" pitchFamily="34" charset="0"/>
              </a:rPr>
              <a:t>IntVar</a:t>
            </a:r>
            <a:r>
              <a:rPr lang="en-US" sz="2000" dirty="0" smtClean="0">
                <a:latin typeface="Arial" pitchFamily="34" charset="0"/>
                <a:cs typeface="Arial" pitchFamily="34" charset="0"/>
              </a:rPr>
              <a:t>()</a:t>
            </a:r>
            <a:br>
              <a:rPr lang="en-US" sz="2000" dirty="0" smtClean="0">
                <a:latin typeface="Arial" pitchFamily="34" charset="0"/>
                <a:cs typeface="Arial" pitchFamily="34" charset="0"/>
              </a:rPr>
            </a:br>
            <a:r>
              <a:rPr lang="en-US" sz="2000" dirty="0" err="1" smtClean="0">
                <a:latin typeface="Arial" pitchFamily="34" charset="0"/>
                <a:cs typeface="Arial" pitchFamily="34" charset="0"/>
              </a:rPr>
              <a:t>Checkbutton</a:t>
            </a:r>
            <a:r>
              <a:rPr lang="en-US" sz="2000" dirty="0" smtClean="0">
                <a:latin typeface="Arial" pitchFamily="34" charset="0"/>
                <a:cs typeface="Arial" pitchFamily="34" charset="0"/>
              </a:rPr>
              <a:t>(root, text='</a:t>
            </a:r>
            <a:r>
              <a:rPr lang="en-US" sz="2000" dirty="0" err="1" smtClean="0">
                <a:latin typeface="Arial" pitchFamily="34" charset="0"/>
                <a:cs typeface="Arial" pitchFamily="34" charset="0"/>
              </a:rPr>
              <a:t>Perl',width</a:t>
            </a:r>
            <a:r>
              <a:rPr lang="en-US" sz="2000" dirty="0" smtClean="0">
                <a:latin typeface="Arial" pitchFamily="34" charset="0"/>
                <a:cs typeface="Arial" pitchFamily="34" charset="0"/>
              </a:rPr>
              <a:t> =25, variable=v3).grid(row=2, sticky=S)</a:t>
            </a:r>
            <a:br>
              <a:rPr lang="en-US" sz="2000" dirty="0" smtClean="0">
                <a:latin typeface="Arial" pitchFamily="34" charset="0"/>
                <a:cs typeface="Arial" pitchFamily="34" charset="0"/>
              </a:rPr>
            </a:br>
            <a:r>
              <a:rPr lang="en-US" sz="2000" dirty="0" err="1" smtClean="0">
                <a:latin typeface="Arial" pitchFamily="34" charset="0"/>
                <a:cs typeface="Arial" pitchFamily="34" charset="0"/>
              </a:rPr>
              <a:t>mainloop</a:t>
            </a:r>
            <a:r>
              <a:rPr lang="en-US" sz="2000" dirty="0" smtClean="0">
                <a:latin typeface="Arial" pitchFamily="34" charset="0"/>
                <a:cs typeface="Arial" pitchFamily="34" charset="0"/>
              </a:rPr>
              <a:t>()</a:t>
            </a:r>
          </a:p>
          <a:p>
            <a:endParaRPr lang="en-US" sz="2000" dirty="0" smtClean="0"/>
          </a:p>
          <a:p>
            <a:r>
              <a:rPr lang="en-US" sz="2000" dirty="0" smtClean="0"/>
              <a:t>In the above code, we have declared variables as </a:t>
            </a:r>
            <a:r>
              <a:rPr lang="en-US" sz="2000" dirty="0" err="1" smtClean="0"/>
              <a:t>intvar</a:t>
            </a:r>
            <a:r>
              <a:rPr lang="en-US" sz="2000" dirty="0" smtClean="0"/>
              <a:t>() for each option to access these </a:t>
            </a:r>
            <a:r>
              <a:rPr lang="en-US" sz="2000" dirty="0" err="1" smtClean="0"/>
              <a:t>checkbuttons</a:t>
            </a:r>
            <a:r>
              <a:rPr lang="en-US" sz="2000" dirty="0" smtClean="0"/>
              <a: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RADIOBUTTON()</a:t>
            </a:r>
            <a:endParaRPr lang="en-US" dirty="0">
              <a:latin typeface="Arial" pitchFamily="34" charset="0"/>
              <a:cs typeface="Arial" pitchFamily="34" charset="0"/>
            </a:endParaRPr>
          </a:p>
        </p:txBody>
      </p:sp>
      <p:sp>
        <p:nvSpPr>
          <p:cNvPr id="6" name="Content Placeholder 5"/>
          <p:cNvSpPr>
            <a:spLocks noGrp="1"/>
          </p:cNvSpPr>
          <p:nvPr>
            <p:ph idx="1"/>
          </p:nvPr>
        </p:nvSpPr>
        <p:spPr>
          <a:xfrm>
            <a:off x="457200" y="1143000"/>
            <a:ext cx="8229600" cy="4469883"/>
          </a:xfrm>
        </p:spPr>
        <p:txBody>
          <a:bodyPr/>
          <a:lstStyle/>
          <a:p>
            <a:r>
              <a:rPr lang="en-US" sz="2400" dirty="0" smtClean="0">
                <a:latin typeface="Arial" pitchFamily="34" charset="0"/>
                <a:cs typeface="Arial" pitchFamily="34" charset="0"/>
              </a:rPr>
              <a:t>This is also similar to the </a:t>
            </a:r>
            <a:r>
              <a:rPr lang="en-US" sz="2400" dirty="0" err="1" smtClean="0">
                <a:latin typeface="Arial" pitchFamily="34" charset="0"/>
                <a:cs typeface="Arial" pitchFamily="34" charset="0"/>
              </a:rPr>
              <a:t>checkbutton</a:t>
            </a:r>
            <a:r>
              <a:rPr lang="en-US" sz="2400" dirty="0" smtClean="0">
                <a:latin typeface="Arial" pitchFamily="34" charset="0"/>
                <a:cs typeface="Arial" pitchFamily="34" charset="0"/>
              </a:rPr>
              <a:t>, but this widget is used when the user is given many different options but is asked to select only one among all these options. The </a:t>
            </a:r>
            <a:r>
              <a:rPr lang="en-US" sz="2400" dirty="0" err="1" smtClean="0">
                <a:latin typeface="Arial" pitchFamily="34" charset="0"/>
                <a:cs typeface="Arial" pitchFamily="34" charset="0"/>
              </a:rPr>
              <a:t>radiobutton</a:t>
            </a:r>
            <a:r>
              <a:rPr lang="en-US" sz="2400" dirty="0" smtClean="0">
                <a:latin typeface="Arial" pitchFamily="34" charset="0"/>
                <a:cs typeface="Arial" pitchFamily="34" charset="0"/>
              </a:rPr>
              <a:t> widgets must be associated with the same variable, and each symbolizes a single value.</a:t>
            </a:r>
          </a:p>
          <a:p>
            <a:r>
              <a:rPr lang="en-US" sz="2400" u="sng" dirty="0" smtClean="0">
                <a:latin typeface="Arial" pitchFamily="34" charset="0"/>
                <a:cs typeface="Arial" pitchFamily="34" charset="0"/>
              </a:rPr>
              <a:t>SYNTAX:</a:t>
            </a:r>
          </a:p>
          <a:p>
            <a:r>
              <a:rPr lang="en-US" sz="2400" dirty="0" smtClean="0">
                <a:latin typeface="Arial" pitchFamily="34" charset="0"/>
                <a:cs typeface="Arial" pitchFamily="34" charset="0"/>
              </a:rPr>
              <a:t>		</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CheckButton</a:t>
            </a:r>
            <a:r>
              <a:rPr lang="en-US" sz="2400" b="1" dirty="0" smtClean="0">
                <a:latin typeface="Arial" pitchFamily="34" charset="0"/>
                <a:cs typeface="Arial" pitchFamily="34" charset="0"/>
              </a:rPr>
              <a:t> (master, option = value)</a:t>
            </a:r>
            <a:endParaRPr lang="en-US" sz="2400" b="1" u="sng" dirty="0" smtClean="0">
              <a:latin typeface="Arial" pitchFamily="34" charset="0"/>
              <a:cs typeface="Arial" pitchFamily="34" charset="0"/>
            </a:endParaRPr>
          </a:p>
          <a:p>
            <a:endParaRPr lang="en-US" sz="2400" u="sng" dirty="0" smtClean="0">
              <a:latin typeface="Arial" pitchFamily="34" charset="0"/>
              <a:cs typeface="Arial" pitchFamily="34" charset="0"/>
            </a:endParaRPr>
          </a:p>
          <a:p>
            <a:r>
              <a:rPr lang="en-US" sz="2400" u="sng" dirty="0" smtClean="0">
                <a:latin typeface="Arial" pitchFamily="34" charset="0"/>
                <a:cs typeface="Arial" pitchFamily="34" charset="0"/>
              </a:rPr>
              <a:t>PARAMETERS :</a:t>
            </a:r>
          </a:p>
          <a:p>
            <a:r>
              <a:rPr lang="en-US" dirty="0" smtClean="0">
                <a:latin typeface="Arial" pitchFamily="34" charset="0"/>
                <a:cs typeface="Arial" pitchFamily="34" charset="0"/>
              </a:rPr>
              <a:t>		</a:t>
            </a:r>
            <a:r>
              <a:rPr lang="en-US" dirty="0" smtClean="0"/>
              <a:t> Options are the same as for </a:t>
            </a:r>
            <a:r>
              <a:rPr lang="en-US" dirty="0" err="1" smtClean="0"/>
              <a:t>checkbuttons</a:t>
            </a:r>
            <a:r>
              <a:rPr lang="en-US" dirty="0" smtClean="0"/>
              <a:t>.</a:t>
            </a:r>
            <a:endParaRPr lang="en-US" u="sng"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RADIOBUTTON()</a:t>
            </a:r>
            <a:endParaRPr lang="en-US" dirty="0">
              <a:latin typeface="Arial" pitchFamily="34" charset="0"/>
              <a:cs typeface="Arial" pitchFamily="34" charset="0"/>
            </a:endParaRPr>
          </a:p>
        </p:txBody>
      </p:sp>
      <p:sp>
        <p:nvSpPr>
          <p:cNvPr id="4" name="Content Placeholder 3"/>
          <p:cNvSpPr>
            <a:spLocks noGrp="1"/>
          </p:cNvSpPr>
          <p:nvPr>
            <p:ph idx="1"/>
          </p:nvPr>
        </p:nvSpPr>
        <p:spPr>
          <a:xfrm>
            <a:off x="457200" y="1143000"/>
            <a:ext cx="8534400" cy="4724400"/>
          </a:xfrm>
        </p:spPr>
        <p:txBody>
          <a:bodyPr/>
          <a:lstStyle/>
          <a:p>
            <a:r>
              <a:rPr lang="en-US" sz="2400" dirty="0" smtClean="0">
                <a:latin typeface="Arial" pitchFamily="34" charset="0"/>
                <a:cs typeface="Arial" pitchFamily="34" charset="0"/>
              </a:rPr>
              <a:t>from </a:t>
            </a:r>
            <a:r>
              <a:rPr lang="en-US" sz="2400" dirty="0" err="1" smtClean="0">
                <a:latin typeface="Arial" pitchFamily="34" charset="0"/>
                <a:cs typeface="Arial" pitchFamily="34" charset="0"/>
              </a:rPr>
              <a:t>tkinter</a:t>
            </a:r>
            <a:r>
              <a:rPr lang="en-US" sz="2400" dirty="0" smtClean="0">
                <a:latin typeface="Arial" pitchFamily="34" charset="0"/>
                <a:cs typeface="Arial" pitchFamily="34" charset="0"/>
              </a:rPr>
              <a:t> import * </a:t>
            </a:r>
          </a:p>
          <a:p>
            <a:r>
              <a:rPr lang="en-US" sz="2400" dirty="0" smtClean="0">
                <a:latin typeface="Arial" pitchFamily="34" charset="0"/>
                <a:cs typeface="Arial" pitchFamily="34" charset="0"/>
              </a:rPr>
              <a:t>root = </a:t>
            </a:r>
            <a:r>
              <a:rPr lang="en-US" sz="2400" dirty="0" err="1" smtClean="0">
                <a:latin typeface="Arial" pitchFamily="34" charset="0"/>
                <a:cs typeface="Arial" pitchFamily="34" charset="0"/>
              </a:rPr>
              <a:t>Tk</a:t>
            </a:r>
            <a:r>
              <a:rPr lang="en-US" sz="2400" dirty="0" smtClean="0">
                <a:latin typeface="Arial" pitchFamily="34" charset="0"/>
                <a:cs typeface="Arial" pitchFamily="34" charset="0"/>
              </a:rPr>
              <a:t>() </a:t>
            </a:r>
          </a:p>
          <a:p>
            <a:r>
              <a:rPr lang="en-US" sz="2400" dirty="0" smtClean="0">
                <a:latin typeface="Arial" pitchFamily="34" charset="0"/>
                <a:cs typeface="Arial" pitchFamily="34" charset="0"/>
              </a:rPr>
              <a:t>v = </a:t>
            </a:r>
            <a:r>
              <a:rPr lang="en-US" sz="2400" dirty="0" err="1" smtClean="0">
                <a:latin typeface="Arial" pitchFamily="34" charset="0"/>
                <a:cs typeface="Arial" pitchFamily="34" charset="0"/>
              </a:rPr>
              <a:t>IntVar</a:t>
            </a:r>
            <a:r>
              <a:rPr lang="en-US" sz="2400" dirty="0" smtClean="0">
                <a:latin typeface="Arial" pitchFamily="34" charset="0"/>
                <a:cs typeface="Arial" pitchFamily="34" charset="0"/>
              </a:rPr>
              <a:t>() </a:t>
            </a:r>
          </a:p>
          <a:p>
            <a:r>
              <a:rPr lang="en-US" sz="2400" dirty="0" err="1" smtClean="0">
                <a:latin typeface="Arial" pitchFamily="34" charset="0"/>
                <a:cs typeface="Arial" pitchFamily="34" charset="0"/>
              </a:rPr>
              <a:t>Radiobutton</a:t>
            </a:r>
            <a:r>
              <a:rPr lang="en-US" sz="2400" dirty="0" smtClean="0">
                <a:latin typeface="Arial" pitchFamily="34" charset="0"/>
                <a:cs typeface="Arial" pitchFamily="34" charset="0"/>
              </a:rPr>
              <a:t>(root, text='</a:t>
            </a:r>
            <a:r>
              <a:rPr lang="en-US" sz="2400" dirty="0" err="1" smtClean="0">
                <a:latin typeface="Arial" pitchFamily="34" charset="0"/>
                <a:cs typeface="Arial" pitchFamily="34" charset="0"/>
              </a:rPr>
              <a:t>male',width</a:t>
            </a:r>
            <a:r>
              <a:rPr lang="en-US" sz="2400" dirty="0" smtClean="0">
                <a:latin typeface="Arial" pitchFamily="34" charset="0"/>
                <a:cs typeface="Arial" pitchFamily="34" charset="0"/>
              </a:rPr>
              <a:t> =25, variable=v, value=1).pack(anchor=W)</a:t>
            </a:r>
          </a:p>
          <a:p>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Radiobutton</a:t>
            </a:r>
            <a:r>
              <a:rPr lang="en-US" sz="2400" dirty="0" smtClean="0">
                <a:latin typeface="Arial" pitchFamily="34" charset="0"/>
                <a:cs typeface="Arial" pitchFamily="34" charset="0"/>
              </a:rPr>
              <a:t>(root, text='</a:t>
            </a:r>
            <a:r>
              <a:rPr lang="en-US" sz="2400" dirty="0" err="1" smtClean="0">
                <a:latin typeface="Arial" pitchFamily="34" charset="0"/>
                <a:cs typeface="Arial" pitchFamily="34" charset="0"/>
              </a:rPr>
              <a:t>female',width</a:t>
            </a:r>
            <a:r>
              <a:rPr lang="en-US" sz="2400" dirty="0" smtClean="0">
                <a:latin typeface="Arial" pitchFamily="34" charset="0"/>
                <a:cs typeface="Arial" pitchFamily="34" charset="0"/>
              </a:rPr>
              <a:t> =25, variable=v, value=2).pack(anchor=W) </a:t>
            </a:r>
          </a:p>
          <a:p>
            <a:r>
              <a:rPr lang="en-US" sz="2400" dirty="0" err="1" smtClean="0">
                <a:latin typeface="Arial" pitchFamily="34" charset="0"/>
                <a:cs typeface="Arial" pitchFamily="34" charset="0"/>
              </a:rPr>
              <a:t>Radiobutton</a:t>
            </a:r>
            <a:r>
              <a:rPr lang="en-US" sz="2400" dirty="0" smtClean="0">
                <a:latin typeface="Arial" pitchFamily="34" charset="0"/>
                <a:cs typeface="Arial" pitchFamily="34" charset="0"/>
              </a:rPr>
              <a:t>(root, text='</a:t>
            </a:r>
            <a:r>
              <a:rPr lang="en-US" sz="2400" dirty="0" err="1" smtClean="0">
                <a:latin typeface="Arial" pitchFamily="34" charset="0"/>
                <a:cs typeface="Arial" pitchFamily="34" charset="0"/>
              </a:rPr>
              <a:t>others',width</a:t>
            </a:r>
            <a:r>
              <a:rPr lang="en-US" sz="2400" dirty="0" smtClean="0">
                <a:latin typeface="Arial" pitchFamily="34" charset="0"/>
                <a:cs typeface="Arial" pitchFamily="34" charset="0"/>
              </a:rPr>
              <a:t> =25, variable=v, value=3).pack(anchor=W)</a:t>
            </a:r>
          </a:p>
          <a:p>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mainloop</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MENUBUTTON()</a:t>
            </a:r>
            <a:endParaRPr lang="en-US" dirty="0">
              <a:latin typeface="Arial" pitchFamily="34" charset="0"/>
              <a:cs typeface="Arial" pitchFamily="34" charset="0"/>
            </a:endParaRPr>
          </a:p>
        </p:txBody>
      </p:sp>
      <p:sp>
        <p:nvSpPr>
          <p:cNvPr id="6" name="Content Placeholder 5"/>
          <p:cNvSpPr>
            <a:spLocks noGrp="1"/>
          </p:cNvSpPr>
          <p:nvPr>
            <p:ph idx="1"/>
          </p:nvPr>
        </p:nvSpPr>
        <p:spPr>
          <a:xfrm>
            <a:off x="457200" y="990600"/>
            <a:ext cx="8305800" cy="4953000"/>
          </a:xfrm>
        </p:spPr>
        <p:txBody>
          <a:bodyPr/>
          <a:lstStyle/>
          <a:p>
            <a:r>
              <a:rPr lang="en-US" sz="2400" dirty="0" smtClean="0">
                <a:latin typeface="Arial" pitchFamily="34" charset="0"/>
                <a:cs typeface="Arial" pitchFamily="34" charset="0"/>
              </a:rPr>
              <a:t>The </a:t>
            </a:r>
            <a:r>
              <a:rPr lang="en-US" sz="2400" dirty="0" err="1" smtClean="0">
                <a:latin typeface="Arial" pitchFamily="34" charset="0"/>
                <a:cs typeface="Arial" pitchFamily="34" charset="0"/>
              </a:rPr>
              <a:t>Menubutton</a:t>
            </a:r>
            <a:r>
              <a:rPr lang="en-US" sz="2400" dirty="0" smtClean="0">
                <a:latin typeface="Arial" pitchFamily="34" charset="0"/>
                <a:cs typeface="Arial" pitchFamily="34" charset="0"/>
              </a:rPr>
              <a:t> widget can be defined as the drop-down menu that is shown to the user all the time. It is used to provide the user a option to select the appropriate choice exist within the application.</a:t>
            </a:r>
          </a:p>
          <a:p>
            <a:r>
              <a:rPr lang="en-US" sz="2400" dirty="0" smtClean="0">
                <a:latin typeface="Arial" pitchFamily="34" charset="0"/>
                <a:cs typeface="Arial" pitchFamily="34" charset="0"/>
              </a:rPr>
              <a:t>The </a:t>
            </a:r>
            <a:r>
              <a:rPr lang="en-US" sz="2400" dirty="0" err="1" smtClean="0">
                <a:latin typeface="Arial" pitchFamily="34" charset="0"/>
                <a:cs typeface="Arial" pitchFamily="34" charset="0"/>
              </a:rPr>
              <a:t>Menubutton</a:t>
            </a:r>
            <a:r>
              <a:rPr lang="en-US" sz="2400" dirty="0" smtClean="0">
                <a:latin typeface="Arial" pitchFamily="34" charset="0"/>
                <a:cs typeface="Arial" pitchFamily="34" charset="0"/>
              </a:rPr>
              <a:t> is used to implement various types of menus in the python application. A Menu is associated with the </a:t>
            </a:r>
            <a:r>
              <a:rPr lang="en-US" sz="2400" dirty="0" err="1" smtClean="0">
                <a:latin typeface="Arial" pitchFamily="34" charset="0"/>
                <a:cs typeface="Arial" pitchFamily="34" charset="0"/>
              </a:rPr>
              <a:t>Menubutton</a:t>
            </a:r>
            <a:r>
              <a:rPr lang="en-US" sz="2400" dirty="0" smtClean="0">
                <a:latin typeface="Arial" pitchFamily="34" charset="0"/>
                <a:cs typeface="Arial" pitchFamily="34" charset="0"/>
              </a:rPr>
              <a:t> that can display the choices of the </a:t>
            </a:r>
            <a:r>
              <a:rPr lang="en-US" sz="2400" dirty="0" err="1" smtClean="0">
                <a:latin typeface="Arial" pitchFamily="34" charset="0"/>
                <a:cs typeface="Arial" pitchFamily="34" charset="0"/>
              </a:rPr>
              <a:t>Menubutton</a:t>
            </a:r>
            <a:r>
              <a:rPr lang="en-US" sz="2400" dirty="0" smtClean="0">
                <a:latin typeface="Arial" pitchFamily="34" charset="0"/>
                <a:cs typeface="Arial" pitchFamily="34" charset="0"/>
              </a:rPr>
              <a:t> when clicked by the user.</a:t>
            </a:r>
          </a:p>
          <a:p>
            <a:r>
              <a:rPr lang="en-US" sz="2400" u="sng" dirty="0" smtClean="0">
                <a:latin typeface="Arial" pitchFamily="34" charset="0"/>
                <a:cs typeface="Arial" pitchFamily="34" charset="0"/>
              </a:rPr>
              <a:t>SYNTAX:</a:t>
            </a:r>
          </a:p>
          <a:p>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CheckButton</a:t>
            </a:r>
            <a:r>
              <a:rPr lang="en-US" sz="2400" b="1" dirty="0" smtClean="0">
                <a:latin typeface="Arial" pitchFamily="34" charset="0"/>
                <a:cs typeface="Arial" pitchFamily="34" charset="0"/>
              </a:rPr>
              <a:t> (master, option = value)</a:t>
            </a:r>
            <a:endParaRPr lang="en-US" sz="2400" u="sng" dirty="0" smtClean="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Labels</a:t>
            </a:r>
            <a:endParaRPr lang="en-US" dirty="0">
              <a:latin typeface="Arial" pitchFamily="34" charset="0"/>
              <a:cs typeface="Arial" pitchFamily="34" charset="0"/>
            </a:endParaRPr>
          </a:p>
        </p:txBody>
      </p:sp>
      <p:sp>
        <p:nvSpPr>
          <p:cNvPr id="6" name="Content Placeholder 5"/>
          <p:cNvSpPr>
            <a:spLocks noGrp="1"/>
          </p:cNvSpPr>
          <p:nvPr>
            <p:ph idx="1"/>
          </p:nvPr>
        </p:nvSpPr>
        <p:spPr>
          <a:xfrm>
            <a:off x="457200" y="990600"/>
            <a:ext cx="8305800" cy="5257800"/>
          </a:xfrm>
        </p:spPr>
        <p:txBody>
          <a:bodyPr/>
          <a:lstStyle/>
          <a:p>
            <a:r>
              <a:rPr lang="en-US" sz="2400" dirty="0" err="1" smtClean="0">
                <a:latin typeface="Arial" pitchFamily="34" charset="0"/>
                <a:cs typeface="Arial" pitchFamily="34" charset="0"/>
              </a:rPr>
              <a:t>Tkinter</a:t>
            </a:r>
            <a:r>
              <a:rPr lang="en-US" sz="2400" dirty="0" smtClean="0">
                <a:latin typeface="Arial" pitchFamily="34" charset="0"/>
                <a:cs typeface="Arial" pitchFamily="34" charset="0"/>
              </a:rPr>
              <a:t> Label is a widget that is used to implement display boxes where you can place text or images. </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To </a:t>
            </a:r>
            <a:r>
              <a:rPr lang="en-US" sz="2400" dirty="0" smtClean="0">
                <a:latin typeface="Arial" pitchFamily="34" charset="0"/>
                <a:cs typeface="Arial" pitchFamily="34" charset="0"/>
              </a:rPr>
              <a:t>use a label, you just have to specify what to display in it (this can be text, a bitmap, or an image).</a:t>
            </a:r>
            <a:endParaRPr lang="en-US" sz="2400" u="sng" dirty="0" smtClean="0">
              <a:latin typeface="Arial" pitchFamily="34" charset="0"/>
              <a:cs typeface="Arial" pitchFamily="34" charset="0"/>
            </a:endParaRPr>
          </a:p>
          <a:p>
            <a:r>
              <a:rPr lang="en-US" sz="2400" u="sng" dirty="0" smtClean="0">
                <a:latin typeface="Arial" pitchFamily="34" charset="0"/>
                <a:cs typeface="Arial" pitchFamily="34" charset="0"/>
              </a:rPr>
              <a:t>SYNTAX:</a:t>
            </a:r>
          </a:p>
          <a:p>
            <a:r>
              <a:rPr lang="en-US" sz="2400" b="1" dirty="0" smtClean="0">
                <a:latin typeface="Arial" pitchFamily="34" charset="0"/>
                <a:cs typeface="Arial" pitchFamily="34" charset="0"/>
              </a:rPr>
              <a:t>		</a:t>
            </a:r>
            <a:r>
              <a:rPr lang="en-US" sz="2400" b="1" dirty="0" smtClean="0">
                <a:latin typeface="Arial" pitchFamily="34" charset="0"/>
                <a:cs typeface="Arial" pitchFamily="34" charset="0"/>
              </a:rPr>
              <a:t>Label(master</a:t>
            </a:r>
            <a:r>
              <a:rPr lang="en-US" sz="2400" b="1" dirty="0" smtClean="0">
                <a:latin typeface="Arial" pitchFamily="34" charset="0"/>
                <a:cs typeface="Arial" pitchFamily="34" charset="0"/>
              </a:rPr>
              <a:t>, option = value)</a:t>
            </a:r>
            <a:endParaRPr lang="en-US" sz="2400" u="sng" dirty="0" smtClean="0">
              <a:latin typeface="Arial" pitchFamily="34" charset="0"/>
              <a:cs typeface="Arial" pitchFamily="34" charset="0"/>
            </a:endParaRPr>
          </a:p>
          <a:p>
            <a:r>
              <a:rPr lang="en-US" sz="2400" u="sng" dirty="0" smtClean="0">
                <a:latin typeface="Arial" pitchFamily="34" charset="0"/>
                <a:cs typeface="Arial" pitchFamily="34" charset="0"/>
              </a:rPr>
              <a:t>PARAMETERS:</a:t>
            </a:r>
            <a:endParaRPr lang="en-US" sz="2400" dirty="0" smtClean="0">
              <a:latin typeface="Arial" pitchFamily="34" charset="0"/>
              <a:cs typeface="Arial" pitchFamily="34" charset="0"/>
            </a:endParaRPr>
          </a:p>
          <a:p>
            <a:pPr fontAlgn="base"/>
            <a:r>
              <a:rPr lang="en-US" sz="2400" b="1" dirty="0" smtClean="0">
                <a:latin typeface="Arial" pitchFamily="34" charset="0"/>
                <a:cs typeface="Arial" pitchFamily="34" charset="0"/>
              </a:rPr>
              <a:t>anchor:</a:t>
            </a:r>
            <a:r>
              <a:rPr lang="en-US" sz="2400" dirty="0" smtClean="0">
                <a:latin typeface="Arial" pitchFamily="34" charset="0"/>
                <a:cs typeface="Arial" pitchFamily="34" charset="0"/>
              </a:rPr>
              <a:t> This options is used to control the positioning of the text if the widget has more space than required for the text. The default is anchor=CENTER, which centers the text in the available space</a:t>
            </a:r>
            <a:r>
              <a:rPr lang="en-US" sz="2400" dirty="0" smtClean="0">
                <a:latin typeface="Arial" pitchFamily="34" charset="0"/>
                <a:cs typeface="Arial" pitchFamily="34" charset="0"/>
              </a:rPr>
              <a:t>.(dot/arrow/)</a:t>
            </a:r>
            <a:endParaRPr lang="en-US" sz="2400" dirty="0" smtClean="0">
              <a:latin typeface="Arial" pitchFamily="34" charset="0"/>
              <a:cs typeface="Arial" pitchFamily="34" charset="0"/>
            </a:endParaRPr>
          </a:p>
          <a:p>
            <a:pPr fontAlgn="base"/>
            <a:r>
              <a:rPr lang="en-US" sz="2400" b="1" dirty="0" err="1" smtClean="0">
                <a:latin typeface="Arial" pitchFamily="34" charset="0"/>
                <a:cs typeface="Arial" pitchFamily="34" charset="0"/>
              </a:rPr>
              <a:t>bg:</a:t>
            </a:r>
            <a:r>
              <a:rPr lang="en-US" sz="2400" dirty="0" err="1" smtClean="0">
                <a:latin typeface="Arial" pitchFamily="34" charset="0"/>
                <a:cs typeface="Arial" pitchFamily="34" charset="0"/>
              </a:rPr>
              <a:t>This</a:t>
            </a:r>
            <a:r>
              <a:rPr lang="en-US" sz="2400" dirty="0" smtClean="0">
                <a:latin typeface="Arial" pitchFamily="34" charset="0"/>
                <a:cs typeface="Arial" pitchFamily="34" charset="0"/>
              </a:rPr>
              <a:t> option is used to set the normal background </a:t>
            </a:r>
            <a:r>
              <a:rPr lang="en-US" sz="2400" dirty="0" smtClean="0">
                <a:latin typeface="Arial" pitchFamily="34" charset="0"/>
                <a:cs typeface="Arial" pitchFamily="34" charset="0"/>
              </a:rPr>
              <a:t>color </a:t>
            </a:r>
            <a:r>
              <a:rPr lang="en-US" sz="2400" dirty="0" smtClean="0">
                <a:latin typeface="Arial" pitchFamily="34" charset="0"/>
                <a:cs typeface="Arial" pitchFamily="34" charset="0"/>
              </a:rPr>
              <a:t>displayed behind the label and indicator.</a:t>
            </a: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Labels</a:t>
            </a:r>
            <a:endParaRPr lang="en-US" dirty="0">
              <a:latin typeface="Arial" pitchFamily="34" charset="0"/>
              <a:cs typeface="Arial" pitchFamily="34" charset="0"/>
            </a:endParaRPr>
          </a:p>
        </p:txBody>
      </p:sp>
      <p:sp>
        <p:nvSpPr>
          <p:cNvPr id="4" name="Content Placeholder 3"/>
          <p:cNvSpPr>
            <a:spLocks noGrp="1"/>
          </p:cNvSpPr>
          <p:nvPr>
            <p:ph idx="1"/>
          </p:nvPr>
        </p:nvSpPr>
        <p:spPr>
          <a:xfrm>
            <a:off x="304800" y="838200"/>
            <a:ext cx="8839200" cy="5486400"/>
          </a:xfrm>
        </p:spPr>
        <p:txBody>
          <a:bodyPr/>
          <a:lstStyle/>
          <a:p>
            <a:pPr fontAlgn="base"/>
            <a:r>
              <a:rPr lang="en-US" b="1" dirty="0" err="1" smtClean="0">
                <a:latin typeface="Arial" pitchFamily="34" charset="0"/>
                <a:cs typeface="Arial" pitchFamily="34" charset="0"/>
              </a:rPr>
              <a:t>height:</a:t>
            </a:r>
            <a:r>
              <a:rPr lang="en-US" dirty="0" err="1" smtClean="0">
                <a:latin typeface="Arial" pitchFamily="34" charset="0"/>
                <a:cs typeface="Arial" pitchFamily="34" charset="0"/>
              </a:rPr>
              <a:t>This</a:t>
            </a:r>
            <a:r>
              <a:rPr lang="en-US" dirty="0" smtClean="0">
                <a:latin typeface="Arial" pitchFamily="34" charset="0"/>
                <a:cs typeface="Arial" pitchFamily="34" charset="0"/>
              </a:rPr>
              <a:t> option is used to set the vertical dimension of the new frame.</a:t>
            </a:r>
          </a:p>
          <a:p>
            <a:pPr fontAlgn="base"/>
            <a:r>
              <a:rPr lang="en-US" b="1" dirty="0" err="1" smtClean="0">
                <a:latin typeface="Arial" pitchFamily="34" charset="0"/>
                <a:cs typeface="Arial" pitchFamily="34" charset="0"/>
              </a:rPr>
              <a:t>width:</a:t>
            </a:r>
            <a:r>
              <a:rPr lang="en-US" dirty="0" err="1" smtClean="0">
                <a:latin typeface="Arial" pitchFamily="34" charset="0"/>
                <a:cs typeface="Arial" pitchFamily="34" charset="0"/>
              </a:rPr>
              <a:t>Width</a:t>
            </a:r>
            <a:r>
              <a:rPr lang="en-US" dirty="0" smtClean="0">
                <a:latin typeface="Arial" pitchFamily="34" charset="0"/>
                <a:cs typeface="Arial" pitchFamily="34" charset="0"/>
              </a:rPr>
              <a:t> of the label in characters (not pixels!). If this option is not set, the label will be sized to fit its contents.</a:t>
            </a:r>
          </a:p>
          <a:p>
            <a:pPr fontAlgn="base"/>
            <a:r>
              <a:rPr lang="en-US" b="1" dirty="0" err="1" smtClean="0">
                <a:latin typeface="Arial" pitchFamily="34" charset="0"/>
                <a:cs typeface="Arial" pitchFamily="34" charset="0"/>
              </a:rPr>
              <a:t>bd:</a:t>
            </a:r>
            <a:r>
              <a:rPr lang="en-US" dirty="0" err="1" smtClean="0">
                <a:latin typeface="Arial" pitchFamily="34" charset="0"/>
                <a:cs typeface="Arial" pitchFamily="34" charset="0"/>
              </a:rPr>
              <a:t>This</a:t>
            </a:r>
            <a:r>
              <a:rPr lang="en-US" dirty="0" smtClean="0">
                <a:latin typeface="Arial" pitchFamily="34" charset="0"/>
                <a:cs typeface="Arial" pitchFamily="34" charset="0"/>
              </a:rPr>
              <a:t> option is used to set the size of the border around the indicator. Default </a:t>
            </a:r>
            <a:r>
              <a:rPr lang="en-US" dirty="0" err="1" smtClean="0">
                <a:latin typeface="Arial" pitchFamily="34" charset="0"/>
                <a:cs typeface="Arial" pitchFamily="34" charset="0"/>
              </a:rPr>
              <a:t>bd</a:t>
            </a:r>
            <a:r>
              <a:rPr lang="en-US" dirty="0" smtClean="0">
                <a:latin typeface="Arial" pitchFamily="34" charset="0"/>
                <a:cs typeface="Arial" pitchFamily="34" charset="0"/>
              </a:rPr>
              <a:t> value is set on 2 pixels.</a:t>
            </a:r>
          </a:p>
          <a:p>
            <a:pPr fontAlgn="base"/>
            <a:r>
              <a:rPr lang="en-US" b="1" dirty="0" err="1" smtClean="0">
                <a:latin typeface="Arial" pitchFamily="34" charset="0"/>
                <a:cs typeface="Arial" pitchFamily="34" charset="0"/>
              </a:rPr>
              <a:t>font:</a:t>
            </a:r>
            <a:r>
              <a:rPr lang="en-US" dirty="0" err="1" smtClean="0">
                <a:latin typeface="Arial" pitchFamily="34" charset="0"/>
                <a:cs typeface="Arial" pitchFamily="34" charset="0"/>
              </a:rPr>
              <a:t>If</a:t>
            </a:r>
            <a:r>
              <a:rPr lang="en-US" dirty="0" smtClean="0">
                <a:latin typeface="Arial" pitchFamily="34" charset="0"/>
                <a:cs typeface="Arial" pitchFamily="34" charset="0"/>
              </a:rPr>
              <a:t> you are displaying text in the label (with the text or </a:t>
            </a:r>
            <a:r>
              <a:rPr lang="en-US" dirty="0" err="1" smtClean="0">
                <a:latin typeface="Arial" pitchFamily="34" charset="0"/>
                <a:cs typeface="Arial" pitchFamily="34" charset="0"/>
              </a:rPr>
              <a:t>textvariable</a:t>
            </a:r>
            <a:r>
              <a:rPr lang="en-US" dirty="0" smtClean="0">
                <a:latin typeface="Arial" pitchFamily="34" charset="0"/>
                <a:cs typeface="Arial" pitchFamily="34" charset="0"/>
              </a:rPr>
              <a:t> option), the font option is used to specify in what font that text in the label will be displayed.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Labels</a:t>
            </a:r>
            <a:endParaRPr lang="en-US" dirty="0">
              <a:latin typeface="Arial" pitchFamily="34" charset="0"/>
              <a:cs typeface="Arial" pitchFamily="34" charset="0"/>
            </a:endParaRPr>
          </a:p>
        </p:txBody>
      </p:sp>
      <p:sp>
        <p:nvSpPr>
          <p:cNvPr id="6" name="Content Placeholder 5"/>
          <p:cNvSpPr>
            <a:spLocks noGrp="1"/>
          </p:cNvSpPr>
          <p:nvPr>
            <p:ph idx="1"/>
          </p:nvPr>
        </p:nvSpPr>
        <p:spPr>
          <a:xfrm>
            <a:off x="228600" y="838200"/>
            <a:ext cx="8610600" cy="6324600"/>
          </a:xfrm>
        </p:spPr>
        <p:txBody>
          <a:bodyPr/>
          <a:lstStyle/>
          <a:p>
            <a:pPr fontAlgn="base"/>
            <a:r>
              <a:rPr lang="en-US" b="1" dirty="0" err="1" smtClean="0">
                <a:latin typeface="Arial" pitchFamily="34" charset="0"/>
                <a:cs typeface="Arial" pitchFamily="34" charset="0"/>
              </a:rPr>
              <a:t>cursor:</a:t>
            </a:r>
            <a:r>
              <a:rPr lang="en-US" dirty="0" err="1" smtClean="0">
                <a:latin typeface="Arial" pitchFamily="34" charset="0"/>
                <a:cs typeface="Arial" pitchFamily="34" charset="0"/>
              </a:rPr>
              <a:t>It</a:t>
            </a:r>
            <a:r>
              <a:rPr lang="en-US" dirty="0" smtClean="0">
                <a:latin typeface="Arial" pitchFamily="34" charset="0"/>
                <a:cs typeface="Arial" pitchFamily="34" charset="0"/>
              </a:rPr>
              <a:t> is used to specify what cursor to show when the mouse is moved over the label. The default is to use the standard cursor.</a:t>
            </a:r>
          </a:p>
          <a:p>
            <a:pPr fontAlgn="base"/>
            <a:r>
              <a:rPr lang="en-US" b="1" dirty="0" err="1" smtClean="0">
                <a:latin typeface="Arial" pitchFamily="34" charset="0"/>
                <a:cs typeface="Arial" pitchFamily="34" charset="0"/>
              </a:rPr>
              <a:t>textvariable</a:t>
            </a:r>
            <a:r>
              <a:rPr lang="en-US" b="1" dirty="0" smtClean="0">
                <a:latin typeface="Arial" pitchFamily="34" charset="0"/>
                <a:cs typeface="Arial" pitchFamily="34" charset="0"/>
              </a:rPr>
              <a:t>:</a:t>
            </a:r>
            <a:r>
              <a:rPr lang="en-US" dirty="0" smtClean="0">
                <a:latin typeface="Arial" pitchFamily="34" charset="0"/>
                <a:cs typeface="Arial" pitchFamily="34" charset="0"/>
              </a:rPr>
              <a:t> As the name suggests it is associated with a </a:t>
            </a:r>
            <a:r>
              <a:rPr lang="en-US" dirty="0" err="1" smtClean="0">
                <a:latin typeface="Arial" pitchFamily="34" charset="0"/>
                <a:cs typeface="Arial" pitchFamily="34" charset="0"/>
              </a:rPr>
              <a:t>Tkinter</a:t>
            </a:r>
            <a:r>
              <a:rPr lang="en-US" dirty="0" smtClean="0">
                <a:latin typeface="Arial" pitchFamily="34" charset="0"/>
                <a:cs typeface="Arial" pitchFamily="34" charset="0"/>
              </a:rPr>
              <a:t> variable (usually a </a:t>
            </a:r>
            <a:r>
              <a:rPr lang="en-US" dirty="0" err="1" smtClean="0">
                <a:latin typeface="Arial" pitchFamily="34" charset="0"/>
                <a:cs typeface="Arial" pitchFamily="34" charset="0"/>
              </a:rPr>
              <a:t>StringVar</a:t>
            </a:r>
            <a:r>
              <a:rPr lang="en-US" dirty="0" smtClean="0">
                <a:latin typeface="Arial" pitchFamily="34" charset="0"/>
                <a:cs typeface="Arial" pitchFamily="34" charset="0"/>
              </a:rPr>
              <a:t>) with the label. If the variable is changed, the label text is updated.</a:t>
            </a:r>
          </a:p>
          <a:p>
            <a:pPr fontAlgn="base"/>
            <a:r>
              <a:rPr lang="en-US" b="1" dirty="0" err="1" smtClean="0">
                <a:latin typeface="Arial" pitchFamily="34" charset="0"/>
                <a:cs typeface="Arial" pitchFamily="34" charset="0"/>
              </a:rPr>
              <a:t>bitmap:</a:t>
            </a:r>
            <a:r>
              <a:rPr lang="en-US" dirty="0" err="1" smtClean="0">
                <a:latin typeface="Arial" pitchFamily="34" charset="0"/>
                <a:cs typeface="Arial" pitchFamily="34" charset="0"/>
              </a:rPr>
              <a:t>It</a:t>
            </a:r>
            <a:r>
              <a:rPr lang="en-US" dirty="0" smtClean="0">
                <a:latin typeface="Arial" pitchFamily="34" charset="0"/>
                <a:cs typeface="Arial" pitchFamily="34" charset="0"/>
              </a:rPr>
              <a:t> is used to set the bitmap to the graphical object specified so that, the label can represent the graphics instead of text.</a:t>
            </a:r>
          </a:p>
          <a:p>
            <a:pPr fontAlgn="base"/>
            <a:r>
              <a:rPr lang="en-US" b="1" dirty="0" err="1" smtClean="0">
                <a:latin typeface="Arial" pitchFamily="34" charset="0"/>
                <a:cs typeface="Arial" pitchFamily="34" charset="0"/>
              </a:rPr>
              <a:t>fg:</a:t>
            </a:r>
            <a:r>
              <a:rPr lang="en-US" dirty="0" err="1" smtClean="0">
                <a:latin typeface="Arial" pitchFamily="34" charset="0"/>
                <a:cs typeface="Arial" pitchFamily="34" charset="0"/>
              </a:rPr>
              <a:t>The</a:t>
            </a:r>
            <a:r>
              <a:rPr lang="en-US" dirty="0" smtClean="0">
                <a:latin typeface="Arial" pitchFamily="34" charset="0"/>
                <a:cs typeface="Arial" pitchFamily="34" charset="0"/>
              </a:rPr>
              <a:t> label </a:t>
            </a:r>
            <a:r>
              <a:rPr lang="en-US" dirty="0" smtClean="0">
                <a:latin typeface="Arial" pitchFamily="34" charset="0"/>
                <a:cs typeface="Arial" pitchFamily="34" charset="0"/>
              </a:rPr>
              <a:t>color</a:t>
            </a:r>
            <a:r>
              <a:rPr lang="en-US" dirty="0" smtClean="0">
                <a:latin typeface="Arial" pitchFamily="34" charset="0"/>
                <a:cs typeface="Arial" pitchFamily="34" charset="0"/>
              </a:rPr>
              <a:t>, used for text and bitmap labels. The default is system specific. If you are displaying a bitmap, this is the </a:t>
            </a:r>
            <a:r>
              <a:rPr lang="en-US" dirty="0" smtClean="0">
                <a:latin typeface="Arial" pitchFamily="34" charset="0"/>
                <a:cs typeface="Arial" pitchFamily="34" charset="0"/>
              </a:rPr>
              <a:t>color </a:t>
            </a:r>
            <a:r>
              <a:rPr lang="en-US" dirty="0" smtClean="0">
                <a:latin typeface="Arial" pitchFamily="34" charset="0"/>
                <a:cs typeface="Arial" pitchFamily="34" charset="0"/>
              </a:rPr>
              <a:t>that will appear at the position of the 1-bits in the bitmap.</a:t>
            </a:r>
          </a:p>
          <a:p>
            <a:endParaRPr lang="en-US"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Labels</a:t>
            </a:r>
            <a:endParaRPr lang="en-US" dirty="0">
              <a:latin typeface="Arial" pitchFamily="34" charset="0"/>
              <a:cs typeface="Arial" pitchFamily="34" charset="0"/>
            </a:endParaRPr>
          </a:p>
        </p:txBody>
      </p:sp>
      <p:sp>
        <p:nvSpPr>
          <p:cNvPr id="4" name="Content Placeholder 3"/>
          <p:cNvSpPr>
            <a:spLocks noGrp="1"/>
          </p:cNvSpPr>
          <p:nvPr>
            <p:ph idx="1"/>
          </p:nvPr>
        </p:nvSpPr>
        <p:spPr>
          <a:xfrm>
            <a:off x="228600" y="762000"/>
            <a:ext cx="8763000" cy="5943600"/>
          </a:xfrm>
        </p:spPr>
        <p:txBody>
          <a:bodyPr/>
          <a:lstStyle/>
          <a:p>
            <a:pPr fontAlgn="base"/>
            <a:r>
              <a:rPr lang="en-US" sz="2400" b="1" dirty="0" smtClean="0">
                <a:latin typeface="Arial" pitchFamily="34" charset="0"/>
                <a:cs typeface="Arial" pitchFamily="34" charset="0"/>
              </a:rPr>
              <a:t>image:</a:t>
            </a:r>
            <a:r>
              <a:rPr lang="en-US" sz="2400" dirty="0" smtClean="0">
                <a:latin typeface="Arial" pitchFamily="34" charset="0"/>
                <a:cs typeface="Arial" pitchFamily="34" charset="0"/>
              </a:rPr>
              <a:t> This option is used to display a static image in the label widget.</a:t>
            </a:r>
          </a:p>
          <a:p>
            <a:pPr fontAlgn="base"/>
            <a:r>
              <a:rPr lang="en-US" sz="2400" b="1" dirty="0" err="1" smtClean="0">
                <a:latin typeface="Arial" pitchFamily="34" charset="0"/>
                <a:cs typeface="Arial" pitchFamily="34" charset="0"/>
              </a:rPr>
              <a:t>padx:</a:t>
            </a:r>
            <a:r>
              <a:rPr lang="en-US" sz="2400" dirty="0" err="1" smtClean="0">
                <a:latin typeface="Arial" pitchFamily="34" charset="0"/>
                <a:cs typeface="Arial" pitchFamily="34" charset="0"/>
              </a:rPr>
              <a:t>This</a:t>
            </a:r>
            <a:r>
              <a:rPr lang="en-US" sz="2400" dirty="0" smtClean="0">
                <a:latin typeface="Arial" pitchFamily="34" charset="0"/>
                <a:cs typeface="Arial" pitchFamily="34" charset="0"/>
              </a:rPr>
              <a:t> option is used to add extra spaces between left and right of the text within the </a:t>
            </a:r>
            <a:r>
              <a:rPr lang="en-US" sz="2400" dirty="0" err="1" smtClean="0">
                <a:latin typeface="Arial" pitchFamily="34" charset="0"/>
                <a:cs typeface="Arial" pitchFamily="34" charset="0"/>
              </a:rPr>
              <a:t>label.The</a:t>
            </a:r>
            <a:r>
              <a:rPr lang="en-US" sz="2400" dirty="0" smtClean="0">
                <a:latin typeface="Arial" pitchFamily="34" charset="0"/>
                <a:cs typeface="Arial" pitchFamily="34" charset="0"/>
              </a:rPr>
              <a:t> default value for this option is 1.</a:t>
            </a:r>
          </a:p>
          <a:p>
            <a:pPr fontAlgn="base"/>
            <a:r>
              <a:rPr lang="en-US" sz="2400" b="1" dirty="0" err="1" smtClean="0">
                <a:latin typeface="Arial" pitchFamily="34" charset="0"/>
                <a:cs typeface="Arial" pitchFamily="34" charset="0"/>
              </a:rPr>
              <a:t>pady:</a:t>
            </a:r>
            <a:r>
              <a:rPr lang="en-US" sz="2400" dirty="0" err="1" smtClean="0">
                <a:latin typeface="Arial" pitchFamily="34" charset="0"/>
                <a:cs typeface="Arial" pitchFamily="34" charset="0"/>
              </a:rPr>
              <a:t>This</a:t>
            </a:r>
            <a:r>
              <a:rPr lang="en-US" sz="2400" dirty="0" smtClean="0">
                <a:latin typeface="Arial" pitchFamily="34" charset="0"/>
                <a:cs typeface="Arial" pitchFamily="34" charset="0"/>
              </a:rPr>
              <a:t> option is used to add extra spaces between top and bottom of the text within the </a:t>
            </a:r>
            <a:r>
              <a:rPr lang="en-US" sz="2400" dirty="0" err="1" smtClean="0">
                <a:latin typeface="Arial" pitchFamily="34" charset="0"/>
                <a:cs typeface="Arial" pitchFamily="34" charset="0"/>
              </a:rPr>
              <a:t>label.The</a:t>
            </a:r>
            <a:r>
              <a:rPr lang="en-US" sz="2400" dirty="0" smtClean="0">
                <a:latin typeface="Arial" pitchFamily="34" charset="0"/>
                <a:cs typeface="Arial" pitchFamily="34" charset="0"/>
              </a:rPr>
              <a:t> default value for this option is 1.</a:t>
            </a:r>
          </a:p>
          <a:p>
            <a:pPr fontAlgn="base"/>
            <a:r>
              <a:rPr lang="en-US" sz="2400" b="1" dirty="0" err="1" smtClean="0">
                <a:latin typeface="Arial" pitchFamily="34" charset="0"/>
                <a:cs typeface="Arial" pitchFamily="34" charset="0"/>
              </a:rPr>
              <a:t>justify:</a:t>
            </a:r>
            <a:r>
              <a:rPr lang="en-US" sz="2400" dirty="0" err="1" smtClean="0">
                <a:latin typeface="Arial" pitchFamily="34" charset="0"/>
                <a:cs typeface="Arial" pitchFamily="34" charset="0"/>
              </a:rPr>
              <a:t>This</a:t>
            </a:r>
            <a:r>
              <a:rPr lang="en-US" sz="2400" dirty="0" smtClean="0">
                <a:latin typeface="Arial" pitchFamily="34" charset="0"/>
                <a:cs typeface="Arial" pitchFamily="34" charset="0"/>
              </a:rPr>
              <a:t> option is used to define how to align multiple lines of text. Use LEFT, RIGHT, or CENTER as its values. Note that to position the text inside the widget, use the anchor option. Default value for justify is CENTER.</a:t>
            </a:r>
          </a:p>
          <a:p>
            <a:pPr fontAlgn="base"/>
            <a:r>
              <a:rPr lang="en-US" sz="2400" b="1" dirty="0" smtClean="0">
                <a:latin typeface="Arial" pitchFamily="34" charset="0"/>
                <a:cs typeface="Arial" pitchFamily="34" charset="0"/>
              </a:rPr>
              <a:t>relief:</a:t>
            </a:r>
            <a:r>
              <a:rPr lang="en-US" sz="2400" dirty="0" smtClean="0">
                <a:latin typeface="Arial" pitchFamily="34" charset="0"/>
                <a:cs typeface="Arial" pitchFamily="34" charset="0"/>
              </a:rPr>
              <a:t> This option is used to specify appearance of a decorative border around the label. The default value for this option is FLAT.</a:t>
            </a:r>
          </a:p>
          <a:p>
            <a:endParaRPr lang="en-US"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334387" cy="1325563"/>
          </a:xfrm>
        </p:spPr>
        <p:txBody>
          <a:bodyPr/>
          <a:lstStyle/>
          <a:p>
            <a:pPr algn="ctr"/>
            <a:r>
              <a:rPr lang="en-US" dirty="0" err="1" smtClean="0"/>
              <a:t>Tkinter</a:t>
            </a:r>
            <a:endParaRPr lang="en-US" dirty="0"/>
          </a:p>
        </p:txBody>
      </p:sp>
      <p:pic>
        <p:nvPicPr>
          <p:cNvPr id="4" name="Content Placeholder 3" descr="download.jpg"/>
          <p:cNvPicPr>
            <a:picLocks noGrp="1" noChangeAspect="1"/>
          </p:cNvPicPr>
          <p:nvPr>
            <p:ph idx="1"/>
          </p:nvPr>
        </p:nvPicPr>
        <p:blipFill>
          <a:blip r:embed="rId2"/>
          <a:stretch>
            <a:fillRect/>
          </a:stretch>
        </p:blipFill>
        <p:spPr>
          <a:xfrm>
            <a:off x="7543800" y="0"/>
            <a:ext cx="1600200" cy="1600200"/>
          </a:xfrm>
        </p:spPr>
      </p:pic>
      <p:sp>
        <p:nvSpPr>
          <p:cNvPr id="6" name="TextBox 5"/>
          <p:cNvSpPr txBox="1"/>
          <p:nvPr/>
        </p:nvSpPr>
        <p:spPr>
          <a:xfrm>
            <a:off x="228600" y="1600200"/>
            <a:ext cx="8686800" cy="3970318"/>
          </a:xfrm>
          <a:prstGeom prst="rect">
            <a:avLst/>
          </a:prstGeom>
          <a:noFill/>
        </p:spPr>
        <p:txBody>
          <a:bodyPr wrap="square" rtlCol="0">
            <a:spAutoFit/>
          </a:bodyPr>
          <a:lstStyle/>
          <a:p>
            <a:r>
              <a:rPr lang="en-US" dirty="0" smtClean="0">
                <a:latin typeface="Arial" pitchFamily="34" charset="0"/>
                <a:cs typeface="Arial" pitchFamily="34" charset="0"/>
              </a:rPr>
              <a:t>Python </a:t>
            </a:r>
            <a:r>
              <a:rPr lang="en-US" dirty="0">
                <a:latin typeface="Arial" pitchFamily="34" charset="0"/>
                <a:cs typeface="Arial" pitchFamily="34" charset="0"/>
              </a:rPr>
              <a:t>provides the standard library </a:t>
            </a:r>
            <a:r>
              <a:rPr lang="en-US" dirty="0" err="1">
                <a:latin typeface="Arial" pitchFamily="34" charset="0"/>
                <a:cs typeface="Arial" pitchFamily="34" charset="0"/>
              </a:rPr>
              <a:t>Tkinter</a:t>
            </a:r>
            <a:r>
              <a:rPr lang="en-US" dirty="0">
                <a:latin typeface="Arial" pitchFamily="34" charset="0"/>
                <a:cs typeface="Arial" pitchFamily="34" charset="0"/>
              </a:rPr>
              <a:t> for creating the graphical user interface for desktop based applications</a:t>
            </a:r>
            <a:r>
              <a:rPr lang="en-US" dirty="0" smtClean="0">
                <a:latin typeface="Arial" pitchFamily="34" charset="0"/>
                <a:cs typeface="Arial" pitchFamily="34" charset="0"/>
              </a:rPr>
              <a:t>.</a:t>
            </a:r>
          </a:p>
          <a:p>
            <a:r>
              <a:rPr lang="en-US" dirty="0">
                <a:latin typeface="Arial" pitchFamily="34" charset="0"/>
                <a:cs typeface="Arial" pitchFamily="34" charset="0"/>
              </a:rPr>
              <a:t>It is one of the most commonly used modules for creating GUI applications in Python as it is simple and easy to work with</a:t>
            </a:r>
            <a:r>
              <a:rPr lang="en-US" dirty="0" smtClean="0">
                <a:latin typeface="Arial" pitchFamily="34" charset="0"/>
                <a:cs typeface="Arial" pitchFamily="34" charset="0"/>
              </a:rPr>
              <a:t>.</a:t>
            </a:r>
          </a:p>
          <a:p>
            <a:pPr fontAlgn="base"/>
            <a:r>
              <a:rPr lang="en-US" dirty="0">
                <a:latin typeface="Arial" pitchFamily="34" charset="0"/>
                <a:cs typeface="Arial" pitchFamily="34" charset="0"/>
              </a:rPr>
              <a:t>Some other Python Libraries available for creating our own GUI applications are</a:t>
            </a:r>
          </a:p>
          <a:p>
            <a:pPr fontAlgn="base"/>
            <a:r>
              <a:rPr lang="en-US" dirty="0" smtClean="0">
                <a:latin typeface="Arial" pitchFamily="34" charset="0"/>
                <a:cs typeface="Arial" pitchFamily="34" charset="0"/>
              </a:rPr>
              <a:t>1. </a:t>
            </a:r>
            <a:r>
              <a:rPr lang="en-US" dirty="0" err="1" smtClean="0">
                <a:latin typeface="Arial" pitchFamily="34" charset="0"/>
                <a:cs typeface="Arial" pitchFamily="34" charset="0"/>
              </a:rPr>
              <a:t>Kivy</a:t>
            </a:r>
            <a:endParaRPr lang="en-US" dirty="0">
              <a:latin typeface="Arial" pitchFamily="34" charset="0"/>
              <a:cs typeface="Arial" pitchFamily="34" charset="0"/>
            </a:endParaRPr>
          </a:p>
          <a:p>
            <a:pPr fontAlgn="base"/>
            <a:r>
              <a:rPr lang="en-US" dirty="0" smtClean="0">
                <a:latin typeface="Arial" pitchFamily="34" charset="0"/>
                <a:cs typeface="Arial" pitchFamily="34" charset="0"/>
              </a:rPr>
              <a:t>2. Python </a:t>
            </a:r>
            <a:r>
              <a:rPr lang="en-US" dirty="0">
                <a:latin typeface="Arial" pitchFamily="34" charset="0"/>
                <a:cs typeface="Arial" pitchFamily="34" charset="0"/>
              </a:rPr>
              <a:t>Qt</a:t>
            </a:r>
          </a:p>
          <a:p>
            <a:pPr fontAlgn="base"/>
            <a:r>
              <a:rPr lang="en-US" dirty="0" smtClean="0">
                <a:latin typeface="Arial" pitchFamily="34" charset="0"/>
                <a:cs typeface="Arial" pitchFamily="34" charset="0"/>
              </a:rPr>
              <a:t>3. </a:t>
            </a:r>
            <a:r>
              <a:rPr lang="en-US" dirty="0" err="1" smtClean="0">
                <a:latin typeface="Arial" pitchFamily="34" charset="0"/>
                <a:cs typeface="Arial" pitchFamily="34" charset="0"/>
              </a:rPr>
              <a:t>wxPython</a:t>
            </a:r>
            <a:endParaRPr lang="en-US" dirty="0" smtClean="0">
              <a:latin typeface="Arial" pitchFamily="34" charset="0"/>
              <a:cs typeface="Arial" pitchFamily="34" charset="0"/>
            </a:endParaRPr>
          </a:p>
          <a:p>
            <a:pPr fontAlgn="base"/>
            <a:endParaRPr lang="en-US" dirty="0">
              <a:latin typeface="Arial" pitchFamily="34" charset="0"/>
              <a:cs typeface="Arial" pitchFamily="34" charset="0"/>
            </a:endParaRPr>
          </a:p>
          <a:p>
            <a:r>
              <a:rPr lang="en-US" b="1" dirty="0" smtClean="0">
                <a:latin typeface="Arial" pitchFamily="34" charset="0"/>
                <a:cs typeface="Arial" pitchFamily="34" charset="0"/>
              </a:rPr>
              <a:t>Graphical </a:t>
            </a:r>
            <a:r>
              <a:rPr lang="en-US" b="1" dirty="0">
                <a:latin typeface="Arial" pitchFamily="34" charset="0"/>
                <a:cs typeface="Arial" pitchFamily="34" charset="0"/>
              </a:rPr>
              <a:t>User Interface(GUI)</a:t>
            </a:r>
            <a:r>
              <a:rPr lang="en-US" dirty="0">
                <a:latin typeface="Arial" pitchFamily="34" charset="0"/>
                <a:cs typeface="Arial" pitchFamily="34" charset="0"/>
              </a:rPr>
              <a:t> </a:t>
            </a:r>
            <a:endParaRPr lang="en-US" dirty="0" smtClean="0">
              <a:latin typeface="Arial" pitchFamily="34" charset="0"/>
              <a:cs typeface="Arial" pitchFamily="34" charset="0"/>
            </a:endParaRPr>
          </a:p>
          <a:p>
            <a:r>
              <a:rPr lang="en-US" dirty="0" smtClean="0">
                <a:latin typeface="Arial" pitchFamily="34" charset="0"/>
                <a:cs typeface="Arial" pitchFamily="34" charset="0"/>
              </a:rPr>
              <a:t>is </a:t>
            </a:r>
            <a:r>
              <a:rPr lang="en-US" dirty="0">
                <a:latin typeface="Arial" pitchFamily="34" charset="0"/>
                <a:cs typeface="Arial" pitchFamily="34" charset="0"/>
              </a:rPr>
              <a:t>a form of user interface which allows users to interact with computers through visual indicators using items such as icons, menus, windows, etc. It has advantages over the Command Line Interface(CLI) where users interact with computers by writing commands using keyboard only and whose usage is more difficult than GUI. </a:t>
            </a:r>
            <a:endParaRPr lang="en-US" b="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Labels</a:t>
            </a:r>
            <a:endParaRPr lang="en-US" dirty="0">
              <a:latin typeface="Arial" pitchFamily="34" charset="0"/>
              <a:cs typeface="Arial" pitchFamily="34" charset="0"/>
            </a:endParaRPr>
          </a:p>
        </p:txBody>
      </p:sp>
      <p:sp>
        <p:nvSpPr>
          <p:cNvPr id="6" name="Content Placeholder 5"/>
          <p:cNvSpPr>
            <a:spLocks noGrp="1"/>
          </p:cNvSpPr>
          <p:nvPr>
            <p:ph idx="1"/>
          </p:nvPr>
        </p:nvSpPr>
        <p:spPr>
          <a:xfrm>
            <a:off x="685800" y="914400"/>
            <a:ext cx="7334387" cy="5334000"/>
          </a:xfrm>
        </p:spPr>
        <p:txBody>
          <a:bodyPr/>
          <a:lstStyle/>
          <a:p>
            <a:pPr fontAlgn="t"/>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err="1" smtClean="0">
                <a:latin typeface="Arial" pitchFamily="34" charset="0"/>
                <a:cs typeface="Arial" pitchFamily="34" charset="0"/>
              </a:rPr>
              <a:t>wraplength</a:t>
            </a:r>
            <a:endParaRPr lang="en-US" dirty="0" smtClean="0">
              <a:latin typeface="Arial" pitchFamily="34" charset="0"/>
              <a:cs typeface="Arial" pitchFamily="34" charset="0"/>
            </a:endParaRPr>
          </a:p>
          <a:p>
            <a:pPr fontAlgn="t"/>
            <a:r>
              <a:rPr lang="en-US" dirty="0" smtClean="0">
                <a:latin typeface="Arial" pitchFamily="34" charset="0"/>
                <a:cs typeface="Arial" pitchFamily="34" charset="0"/>
              </a:rPr>
              <a:t>You can limit the number of characters in each line by setting this option to the desired number. The default value, 0, means that lines will be broken only at newlines</a:t>
            </a:r>
            <a:r>
              <a:rPr lang="en-US" dirty="0" smtClean="0">
                <a:latin typeface="Arial" pitchFamily="34" charset="0"/>
                <a:cs typeface="Arial" pitchFamily="34" charset="0"/>
              </a:rPr>
              <a:t>.</a:t>
            </a:r>
          </a:p>
          <a:p>
            <a:pPr fontAlgn="t"/>
            <a:r>
              <a:rPr lang="en-US" b="1" dirty="0" smtClean="0">
                <a:latin typeface="Arial" pitchFamily="34" charset="0"/>
                <a:cs typeface="Arial" pitchFamily="34" charset="0"/>
              </a:rPr>
              <a:t>underline</a:t>
            </a:r>
            <a:r>
              <a:rPr lang="en-US" b="1" dirty="0" smtClean="0">
                <a:latin typeface="Arial" pitchFamily="34" charset="0"/>
                <a:cs typeface="Arial" pitchFamily="34" charset="0"/>
              </a:rPr>
              <a:t>:</a:t>
            </a:r>
          </a:p>
          <a:p>
            <a:pPr fontAlgn="t"/>
            <a:r>
              <a:rPr lang="en-US" dirty="0" smtClean="0">
                <a:latin typeface="Arial" pitchFamily="34" charset="0"/>
                <a:cs typeface="Arial" pitchFamily="34" charset="0"/>
              </a:rPr>
              <a:t>You can display an underline (_) below the nth letter of the text, counting from 0, by setting this option to n. The default is underline = -1, which means no underlining.</a:t>
            </a:r>
          </a:p>
          <a:p>
            <a:pPr fontAlgn="t"/>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62000"/>
          </a:xfrm>
        </p:spPr>
        <p:txBody>
          <a:bodyPr/>
          <a:lstStyle/>
          <a:p>
            <a:r>
              <a:rPr lang="en-US" dirty="0" smtClean="0">
                <a:latin typeface="Arial" pitchFamily="34" charset="0"/>
                <a:cs typeface="Arial" pitchFamily="34" charset="0"/>
              </a:rPr>
              <a:t>Displaying Hello World! </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t>For displaying any text on the window we use label()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0"/>
            <a:ext cx="8839200" cy="761999"/>
          </a:xfrm>
        </p:spPr>
        <p:txBody>
          <a:bodyPr/>
          <a:lstStyle/>
          <a:p>
            <a:pPr algn="ctr"/>
            <a:r>
              <a:rPr lang="en-US" dirty="0" smtClean="0">
                <a:latin typeface="Arial" pitchFamily="34" charset="0"/>
                <a:cs typeface="Arial" pitchFamily="34" charset="0"/>
              </a:rPr>
              <a:t>Geometry manager classes</a:t>
            </a:r>
            <a:endParaRPr lang="en-US" dirty="0">
              <a:latin typeface="Arial" pitchFamily="34" charset="0"/>
              <a:cs typeface="Arial" pitchFamily="34" charset="0"/>
            </a:endParaRPr>
          </a:p>
        </p:txBody>
      </p:sp>
      <p:sp>
        <p:nvSpPr>
          <p:cNvPr id="4" name="Content Placeholder 3"/>
          <p:cNvSpPr>
            <a:spLocks noGrp="1"/>
          </p:cNvSpPr>
          <p:nvPr>
            <p:ph idx="1"/>
          </p:nvPr>
        </p:nvSpPr>
        <p:spPr>
          <a:xfrm>
            <a:off x="228600" y="914400"/>
            <a:ext cx="8915400" cy="4469883"/>
          </a:xfrm>
        </p:spPr>
        <p:txBody>
          <a:bodyPr/>
          <a:lstStyle/>
          <a:p>
            <a:r>
              <a:rPr lang="en-US" dirty="0" smtClean="0"/>
              <a:t>In order to </a:t>
            </a:r>
            <a:r>
              <a:rPr lang="en-US" b="1" dirty="0" smtClean="0"/>
              <a:t>organize or arrange or place all the widgets</a:t>
            </a:r>
            <a:r>
              <a:rPr lang="en-US" dirty="0" smtClean="0"/>
              <a:t> in the parent window, </a:t>
            </a:r>
            <a:r>
              <a:rPr lang="en-US" dirty="0" err="1" smtClean="0"/>
              <a:t>Tkinter</a:t>
            </a:r>
            <a:r>
              <a:rPr lang="en-US" dirty="0" smtClean="0"/>
              <a:t> provides us the </a:t>
            </a:r>
            <a:r>
              <a:rPr lang="en-US" b="1" dirty="0" smtClean="0"/>
              <a:t>geometric configuration</a:t>
            </a:r>
            <a:r>
              <a:rPr lang="en-US" dirty="0" smtClean="0"/>
              <a:t> of the widgets. The GUI Application Layout is mainly controlled by Geometric Managers of </a:t>
            </a:r>
            <a:r>
              <a:rPr lang="en-US" dirty="0" err="1" smtClean="0"/>
              <a:t>Tkinter</a:t>
            </a:r>
            <a:r>
              <a:rPr lang="en-US" dirty="0" smtClean="0"/>
              <a:t>.</a:t>
            </a:r>
          </a:p>
          <a:p>
            <a:endParaRPr lang="en-US" dirty="0"/>
          </a:p>
        </p:txBody>
      </p:sp>
      <p:pic>
        <p:nvPicPr>
          <p:cNvPr id="6" name="Picture 5" descr="1592987369-71449.jpg"/>
          <p:cNvPicPr>
            <a:picLocks noChangeAspect="1"/>
          </p:cNvPicPr>
          <p:nvPr/>
        </p:nvPicPr>
        <p:blipFill>
          <a:blip r:embed="rId2"/>
          <a:stretch>
            <a:fillRect/>
          </a:stretch>
        </p:blipFill>
        <p:spPr>
          <a:xfrm>
            <a:off x="457200" y="3124200"/>
            <a:ext cx="4953000" cy="2819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762000"/>
            <a:ext cx="8839200" cy="685800"/>
          </a:xfrm>
        </p:spPr>
        <p:txBody>
          <a:bodyPr/>
          <a:lstStyle/>
          <a:p>
            <a:pPr algn="ctr"/>
            <a:r>
              <a:rPr lang="en-US" dirty="0" smtClean="0">
                <a:latin typeface="Arial" pitchFamily="34" charset="0"/>
                <a:cs typeface="Arial" pitchFamily="34" charset="0"/>
              </a:rPr>
              <a:t>pack()</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8" name="TextBox 7"/>
          <p:cNvSpPr txBox="1"/>
          <p:nvPr/>
        </p:nvSpPr>
        <p:spPr>
          <a:xfrm>
            <a:off x="381000" y="1143000"/>
            <a:ext cx="8534400" cy="4708981"/>
          </a:xfrm>
          <a:prstGeom prst="rect">
            <a:avLst/>
          </a:prstGeom>
          <a:noFill/>
        </p:spPr>
        <p:txBody>
          <a:bodyPr wrap="square" rtlCol="0">
            <a:spAutoFit/>
          </a:bodyPr>
          <a:lstStyle/>
          <a:p>
            <a:r>
              <a:rPr lang="en-US" dirty="0">
                <a:latin typeface="Arial" pitchFamily="34" charset="0"/>
                <a:cs typeface="Arial" pitchFamily="34" charset="0"/>
              </a:rPr>
              <a:t>The </a:t>
            </a:r>
            <a:r>
              <a:rPr lang="en-US" dirty="0" smtClean="0">
                <a:latin typeface="Arial" pitchFamily="34" charset="0"/>
                <a:cs typeface="Arial" pitchFamily="34" charset="0"/>
              </a:rPr>
              <a:t>pack()</a:t>
            </a:r>
            <a:r>
              <a:rPr lang="en-US" dirty="0">
                <a:latin typeface="Arial" pitchFamily="34" charset="0"/>
                <a:cs typeface="Arial" pitchFamily="34" charset="0"/>
              </a:rPr>
              <a:t> method mainly uses a </a:t>
            </a:r>
            <a:r>
              <a:rPr lang="en-US" b="1" dirty="0">
                <a:latin typeface="Arial" pitchFamily="34" charset="0"/>
                <a:cs typeface="Arial" pitchFamily="34" charset="0"/>
              </a:rPr>
              <a:t>packing algorithm</a:t>
            </a:r>
            <a:r>
              <a:rPr lang="en-US" dirty="0">
                <a:latin typeface="Arial" pitchFamily="34" charset="0"/>
                <a:cs typeface="Arial" pitchFamily="34" charset="0"/>
              </a:rPr>
              <a:t> in order to place widgets in a </a:t>
            </a:r>
            <a:r>
              <a:rPr lang="en-US" dirty="0" smtClean="0">
                <a:latin typeface="Arial" pitchFamily="34" charset="0"/>
                <a:cs typeface="Arial" pitchFamily="34" charset="0"/>
              </a:rPr>
              <a:t>Frame</a:t>
            </a:r>
            <a:r>
              <a:rPr lang="en-US" dirty="0">
                <a:latin typeface="Arial" pitchFamily="34" charset="0"/>
                <a:cs typeface="Arial" pitchFamily="34" charset="0"/>
              </a:rPr>
              <a:t> or window in a specified order</a:t>
            </a:r>
            <a:r>
              <a:rPr lang="en-US" dirty="0" smtClean="0">
                <a:latin typeface="Arial" pitchFamily="34" charset="0"/>
                <a:cs typeface="Arial" pitchFamily="34" charset="0"/>
              </a:rPr>
              <a:t>.</a:t>
            </a:r>
          </a:p>
          <a:p>
            <a:r>
              <a:rPr lang="en-US" dirty="0">
                <a:latin typeface="Arial" pitchFamily="34" charset="0"/>
                <a:cs typeface="Arial" pitchFamily="34" charset="0"/>
              </a:rPr>
              <a:t>This method is mainly used to </a:t>
            </a:r>
            <a:r>
              <a:rPr lang="en-US" b="1" dirty="0">
                <a:latin typeface="Arial" pitchFamily="34" charset="0"/>
                <a:cs typeface="Arial" pitchFamily="34" charset="0"/>
              </a:rPr>
              <a:t>organize the widgets in a block</a:t>
            </a:r>
            <a:r>
              <a:rPr lang="en-US" dirty="0" smtClean="0">
                <a:latin typeface="Arial" pitchFamily="34" charset="0"/>
                <a:cs typeface="Arial" pitchFamily="34" charset="0"/>
              </a:rPr>
              <a:t>.</a:t>
            </a:r>
          </a:p>
          <a:p>
            <a:r>
              <a:rPr lang="en-US" dirty="0" smtClean="0">
                <a:latin typeface="Arial" pitchFamily="34" charset="0"/>
                <a:cs typeface="Arial" pitchFamily="34" charset="0"/>
              </a:rPr>
              <a:t>It is used to place widget on the top.</a:t>
            </a:r>
          </a:p>
          <a:p>
            <a:r>
              <a:rPr lang="en-US" sz="2000" b="1" u="sng" dirty="0" smtClean="0">
                <a:latin typeface="Arial" pitchFamily="34" charset="0"/>
                <a:cs typeface="Arial" pitchFamily="34" charset="0"/>
              </a:rPr>
              <a:t>PACKING ALGORITHM:</a:t>
            </a:r>
          </a:p>
          <a:p>
            <a:r>
              <a:rPr lang="en-US" dirty="0">
                <a:latin typeface="Arial" pitchFamily="34" charset="0"/>
                <a:cs typeface="Arial" pitchFamily="34" charset="0"/>
              </a:rPr>
              <a:t>The steps of Packing algorithm are as follows</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dirty="0" smtClean="0">
                <a:latin typeface="Arial" pitchFamily="34" charset="0"/>
                <a:cs typeface="Arial" pitchFamily="34" charset="0"/>
              </a:rPr>
              <a:t>1. Firstly </a:t>
            </a:r>
            <a:r>
              <a:rPr lang="en-US" dirty="0">
                <a:latin typeface="Arial" pitchFamily="34" charset="0"/>
                <a:cs typeface="Arial" pitchFamily="34" charset="0"/>
              </a:rPr>
              <a:t>this algorithm will compute a rectangular area known as a </a:t>
            </a:r>
            <a:r>
              <a:rPr lang="en-US" b="1" dirty="0">
                <a:latin typeface="Arial" pitchFamily="34" charset="0"/>
                <a:cs typeface="Arial" pitchFamily="34" charset="0"/>
              </a:rPr>
              <a:t>Parcel</a:t>
            </a:r>
            <a:r>
              <a:rPr lang="en-US" dirty="0">
                <a:latin typeface="Arial" pitchFamily="34" charset="0"/>
                <a:cs typeface="Arial" pitchFamily="34" charset="0"/>
              </a:rPr>
              <a:t> which is tall (or wide) enough to hold the widget and then it will fill the remaining width (or height) in the window with </a:t>
            </a:r>
            <a:r>
              <a:rPr lang="en-US" b="1" dirty="0">
                <a:latin typeface="Arial" pitchFamily="34" charset="0"/>
                <a:cs typeface="Arial" pitchFamily="34" charset="0"/>
              </a:rPr>
              <a:t>blank space</a:t>
            </a:r>
            <a:r>
              <a:rPr lang="en-US" dirty="0">
                <a:latin typeface="Arial" pitchFamily="34" charset="0"/>
                <a:cs typeface="Arial" pitchFamily="34" charset="0"/>
              </a:rPr>
              <a:t>.</a:t>
            </a:r>
          </a:p>
          <a:p>
            <a:r>
              <a:rPr lang="en-US" dirty="0" smtClean="0">
                <a:latin typeface="Arial" pitchFamily="34" charset="0"/>
                <a:cs typeface="Arial" pitchFamily="34" charset="0"/>
              </a:rPr>
              <a:t>2. It </a:t>
            </a:r>
            <a:r>
              <a:rPr lang="en-US" dirty="0">
                <a:latin typeface="Arial" pitchFamily="34" charset="0"/>
                <a:cs typeface="Arial" pitchFamily="34" charset="0"/>
              </a:rPr>
              <a:t>will center the widget until any different location is specified.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This </a:t>
            </a:r>
            <a:r>
              <a:rPr lang="en-US" dirty="0">
                <a:latin typeface="Arial" pitchFamily="34" charset="0"/>
                <a:cs typeface="Arial" pitchFamily="34" charset="0"/>
              </a:rPr>
              <a:t>method is powerful but it is difficult to visualize</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Here is the </a:t>
            </a:r>
            <a:r>
              <a:rPr lang="en-US" b="1" dirty="0">
                <a:latin typeface="Arial" pitchFamily="34" charset="0"/>
                <a:cs typeface="Arial" pitchFamily="34" charset="0"/>
              </a:rPr>
              <a:t>syntax</a:t>
            </a:r>
            <a:r>
              <a:rPr lang="en-US" dirty="0">
                <a:latin typeface="Arial" pitchFamily="34" charset="0"/>
                <a:cs typeface="Arial" pitchFamily="34" charset="0"/>
              </a:rPr>
              <a:t> for using pack() function</a:t>
            </a:r>
            <a:r>
              <a:rPr lang="en-US" dirty="0" smtClean="0">
                <a:latin typeface="Arial" pitchFamily="34" charset="0"/>
                <a:cs typeface="Arial" pitchFamily="34" charset="0"/>
              </a:rPr>
              <a:t>:</a:t>
            </a:r>
          </a:p>
          <a:p>
            <a:r>
              <a:rPr lang="en-US" dirty="0"/>
              <a:t>	</a:t>
            </a:r>
            <a:r>
              <a:rPr lang="en-US" dirty="0" smtClean="0"/>
              <a:t>	</a:t>
            </a:r>
            <a:r>
              <a:rPr lang="en-US" sz="2800" b="1" dirty="0" err="1" smtClean="0"/>
              <a:t>widget.pack</a:t>
            </a:r>
            <a:r>
              <a:rPr lang="en-US" sz="2800" b="1" dirty="0" smtClean="0"/>
              <a:t>(options)</a:t>
            </a:r>
            <a:endParaRPr lang="en-US" b="1" dirty="0"/>
          </a:p>
          <a:p>
            <a:endParaRPr lang="en-US" b="1"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762000"/>
            <a:ext cx="8839200" cy="685800"/>
          </a:xfrm>
        </p:spPr>
        <p:txBody>
          <a:bodyPr/>
          <a:lstStyle/>
          <a:p>
            <a:pPr algn="ctr"/>
            <a:r>
              <a:rPr lang="en-US" dirty="0" smtClean="0">
                <a:latin typeface="Arial" pitchFamily="34" charset="0"/>
                <a:cs typeface="Arial" pitchFamily="34" charset="0"/>
              </a:rPr>
              <a:t>pack()</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4" name="TextBox 3"/>
          <p:cNvSpPr txBox="1"/>
          <p:nvPr/>
        </p:nvSpPr>
        <p:spPr>
          <a:xfrm>
            <a:off x="533400" y="914400"/>
            <a:ext cx="8229600" cy="4524315"/>
          </a:xfrm>
          <a:prstGeom prst="rect">
            <a:avLst/>
          </a:prstGeom>
          <a:noFill/>
        </p:spPr>
        <p:txBody>
          <a:bodyPr wrap="square" rtlCol="0">
            <a:spAutoFit/>
          </a:bodyPr>
          <a:lstStyle/>
          <a:p>
            <a:r>
              <a:rPr lang="en-US" dirty="0">
                <a:latin typeface="Arial" pitchFamily="34" charset="0"/>
                <a:cs typeface="Arial" pitchFamily="34" charset="0"/>
              </a:rPr>
              <a:t>The possible options as a parameter to this method are given below</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smtClean="0">
                <a:latin typeface="Arial" pitchFamily="34" charset="0"/>
                <a:cs typeface="Arial" pitchFamily="34" charset="0"/>
              </a:rPr>
              <a:t>Fill: </a:t>
            </a:r>
            <a:r>
              <a:rPr lang="en-US" dirty="0" smtClean="0">
                <a:latin typeface="Arial" pitchFamily="34" charset="0"/>
                <a:cs typeface="Arial" pitchFamily="34" charset="0"/>
              </a:rPr>
              <a:t>The </a:t>
            </a:r>
            <a:r>
              <a:rPr lang="en-US" dirty="0">
                <a:latin typeface="Arial" pitchFamily="34" charset="0"/>
                <a:cs typeface="Arial" pitchFamily="34" charset="0"/>
              </a:rPr>
              <a:t>default value of this option is set to </a:t>
            </a:r>
            <a:r>
              <a:rPr lang="en-US" b="1" dirty="0">
                <a:latin typeface="Arial" pitchFamily="34" charset="0"/>
                <a:cs typeface="Arial" pitchFamily="34" charset="0"/>
              </a:rPr>
              <a:t>NONE</a:t>
            </a:r>
            <a:r>
              <a:rPr lang="en-US" dirty="0">
                <a:latin typeface="Arial" pitchFamily="34" charset="0"/>
                <a:cs typeface="Arial" pitchFamily="34" charset="0"/>
              </a:rPr>
              <a:t>. Also, we can set it to</a:t>
            </a:r>
            <a:r>
              <a:rPr lang="en-US" b="1" dirty="0">
                <a:latin typeface="Arial" pitchFamily="34" charset="0"/>
                <a:cs typeface="Arial" pitchFamily="34" charset="0"/>
              </a:rPr>
              <a:t> X or Y</a:t>
            </a:r>
            <a:r>
              <a:rPr lang="en-US" dirty="0">
                <a:latin typeface="Arial" pitchFamily="34" charset="0"/>
                <a:cs typeface="Arial" pitchFamily="34" charset="0"/>
              </a:rPr>
              <a:t> in order to determine whether the </a:t>
            </a:r>
            <a:r>
              <a:rPr lang="en-US" b="1" dirty="0">
                <a:latin typeface="Arial" pitchFamily="34" charset="0"/>
                <a:cs typeface="Arial" pitchFamily="34" charset="0"/>
              </a:rPr>
              <a:t>widget contains any extra space</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b="1" dirty="0" smtClean="0">
                <a:latin typeface="Arial" pitchFamily="34" charset="0"/>
                <a:cs typeface="Arial" pitchFamily="34" charset="0"/>
              </a:rPr>
              <a:t>Side: </a:t>
            </a:r>
            <a:r>
              <a:rPr lang="en-US" dirty="0" smtClean="0">
                <a:latin typeface="Arial" pitchFamily="34" charset="0"/>
                <a:cs typeface="Arial" pitchFamily="34" charset="0"/>
              </a:rPr>
              <a:t>This </a:t>
            </a:r>
            <a:r>
              <a:rPr lang="en-US" dirty="0">
                <a:latin typeface="Arial" pitchFamily="34" charset="0"/>
                <a:cs typeface="Arial" pitchFamily="34" charset="0"/>
              </a:rPr>
              <a:t>option specifies which </a:t>
            </a:r>
            <a:r>
              <a:rPr lang="en-US" b="1" dirty="0">
                <a:latin typeface="Arial" pitchFamily="34" charset="0"/>
                <a:cs typeface="Arial" pitchFamily="34" charset="0"/>
              </a:rPr>
              <a:t>side to pack the widget against</a:t>
            </a:r>
            <a:r>
              <a:rPr lang="en-US" dirty="0">
                <a:latin typeface="Arial" pitchFamily="34" charset="0"/>
                <a:cs typeface="Arial" pitchFamily="34" charset="0"/>
              </a:rPr>
              <a:t>. If you want to pack </a:t>
            </a:r>
            <a:r>
              <a:rPr lang="en-US" b="1" dirty="0">
                <a:latin typeface="Arial" pitchFamily="34" charset="0"/>
                <a:cs typeface="Arial" pitchFamily="34" charset="0"/>
              </a:rPr>
              <a:t>widgets vertically</a:t>
            </a:r>
            <a:r>
              <a:rPr lang="en-US" dirty="0">
                <a:latin typeface="Arial" pitchFamily="34" charset="0"/>
                <a:cs typeface="Arial" pitchFamily="34" charset="0"/>
              </a:rPr>
              <a:t>, use </a:t>
            </a:r>
            <a:r>
              <a:rPr lang="en-US" b="1" dirty="0">
                <a:latin typeface="Arial" pitchFamily="34" charset="0"/>
                <a:cs typeface="Arial" pitchFamily="34" charset="0"/>
              </a:rPr>
              <a:t>TOP</a:t>
            </a:r>
            <a:r>
              <a:rPr lang="en-US" dirty="0">
                <a:latin typeface="Arial" pitchFamily="34" charset="0"/>
                <a:cs typeface="Arial" pitchFamily="34" charset="0"/>
              </a:rPr>
              <a:t> which is the default value. If you want to pack </a:t>
            </a:r>
            <a:r>
              <a:rPr lang="en-US" b="1" dirty="0">
                <a:latin typeface="Arial" pitchFamily="34" charset="0"/>
                <a:cs typeface="Arial" pitchFamily="34" charset="0"/>
              </a:rPr>
              <a:t>widgets horizontally</a:t>
            </a:r>
            <a:r>
              <a:rPr lang="en-US" dirty="0">
                <a:latin typeface="Arial" pitchFamily="34" charset="0"/>
                <a:cs typeface="Arial" pitchFamily="34" charset="0"/>
              </a:rPr>
              <a:t>, use </a:t>
            </a:r>
            <a:r>
              <a:rPr lang="en-US" b="1" dirty="0">
                <a:latin typeface="Arial" pitchFamily="34" charset="0"/>
                <a:cs typeface="Arial" pitchFamily="34" charset="0"/>
              </a:rPr>
              <a:t>LEFT</a:t>
            </a:r>
            <a:r>
              <a:rPr lang="en-US" dirty="0">
                <a:latin typeface="Arial" pitchFamily="34" charset="0"/>
                <a:cs typeface="Arial" pitchFamily="34" charset="0"/>
              </a:rPr>
              <a:t>.</a:t>
            </a:r>
          </a:p>
          <a:p>
            <a:endParaRPr lang="en-US" b="1" dirty="0" smtClean="0">
              <a:latin typeface="Arial" pitchFamily="34" charset="0"/>
              <a:cs typeface="Arial" pitchFamily="34" charset="0"/>
            </a:endParaRPr>
          </a:p>
          <a:p>
            <a:endParaRPr lang="en-US" b="1" dirty="0" smtClean="0">
              <a:latin typeface="Arial" pitchFamily="34" charset="0"/>
              <a:cs typeface="Arial" pitchFamily="34" charset="0"/>
            </a:endParaRPr>
          </a:p>
          <a:p>
            <a:r>
              <a:rPr lang="en-US" b="1" dirty="0" smtClean="0">
                <a:latin typeface="Arial" pitchFamily="34" charset="0"/>
                <a:cs typeface="Arial" pitchFamily="34" charset="0"/>
              </a:rPr>
              <a:t>Expand: </a:t>
            </a:r>
            <a:r>
              <a:rPr lang="en-US" dirty="0" smtClean="0">
                <a:latin typeface="Arial" pitchFamily="34" charset="0"/>
                <a:cs typeface="Arial" pitchFamily="34" charset="0"/>
              </a:rPr>
              <a:t>This </a:t>
            </a:r>
            <a:r>
              <a:rPr lang="en-US" dirty="0">
                <a:latin typeface="Arial" pitchFamily="34" charset="0"/>
                <a:cs typeface="Arial" pitchFamily="34" charset="0"/>
              </a:rPr>
              <a:t>option is used to </a:t>
            </a:r>
            <a:r>
              <a:rPr lang="en-US" b="1" dirty="0">
                <a:latin typeface="Arial" pitchFamily="34" charset="0"/>
                <a:cs typeface="Arial" pitchFamily="34" charset="0"/>
              </a:rPr>
              <a:t>specify whether the widgets should be expanded to fill any extra space</a:t>
            </a:r>
            <a:r>
              <a:rPr lang="en-US" dirty="0">
                <a:latin typeface="Arial" pitchFamily="34" charset="0"/>
                <a:cs typeface="Arial" pitchFamily="34" charset="0"/>
              </a:rPr>
              <a:t> in the geometry master or not. Its default value is false. If it is false then the </a:t>
            </a:r>
            <a:r>
              <a:rPr lang="en-US" b="1" dirty="0">
                <a:latin typeface="Arial" pitchFamily="34" charset="0"/>
                <a:cs typeface="Arial" pitchFamily="34" charset="0"/>
              </a:rPr>
              <a:t>widget is not expanded </a:t>
            </a:r>
            <a:r>
              <a:rPr lang="en-US" dirty="0">
                <a:latin typeface="Arial" pitchFamily="34" charset="0"/>
                <a:cs typeface="Arial" pitchFamily="34" charset="0"/>
              </a:rPr>
              <a:t>otherwise widget expands to fill extra space.</a:t>
            </a:r>
          </a:p>
          <a:p>
            <a:endParaRPr lang="en-US"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34387" cy="609600"/>
          </a:xfrm>
        </p:spPr>
        <p:txBody>
          <a:bodyPr/>
          <a:lstStyle/>
          <a:p>
            <a:pPr algn="ctr"/>
            <a:r>
              <a:rPr lang="en-US" dirty="0" smtClean="0">
                <a:latin typeface="Arial" pitchFamily="34" charset="0"/>
                <a:cs typeface="Arial" pitchFamily="34" charset="0"/>
              </a:rPr>
              <a:t>Pack()</a:t>
            </a:r>
            <a:endParaRPr lang="en-US" dirty="0">
              <a:latin typeface="Arial" pitchFamily="34" charset="0"/>
              <a:cs typeface="Arial" pitchFamily="34" charset="0"/>
            </a:endParaRPr>
          </a:p>
        </p:txBody>
      </p:sp>
      <p:sp>
        <p:nvSpPr>
          <p:cNvPr id="3" name="Content Placeholder 2"/>
          <p:cNvSpPr>
            <a:spLocks noGrp="1"/>
          </p:cNvSpPr>
          <p:nvPr>
            <p:ph idx="1"/>
          </p:nvPr>
        </p:nvSpPr>
        <p:spPr>
          <a:xfrm>
            <a:off x="152400" y="914400"/>
            <a:ext cx="8991600" cy="5486400"/>
          </a:xfrm>
        </p:spPr>
        <p:txBody>
          <a:bodyPr/>
          <a:lstStyle/>
          <a:p>
            <a:r>
              <a:rPr lang="en-US" dirty="0" smtClean="0">
                <a:latin typeface="Arial" pitchFamily="34" charset="0"/>
                <a:cs typeface="Arial" pitchFamily="34" charset="0"/>
              </a:rPr>
              <a:t>import  </a:t>
            </a:r>
            <a:r>
              <a:rPr lang="en-US" dirty="0" err="1" smtClean="0">
                <a:latin typeface="Arial" pitchFamily="34" charset="0"/>
                <a:cs typeface="Arial" pitchFamily="34" charset="0"/>
              </a:rPr>
              <a:t>tkinter</a:t>
            </a:r>
            <a:r>
              <a:rPr lang="en-US" dirty="0" smtClean="0">
                <a:latin typeface="Arial" pitchFamily="34" charset="0"/>
                <a:cs typeface="Arial" pitchFamily="34" charset="0"/>
              </a:rPr>
              <a:t> as </a:t>
            </a:r>
            <a:r>
              <a:rPr lang="en-US" dirty="0" err="1" smtClean="0">
                <a:latin typeface="Arial" pitchFamily="34" charset="0"/>
                <a:cs typeface="Arial" pitchFamily="34" charset="0"/>
              </a:rPr>
              <a:t>tk</a:t>
            </a:r>
            <a:r>
              <a:rPr lang="en-US" dirty="0" smtClean="0">
                <a:latin typeface="Arial" pitchFamily="34" charset="0"/>
                <a:cs typeface="Arial" pitchFamily="34" charset="0"/>
              </a:rPr>
              <a:t> </a:t>
            </a:r>
          </a:p>
          <a:p>
            <a:r>
              <a:rPr lang="en-US" dirty="0" smtClean="0">
                <a:latin typeface="Arial" pitchFamily="34" charset="0"/>
                <a:cs typeface="Arial" pitchFamily="34" charset="0"/>
              </a:rPr>
              <a:t>win = </a:t>
            </a:r>
            <a:r>
              <a:rPr lang="en-US" dirty="0" err="1" smtClean="0">
                <a:latin typeface="Arial" pitchFamily="34" charset="0"/>
                <a:cs typeface="Arial" pitchFamily="34" charset="0"/>
              </a:rPr>
              <a:t>tk.Tk</a:t>
            </a:r>
            <a:r>
              <a:rPr lang="en-US" dirty="0" smtClean="0">
                <a:latin typeface="Arial" pitchFamily="34" charset="0"/>
                <a:cs typeface="Arial" pitchFamily="34" charset="0"/>
              </a:rPr>
              <a:t>()</a:t>
            </a:r>
          </a:p>
          <a:p>
            <a:r>
              <a:rPr lang="en-US" dirty="0" smtClean="0">
                <a:latin typeface="Arial" pitchFamily="34" charset="0"/>
                <a:cs typeface="Arial" pitchFamily="34" charset="0"/>
              </a:rPr>
              <a:t>frame1 = </a:t>
            </a:r>
            <a:r>
              <a:rPr lang="en-US" dirty="0" err="1" smtClean="0">
                <a:latin typeface="Arial" pitchFamily="34" charset="0"/>
                <a:cs typeface="Arial" pitchFamily="34" charset="0"/>
              </a:rPr>
              <a:t>tk.Frame</a:t>
            </a:r>
            <a:r>
              <a:rPr lang="en-US" dirty="0" smtClean="0">
                <a:latin typeface="Arial" pitchFamily="34" charset="0"/>
                <a:cs typeface="Arial" pitchFamily="34" charset="0"/>
              </a:rPr>
              <a:t>(master=win, width=100, height=100, </a:t>
            </a:r>
            <a:r>
              <a:rPr lang="en-US" dirty="0" err="1" smtClean="0">
                <a:latin typeface="Arial" pitchFamily="34" charset="0"/>
                <a:cs typeface="Arial" pitchFamily="34" charset="0"/>
              </a:rPr>
              <a:t>bg</a:t>
            </a:r>
            <a:r>
              <a:rPr lang="en-US" dirty="0" smtClean="0">
                <a:latin typeface="Arial" pitchFamily="34" charset="0"/>
                <a:cs typeface="Arial" pitchFamily="34" charset="0"/>
              </a:rPr>
              <a:t>="orange") </a:t>
            </a:r>
          </a:p>
          <a:p>
            <a:r>
              <a:rPr lang="en-US" dirty="0" smtClean="0">
                <a:latin typeface="Arial" pitchFamily="34" charset="0"/>
                <a:cs typeface="Arial" pitchFamily="34" charset="0"/>
              </a:rPr>
              <a:t>frame1.pack() </a:t>
            </a:r>
          </a:p>
          <a:p>
            <a:r>
              <a:rPr lang="en-US" dirty="0" smtClean="0">
                <a:latin typeface="Arial" pitchFamily="34" charset="0"/>
                <a:cs typeface="Arial" pitchFamily="34" charset="0"/>
              </a:rPr>
              <a:t>frame2 = </a:t>
            </a:r>
            <a:r>
              <a:rPr lang="en-US" dirty="0" err="1" smtClean="0">
                <a:latin typeface="Arial" pitchFamily="34" charset="0"/>
                <a:cs typeface="Arial" pitchFamily="34" charset="0"/>
              </a:rPr>
              <a:t>tk.Frame</a:t>
            </a:r>
            <a:r>
              <a:rPr lang="en-US" dirty="0" smtClean="0">
                <a:latin typeface="Arial" pitchFamily="34" charset="0"/>
                <a:cs typeface="Arial" pitchFamily="34" charset="0"/>
              </a:rPr>
              <a:t>(master=win, width=50, height=50, </a:t>
            </a:r>
            <a:r>
              <a:rPr lang="en-US" dirty="0" err="1" smtClean="0">
                <a:latin typeface="Arial" pitchFamily="34" charset="0"/>
                <a:cs typeface="Arial" pitchFamily="34" charset="0"/>
              </a:rPr>
              <a:t>bg</a:t>
            </a:r>
            <a:r>
              <a:rPr lang="en-US" dirty="0" smtClean="0">
                <a:latin typeface="Arial" pitchFamily="34" charset="0"/>
                <a:cs typeface="Arial" pitchFamily="34" charset="0"/>
              </a:rPr>
              <a:t>="blue") </a:t>
            </a:r>
          </a:p>
          <a:p>
            <a:r>
              <a:rPr lang="en-US" dirty="0" smtClean="0">
                <a:latin typeface="Arial" pitchFamily="34" charset="0"/>
                <a:cs typeface="Arial" pitchFamily="34" charset="0"/>
              </a:rPr>
              <a:t>frame2.pack()</a:t>
            </a:r>
          </a:p>
          <a:p>
            <a:r>
              <a:rPr lang="en-US" dirty="0" smtClean="0">
                <a:latin typeface="Arial" pitchFamily="34" charset="0"/>
                <a:cs typeface="Arial" pitchFamily="34" charset="0"/>
              </a:rPr>
              <a:t>frame3 = </a:t>
            </a:r>
            <a:r>
              <a:rPr lang="en-US" dirty="0" err="1" smtClean="0">
                <a:latin typeface="Arial" pitchFamily="34" charset="0"/>
                <a:cs typeface="Arial" pitchFamily="34" charset="0"/>
              </a:rPr>
              <a:t>tk.Frame</a:t>
            </a:r>
            <a:r>
              <a:rPr lang="en-US" dirty="0" smtClean="0">
                <a:latin typeface="Arial" pitchFamily="34" charset="0"/>
                <a:cs typeface="Arial" pitchFamily="34" charset="0"/>
              </a:rPr>
              <a:t>(master=win, width=25, height=25, </a:t>
            </a:r>
            <a:r>
              <a:rPr lang="en-US" dirty="0" err="1" smtClean="0">
                <a:latin typeface="Arial" pitchFamily="34" charset="0"/>
                <a:cs typeface="Arial" pitchFamily="34" charset="0"/>
              </a:rPr>
              <a:t>bg</a:t>
            </a:r>
            <a:r>
              <a:rPr lang="en-US" dirty="0" smtClean="0">
                <a:latin typeface="Arial" pitchFamily="34" charset="0"/>
                <a:cs typeface="Arial" pitchFamily="34" charset="0"/>
              </a:rPr>
              <a:t>="green") </a:t>
            </a:r>
          </a:p>
          <a:p>
            <a:r>
              <a:rPr lang="en-US" dirty="0" smtClean="0">
                <a:latin typeface="Arial" pitchFamily="34" charset="0"/>
                <a:cs typeface="Arial" pitchFamily="34" charset="0"/>
              </a:rPr>
              <a:t>frame3.pack()</a:t>
            </a:r>
          </a:p>
          <a:p>
            <a:r>
              <a:rPr lang="en-US" dirty="0" err="1" smtClean="0">
                <a:latin typeface="Arial" pitchFamily="34" charset="0"/>
                <a:cs typeface="Arial" pitchFamily="34" charset="0"/>
              </a:rPr>
              <a:t>window.mainloop</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34387" cy="609600"/>
          </a:xfrm>
        </p:spPr>
        <p:txBody>
          <a:bodyPr/>
          <a:lstStyle/>
          <a:p>
            <a:pPr algn="ctr"/>
            <a:r>
              <a:rPr lang="en-US" dirty="0" smtClean="0">
                <a:latin typeface="Arial" pitchFamily="34" charset="0"/>
                <a:cs typeface="Arial" pitchFamily="34" charset="0"/>
              </a:rPr>
              <a:t>Pack()</a:t>
            </a:r>
            <a:endParaRPr lang="en-US" dirty="0">
              <a:latin typeface="Arial" pitchFamily="34" charset="0"/>
              <a:cs typeface="Arial" pitchFamily="34" charset="0"/>
            </a:endParaRPr>
          </a:p>
        </p:txBody>
      </p:sp>
      <p:pic>
        <p:nvPicPr>
          <p:cNvPr id="5" name="Content Placeholder 4" descr="1593063407-71449.png"/>
          <p:cNvPicPr>
            <a:picLocks noGrp="1" noChangeAspect="1"/>
          </p:cNvPicPr>
          <p:nvPr>
            <p:ph idx="1"/>
          </p:nvPr>
        </p:nvPicPr>
        <p:blipFill>
          <a:blip r:embed="rId2"/>
          <a:stretch>
            <a:fillRect/>
          </a:stretch>
        </p:blipFill>
        <p:spPr>
          <a:xfrm>
            <a:off x="2590800" y="1143000"/>
            <a:ext cx="2752805" cy="470270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34387" cy="609600"/>
          </a:xfrm>
        </p:spPr>
        <p:txBody>
          <a:bodyPr/>
          <a:lstStyle/>
          <a:p>
            <a:pPr algn="ctr"/>
            <a:r>
              <a:rPr lang="en-US" dirty="0" smtClean="0">
                <a:latin typeface="Arial" pitchFamily="34" charset="0"/>
                <a:cs typeface="Arial" pitchFamily="34" charset="0"/>
              </a:rPr>
              <a:t>grid()</a:t>
            </a:r>
            <a:endParaRPr lang="en-US" dirty="0">
              <a:latin typeface="Arial" pitchFamily="34" charset="0"/>
              <a:cs typeface="Arial" pitchFamily="34" charset="0"/>
            </a:endParaRPr>
          </a:p>
        </p:txBody>
      </p:sp>
      <p:sp>
        <p:nvSpPr>
          <p:cNvPr id="4" name="Content Placeholder 3"/>
          <p:cNvSpPr>
            <a:spLocks noGrp="1"/>
          </p:cNvSpPr>
          <p:nvPr>
            <p:ph idx="1"/>
          </p:nvPr>
        </p:nvSpPr>
        <p:spPr>
          <a:xfrm>
            <a:off x="228600" y="762000"/>
            <a:ext cx="8915400" cy="5715000"/>
          </a:xfrm>
        </p:spPr>
        <p:txBody>
          <a:bodyPr/>
          <a:lstStyle/>
          <a:p>
            <a:r>
              <a:rPr lang="en-US" sz="2400" dirty="0" smtClean="0">
                <a:latin typeface="Arial" pitchFamily="34" charset="0"/>
                <a:cs typeface="Arial" pitchFamily="34" charset="0"/>
              </a:rPr>
              <a:t>The most used geometry manager is grid() because it provides all the power of pack() function but in an easier and maintainable way.</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The grid() geometry manager is mainly used to split either a window or frame into rows and columns.</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You can </a:t>
            </a:r>
            <a:r>
              <a:rPr lang="en-US" sz="2400" b="1" dirty="0" smtClean="0">
                <a:latin typeface="Arial" pitchFamily="34" charset="0"/>
                <a:cs typeface="Arial" pitchFamily="34" charset="0"/>
              </a:rPr>
              <a:t>easily specify the location of a widget</a:t>
            </a:r>
            <a:r>
              <a:rPr lang="en-US" sz="2400" dirty="0" smtClean="0">
                <a:latin typeface="Arial" pitchFamily="34" charset="0"/>
                <a:cs typeface="Arial" pitchFamily="34" charset="0"/>
              </a:rPr>
              <a:t> just by calling grid() function and passing the </a:t>
            </a:r>
            <a:r>
              <a:rPr lang="en-US" sz="2400" b="1" dirty="0" smtClean="0">
                <a:latin typeface="Arial" pitchFamily="34" charset="0"/>
                <a:cs typeface="Arial" pitchFamily="34" charset="0"/>
              </a:rPr>
              <a:t>row</a:t>
            </a:r>
            <a:r>
              <a:rPr lang="en-US" sz="2400" dirty="0" smtClean="0">
                <a:latin typeface="Arial" pitchFamily="34" charset="0"/>
                <a:cs typeface="Arial" pitchFamily="34" charset="0"/>
              </a:rPr>
              <a:t> and </a:t>
            </a:r>
            <a:r>
              <a:rPr lang="en-US" sz="2400" b="1" dirty="0" smtClean="0">
                <a:latin typeface="Arial" pitchFamily="34" charset="0"/>
                <a:cs typeface="Arial" pitchFamily="34" charset="0"/>
              </a:rPr>
              <a:t>column indices</a:t>
            </a:r>
            <a:r>
              <a:rPr lang="en-US" sz="2400" dirty="0" smtClean="0">
                <a:latin typeface="Arial" pitchFamily="34" charset="0"/>
                <a:cs typeface="Arial" pitchFamily="34" charset="0"/>
              </a:rPr>
              <a:t> to the row and column keyword arguments, respectively.</a:t>
            </a:r>
          </a:p>
          <a:p>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Index of both the row and column starts from 0, so a row index of </a:t>
            </a:r>
            <a:r>
              <a:rPr lang="en-US" sz="2400" b="1" dirty="0" smtClean="0">
                <a:latin typeface="Arial" pitchFamily="34" charset="0"/>
                <a:cs typeface="Arial" pitchFamily="34" charset="0"/>
              </a:rPr>
              <a:t>2</a:t>
            </a:r>
            <a:r>
              <a:rPr lang="en-US" sz="2400" dirty="0" smtClean="0">
                <a:latin typeface="Arial" pitchFamily="34" charset="0"/>
                <a:cs typeface="Arial" pitchFamily="34" charset="0"/>
              </a:rPr>
              <a:t> and a column index of </a:t>
            </a:r>
            <a:r>
              <a:rPr lang="en-US" sz="2400" b="1" dirty="0" smtClean="0">
                <a:latin typeface="Arial" pitchFamily="34" charset="0"/>
                <a:cs typeface="Arial" pitchFamily="34" charset="0"/>
              </a:rPr>
              <a:t>2</a:t>
            </a:r>
            <a:r>
              <a:rPr lang="en-US" sz="2400" dirty="0" smtClean="0">
                <a:latin typeface="Arial" pitchFamily="34" charset="0"/>
                <a:cs typeface="Arial" pitchFamily="34" charset="0"/>
              </a:rPr>
              <a:t> tells the grid() function to place a widget in the </a:t>
            </a:r>
            <a:r>
              <a:rPr lang="en-US" sz="2400" b="1" dirty="0" smtClean="0">
                <a:latin typeface="Arial" pitchFamily="34" charset="0"/>
                <a:cs typeface="Arial" pitchFamily="34" charset="0"/>
              </a:rPr>
              <a:t>third column of the third row</a:t>
            </a:r>
            <a:r>
              <a:rPr lang="en-US" sz="2400" dirty="0" smtClean="0">
                <a:latin typeface="Arial" pitchFamily="34" charset="0"/>
                <a:cs typeface="Arial" pitchFamily="34" charset="0"/>
              </a:rPr>
              <a:t>(0 is first, 1 is second and 2 means third).</a:t>
            </a:r>
          </a:p>
          <a:p>
            <a:endParaRPr lang="en-US" sz="24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34387" cy="609600"/>
          </a:xfrm>
        </p:spPr>
        <p:txBody>
          <a:bodyPr/>
          <a:lstStyle/>
          <a:p>
            <a:pPr algn="ctr"/>
            <a:r>
              <a:rPr lang="en-US" dirty="0" smtClean="0">
                <a:latin typeface="Arial" pitchFamily="34" charset="0"/>
                <a:cs typeface="Arial" pitchFamily="34" charset="0"/>
              </a:rPr>
              <a:t>grid()</a:t>
            </a:r>
            <a:endParaRPr lang="en-US" dirty="0">
              <a:latin typeface="Arial" pitchFamily="34" charset="0"/>
              <a:cs typeface="Arial" pitchFamily="34" charset="0"/>
            </a:endParaRPr>
          </a:p>
        </p:txBody>
      </p:sp>
      <p:sp>
        <p:nvSpPr>
          <p:cNvPr id="5" name="Content Placeholder 4"/>
          <p:cNvSpPr>
            <a:spLocks noGrp="1"/>
          </p:cNvSpPr>
          <p:nvPr>
            <p:ph idx="1"/>
          </p:nvPr>
        </p:nvSpPr>
        <p:spPr>
          <a:xfrm>
            <a:off x="381000" y="838200"/>
            <a:ext cx="8229600" cy="3366815"/>
          </a:xfrm>
        </p:spPr>
        <p:txBody>
          <a:bodyPr/>
          <a:lstStyle/>
          <a:p>
            <a:r>
              <a:rPr lang="en-US" sz="2400" dirty="0" smtClean="0">
                <a:latin typeface="Arial" pitchFamily="34" charset="0"/>
                <a:cs typeface="Arial" pitchFamily="34" charset="0"/>
              </a:rPr>
              <a:t>Here is the </a:t>
            </a:r>
            <a:r>
              <a:rPr lang="en-US" sz="2400" b="1" dirty="0" smtClean="0">
                <a:latin typeface="Arial" pitchFamily="34" charset="0"/>
                <a:cs typeface="Arial" pitchFamily="34" charset="0"/>
              </a:rPr>
              <a:t>syntax</a:t>
            </a:r>
            <a:r>
              <a:rPr lang="en-US" sz="2400" dirty="0" smtClean="0">
                <a:latin typeface="Arial" pitchFamily="34" charset="0"/>
                <a:cs typeface="Arial" pitchFamily="34" charset="0"/>
              </a:rPr>
              <a:t> of the grid() function:</a:t>
            </a:r>
          </a:p>
          <a:p>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widget.grid</a:t>
            </a:r>
            <a:r>
              <a:rPr lang="en-US" sz="2400" b="1" dirty="0" smtClean="0">
                <a:latin typeface="Arial" pitchFamily="34" charset="0"/>
                <a:cs typeface="Arial" pitchFamily="34" charset="0"/>
              </a:rPr>
              <a:t>(options)</a:t>
            </a:r>
          </a:p>
          <a:p>
            <a:r>
              <a:rPr lang="en-US" sz="2400" dirty="0" smtClean="0">
                <a:latin typeface="Arial" pitchFamily="34" charset="0"/>
                <a:cs typeface="Arial" pitchFamily="34" charset="0"/>
              </a:rPr>
              <a:t>The possible options as a parameter to this method are given below:</a:t>
            </a:r>
          </a:p>
          <a:p>
            <a:r>
              <a:rPr lang="en-US" sz="2400" b="1" dirty="0" smtClean="0">
                <a:latin typeface="Arial" pitchFamily="34" charset="0"/>
                <a:cs typeface="Arial" pitchFamily="34" charset="0"/>
              </a:rPr>
              <a:t>Column</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This option specifies the column number in which the widget is to be placed. The index of </a:t>
            </a:r>
            <a:r>
              <a:rPr lang="en-US" sz="2400" b="1" dirty="0" smtClean="0">
                <a:latin typeface="Arial" pitchFamily="34" charset="0"/>
                <a:cs typeface="Arial" pitchFamily="34" charset="0"/>
              </a:rPr>
              <a:t>leftmost</a:t>
            </a:r>
            <a:r>
              <a:rPr lang="en-US" sz="2400" dirty="0" smtClean="0">
                <a:latin typeface="Arial" pitchFamily="34" charset="0"/>
                <a:cs typeface="Arial" pitchFamily="34" charset="0"/>
              </a:rPr>
              <a:t> column is </a:t>
            </a:r>
            <a:r>
              <a:rPr lang="en-US" sz="2400" b="1" dirty="0" smtClean="0">
                <a:latin typeface="Arial" pitchFamily="34" charset="0"/>
                <a:cs typeface="Arial" pitchFamily="34" charset="0"/>
              </a:rPr>
              <a:t>0</a:t>
            </a:r>
            <a:r>
              <a:rPr lang="en-US" sz="2400" dirty="0" smtClean="0">
                <a:latin typeface="Arial" pitchFamily="34" charset="0"/>
                <a:cs typeface="Arial" pitchFamily="34" charset="0"/>
              </a:rPr>
              <a:t>.</a:t>
            </a:r>
          </a:p>
          <a:p>
            <a:r>
              <a:rPr lang="en-US" sz="2400" b="1" dirty="0" smtClean="0">
                <a:latin typeface="Arial" pitchFamily="34" charset="0"/>
                <a:cs typeface="Arial" pitchFamily="34" charset="0"/>
              </a:rPr>
              <a:t>Row</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This option specifies the row number in which the widget is to be placed. The </a:t>
            </a:r>
            <a:r>
              <a:rPr lang="en-US" sz="2400" b="1" dirty="0" smtClean="0">
                <a:latin typeface="Arial" pitchFamily="34" charset="0"/>
                <a:cs typeface="Arial" pitchFamily="34" charset="0"/>
              </a:rPr>
              <a:t>topmost</a:t>
            </a:r>
            <a:r>
              <a:rPr lang="en-US" sz="2400" dirty="0" smtClean="0">
                <a:latin typeface="Arial" pitchFamily="34" charset="0"/>
                <a:cs typeface="Arial" pitchFamily="34" charset="0"/>
              </a:rPr>
              <a:t> row is represented by </a:t>
            </a:r>
            <a:r>
              <a:rPr lang="en-US" sz="2400" b="1" dirty="0" smtClean="0">
                <a:latin typeface="Arial" pitchFamily="34" charset="0"/>
                <a:cs typeface="Arial" pitchFamily="34" charset="0"/>
              </a:rPr>
              <a:t>0</a:t>
            </a:r>
            <a:r>
              <a:rPr lang="en-US" sz="2400" dirty="0" smtClean="0">
                <a:latin typeface="Arial" pitchFamily="34" charset="0"/>
                <a:cs typeface="Arial" pitchFamily="34" charset="0"/>
              </a:rPr>
              <a:t>.</a:t>
            </a:r>
          </a:p>
          <a:p>
            <a:r>
              <a:rPr lang="en-US" sz="2400" b="1" dirty="0" err="1" smtClean="0">
                <a:latin typeface="Arial" pitchFamily="34" charset="0"/>
                <a:cs typeface="Arial" pitchFamily="34" charset="0"/>
              </a:rPr>
              <a:t>Columnspan</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This option specifies the width of the widget. It mainly represents the number of columns up to which, the column is expanded.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34387" cy="609600"/>
          </a:xfrm>
        </p:spPr>
        <p:txBody>
          <a:bodyPr/>
          <a:lstStyle/>
          <a:p>
            <a:pPr algn="ctr"/>
            <a:r>
              <a:rPr lang="en-US" dirty="0" smtClean="0">
                <a:latin typeface="Arial" pitchFamily="34" charset="0"/>
                <a:cs typeface="Arial" pitchFamily="34" charset="0"/>
              </a:rPr>
              <a:t>grid()</a:t>
            </a:r>
            <a:endParaRPr lang="en-US" dirty="0">
              <a:latin typeface="Arial" pitchFamily="34" charset="0"/>
              <a:cs typeface="Arial" pitchFamily="34" charset="0"/>
            </a:endParaRPr>
          </a:p>
        </p:txBody>
      </p:sp>
      <p:sp>
        <p:nvSpPr>
          <p:cNvPr id="4" name="Content Placeholder 3"/>
          <p:cNvSpPr>
            <a:spLocks noGrp="1"/>
          </p:cNvSpPr>
          <p:nvPr>
            <p:ph idx="1"/>
          </p:nvPr>
        </p:nvSpPr>
        <p:spPr>
          <a:xfrm>
            <a:off x="381000" y="914400"/>
            <a:ext cx="8305800" cy="3366815"/>
          </a:xfrm>
        </p:spPr>
        <p:txBody>
          <a:bodyPr/>
          <a:lstStyle/>
          <a:p>
            <a:r>
              <a:rPr lang="en-US" b="1" dirty="0" err="1" smtClean="0">
                <a:latin typeface="Arial" pitchFamily="34" charset="0"/>
                <a:cs typeface="Arial" pitchFamily="34" charset="0"/>
              </a:rPr>
              <a:t>Rowspan</a:t>
            </a:r>
            <a:endParaRPr lang="en-US" dirty="0" smtClean="0">
              <a:latin typeface="Arial" pitchFamily="34" charset="0"/>
              <a:cs typeface="Arial" pitchFamily="34" charset="0"/>
            </a:endParaRPr>
          </a:p>
          <a:p>
            <a:r>
              <a:rPr lang="en-US" dirty="0" smtClean="0">
                <a:latin typeface="Arial" pitchFamily="34" charset="0"/>
                <a:cs typeface="Arial" pitchFamily="34" charset="0"/>
              </a:rPr>
              <a:t>This option specifies the height of the widget. It mainly represents the number of rows up to which, the row is expanded.</a:t>
            </a:r>
          </a:p>
          <a:p>
            <a:r>
              <a:rPr lang="en-US" b="1" dirty="0" smtClean="0">
                <a:latin typeface="Arial" pitchFamily="34" charset="0"/>
                <a:cs typeface="Arial" pitchFamily="34" charset="0"/>
              </a:rPr>
              <a:t>Sticky</a:t>
            </a:r>
            <a:endParaRPr lang="en-US" dirty="0" smtClean="0">
              <a:latin typeface="Arial" pitchFamily="34" charset="0"/>
              <a:cs typeface="Arial" pitchFamily="34" charset="0"/>
            </a:endParaRPr>
          </a:p>
          <a:p>
            <a:r>
              <a:rPr lang="en-US" dirty="0" smtClean="0">
                <a:latin typeface="Arial" pitchFamily="34" charset="0"/>
                <a:cs typeface="Arial" pitchFamily="34" charset="0"/>
              </a:rPr>
              <a:t>If any cell is larger than a widget, then sticky is mainly </a:t>
            </a:r>
            <a:r>
              <a:rPr lang="en-US" b="1" dirty="0" smtClean="0">
                <a:latin typeface="Arial" pitchFamily="34" charset="0"/>
                <a:cs typeface="Arial" pitchFamily="34" charset="0"/>
              </a:rPr>
              <a:t>used to specify the position of the widget inside the cell.</a:t>
            </a:r>
            <a:r>
              <a:rPr lang="en-US" dirty="0" smtClean="0">
                <a:latin typeface="Arial" pitchFamily="34" charset="0"/>
                <a:cs typeface="Arial" pitchFamily="34" charset="0"/>
              </a:rPr>
              <a:t> It is basically concatenation of the sticky letters which represents the position of the widget. It may be N, E, W, S, NE, NW, NS, EW, ES.</a:t>
            </a:r>
          </a:p>
          <a:p>
            <a:endParaRPr lang="en-US" dirty="0" smtClean="0">
              <a:latin typeface="Arial" pitchFamily="34" charset="0"/>
              <a:cs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
            <a:ext cx="7010400" cy="990600"/>
          </a:xfrm>
        </p:spPr>
        <p:txBody>
          <a:bodyPr/>
          <a:lstStyle/>
          <a:p>
            <a:pPr algn="ctr"/>
            <a:r>
              <a:rPr lang="en-US" dirty="0" smtClean="0"/>
              <a:t>Creating Main Window</a:t>
            </a:r>
            <a:endParaRPr lang="en-US" dirty="0"/>
          </a:p>
        </p:txBody>
      </p:sp>
      <p:sp>
        <p:nvSpPr>
          <p:cNvPr id="3" name="Content Placeholder 2"/>
          <p:cNvSpPr>
            <a:spLocks noGrp="1"/>
          </p:cNvSpPr>
          <p:nvPr>
            <p:ph idx="1"/>
          </p:nvPr>
        </p:nvSpPr>
        <p:spPr>
          <a:xfrm>
            <a:off x="228600" y="1295400"/>
            <a:ext cx="8686800" cy="3733800"/>
          </a:xfrm>
        </p:spPr>
        <p:txBody>
          <a:bodyPr/>
          <a:lstStyle/>
          <a:p>
            <a:r>
              <a:rPr lang="en-US" sz="2000" dirty="0" smtClean="0">
                <a:latin typeface="Arial" pitchFamily="34" charset="0"/>
                <a:cs typeface="Arial" pitchFamily="34" charset="0"/>
              </a:rPr>
              <a:t>Developing desktop based applications with python </a:t>
            </a:r>
            <a:r>
              <a:rPr lang="en-US" sz="2000" dirty="0" err="1" smtClean="0">
                <a:latin typeface="Arial" pitchFamily="34" charset="0"/>
                <a:cs typeface="Arial" pitchFamily="34" charset="0"/>
              </a:rPr>
              <a:t>Tkinter</a:t>
            </a:r>
            <a:r>
              <a:rPr lang="en-US" sz="2000" dirty="0" smtClean="0">
                <a:latin typeface="Arial" pitchFamily="34" charset="0"/>
                <a:cs typeface="Arial" pitchFamily="34" charset="0"/>
              </a:rPr>
              <a:t> is not a complex task. An empty </a:t>
            </a:r>
            <a:r>
              <a:rPr lang="en-US" sz="2000" dirty="0" err="1" smtClean="0">
                <a:latin typeface="Arial" pitchFamily="34" charset="0"/>
                <a:cs typeface="Arial" pitchFamily="34" charset="0"/>
              </a:rPr>
              <a:t>Tkinter</a:t>
            </a:r>
            <a:r>
              <a:rPr lang="en-US" sz="2000" dirty="0" smtClean="0">
                <a:latin typeface="Arial" pitchFamily="34" charset="0"/>
                <a:cs typeface="Arial" pitchFamily="34" charset="0"/>
              </a:rPr>
              <a:t> top-level window can be created by using the following steps.</a:t>
            </a:r>
          </a:p>
          <a:p>
            <a:r>
              <a:rPr lang="en-US" sz="2000" dirty="0" smtClean="0">
                <a:latin typeface="Arial" pitchFamily="34" charset="0"/>
                <a:cs typeface="Arial" pitchFamily="34" charset="0"/>
              </a:rPr>
              <a:t>1. import the </a:t>
            </a:r>
            <a:r>
              <a:rPr lang="en-US" sz="2000" dirty="0" err="1" smtClean="0">
                <a:latin typeface="Arial" pitchFamily="34" charset="0"/>
                <a:cs typeface="Arial" pitchFamily="34" charset="0"/>
              </a:rPr>
              <a:t>Tkinter</a:t>
            </a:r>
            <a:r>
              <a:rPr lang="en-US" sz="2000" dirty="0" smtClean="0">
                <a:latin typeface="Arial" pitchFamily="34" charset="0"/>
                <a:cs typeface="Arial" pitchFamily="34" charset="0"/>
              </a:rPr>
              <a:t> module.</a:t>
            </a:r>
          </a:p>
          <a:p>
            <a:r>
              <a:rPr lang="en-US" sz="2000" dirty="0" smtClean="0">
                <a:latin typeface="Arial" pitchFamily="34" charset="0"/>
                <a:cs typeface="Arial" pitchFamily="34" charset="0"/>
              </a:rPr>
              <a:t>2. Create the main application window.</a:t>
            </a:r>
          </a:p>
          <a:p>
            <a:r>
              <a:rPr lang="en-US" sz="2000" dirty="0" smtClean="0">
                <a:latin typeface="Arial" pitchFamily="34" charset="0"/>
                <a:cs typeface="Arial" pitchFamily="34" charset="0"/>
              </a:rPr>
              <a:t>3. Add the widgets like labels, buttons, frames, etc. to the window.</a:t>
            </a:r>
          </a:p>
          <a:p>
            <a:r>
              <a:rPr lang="en-US" sz="2000" dirty="0" smtClean="0">
                <a:latin typeface="Arial" pitchFamily="34" charset="0"/>
                <a:cs typeface="Arial" pitchFamily="34" charset="0"/>
              </a:rPr>
              <a:t>4. Call the main event loop so that the actions can take place on the user's        computer screen.</a:t>
            </a:r>
          </a:p>
          <a:p>
            <a:endParaRPr lang="en-US" sz="2000" dirty="0">
              <a:latin typeface="Arial" pitchFamily="34" charset="0"/>
              <a:cs typeface="Arial" pitchFamily="34" charset="0"/>
            </a:endParaRPr>
          </a:p>
        </p:txBody>
      </p:sp>
      <p:sp>
        <p:nvSpPr>
          <p:cNvPr id="4" name="TextBox 3"/>
          <p:cNvSpPr txBox="1"/>
          <p:nvPr/>
        </p:nvSpPr>
        <p:spPr>
          <a:xfrm>
            <a:off x="228600" y="4191000"/>
            <a:ext cx="5257800" cy="461665"/>
          </a:xfrm>
          <a:prstGeom prst="rect">
            <a:avLst/>
          </a:prstGeom>
          <a:noFill/>
        </p:spPr>
        <p:txBody>
          <a:bodyPr wrap="square" rtlCol="0">
            <a:spAutoFit/>
          </a:bodyPr>
          <a:lstStyle/>
          <a:p>
            <a:r>
              <a:rPr lang="en-US" sz="2400" b="1" dirty="0" smtClean="0"/>
              <a:t>Code:</a:t>
            </a:r>
          </a:p>
        </p:txBody>
      </p:sp>
      <p:sp>
        <p:nvSpPr>
          <p:cNvPr id="5" name="TextBox 4"/>
          <p:cNvSpPr txBox="1"/>
          <p:nvPr/>
        </p:nvSpPr>
        <p:spPr>
          <a:xfrm>
            <a:off x="304800" y="4800600"/>
            <a:ext cx="5410200" cy="1384995"/>
          </a:xfrm>
          <a:prstGeom prst="rect">
            <a:avLst/>
          </a:prstGeom>
          <a:noFill/>
        </p:spPr>
        <p:txBody>
          <a:bodyPr wrap="square" rtlCol="0">
            <a:spAutoFit/>
          </a:bodyPr>
          <a:lstStyle/>
          <a:p>
            <a:r>
              <a:rPr lang="en-US" sz="2800" dirty="0" smtClean="0"/>
              <a:t>From </a:t>
            </a:r>
            <a:r>
              <a:rPr lang="en-US" sz="2800" dirty="0" err="1" smtClean="0"/>
              <a:t>tkinter</a:t>
            </a:r>
            <a:r>
              <a:rPr lang="en-US" sz="2800" dirty="0" smtClean="0"/>
              <a:t> import * </a:t>
            </a:r>
          </a:p>
          <a:p>
            <a:r>
              <a:rPr lang="en-US" sz="2800" dirty="0" smtClean="0"/>
              <a:t>Root=</a:t>
            </a:r>
            <a:r>
              <a:rPr lang="en-US" sz="2800" dirty="0" err="1" smtClean="0"/>
              <a:t>Tk</a:t>
            </a:r>
            <a:r>
              <a:rPr lang="en-US" sz="2800" dirty="0" smtClean="0"/>
              <a:t>()</a:t>
            </a:r>
          </a:p>
          <a:p>
            <a:r>
              <a:rPr lang="en-US" sz="2800" dirty="0" err="1" smtClean="0"/>
              <a:t>Root.mainloop</a:t>
            </a:r>
            <a:r>
              <a:rPr lang="en-US" sz="2800" dirty="0" smtClean="0"/>
              <a:t>()</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34387" cy="838200"/>
          </a:xfrm>
        </p:spPr>
        <p:txBody>
          <a:bodyPr/>
          <a:lstStyle/>
          <a:p>
            <a:pPr algn="ctr"/>
            <a:r>
              <a:rPr lang="en-US" dirty="0" smtClean="0">
                <a:latin typeface="Arial" pitchFamily="34" charset="0"/>
                <a:cs typeface="Arial" pitchFamily="34" charset="0"/>
              </a:rPr>
              <a:t>place()</a:t>
            </a:r>
            <a:endParaRPr lang="en-US" dirty="0">
              <a:latin typeface="Arial" pitchFamily="34" charset="0"/>
              <a:cs typeface="Arial" pitchFamily="34" charset="0"/>
            </a:endParaRPr>
          </a:p>
        </p:txBody>
      </p:sp>
      <p:sp>
        <p:nvSpPr>
          <p:cNvPr id="5" name="Content Placeholder 4"/>
          <p:cNvSpPr>
            <a:spLocks noGrp="1"/>
          </p:cNvSpPr>
          <p:nvPr>
            <p:ph idx="1"/>
          </p:nvPr>
        </p:nvSpPr>
        <p:spPr>
          <a:xfrm>
            <a:off x="304800" y="914400"/>
            <a:ext cx="8382000" cy="3366815"/>
          </a:xfrm>
        </p:spPr>
        <p:txBody>
          <a:bodyPr/>
          <a:lstStyle/>
          <a:p>
            <a:r>
              <a:rPr lang="en-US" sz="2400" dirty="0" smtClean="0">
                <a:latin typeface="Arial" pitchFamily="34" charset="0"/>
                <a:cs typeface="Arial" pitchFamily="34" charset="0"/>
              </a:rPr>
              <a:t>The place() Geometry Manager organizes the widgets to </a:t>
            </a:r>
            <a:r>
              <a:rPr lang="en-US" sz="2400" b="1" dirty="0" smtClean="0">
                <a:latin typeface="Arial" pitchFamily="34" charset="0"/>
                <a:cs typeface="Arial" pitchFamily="34" charset="0"/>
              </a:rPr>
              <a:t>place them in a specific position </a:t>
            </a:r>
            <a:r>
              <a:rPr lang="en-US" sz="2400" dirty="0" smtClean="0">
                <a:latin typeface="Arial" pitchFamily="34" charset="0"/>
                <a:cs typeface="Arial" pitchFamily="34" charset="0"/>
              </a:rPr>
              <a:t>as directed by the programmer.</a:t>
            </a:r>
          </a:p>
          <a:p>
            <a:r>
              <a:rPr lang="en-US" sz="2400" dirty="0" smtClean="0">
                <a:latin typeface="Arial" pitchFamily="34" charset="0"/>
                <a:cs typeface="Arial" pitchFamily="34" charset="0"/>
              </a:rPr>
              <a:t>This method basically</a:t>
            </a:r>
            <a:r>
              <a:rPr lang="en-US" sz="2400" b="1" dirty="0" smtClean="0">
                <a:latin typeface="Arial" pitchFamily="34" charset="0"/>
                <a:cs typeface="Arial" pitchFamily="34" charset="0"/>
              </a:rPr>
              <a:t> organizes the widget</a:t>
            </a:r>
            <a:r>
              <a:rPr lang="en-US" sz="2400" dirty="0" smtClean="0">
                <a:latin typeface="Arial" pitchFamily="34" charset="0"/>
                <a:cs typeface="Arial" pitchFamily="34" charset="0"/>
              </a:rPr>
              <a:t> in accordance with its </a:t>
            </a:r>
            <a:r>
              <a:rPr lang="en-US" sz="2400" b="1" dirty="0" smtClean="0">
                <a:latin typeface="Arial" pitchFamily="34" charset="0"/>
                <a:cs typeface="Arial" pitchFamily="34" charset="0"/>
              </a:rPr>
              <a:t>x and y coordinates</a:t>
            </a:r>
            <a:r>
              <a:rPr lang="en-US" sz="2400" dirty="0" smtClean="0">
                <a:latin typeface="Arial" pitchFamily="34" charset="0"/>
                <a:cs typeface="Arial" pitchFamily="34" charset="0"/>
              </a:rPr>
              <a:t>. Both x and y coordinates are in </a:t>
            </a:r>
            <a:r>
              <a:rPr lang="en-US" sz="2400" b="1" dirty="0" smtClean="0">
                <a:latin typeface="Arial" pitchFamily="34" charset="0"/>
                <a:cs typeface="Arial" pitchFamily="34" charset="0"/>
              </a:rPr>
              <a:t>pixels</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Thus the origin (where x and y are both 0) is the </a:t>
            </a:r>
            <a:r>
              <a:rPr lang="en-US" sz="2400" b="1" dirty="0" smtClean="0">
                <a:latin typeface="Arial" pitchFamily="34" charset="0"/>
                <a:cs typeface="Arial" pitchFamily="34" charset="0"/>
              </a:rPr>
              <a:t>top-left corner</a:t>
            </a:r>
            <a:r>
              <a:rPr lang="en-US" sz="2400" dirty="0" smtClean="0">
                <a:latin typeface="Arial" pitchFamily="34" charset="0"/>
                <a:cs typeface="Arial" pitchFamily="34" charset="0"/>
              </a:rPr>
              <a:t> of the Frame or the window.</a:t>
            </a:r>
          </a:p>
          <a:p>
            <a:r>
              <a:rPr lang="en-US" sz="2400" dirty="0" smtClean="0">
                <a:latin typeface="Arial" pitchFamily="34" charset="0"/>
                <a:cs typeface="Arial" pitchFamily="34" charset="0"/>
              </a:rPr>
              <a:t>Thus, the y argument specifies the</a:t>
            </a:r>
            <a:r>
              <a:rPr lang="en-US" sz="2400" b="1" dirty="0" smtClean="0">
                <a:latin typeface="Arial" pitchFamily="34" charset="0"/>
                <a:cs typeface="Arial" pitchFamily="34" charset="0"/>
              </a:rPr>
              <a:t> number of pixels of space from the top of the window</a:t>
            </a:r>
            <a:r>
              <a:rPr lang="en-US" sz="2400" dirty="0" smtClean="0">
                <a:latin typeface="Arial" pitchFamily="34" charset="0"/>
                <a:cs typeface="Arial" pitchFamily="34" charset="0"/>
              </a:rPr>
              <a:t>, to place the widget, and the x argument specifies the</a:t>
            </a:r>
            <a:r>
              <a:rPr lang="en-US" sz="2400" b="1" dirty="0" smtClean="0">
                <a:latin typeface="Arial" pitchFamily="34" charset="0"/>
                <a:cs typeface="Arial" pitchFamily="34" charset="0"/>
              </a:rPr>
              <a:t> number of pixels from the left of the window</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Here is the </a:t>
            </a:r>
            <a:r>
              <a:rPr lang="en-US" sz="2400" b="1" dirty="0" smtClean="0">
                <a:latin typeface="Arial" pitchFamily="34" charset="0"/>
                <a:cs typeface="Arial" pitchFamily="34" charset="0"/>
              </a:rPr>
              <a:t>syntax</a:t>
            </a:r>
            <a:r>
              <a:rPr lang="en-US" sz="2400" dirty="0" smtClean="0">
                <a:latin typeface="Arial" pitchFamily="34" charset="0"/>
                <a:cs typeface="Arial" pitchFamily="34" charset="0"/>
              </a:rPr>
              <a:t> of the place() method:</a:t>
            </a:r>
          </a:p>
          <a:p>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widget.place</a:t>
            </a:r>
            <a:r>
              <a:rPr lang="en-US" sz="2400" b="1" dirty="0" smtClean="0">
                <a:latin typeface="Arial" pitchFamily="34" charset="0"/>
                <a:cs typeface="Arial" pitchFamily="34" charset="0"/>
              </a:rPr>
              <a:t>(options)</a:t>
            </a: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34387" cy="838200"/>
          </a:xfrm>
        </p:spPr>
        <p:txBody>
          <a:bodyPr/>
          <a:lstStyle/>
          <a:p>
            <a:pPr algn="ctr"/>
            <a:r>
              <a:rPr lang="en-US" dirty="0" smtClean="0">
                <a:latin typeface="Arial" pitchFamily="34" charset="0"/>
                <a:cs typeface="Arial" pitchFamily="34" charset="0"/>
              </a:rPr>
              <a:t>place()</a:t>
            </a:r>
            <a:endParaRPr lang="en-US" dirty="0">
              <a:latin typeface="Arial" pitchFamily="34" charset="0"/>
              <a:cs typeface="Arial" pitchFamily="34" charset="0"/>
            </a:endParaRPr>
          </a:p>
        </p:txBody>
      </p:sp>
      <p:sp>
        <p:nvSpPr>
          <p:cNvPr id="4" name="Content Placeholder 3"/>
          <p:cNvSpPr>
            <a:spLocks noGrp="1"/>
          </p:cNvSpPr>
          <p:nvPr>
            <p:ph idx="1"/>
          </p:nvPr>
        </p:nvSpPr>
        <p:spPr>
          <a:xfrm>
            <a:off x="228600" y="914400"/>
            <a:ext cx="8686800" cy="5715000"/>
          </a:xfrm>
        </p:spPr>
        <p:txBody>
          <a:bodyPr/>
          <a:lstStyle/>
          <a:p>
            <a:r>
              <a:rPr lang="en-US" sz="2000" dirty="0" smtClean="0">
                <a:latin typeface="Arial" pitchFamily="34" charset="0"/>
                <a:cs typeface="Arial" pitchFamily="34" charset="0"/>
              </a:rPr>
              <a:t>The possible options as a parameter to this method are given below:</a:t>
            </a:r>
          </a:p>
          <a:p>
            <a:r>
              <a:rPr lang="en-US" sz="2000" b="1" dirty="0" smtClean="0">
                <a:latin typeface="Arial" pitchFamily="34" charset="0"/>
                <a:cs typeface="Arial" pitchFamily="34" charset="0"/>
              </a:rPr>
              <a:t>x, y</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This option indicates the </a:t>
            </a:r>
            <a:r>
              <a:rPr lang="en-US" sz="2000" b="1" dirty="0" smtClean="0">
                <a:latin typeface="Arial" pitchFamily="34" charset="0"/>
                <a:cs typeface="Arial" pitchFamily="34" charset="0"/>
              </a:rPr>
              <a:t>horizontal and vertical</a:t>
            </a:r>
            <a:r>
              <a:rPr lang="en-US" sz="2000" dirty="0" smtClean="0">
                <a:latin typeface="Arial" pitchFamily="34" charset="0"/>
                <a:cs typeface="Arial" pitchFamily="34" charset="0"/>
              </a:rPr>
              <a:t> offset in the pixels.</a:t>
            </a:r>
          </a:p>
          <a:p>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height, width</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This option indicates the</a:t>
            </a:r>
            <a:r>
              <a:rPr lang="en-US" sz="2000" b="1" dirty="0" smtClean="0">
                <a:latin typeface="Arial" pitchFamily="34" charset="0"/>
                <a:cs typeface="Arial" pitchFamily="34" charset="0"/>
              </a:rPr>
              <a:t> height and weight </a:t>
            </a:r>
            <a:r>
              <a:rPr lang="en-US" sz="2000" dirty="0" smtClean="0">
                <a:latin typeface="Arial" pitchFamily="34" charset="0"/>
                <a:cs typeface="Arial" pitchFamily="34" charset="0"/>
              </a:rPr>
              <a:t>of the widget in the pixels.</a:t>
            </a:r>
          </a:p>
          <a:p>
            <a:endParaRPr lang="en-US" sz="2000" b="1" dirty="0" smtClean="0">
              <a:latin typeface="Arial" pitchFamily="34" charset="0"/>
              <a:cs typeface="Arial" pitchFamily="34" charset="0"/>
            </a:endParaRPr>
          </a:p>
          <a:p>
            <a:r>
              <a:rPr lang="en-US" sz="2000" b="1" dirty="0" smtClean="0">
                <a:latin typeface="Arial" pitchFamily="34" charset="0"/>
                <a:cs typeface="Arial" pitchFamily="34" charset="0"/>
              </a:rPr>
              <a:t>Anchor</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This option mainly represents the </a:t>
            </a:r>
            <a:r>
              <a:rPr lang="en-US" sz="2000" b="1" dirty="0" smtClean="0">
                <a:latin typeface="Arial" pitchFamily="34" charset="0"/>
                <a:cs typeface="Arial" pitchFamily="34" charset="0"/>
              </a:rPr>
              <a:t>exact position </a:t>
            </a:r>
            <a:r>
              <a:rPr lang="en-US" sz="2000" dirty="0" smtClean="0">
                <a:latin typeface="Arial" pitchFamily="34" charset="0"/>
                <a:cs typeface="Arial" pitchFamily="34" charset="0"/>
              </a:rPr>
              <a:t>of the widget within the container. The default value (direction) is </a:t>
            </a:r>
            <a:r>
              <a:rPr lang="en-US" sz="2000" b="1" dirty="0" smtClean="0">
                <a:latin typeface="Arial" pitchFamily="34" charset="0"/>
                <a:cs typeface="Arial" pitchFamily="34" charset="0"/>
              </a:rPr>
              <a:t>NW</a:t>
            </a:r>
            <a:r>
              <a:rPr lang="en-US" sz="2000" dirty="0" smtClean="0">
                <a:latin typeface="Arial" pitchFamily="34" charset="0"/>
                <a:cs typeface="Arial" pitchFamily="34" charset="0"/>
              </a:rPr>
              <a:t> that is (the upper left corner).</a:t>
            </a:r>
          </a:p>
          <a:p>
            <a:endParaRPr lang="en-US" sz="2000" b="1" dirty="0" smtClean="0">
              <a:latin typeface="Arial" pitchFamily="34" charset="0"/>
              <a:cs typeface="Arial" pitchFamily="34" charset="0"/>
            </a:endParaRPr>
          </a:p>
          <a:p>
            <a:r>
              <a:rPr lang="en-US" sz="2000" b="1" dirty="0" err="1" smtClean="0">
                <a:latin typeface="Arial" pitchFamily="34" charset="0"/>
                <a:cs typeface="Arial" pitchFamily="34" charset="0"/>
              </a:rPr>
              <a:t>bordermode</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This option indicates the </a:t>
            </a:r>
            <a:r>
              <a:rPr lang="en-US" sz="2000" b="1" dirty="0" smtClean="0">
                <a:latin typeface="Arial" pitchFamily="34" charset="0"/>
                <a:cs typeface="Arial" pitchFamily="34" charset="0"/>
              </a:rPr>
              <a:t>default value of the border type</a:t>
            </a:r>
            <a:r>
              <a:rPr lang="en-US" sz="2000" dirty="0" smtClean="0">
                <a:latin typeface="Arial" pitchFamily="34" charset="0"/>
                <a:cs typeface="Arial" pitchFamily="34" charset="0"/>
              </a:rPr>
              <a:t> which is INSIDE and it also refers to ignore the parent's inside the border. The other option is OUTSIDE.</a:t>
            </a:r>
          </a:p>
          <a:p>
            <a:endParaRPr lang="en-US" sz="20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6553200"/>
          </a:xfrm>
        </p:spPr>
        <p:txBody>
          <a:bodyPr/>
          <a:lstStyle/>
          <a:p>
            <a:r>
              <a:rPr lang="en-US" sz="2400" b="1" u="sng" dirty="0" err="1" smtClean="0">
                <a:latin typeface="Arial" pitchFamily="34" charset="0"/>
                <a:cs typeface="Arial" pitchFamily="34" charset="0"/>
              </a:rPr>
              <a:t>Tk</a:t>
            </a:r>
            <a:r>
              <a:rPr lang="en-US" sz="2400" b="1" u="sng" dirty="0" smtClean="0">
                <a:latin typeface="Arial" pitchFamily="34" charset="0"/>
                <a:cs typeface="Arial" pitchFamily="34" charset="0"/>
              </a:rPr>
              <a:t>()</a:t>
            </a:r>
            <a:r>
              <a:rPr lang="en-US" sz="2400" dirty="0" smtClean="0">
                <a:latin typeface="Arial" pitchFamily="34" charset="0"/>
                <a:cs typeface="Arial" pitchFamily="34" charset="0"/>
              </a:rPr>
              <a:t>- It is used to make a main window</a:t>
            </a:r>
          </a:p>
          <a:p>
            <a:endParaRPr lang="en-US" sz="2400" dirty="0" smtClean="0">
              <a:latin typeface="Arial" pitchFamily="34" charset="0"/>
              <a:cs typeface="Arial" pitchFamily="34" charset="0"/>
            </a:endParaRPr>
          </a:p>
          <a:p>
            <a:r>
              <a:rPr lang="en-US" sz="2400" b="1" u="sng" dirty="0" err="1" smtClean="0">
                <a:latin typeface="Arial" pitchFamily="34" charset="0"/>
                <a:cs typeface="Arial" pitchFamily="34" charset="0"/>
              </a:rPr>
              <a:t>Mainloop</a:t>
            </a:r>
            <a:r>
              <a:rPr lang="en-US" sz="2400" b="1" u="sng" dirty="0" smtClean="0">
                <a:latin typeface="Arial" pitchFamily="34" charset="0"/>
                <a:cs typeface="Arial" pitchFamily="34" charset="0"/>
              </a:rPr>
              <a:t>()</a:t>
            </a:r>
            <a:r>
              <a:rPr lang="en-US" sz="2400" dirty="0" smtClean="0">
                <a:latin typeface="Arial" pitchFamily="34" charset="0"/>
                <a:cs typeface="Arial" pitchFamily="34" charset="0"/>
              </a:rPr>
              <a:t>-It is an infinite loop that runs the application, waits for an event and processes it as soon as the window is open. The application window does not appear before you enter the main loop. This method says to take all the widgets and objects we created, render them on our screen, and respond to any interactions. The program stays in the loop until we close the window.</a:t>
            </a:r>
          </a:p>
          <a:p>
            <a:endParaRPr lang="en-US" sz="2400" b="1" u="sng" dirty="0" smtClean="0">
              <a:latin typeface="Arial" pitchFamily="34" charset="0"/>
              <a:cs typeface="Arial" pitchFamily="34" charset="0"/>
            </a:endParaRPr>
          </a:p>
          <a:p>
            <a:r>
              <a:rPr lang="en-US" sz="2400" b="1" u="sng" dirty="0" smtClean="0">
                <a:latin typeface="Arial" pitchFamily="34" charset="0"/>
                <a:cs typeface="Arial" pitchFamily="34" charset="0"/>
              </a:rPr>
              <a:t>Root()</a:t>
            </a:r>
            <a:r>
              <a:rPr lang="en-US" sz="2400" dirty="0" smtClean="0">
                <a:latin typeface="Arial" pitchFamily="34" charset="0"/>
                <a:cs typeface="Arial" pitchFamily="34" charset="0"/>
              </a:rPr>
              <a:t>- It is the name of the variable . We can give any variable name here. It is an instance of the </a:t>
            </a:r>
            <a:r>
              <a:rPr lang="en-US" sz="2400" dirty="0" err="1" smtClean="0">
                <a:latin typeface="Arial" pitchFamily="34" charset="0"/>
                <a:cs typeface="Arial" pitchFamily="34" charset="0"/>
              </a:rPr>
              <a:t>Tkinter’s</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Tk</a:t>
            </a:r>
            <a:r>
              <a:rPr lang="en-US" sz="2400" dirty="0" smtClean="0">
                <a:latin typeface="Arial" pitchFamily="34" charset="0"/>
                <a:cs typeface="Arial" pitchFamily="34" charset="0"/>
              </a:rPr>
              <a:t>() class .</a:t>
            </a:r>
          </a:p>
          <a:p>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a:p>
            <a:endParaRPr lang="en-US"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685800"/>
          </a:xfrm>
        </p:spPr>
        <p:txBody>
          <a:bodyPr/>
          <a:lstStyle/>
          <a:p>
            <a:r>
              <a:rPr lang="en-US" dirty="0" smtClean="0">
                <a:latin typeface="Arial" pitchFamily="34" charset="0"/>
                <a:cs typeface="Arial" pitchFamily="34" charset="0"/>
              </a:rPr>
              <a:t>Giving title on our window</a:t>
            </a:r>
            <a:endParaRPr lang="en-US" dirty="0">
              <a:latin typeface="Arial" pitchFamily="34" charset="0"/>
              <a:cs typeface="Arial" pitchFamily="34" charset="0"/>
            </a:endParaRPr>
          </a:p>
        </p:txBody>
      </p:sp>
      <p:sp>
        <p:nvSpPr>
          <p:cNvPr id="3" name="Content Placeholder 2"/>
          <p:cNvSpPr>
            <a:spLocks noGrp="1"/>
          </p:cNvSpPr>
          <p:nvPr>
            <p:ph idx="1"/>
          </p:nvPr>
        </p:nvSpPr>
        <p:spPr>
          <a:xfrm>
            <a:off x="381000" y="1447800"/>
            <a:ext cx="8305800" cy="5105400"/>
          </a:xfrm>
        </p:spPr>
        <p:txBody>
          <a:bodyPr/>
          <a:lstStyle/>
          <a:p>
            <a:r>
              <a:rPr lang="en-US" dirty="0" smtClean="0">
                <a:latin typeface="Arial" pitchFamily="34" charset="0"/>
                <a:cs typeface="Arial" pitchFamily="34" charset="0"/>
              </a:rPr>
              <a:t>We can also give some title to our window instead of Tk. </a:t>
            </a:r>
          </a:p>
          <a:p>
            <a:r>
              <a:rPr lang="en-US" dirty="0" smtClean="0">
                <a:latin typeface="Arial" pitchFamily="34" charset="0"/>
                <a:cs typeface="Arial" pitchFamily="34" charset="0"/>
              </a:rPr>
              <a:t>This can be done using the title()</a:t>
            </a:r>
          </a:p>
          <a:p>
            <a:r>
              <a:rPr lang="en-US" b="1" dirty="0" smtClean="0"/>
              <a:t>CODE:</a:t>
            </a:r>
          </a:p>
          <a:p>
            <a:pPr algn="just"/>
            <a:r>
              <a:rPr lang="en-US" dirty="0" smtClean="0"/>
              <a:t>From </a:t>
            </a:r>
            <a:r>
              <a:rPr lang="en-US" dirty="0" err="1" smtClean="0"/>
              <a:t>tkinter</a:t>
            </a:r>
            <a:r>
              <a:rPr lang="en-US" dirty="0" smtClean="0"/>
              <a:t> import *</a:t>
            </a:r>
          </a:p>
          <a:p>
            <a:pPr algn="just"/>
            <a:r>
              <a:rPr lang="en-US" dirty="0" smtClean="0"/>
              <a:t>Root=</a:t>
            </a:r>
            <a:r>
              <a:rPr lang="en-US" dirty="0" err="1" smtClean="0"/>
              <a:t>Tk</a:t>
            </a:r>
            <a:r>
              <a:rPr lang="en-US" dirty="0" smtClean="0"/>
              <a:t>()</a:t>
            </a:r>
          </a:p>
          <a:p>
            <a:pPr algn="just"/>
            <a:r>
              <a:rPr lang="en-US" dirty="0" err="1" smtClean="0"/>
              <a:t>Root.title</a:t>
            </a:r>
            <a:r>
              <a:rPr lang="en-US" dirty="0" smtClean="0"/>
              <a:t>(“Program1”)</a:t>
            </a:r>
          </a:p>
          <a:p>
            <a:pPr algn="just"/>
            <a:r>
              <a:rPr lang="en-US" dirty="0" err="1" smtClean="0"/>
              <a:t>Root.Mainloop</a:t>
            </a:r>
            <a:r>
              <a:rPr lang="en-US" dirty="0" smtClean="0"/>
              <a:t>()</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34387" cy="761999"/>
          </a:xfrm>
        </p:spPr>
        <p:txBody>
          <a:bodyPr/>
          <a:lstStyle/>
          <a:p>
            <a:pPr algn="ctr"/>
            <a:r>
              <a:rPr lang="en-US" dirty="0" smtClean="0">
                <a:latin typeface="Arial" pitchFamily="34" charset="0"/>
                <a:cs typeface="Arial" pitchFamily="34" charset="0"/>
              </a:rPr>
              <a:t>WIDGETS</a:t>
            </a:r>
            <a:endParaRPr lang="en-US" dirty="0">
              <a:latin typeface="Arial" pitchFamily="34" charset="0"/>
              <a:cs typeface="Arial" pitchFamily="34" charset="0"/>
            </a:endParaRPr>
          </a:p>
        </p:txBody>
      </p:sp>
      <p:sp>
        <p:nvSpPr>
          <p:cNvPr id="3" name="Content Placeholder 2"/>
          <p:cNvSpPr>
            <a:spLocks noGrp="1"/>
          </p:cNvSpPr>
          <p:nvPr>
            <p:ph idx="1"/>
          </p:nvPr>
        </p:nvSpPr>
        <p:spPr>
          <a:xfrm>
            <a:off x="304800" y="1066800"/>
            <a:ext cx="8610600" cy="5562600"/>
          </a:xfrm>
        </p:spPr>
        <p:txBody>
          <a:bodyPr/>
          <a:lstStyle/>
          <a:p>
            <a:r>
              <a:rPr lang="en-US" sz="2400" dirty="0" smtClean="0"/>
              <a:t>There are various controls, such as </a:t>
            </a:r>
            <a:r>
              <a:rPr lang="en-US" sz="2400" b="1" dirty="0" smtClean="0"/>
              <a:t>buttons</a:t>
            </a:r>
            <a:r>
              <a:rPr lang="en-US" sz="2400" dirty="0" smtClean="0"/>
              <a:t>, </a:t>
            </a:r>
            <a:r>
              <a:rPr lang="en-US" sz="2400" b="1" dirty="0" smtClean="0"/>
              <a:t>labels</a:t>
            </a:r>
            <a:r>
              <a:rPr lang="en-US" sz="2400" dirty="0" smtClean="0"/>
              <a:t>, </a:t>
            </a:r>
            <a:r>
              <a:rPr lang="en-US" sz="2400" b="1" dirty="0" smtClean="0"/>
              <a:t>scrollbars</a:t>
            </a:r>
            <a:r>
              <a:rPr lang="en-US" sz="2400" dirty="0" smtClean="0"/>
              <a:t>, </a:t>
            </a:r>
            <a:r>
              <a:rPr lang="en-US" sz="2400" b="1" dirty="0" smtClean="0"/>
              <a:t>radio buttons</a:t>
            </a:r>
            <a:r>
              <a:rPr lang="en-US" sz="2400" dirty="0" smtClean="0"/>
              <a:t>, and </a:t>
            </a:r>
            <a:r>
              <a:rPr lang="en-US" sz="2400" b="1" dirty="0" smtClean="0"/>
              <a:t>text boxes</a:t>
            </a:r>
            <a:r>
              <a:rPr lang="en-US" sz="2400" dirty="0" smtClean="0"/>
              <a:t> used in a GUI application. These</a:t>
            </a:r>
            <a:r>
              <a:rPr lang="en-US" sz="2400" b="1" dirty="0" smtClean="0"/>
              <a:t> little components</a:t>
            </a:r>
            <a:r>
              <a:rPr lang="en-US" sz="2400" dirty="0" smtClean="0"/>
              <a:t> or controls of the </a:t>
            </a:r>
            <a:r>
              <a:rPr lang="en-US" sz="2400" b="1" dirty="0" smtClean="0"/>
              <a:t>Graphical User Interface (GUI)</a:t>
            </a:r>
            <a:r>
              <a:rPr lang="en-US" sz="2400" dirty="0" smtClean="0"/>
              <a:t> are known as </a:t>
            </a:r>
            <a:r>
              <a:rPr lang="en-US" sz="2400" b="1" dirty="0" smtClean="0"/>
              <a:t>widgets</a:t>
            </a:r>
            <a:r>
              <a:rPr lang="en-US" sz="2400" dirty="0" smtClean="0"/>
              <a:t> in </a:t>
            </a:r>
            <a:r>
              <a:rPr lang="en-US" sz="2400" dirty="0" err="1" smtClean="0"/>
              <a:t>Tkinter</a:t>
            </a:r>
            <a:r>
              <a:rPr lang="en-US" sz="2400" dirty="0" smtClean="0"/>
              <a:t>.</a:t>
            </a:r>
          </a:p>
          <a:p>
            <a:r>
              <a:rPr lang="en-US" sz="2400" dirty="0" smtClean="0"/>
              <a:t>And it also allows us to create specialized widgets as custom widgets.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k8.png"/>
          <p:cNvPicPr>
            <a:picLocks noGrp="1" noChangeAspect="1"/>
          </p:cNvPicPr>
          <p:nvPr>
            <p:ph idx="1"/>
          </p:nvPr>
        </p:nvPicPr>
        <p:blipFill>
          <a:blip r:embed="rId2"/>
          <a:stretch>
            <a:fillRect/>
          </a:stretch>
        </p:blipFill>
        <p:spPr>
          <a:xfrm>
            <a:off x="1219200" y="1752600"/>
            <a:ext cx="5885259" cy="4708207"/>
          </a:xfrm>
          <a:prstGeom prst="rect">
            <a:avLst/>
          </a:prstGeom>
        </p:spPr>
      </p:pic>
      <p:sp>
        <p:nvSpPr>
          <p:cNvPr id="5" name="Title 1"/>
          <p:cNvSpPr>
            <a:spLocks noGrp="1"/>
          </p:cNvSpPr>
          <p:nvPr>
            <p:ph type="title"/>
          </p:nvPr>
        </p:nvSpPr>
        <p:spPr>
          <a:xfrm>
            <a:off x="838200" y="228600"/>
            <a:ext cx="7334387" cy="761999"/>
          </a:xfrm>
        </p:spPr>
        <p:txBody>
          <a:bodyPr/>
          <a:lstStyle/>
          <a:p>
            <a:pPr algn="ctr"/>
            <a:r>
              <a:rPr lang="en-US" dirty="0" smtClean="0">
                <a:latin typeface="Arial" pitchFamily="34" charset="0"/>
                <a:cs typeface="Arial" pitchFamily="34" charset="0"/>
              </a:rPr>
              <a:t>WIDGETS</a:t>
            </a:r>
            <a:endParaRPr lang="en-US"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WIDGETS</a:t>
            </a:r>
            <a:endParaRPr lang="en-US" dirty="0">
              <a:latin typeface="Arial" pitchFamily="34" charset="0"/>
              <a:cs typeface="Arial" pitchFamily="34" charset="0"/>
            </a:endParaRPr>
          </a:p>
        </p:txBody>
      </p:sp>
      <p:pic>
        <p:nvPicPr>
          <p:cNvPr id="7" name="Content Placeholder 6" descr="widget.jpg"/>
          <p:cNvPicPr>
            <a:picLocks noGrp="1" noChangeAspect="1"/>
          </p:cNvPicPr>
          <p:nvPr>
            <p:ph idx="1"/>
          </p:nvPr>
        </p:nvPicPr>
        <p:blipFill>
          <a:blip r:embed="rId2"/>
          <a:stretch>
            <a:fillRect/>
          </a:stretch>
        </p:blipFill>
        <p:spPr>
          <a:xfrm>
            <a:off x="838200" y="990600"/>
            <a:ext cx="7391400" cy="5562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0" y="0"/>
            <a:ext cx="7334387" cy="761999"/>
          </a:xfrm>
        </p:spPr>
        <p:txBody>
          <a:bodyPr/>
          <a:lstStyle/>
          <a:p>
            <a:pPr algn="ctr"/>
            <a:r>
              <a:rPr lang="en-US" dirty="0" smtClean="0">
                <a:latin typeface="Arial" pitchFamily="34" charset="0"/>
                <a:cs typeface="Arial" pitchFamily="34" charset="0"/>
              </a:rPr>
              <a:t>WIDGETS- BUTTON()</a:t>
            </a:r>
            <a:endParaRPr lang="en-US" dirty="0">
              <a:latin typeface="Arial" pitchFamily="34" charset="0"/>
              <a:cs typeface="Arial" pitchFamily="34" charset="0"/>
            </a:endParaRPr>
          </a:p>
        </p:txBody>
      </p:sp>
      <p:sp>
        <p:nvSpPr>
          <p:cNvPr id="4" name="Content Placeholder 3"/>
          <p:cNvSpPr>
            <a:spLocks noGrp="1"/>
          </p:cNvSpPr>
          <p:nvPr>
            <p:ph idx="1"/>
          </p:nvPr>
        </p:nvSpPr>
        <p:spPr>
          <a:xfrm>
            <a:off x="228600" y="762000"/>
            <a:ext cx="8915400" cy="5715000"/>
          </a:xfrm>
        </p:spPr>
        <p:txBody>
          <a:bodyPr/>
          <a:lstStyle/>
          <a:p>
            <a:r>
              <a:rPr lang="en-US" sz="2400" dirty="0" smtClean="0">
                <a:latin typeface="Arial" pitchFamily="34" charset="0"/>
                <a:cs typeface="Arial" pitchFamily="34" charset="0"/>
              </a:rPr>
              <a:t>The button is a widget that is used for the user to interact with just one click or a button is usually used when there is a click event in the GUI applications. The button is used to control behavior which means if we press or click the button, action or event is performed, such as displaying text or images.</a:t>
            </a:r>
          </a:p>
          <a:p>
            <a:r>
              <a:rPr lang="en-US" sz="2400" u="sng" dirty="0" smtClean="0">
                <a:latin typeface="Arial" pitchFamily="34" charset="0"/>
                <a:cs typeface="Arial" pitchFamily="34" charset="0"/>
              </a:rPr>
              <a:t>SYNTAX:</a:t>
            </a:r>
            <a:endParaRPr lang="en-US" sz="2400" b="1" u="sng" dirty="0" smtClean="0">
              <a:latin typeface="Arial" pitchFamily="34" charset="0"/>
              <a:cs typeface="Arial" pitchFamily="34" charset="0"/>
            </a:endParaRPr>
          </a:p>
          <a:p>
            <a:r>
              <a:rPr lang="en-US" sz="2400" b="1" dirty="0" smtClean="0">
                <a:latin typeface="Arial" pitchFamily="34" charset="0"/>
                <a:cs typeface="Arial" pitchFamily="34" charset="0"/>
              </a:rPr>
              <a:t>		 Button (master, option = value)</a:t>
            </a:r>
          </a:p>
          <a:p>
            <a:r>
              <a:rPr lang="en-US" sz="2400" u="sng" dirty="0" smtClean="0">
                <a:latin typeface="Arial" pitchFamily="34" charset="0"/>
                <a:cs typeface="Arial" pitchFamily="34" charset="0"/>
              </a:rPr>
              <a:t>PARAMETERS :</a:t>
            </a:r>
          </a:p>
          <a:p>
            <a:r>
              <a:rPr lang="en-US" sz="2400" b="1" dirty="0" smtClean="0">
                <a:latin typeface="Arial" pitchFamily="34" charset="0"/>
                <a:cs typeface="Arial" pitchFamily="34" charset="0"/>
              </a:rPr>
              <a:t>1. Master:</a:t>
            </a:r>
            <a:r>
              <a:rPr lang="en-US" sz="2400" dirty="0" smtClean="0">
                <a:latin typeface="Arial" pitchFamily="34" charset="0"/>
                <a:cs typeface="Arial" pitchFamily="34" charset="0"/>
              </a:rPr>
              <a:t> This argument is used to represent or declare the root or parent window.</a:t>
            </a:r>
          </a:p>
          <a:p>
            <a:r>
              <a:rPr lang="en-US" sz="2400" b="1" dirty="0" smtClean="0">
                <a:latin typeface="Arial" pitchFamily="34" charset="0"/>
                <a:cs typeface="Arial" pitchFamily="34" charset="0"/>
              </a:rPr>
              <a:t>2. Options:</a:t>
            </a:r>
            <a:r>
              <a:rPr lang="en-US" sz="2400" dirty="0" smtClean="0">
                <a:latin typeface="Arial" pitchFamily="34" charset="0"/>
                <a:cs typeface="Arial" pitchFamily="34" charset="0"/>
              </a:rPr>
              <a:t> There are many different values for options that are provided button widgets such as </a:t>
            </a:r>
            <a:r>
              <a:rPr lang="en-US" sz="2400" dirty="0" err="1" smtClean="0">
                <a:latin typeface="Arial" pitchFamily="34" charset="0"/>
                <a:cs typeface="Arial" pitchFamily="34" charset="0"/>
              </a:rPr>
              <a:t>activebackground</a:t>
            </a:r>
            <a:r>
              <a:rPr lang="en-US" sz="2400" dirty="0" smtClean="0">
                <a:latin typeface="Arial" pitchFamily="34" charset="0"/>
                <a:cs typeface="Arial" pitchFamily="34" charset="0"/>
              </a:rPr>
              <a:t> color, </a:t>
            </a:r>
            <a:r>
              <a:rPr lang="en-US" sz="2400" dirty="0" err="1" smtClean="0">
                <a:latin typeface="Arial" pitchFamily="34" charset="0"/>
                <a:cs typeface="Arial" pitchFamily="34" charset="0"/>
              </a:rPr>
              <a:t>activeforeground</a:t>
            </a:r>
            <a:r>
              <a:rPr lang="en-US" sz="2400" dirty="0" smtClean="0">
                <a:latin typeface="Arial" pitchFamily="34" charset="0"/>
                <a:cs typeface="Arial" pitchFamily="34" charset="0"/>
              </a:rPr>
              <a:t> color, </a:t>
            </a:r>
            <a:r>
              <a:rPr lang="en-US" sz="2400" dirty="0" err="1" smtClean="0">
                <a:latin typeface="Arial" pitchFamily="34" charset="0"/>
                <a:cs typeface="Arial" pitchFamily="34" charset="0"/>
              </a:rPr>
              <a:t>bg</a:t>
            </a:r>
            <a:r>
              <a:rPr lang="en-US" sz="2400" dirty="0" smtClean="0">
                <a:latin typeface="Arial" pitchFamily="34" charset="0"/>
                <a:cs typeface="Arial" pitchFamily="34" charset="0"/>
              </a:rPr>
              <a:t>, font, image, width, height, command, etc</a:t>
            </a:r>
          </a:p>
          <a:p>
            <a:endParaRPr lang="en-US" sz="24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Universal presentation">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Universal presentation</Template>
  <TotalTime>152</TotalTime>
  <Words>1071</Words>
  <Application>Microsoft Office PowerPoint</Application>
  <PresentationFormat>On-screen Show (4:3)</PresentationFormat>
  <Paragraphs>196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Universal presentation</vt:lpstr>
      <vt:lpstr>PYTHON TKINTER</vt:lpstr>
      <vt:lpstr>Tkinter</vt:lpstr>
      <vt:lpstr>Creating Main Window</vt:lpstr>
      <vt:lpstr>Slide 4</vt:lpstr>
      <vt:lpstr>Giving title on our window</vt:lpstr>
      <vt:lpstr>WIDGETS</vt:lpstr>
      <vt:lpstr>WIDGETS</vt:lpstr>
      <vt:lpstr>WIDGETS</vt:lpstr>
      <vt:lpstr>WIDGETS- BUTTON()</vt:lpstr>
      <vt:lpstr>WIDGETS- BUTTON()</vt:lpstr>
      <vt:lpstr>CHECKBUTTON()</vt:lpstr>
      <vt:lpstr>CHECKBUTTON()</vt:lpstr>
      <vt:lpstr>RADIOBUTTON()</vt:lpstr>
      <vt:lpstr>RADIOBUTTON()</vt:lpstr>
      <vt:lpstr>MENUBUTTON()</vt:lpstr>
      <vt:lpstr>Labels</vt:lpstr>
      <vt:lpstr>Labels</vt:lpstr>
      <vt:lpstr>Labels</vt:lpstr>
      <vt:lpstr>Labels</vt:lpstr>
      <vt:lpstr>Labels</vt:lpstr>
      <vt:lpstr>Displaying Hello World! </vt:lpstr>
      <vt:lpstr>Geometry manager classes</vt:lpstr>
      <vt:lpstr>pack() </vt:lpstr>
      <vt:lpstr>pack() </vt:lpstr>
      <vt:lpstr>Pack()</vt:lpstr>
      <vt:lpstr>Pack()</vt:lpstr>
      <vt:lpstr>grid()</vt:lpstr>
      <vt:lpstr>grid()</vt:lpstr>
      <vt:lpstr>grid()</vt:lpstr>
      <vt:lpstr>place()</vt:lpstr>
      <vt:lpstr>place()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TKINTER</dc:title>
  <dc:creator>dellpc</dc:creator>
  <cp:lastModifiedBy>dellpc</cp:lastModifiedBy>
  <cp:revision>17</cp:revision>
  <dcterms:created xsi:type="dcterms:W3CDTF">2023-09-12T05:51:02Z</dcterms:created>
  <dcterms:modified xsi:type="dcterms:W3CDTF">2023-09-12T16:24:42Z</dcterms:modified>
</cp:coreProperties>
</file>