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35" r:id="rId5"/>
    <p:sldId id="336" r:id="rId6"/>
    <p:sldId id="340" r:id="rId7"/>
    <p:sldId id="341" r:id="rId8"/>
    <p:sldId id="348" r:id="rId9"/>
    <p:sldId id="349" r:id="rId10"/>
    <p:sldId id="350" r:id="rId11"/>
    <p:sldId id="342" r:id="rId12"/>
    <p:sldId id="343" r:id="rId13"/>
    <p:sldId id="344" r:id="rId14"/>
    <p:sldId id="345" r:id="rId15"/>
    <p:sldId id="346" r:id="rId16"/>
    <p:sldId id="34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94" autoAdjust="0"/>
  </p:normalViewPr>
  <p:slideViewPr>
    <p:cSldViewPr snapToGrid="0">
      <p:cViewPr varScale="1">
        <p:scale>
          <a:sx n="86" d="100"/>
          <a:sy n="86" d="100"/>
        </p:scale>
        <p:origin x="562" y="58"/>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2/25/2024</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2/25/2024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960120"/>
            <a:ext cx="5221224" cy="3056343"/>
          </a:xfrm>
        </p:spPr>
        <p:txBody>
          <a:bodyPr/>
          <a:lstStyle/>
          <a:p>
            <a:r>
              <a:rPr lang="en-US" sz="8800" dirty="0"/>
              <a:t>Agile-</a:t>
            </a:r>
            <a:r>
              <a:rPr lang="en-US" dirty="0"/>
              <a:t> through Scrum</a:t>
            </a:r>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573E-D6D3-B0CD-C07C-459CD26AF0D2}"/>
              </a:ext>
            </a:extLst>
          </p:cNvPr>
          <p:cNvSpPr>
            <a:spLocks noGrp="1"/>
          </p:cNvSpPr>
          <p:nvPr>
            <p:ph type="title"/>
          </p:nvPr>
        </p:nvSpPr>
        <p:spPr>
          <a:xfrm>
            <a:off x="893064" y="72518"/>
            <a:ext cx="10405174" cy="1326514"/>
          </a:xfrm>
        </p:spPr>
        <p:txBody>
          <a:bodyPr anchor="b">
            <a:normAutofit/>
          </a:bodyPr>
          <a:lstStyle/>
          <a:p>
            <a:r>
              <a:rPr lang="en-US" dirty="0"/>
              <a:t>Waterfall vs Agile – Encountering Issues</a:t>
            </a:r>
            <a:endParaRPr lang="en-ZA" dirty="0"/>
          </a:p>
        </p:txBody>
      </p:sp>
      <p:pic>
        <p:nvPicPr>
          <p:cNvPr id="9" name="Picture 8" descr="A diagram of a software development process&#10;&#10;Description automatically generated">
            <a:extLst>
              <a:ext uri="{FF2B5EF4-FFF2-40B4-BE49-F238E27FC236}">
                <a16:creationId xmlns:a16="http://schemas.microsoft.com/office/drawing/2014/main" id="{AD4B5698-BB04-E144-1E8E-183089C3B287}"/>
              </a:ext>
            </a:extLst>
          </p:cNvPr>
          <p:cNvPicPr>
            <a:picLocks noChangeAspect="1"/>
          </p:cNvPicPr>
          <p:nvPr/>
        </p:nvPicPr>
        <p:blipFill>
          <a:blip r:embed="rId2"/>
          <a:stretch>
            <a:fillRect/>
          </a:stretch>
        </p:blipFill>
        <p:spPr>
          <a:xfrm>
            <a:off x="362533" y="1585119"/>
            <a:ext cx="4852629" cy="3239130"/>
          </a:xfrm>
          <a:prstGeom prst="rect">
            <a:avLst/>
          </a:prstGeom>
          <a:noFill/>
        </p:spPr>
      </p:pic>
      <p:sp>
        <p:nvSpPr>
          <p:cNvPr id="3" name="Text Placeholder 2">
            <a:extLst>
              <a:ext uri="{FF2B5EF4-FFF2-40B4-BE49-F238E27FC236}">
                <a16:creationId xmlns:a16="http://schemas.microsoft.com/office/drawing/2014/main" id="{681FD557-D53B-0844-8823-CB23872487AF}"/>
              </a:ext>
            </a:extLst>
          </p:cNvPr>
          <p:cNvSpPr>
            <a:spLocks noGrp="1"/>
          </p:cNvSpPr>
          <p:nvPr>
            <p:ph sz="quarter" idx="13"/>
          </p:nvPr>
        </p:nvSpPr>
        <p:spPr>
          <a:xfrm>
            <a:off x="5580993" y="1399032"/>
            <a:ext cx="6248474" cy="4134665"/>
          </a:xfrm>
        </p:spPr>
        <p:txBody>
          <a:bodyPr>
            <a:normAutofit fontScale="85000" lnSpcReduction="20000"/>
          </a:bodyPr>
          <a:lstStyle/>
          <a:p>
            <a:r>
              <a:rPr lang="en-US" dirty="0"/>
              <a:t>In our sprint retrospective we talked at length of the values of Agile when there arises a need to pivot. What would have happened under a waterfall approach?</a:t>
            </a:r>
          </a:p>
          <a:p>
            <a:r>
              <a:rPr lang="en-US" dirty="0"/>
              <a:t>Each phase of waterfall must be completed before the next can occur. So…..</a:t>
            </a:r>
          </a:p>
          <a:p>
            <a:pPr marL="457200" indent="-457200">
              <a:buAutoNum type="arabicPeriod"/>
            </a:pPr>
            <a:r>
              <a:rPr lang="en-US" dirty="0"/>
              <a:t>Customer wishes to pivot from a full page to a slideshow presentation during our implementation phase?	</a:t>
            </a:r>
          </a:p>
          <a:p>
            <a:pPr marL="571500" lvl="1" indent="-342900">
              <a:buFont typeface="Arial" panose="020B0604020202020204" pitchFamily="34" charset="0"/>
              <a:buChar char="•"/>
            </a:pPr>
            <a:r>
              <a:rPr lang="en-US" dirty="0"/>
              <a:t>We must first return to the beginning, requirement analysis.</a:t>
            </a:r>
          </a:p>
          <a:p>
            <a:r>
              <a:rPr lang="en-US" dirty="0"/>
              <a:t>2. Customer wishes to move from Top 5 Destinations to Wellness focus during our testing phase?</a:t>
            </a:r>
          </a:p>
          <a:p>
            <a:pPr marL="571500" lvl="1" indent="-342900">
              <a:buFont typeface="Arial" panose="020B0604020202020204" pitchFamily="34" charset="0"/>
              <a:buChar char="•"/>
            </a:pPr>
            <a:r>
              <a:rPr lang="en-US" dirty="0"/>
              <a:t> We must first return to the beginning, the requirement analysis.</a:t>
            </a:r>
          </a:p>
        </p:txBody>
      </p:sp>
      <p:sp>
        <p:nvSpPr>
          <p:cNvPr id="4" name="Slide Number Placeholder 3">
            <a:extLst>
              <a:ext uri="{FF2B5EF4-FFF2-40B4-BE49-F238E27FC236}">
                <a16:creationId xmlns:a16="http://schemas.microsoft.com/office/drawing/2014/main" id="{27842E34-541A-0DF0-0999-C86F392588EB}"/>
              </a:ext>
            </a:extLst>
          </p:cNvPr>
          <p:cNvSpPr>
            <a:spLocks noGrp="1"/>
          </p:cNvSpPr>
          <p:nvPr>
            <p:ph type="sldNum" sz="quarter" idx="12"/>
          </p:nvPr>
        </p:nvSpPr>
        <p:spPr>
          <a:xfrm>
            <a:off x="911352" y="6246622"/>
            <a:ext cx="2670048" cy="365125"/>
          </a:xfrm>
        </p:spPr>
        <p:txBody>
          <a:bodyPr anchor="ctr">
            <a:normAutofit/>
          </a:bodyPr>
          <a:lstStyle/>
          <a:p>
            <a:pPr>
              <a:spcAft>
                <a:spcPts val="600"/>
              </a:spcAft>
            </a:pPr>
            <a:fld id="{B5CEABB6-07DC-46E8-9B57-56EC44A396E5}" type="slidenum">
              <a:rPr lang="en-US" smtClean="0"/>
              <a:pPr>
                <a:spcAft>
                  <a:spcPts val="600"/>
                </a:spcAft>
              </a:pPr>
              <a:t>10</a:t>
            </a:fld>
            <a:endParaRPr lang="en-US"/>
          </a:p>
        </p:txBody>
      </p:sp>
      <p:sp>
        <p:nvSpPr>
          <p:cNvPr id="11" name="TextBox 10">
            <a:extLst>
              <a:ext uri="{FF2B5EF4-FFF2-40B4-BE49-F238E27FC236}">
                <a16:creationId xmlns:a16="http://schemas.microsoft.com/office/drawing/2014/main" id="{781374E4-4D55-D6E3-70DB-54C7BE64C4F1}"/>
              </a:ext>
            </a:extLst>
          </p:cNvPr>
          <p:cNvSpPr txBox="1"/>
          <p:nvPr/>
        </p:nvSpPr>
        <p:spPr>
          <a:xfrm>
            <a:off x="911352" y="5455869"/>
            <a:ext cx="9383531" cy="646331"/>
          </a:xfrm>
          <a:prstGeom prst="rect">
            <a:avLst/>
          </a:prstGeom>
          <a:noFill/>
        </p:spPr>
        <p:txBody>
          <a:bodyPr wrap="square" rtlCol="0">
            <a:spAutoFit/>
          </a:bodyPr>
          <a:lstStyle/>
          <a:p>
            <a:r>
              <a:rPr lang="en-US" b="1" dirty="0"/>
              <a:t>While Agile is able to adapt in the moment, most changes by the customer in Waterfall mean we must start again at the beginning. </a:t>
            </a:r>
          </a:p>
        </p:txBody>
      </p:sp>
    </p:spTree>
    <p:extLst>
      <p:ext uri="{BB962C8B-B14F-4D97-AF65-F5344CB8AC3E}">
        <p14:creationId xmlns:p14="http://schemas.microsoft.com/office/powerpoint/2010/main" val="3119264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86A1-11A8-21B1-B6A0-AA1A1DAA5A9A}"/>
              </a:ext>
            </a:extLst>
          </p:cNvPr>
          <p:cNvSpPr>
            <a:spLocks noGrp="1"/>
          </p:cNvSpPr>
          <p:nvPr>
            <p:ph type="title"/>
          </p:nvPr>
        </p:nvSpPr>
        <p:spPr>
          <a:xfrm>
            <a:off x="893064" y="72518"/>
            <a:ext cx="10405174" cy="1326514"/>
          </a:xfrm>
        </p:spPr>
        <p:txBody>
          <a:bodyPr/>
          <a:lstStyle/>
          <a:p>
            <a:r>
              <a:rPr lang="en-US" dirty="0"/>
              <a:t>Final takeaways – Agile or Waterfall</a:t>
            </a:r>
            <a:endParaRPr lang="en-ZA" dirty="0"/>
          </a:p>
        </p:txBody>
      </p:sp>
      <p:sp>
        <p:nvSpPr>
          <p:cNvPr id="5" name="Content Placeholder 4">
            <a:extLst>
              <a:ext uri="{FF2B5EF4-FFF2-40B4-BE49-F238E27FC236}">
                <a16:creationId xmlns:a16="http://schemas.microsoft.com/office/drawing/2014/main" id="{2726E51D-0E5E-98CC-19AE-F6AC7B00BF2E}"/>
              </a:ext>
            </a:extLst>
          </p:cNvPr>
          <p:cNvSpPr>
            <a:spLocks noGrp="1"/>
          </p:cNvSpPr>
          <p:nvPr>
            <p:ph sz="quarter" idx="14"/>
          </p:nvPr>
        </p:nvSpPr>
        <p:spPr>
          <a:xfrm>
            <a:off x="893064" y="1907629"/>
            <a:ext cx="5202936" cy="3838804"/>
          </a:xfrm>
        </p:spPr>
        <p:txBody>
          <a:bodyPr>
            <a:normAutofit/>
          </a:bodyPr>
          <a:lstStyle/>
          <a:p>
            <a:pPr marL="0" indent="0">
              <a:buNone/>
            </a:pPr>
            <a:r>
              <a:rPr lang="en-US" sz="2400" b="1" dirty="0"/>
              <a:t>Choose Agile when:</a:t>
            </a:r>
          </a:p>
          <a:p>
            <a:r>
              <a:rPr lang="en-US" sz="2400" dirty="0"/>
              <a:t>Projects are large in scope</a:t>
            </a:r>
          </a:p>
          <a:p>
            <a:r>
              <a:rPr lang="en-US" sz="2400" dirty="0"/>
              <a:t>Changes in direction are likely to happen</a:t>
            </a:r>
          </a:p>
          <a:p>
            <a:r>
              <a:rPr lang="en-US" sz="2400" dirty="0"/>
              <a:t>Early working software is needed for review</a:t>
            </a:r>
          </a:p>
          <a:p>
            <a:r>
              <a:rPr lang="en-US" sz="2400" dirty="0"/>
              <a:t>Resource requirements are minimal or flexible</a:t>
            </a:r>
          </a:p>
        </p:txBody>
      </p:sp>
      <p:sp>
        <p:nvSpPr>
          <p:cNvPr id="13" name="Content Placeholder 12">
            <a:extLst>
              <a:ext uri="{FF2B5EF4-FFF2-40B4-BE49-F238E27FC236}">
                <a16:creationId xmlns:a16="http://schemas.microsoft.com/office/drawing/2014/main" id="{A36326E3-7418-ADEF-0CFC-09C0C60DE169}"/>
              </a:ext>
            </a:extLst>
          </p:cNvPr>
          <p:cNvSpPr>
            <a:spLocks noGrp="1"/>
          </p:cNvSpPr>
          <p:nvPr>
            <p:ph sz="quarter" idx="13"/>
          </p:nvPr>
        </p:nvSpPr>
        <p:spPr>
          <a:xfrm>
            <a:off x="6096000" y="1907629"/>
            <a:ext cx="5202238" cy="3838804"/>
          </a:xfrm>
        </p:spPr>
        <p:txBody>
          <a:bodyPr>
            <a:normAutofit/>
          </a:bodyPr>
          <a:lstStyle/>
          <a:p>
            <a:r>
              <a:rPr lang="en-US" sz="2400" b="1" dirty="0"/>
              <a:t>Choose Waterfall when:</a:t>
            </a:r>
          </a:p>
          <a:p>
            <a:pPr marL="342900" indent="-342900">
              <a:buFont typeface="Arial" panose="020B0604020202020204" pitchFamily="34" charset="0"/>
              <a:buChar char="•"/>
            </a:pPr>
            <a:r>
              <a:rPr lang="en-US" sz="2400" dirty="0"/>
              <a:t>Projects are smaller in scope</a:t>
            </a:r>
          </a:p>
          <a:p>
            <a:pPr marL="342900" indent="-342900">
              <a:buFont typeface="Arial" panose="020B0604020202020204" pitchFamily="34" charset="0"/>
              <a:buChar char="•"/>
            </a:pPr>
            <a:r>
              <a:rPr lang="en-US" sz="2400" dirty="0"/>
              <a:t>Predictability is important</a:t>
            </a:r>
          </a:p>
          <a:p>
            <a:pPr marL="342900" indent="-342900">
              <a:buFont typeface="Arial" panose="020B0604020202020204" pitchFamily="34" charset="0"/>
              <a:buChar char="•"/>
            </a:pPr>
            <a:r>
              <a:rPr lang="en-US" sz="2400" dirty="0"/>
              <a:t>Working software is not critical</a:t>
            </a:r>
          </a:p>
          <a:p>
            <a:pPr marL="342900" indent="-342900">
              <a:buFont typeface="Arial" panose="020B0604020202020204" pitchFamily="34" charset="0"/>
              <a:buChar char="•"/>
            </a:pPr>
            <a:r>
              <a:rPr lang="en-US" sz="2400" dirty="0"/>
              <a:t>Budgets and design are locked in from the beginning</a:t>
            </a:r>
          </a:p>
        </p:txBody>
      </p:sp>
      <p:sp>
        <p:nvSpPr>
          <p:cNvPr id="3" name="Slide Number Placeholder 2">
            <a:extLst>
              <a:ext uri="{FF2B5EF4-FFF2-40B4-BE49-F238E27FC236}">
                <a16:creationId xmlns:a16="http://schemas.microsoft.com/office/drawing/2014/main" id="{C5430536-D522-9F5E-B2C4-24F7C757082B}"/>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1684465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C5DD-6B55-DF45-4C6B-6B767B71B1F8}"/>
              </a:ext>
            </a:extLst>
          </p:cNvPr>
          <p:cNvSpPr>
            <a:spLocks noGrp="1"/>
          </p:cNvSpPr>
          <p:nvPr>
            <p:ph type="title"/>
          </p:nvPr>
        </p:nvSpPr>
        <p:spPr>
          <a:xfrm>
            <a:off x="893064" y="72518"/>
            <a:ext cx="10405174" cy="1326514"/>
          </a:xfrm>
        </p:spPr>
        <p:txBody>
          <a:bodyPr/>
          <a:lstStyle/>
          <a:p>
            <a:r>
              <a:rPr lang="en-US" dirty="0"/>
              <a:t>Final takeaways - </a:t>
            </a:r>
            <a:r>
              <a:rPr lang="en-US" dirty="0" err="1"/>
              <a:t>REflection</a:t>
            </a:r>
            <a:endParaRPr lang="en-ZA" dirty="0"/>
          </a:p>
        </p:txBody>
      </p:sp>
      <p:sp>
        <p:nvSpPr>
          <p:cNvPr id="3" name="Slide Number Placeholder 2">
            <a:extLst>
              <a:ext uri="{FF2B5EF4-FFF2-40B4-BE49-F238E27FC236}">
                <a16:creationId xmlns:a16="http://schemas.microsoft.com/office/drawing/2014/main" id="{C849FABB-E5A7-5275-61DB-17B427E9CEDB}"/>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12</a:t>
            </a:fld>
            <a:endParaRPr lang="en-US" dirty="0"/>
          </a:p>
        </p:txBody>
      </p:sp>
      <p:sp>
        <p:nvSpPr>
          <p:cNvPr id="6" name="Content Placeholder 5">
            <a:extLst>
              <a:ext uri="{FF2B5EF4-FFF2-40B4-BE49-F238E27FC236}">
                <a16:creationId xmlns:a16="http://schemas.microsoft.com/office/drawing/2014/main" id="{58F736BF-A64D-D344-EEB3-705E3B2008DC}"/>
              </a:ext>
            </a:extLst>
          </p:cNvPr>
          <p:cNvSpPr>
            <a:spLocks noGrp="1"/>
          </p:cNvSpPr>
          <p:nvPr>
            <p:ph sz="quarter" idx="14"/>
          </p:nvPr>
        </p:nvSpPr>
        <p:spPr>
          <a:xfrm>
            <a:off x="0" y="1466267"/>
            <a:ext cx="7425559" cy="3421044"/>
          </a:xfrm>
        </p:spPr>
        <p:txBody>
          <a:bodyPr>
            <a:normAutofit fontScale="92500" lnSpcReduction="10000"/>
          </a:bodyPr>
          <a:lstStyle/>
          <a:p>
            <a:pPr marL="0" indent="0">
              <a:buNone/>
            </a:pPr>
            <a:r>
              <a:rPr lang="en-US" b="1" dirty="0"/>
              <a:t>While new to us, our team quickly fell in love with agile development</a:t>
            </a:r>
          </a:p>
          <a:p>
            <a:pPr lvl="1"/>
            <a:r>
              <a:rPr lang="en-US" dirty="0"/>
              <a:t>Each team member felt empowered to bring their skills to the forefront</a:t>
            </a:r>
          </a:p>
          <a:p>
            <a:pPr lvl="1"/>
            <a:r>
              <a:rPr lang="en-US" dirty="0"/>
              <a:t>No one ever felt overworked because tasks were manageable, and we worked as a team throughout.</a:t>
            </a:r>
          </a:p>
          <a:p>
            <a:pPr lvl="1"/>
            <a:r>
              <a:rPr lang="en-US" dirty="0"/>
              <a:t>While unexpected, no changes brought to us forced us off path. We were able to still deliver on time and in budget.</a:t>
            </a:r>
          </a:p>
          <a:p>
            <a:pPr lvl="1"/>
            <a:r>
              <a:rPr lang="en-US" dirty="0"/>
              <a:t>We feel the flexibility of Agile allowed us to create the best version of SNHU Traver we could create.</a:t>
            </a:r>
          </a:p>
        </p:txBody>
      </p:sp>
      <p:pic>
        <p:nvPicPr>
          <p:cNvPr id="8" name="Picture 7" descr="A screenshot of a room with a wood floor and ceiling fan&#10;&#10;Description automatically generated">
            <a:extLst>
              <a:ext uri="{FF2B5EF4-FFF2-40B4-BE49-F238E27FC236}">
                <a16:creationId xmlns:a16="http://schemas.microsoft.com/office/drawing/2014/main" id="{3A2CD18C-FE24-47BD-D1C0-FA7E365D8810}"/>
              </a:ext>
            </a:extLst>
          </p:cNvPr>
          <p:cNvPicPr>
            <a:picLocks noChangeAspect="1"/>
          </p:cNvPicPr>
          <p:nvPr/>
        </p:nvPicPr>
        <p:blipFill>
          <a:blip r:embed="rId2"/>
          <a:stretch>
            <a:fillRect/>
          </a:stretch>
        </p:blipFill>
        <p:spPr>
          <a:xfrm>
            <a:off x="7425559" y="0"/>
            <a:ext cx="4774904" cy="3421044"/>
          </a:xfrm>
          <a:prstGeom prst="rect">
            <a:avLst/>
          </a:prstGeom>
        </p:spPr>
      </p:pic>
      <p:sp>
        <p:nvSpPr>
          <p:cNvPr id="9" name="TextBox 8">
            <a:extLst>
              <a:ext uri="{FF2B5EF4-FFF2-40B4-BE49-F238E27FC236}">
                <a16:creationId xmlns:a16="http://schemas.microsoft.com/office/drawing/2014/main" id="{C64707EB-808F-4DAE-CA93-492C3B08B15D}"/>
              </a:ext>
            </a:extLst>
          </p:cNvPr>
          <p:cNvSpPr txBox="1"/>
          <p:nvPr/>
        </p:nvSpPr>
        <p:spPr>
          <a:xfrm>
            <a:off x="6342993" y="4914257"/>
            <a:ext cx="5849007" cy="1569660"/>
          </a:xfrm>
          <a:prstGeom prst="rect">
            <a:avLst/>
          </a:prstGeom>
          <a:noFill/>
        </p:spPr>
        <p:txBody>
          <a:bodyPr wrap="square" rtlCol="0">
            <a:spAutoFit/>
          </a:bodyPr>
          <a:lstStyle/>
          <a:p>
            <a:r>
              <a:rPr lang="en-US" sz="2400" b="1" dirty="0">
                <a:latin typeface="+mj-lt"/>
              </a:rPr>
              <a:t>We highly recommend that Agile methodology be introduced to more of the development teams here at </a:t>
            </a:r>
            <a:r>
              <a:rPr lang="en-US" sz="2400" b="1" dirty="0" err="1">
                <a:latin typeface="+mj-lt"/>
              </a:rPr>
              <a:t>Chada</a:t>
            </a:r>
            <a:r>
              <a:rPr lang="en-US" sz="2400" b="1" dirty="0">
                <a:latin typeface="+mj-lt"/>
              </a:rPr>
              <a:t> Tech</a:t>
            </a:r>
          </a:p>
        </p:txBody>
      </p:sp>
    </p:spTree>
    <p:extLst>
      <p:ext uri="{BB962C8B-B14F-4D97-AF65-F5344CB8AC3E}">
        <p14:creationId xmlns:p14="http://schemas.microsoft.com/office/powerpoint/2010/main" val="2981044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a:xfrm>
            <a:off x="911352" y="505016"/>
            <a:ext cx="5775656" cy="740460"/>
          </a:xfrm>
        </p:spPr>
        <p:txBody>
          <a:bodyPr/>
          <a:lstStyle/>
          <a:p>
            <a:r>
              <a:rPr lang="en-US" dirty="0"/>
              <a:t>Sources</a:t>
            </a:r>
          </a:p>
        </p:txBody>
      </p:sp>
      <p:sp>
        <p:nvSpPr>
          <p:cNvPr id="3" name="Text Placeholder 2">
            <a:extLst>
              <a:ext uri="{FF2B5EF4-FFF2-40B4-BE49-F238E27FC236}">
                <a16:creationId xmlns:a16="http://schemas.microsoft.com/office/drawing/2014/main" id="{1EC6DB3D-3AE2-9478-3245-FE2F98B96EC7}"/>
              </a:ext>
            </a:extLst>
          </p:cNvPr>
          <p:cNvSpPr>
            <a:spLocks noGrp="1"/>
          </p:cNvSpPr>
          <p:nvPr>
            <p:ph type="body" sz="quarter" idx="13"/>
          </p:nvPr>
        </p:nvSpPr>
        <p:spPr>
          <a:xfrm>
            <a:off x="441434" y="1245476"/>
            <a:ext cx="6264167" cy="5107508"/>
          </a:xfrm>
        </p:spPr>
        <p:txBody>
          <a:bodyPr>
            <a:normAutofit fontScale="85000" lnSpcReduction="10000"/>
          </a:bodyPr>
          <a:lstStyle/>
          <a:p>
            <a:r>
              <a:rPr lang="en-US" i="1" dirty="0">
                <a:effectLst/>
                <a:latin typeface="+mj-lt"/>
              </a:rPr>
              <a:t>What is Scrum?</a:t>
            </a:r>
            <a:r>
              <a:rPr lang="en-US" dirty="0">
                <a:effectLst/>
                <a:latin typeface="+mj-lt"/>
              </a:rPr>
              <a:t>. Scrum.org. (n.d.). https://www.scrum.org/resources/what-scrum-module </a:t>
            </a:r>
          </a:p>
          <a:p>
            <a:r>
              <a:rPr lang="en-US" dirty="0" err="1">
                <a:effectLst/>
                <a:latin typeface="+mj-lt"/>
              </a:rPr>
              <a:t>Schwaber</a:t>
            </a:r>
            <a:r>
              <a:rPr lang="en-US" dirty="0">
                <a:effectLst/>
                <a:latin typeface="+mj-lt"/>
              </a:rPr>
              <a:t>, K., &amp; Sutherland, J. (n.d.). </a:t>
            </a:r>
            <a:r>
              <a:rPr lang="en-US" i="1" dirty="0">
                <a:effectLst/>
                <a:latin typeface="+mj-lt"/>
              </a:rPr>
              <a:t>The 2020 scrum GUIDETM</a:t>
            </a:r>
            <a:r>
              <a:rPr lang="en-US" dirty="0">
                <a:effectLst/>
                <a:latin typeface="+mj-lt"/>
              </a:rPr>
              <a:t>. Scrum Guide | Scrum Guides. https://scrumguides.org/scrum-guide.html#events-review </a:t>
            </a:r>
          </a:p>
          <a:p>
            <a:r>
              <a:rPr lang="en-US" sz="1800" kern="100" dirty="0">
                <a:latin typeface="+mj-lt"/>
                <a:ea typeface="Calibri" panose="020F0502020204030204" pitchFamily="34" charset="0"/>
                <a:cs typeface="Times New Roman" panose="02020603050405020304" pitchFamily="18" charset="0"/>
              </a:rPr>
              <a:t>Cobb, C. G. (2015). </a:t>
            </a:r>
            <a:r>
              <a:rPr lang="en-US" sz="1800" i="1" kern="100" dirty="0">
                <a:latin typeface="+mj-lt"/>
                <a:ea typeface="Calibri" panose="020F0502020204030204" pitchFamily="34" charset="0"/>
                <a:cs typeface="Times New Roman" panose="02020603050405020304" pitchFamily="18" charset="0"/>
              </a:rPr>
              <a:t>The project manager’s guide to mastering agile : principles and practices for an adaptive approach</a:t>
            </a:r>
            <a:r>
              <a:rPr lang="en-US" sz="1800" kern="100" dirty="0">
                <a:latin typeface="+mj-lt"/>
                <a:ea typeface="Calibri" panose="020F0502020204030204" pitchFamily="34" charset="0"/>
                <a:cs typeface="Times New Roman" panose="02020603050405020304" pitchFamily="18" charset="0"/>
              </a:rPr>
              <a:t>. John Wiley</a:t>
            </a:r>
          </a:p>
          <a:p>
            <a:r>
              <a:rPr lang="en-US" i="1" dirty="0">
                <a:effectLst/>
                <a:latin typeface="+mj-lt"/>
              </a:rPr>
              <a:t>Focusing on the agile team</a:t>
            </a:r>
            <a:r>
              <a:rPr lang="en-US" dirty="0">
                <a:effectLst/>
                <a:latin typeface="+mj-lt"/>
              </a:rPr>
              <a:t>. Documentation. (n.d.). https://confluence.atlassian.com/jirasoftware/blog/2015/08/focusing-on-the-agile-team </a:t>
            </a:r>
          </a:p>
          <a:p>
            <a:r>
              <a:rPr lang="en-US" i="1" dirty="0">
                <a:effectLst/>
                <a:latin typeface="+mj-lt"/>
              </a:rPr>
              <a:t>SDLC - Agile Model</a:t>
            </a:r>
            <a:r>
              <a:rPr lang="en-US" dirty="0">
                <a:effectLst/>
                <a:latin typeface="+mj-lt"/>
              </a:rPr>
              <a:t>. </a:t>
            </a:r>
            <a:r>
              <a:rPr lang="en-US" dirty="0" err="1">
                <a:effectLst/>
                <a:latin typeface="+mj-lt"/>
              </a:rPr>
              <a:t>Tutorialspoint</a:t>
            </a:r>
            <a:r>
              <a:rPr lang="en-US" dirty="0">
                <a:effectLst/>
                <a:latin typeface="+mj-lt"/>
              </a:rPr>
              <a:t>. (n.d.). https://www.tutorialspoint.com/sdlc/sdlc_agile_model.htm </a:t>
            </a:r>
          </a:p>
          <a:p>
            <a:endParaRPr lang="en-US" dirty="0"/>
          </a:p>
        </p:txBody>
      </p:sp>
    </p:spTree>
    <p:extLst>
      <p:ext uri="{BB962C8B-B14F-4D97-AF65-F5344CB8AC3E}">
        <p14:creationId xmlns:p14="http://schemas.microsoft.com/office/powerpoint/2010/main" val="349306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8297380" cy="1326514"/>
          </a:xfrm>
        </p:spPr>
        <p:txBody>
          <a:bodyPr/>
          <a:lstStyle/>
          <a:p>
            <a:r>
              <a:rPr lang="en-US" dirty="0"/>
              <a:t>What is the scrum Agile Approach?</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type="body" sz="quarter" idx="13"/>
          </p:nvPr>
        </p:nvSpPr>
        <p:spPr>
          <a:xfrm>
            <a:off x="865631" y="2072639"/>
            <a:ext cx="8324089" cy="3823663"/>
          </a:xfrm>
        </p:spPr>
        <p:txBody>
          <a:bodyPr/>
          <a:lstStyle/>
          <a:p>
            <a:r>
              <a:rPr lang="en-US" dirty="0"/>
              <a:t>Scrum aims to complete a project </a:t>
            </a:r>
            <a:r>
              <a:rPr lang="en-US" b="1" i="1" dirty="0"/>
              <a:t>as a team </a:t>
            </a:r>
            <a:r>
              <a:rPr lang="en-US" dirty="0"/>
              <a:t>in small batches, “with continuous experimentation and feedback loops along the way to learn and improve”</a:t>
            </a:r>
          </a:p>
          <a:p>
            <a:r>
              <a:rPr lang="en-US" dirty="0"/>
              <a:t>Scrum is built of three principles:</a:t>
            </a:r>
          </a:p>
          <a:p>
            <a:pPr lvl="1"/>
            <a:r>
              <a:rPr lang="en-US" dirty="0"/>
              <a:t>Transparency</a:t>
            </a:r>
          </a:p>
          <a:p>
            <a:pPr lvl="1"/>
            <a:r>
              <a:rPr lang="en-US" dirty="0"/>
              <a:t>Inspection</a:t>
            </a:r>
          </a:p>
          <a:p>
            <a:pPr lvl="1"/>
            <a:r>
              <a:rPr lang="en-US" dirty="0"/>
              <a:t>Adaptation</a:t>
            </a:r>
          </a:p>
          <a:p>
            <a:pPr marL="457200" lvl="1" indent="0">
              <a:buNone/>
            </a:pPr>
            <a:r>
              <a:rPr lang="en-US" dirty="0"/>
              <a:t> </a:t>
            </a:r>
          </a:p>
          <a:p>
            <a:r>
              <a:rPr lang="en-US" dirty="0"/>
              <a:t>Scrum success is dependent on the team that is assembled</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a:spLocks noGrp="1"/>
          </p:cNvSpPr>
          <p:nvPr>
            <p:ph type="title"/>
          </p:nvPr>
        </p:nvSpPr>
        <p:spPr>
          <a:xfrm>
            <a:off x="6550103" y="0"/>
            <a:ext cx="5641897" cy="3316893"/>
          </a:xfrm>
        </p:spPr>
        <p:txBody>
          <a:bodyPr>
            <a:noAutofit/>
          </a:bodyPr>
          <a:lstStyle/>
          <a:p>
            <a:r>
              <a:rPr lang="en-US" sz="5400" dirty="0"/>
              <a:t>The Scrum</a:t>
            </a:r>
            <a:br>
              <a:rPr lang="en-US" sz="5400" dirty="0"/>
            </a:br>
            <a:r>
              <a:rPr lang="en-US" sz="5400" dirty="0"/>
              <a:t>Team</a:t>
            </a:r>
            <a:endParaRPr lang="en-ZA" sz="5400" dirty="0"/>
          </a:p>
        </p:txBody>
      </p:sp>
      <p:pic>
        <p:nvPicPr>
          <p:cNvPr id="4" name="Picture 3" descr="A group of people with different colored hair&#10;&#10;Description automatically generated">
            <a:extLst>
              <a:ext uri="{FF2B5EF4-FFF2-40B4-BE49-F238E27FC236}">
                <a16:creationId xmlns:a16="http://schemas.microsoft.com/office/drawing/2014/main" id="{CA0F5349-A1C4-0159-712F-92C0B45A29B4}"/>
              </a:ext>
            </a:extLst>
          </p:cNvPr>
          <p:cNvPicPr>
            <a:picLocks noChangeAspect="1"/>
          </p:cNvPicPr>
          <p:nvPr/>
        </p:nvPicPr>
        <p:blipFill>
          <a:blip r:embed="rId2"/>
          <a:stretch>
            <a:fillRect/>
          </a:stretch>
        </p:blipFill>
        <p:spPr>
          <a:xfrm>
            <a:off x="4240759" y="3429000"/>
            <a:ext cx="8553833" cy="4243099"/>
          </a:xfrm>
          <a:prstGeom prst="rect">
            <a:avLst/>
          </a:prstGeom>
        </p:spPr>
      </p:pic>
    </p:spTree>
    <p:extLst>
      <p:ext uri="{BB962C8B-B14F-4D97-AF65-F5344CB8AC3E}">
        <p14:creationId xmlns:p14="http://schemas.microsoft.com/office/powerpoint/2010/main" val="404339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326514"/>
          </a:xfrm>
        </p:spPr>
        <p:txBody>
          <a:bodyPr/>
          <a:lstStyle/>
          <a:p>
            <a:r>
              <a:rPr lang="en-US" dirty="0"/>
              <a:t>The Product Owner</a:t>
            </a:r>
            <a:endParaRPr lang="en-ZA" dirty="0"/>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893763" y="1793289"/>
            <a:ext cx="5950920" cy="3906175"/>
          </a:xfrm>
        </p:spPr>
        <p:txBody>
          <a:bodyPr>
            <a:normAutofit fontScale="70000" lnSpcReduction="20000"/>
          </a:bodyPr>
          <a:lstStyle/>
          <a:p>
            <a:r>
              <a:rPr lang="en-US" sz="3100" b="1"/>
              <a:t>The line of communication between the development team and the client</a:t>
            </a:r>
          </a:p>
          <a:p>
            <a:endParaRPr lang="en-US" sz="2400" b="1"/>
          </a:p>
          <a:p>
            <a:pPr lvl="1"/>
            <a:r>
              <a:rPr lang="en-US" b="1"/>
              <a:t>Conducts interviews with client and gathers relevant information</a:t>
            </a:r>
          </a:p>
          <a:p>
            <a:pPr lvl="2"/>
            <a:r>
              <a:rPr lang="en-US" sz="1600"/>
              <a:t>Translates communications so that it is easily understood by all involved </a:t>
            </a:r>
          </a:p>
          <a:p>
            <a:pPr lvl="1"/>
            <a:r>
              <a:rPr lang="en-US" b="1"/>
              <a:t>Creates the Product Backlog and User Stories</a:t>
            </a:r>
          </a:p>
          <a:p>
            <a:pPr lvl="2"/>
            <a:r>
              <a:rPr lang="en-US" sz="1900"/>
              <a:t>Ensures user stories are attainable, easily understood, and ordered in a way to promote efficiency</a:t>
            </a:r>
          </a:p>
          <a:p>
            <a:pPr lvl="1"/>
            <a:r>
              <a:rPr lang="en-US" b="1"/>
              <a:t>Maximizes value of the product and the work of the development team</a:t>
            </a:r>
          </a:p>
          <a:p>
            <a:pPr lvl="2"/>
            <a:r>
              <a:rPr lang="en-US"/>
              <a:t>Provides direction and clarification</a:t>
            </a:r>
          </a:p>
          <a:p>
            <a:pPr lvl="2"/>
            <a:r>
              <a:rPr lang="en-US"/>
              <a:t>Has proficient business and technical knowledge</a:t>
            </a:r>
            <a:endParaRPr lang="en-US" dirty="0"/>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4</a:t>
            </a:fld>
            <a:endParaRPr lang="en-US" dirty="0"/>
          </a:p>
        </p:txBody>
      </p:sp>
      <p:pic>
        <p:nvPicPr>
          <p:cNvPr id="9" name="Picture 8" descr="A cartoon of a person&#10;&#10;Description automatically generated">
            <a:extLst>
              <a:ext uri="{FF2B5EF4-FFF2-40B4-BE49-F238E27FC236}">
                <a16:creationId xmlns:a16="http://schemas.microsoft.com/office/drawing/2014/main" id="{8D0BB0CD-D341-FB7C-C958-15A96121CA76}"/>
              </a:ext>
            </a:extLst>
          </p:cNvPr>
          <p:cNvPicPr>
            <a:picLocks noChangeAspect="1"/>
          </p:cNvPicPr>
          <p:nvPr/>
        </p:nvPicPr>
        <p:blipFill>
          <a:blip r:embed="rId2"/>
          <a:stretch>
            <a:fillRect/>
          </a:stretch>
        </p:blipFill>
        <p:spPr>
          <a:xfrm>
            <a:off x="8207895" y="-2112006"/>
            <a:ext cx="3200400" cy="8834023"/>
          </a:xfrm>
          <a:prstGeom prst="rect">
            <a:avLst/>
          </a:prstGeom>
        </p:spPr>
      </p:pic>
    </p:spTree>
    <p:extLst>
      <p:ext uri="{BB962C8B-B14F-4D97-AF65-F5344CB8AC3E}">
        <p14:creationId xmlns:p14="http://schemas.microsoft.com/office/powerpoint/2010/main" val="104147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a:extLst>
            <a:ext uri="{FF2B5EF4-FFF2-40B4-BE49-F238E27FC236}">
              <a16:creationId xmlns:a16="http://schemas.microsoft.com/office/drawing/2014/main" id="{05185BF6-D2BA-8EEA-907F-4D32EB09CC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48B666-D337-6050-5013-A8428C54A8E0}"/>
              </a:ext>
            </a:extLst>
          </p:cNvPr>
          <p:cNvSpPr>
            <a:spLocks noGrp="1"/>
          </p:cNvSpPr>
          <p:nvPr>
            <p:ph type="title"/>
          </p:nvPr>
        </p:nvSpPr>
        <p:spPr>
          <a:xfrm>
            <a:off x="893064" y="72518"/>
            <a:ext cx="10405174" cy="1326514"/>
          </a:xfrm>
        </p:spPr>
        <p:txBody>
          <a:bodyPr/>
          <a:lstStyle/>
          <a:p>
            <a:r>
              <a:rPr lang="en-US" dirty="0"/>
              <a:t>The Scrum Master</a:t>
            </a:r>
            <a:endParaRPr lang="en-ZA" dirty="0"/>
          </a:p>
        </p:txBody>
      </p:sp>
      <p:sp>
        <p:nvSpPr>
          <p:cNvPr id="4" name="Content Placeholder 3">
            <a:extLst>
              <a:ext uri="{FF2B5EF4-FFF2-40B4-BE49-F238E27FC236}">
                <a16:creationId xmlns:a16="http://schemas.microsoft.com/office/drawing/2014/main" id="{F8142883-C531-6091-9698-5E09F2560100}"/>
              </a:ext>
            </a:extLst>
          </p:cNvPr>
          <p:cNvSpPr>
            <a:spLocks noGrp="1"/>
          </p:cNvSpPr>
          <p:nvPr>
            <p:ph sz="quarter" idx="13"/>
          </p:nvPr>
        </p:nvSpPr>
        <p:spPr>
          <a:xfrm>
            <a:off x="893064" y="1802167"/>
            <a:ext cx="6502035" cy="4110362"/>
          </a:xfrm>
        </p:spPr>
        <p:txBody>
          <a:bodyPr>
            <a:normAutofit fontScale="85000" lnSpcReduction="20000"/>
          </a:bodyPr>
          <a:lstStyle/>
          <a:p>
            <a:r>
              <a:rPr lang="en-US" sz="2600" b="1" dirty="0"/>
              <a:t>Ensures Scrum is understood and enacted.</a:t>
            </a:r>
          </a:p>
          <a:p>
            <a:endParaRPr lang="en-US" dirty="0"/>
          </a:p>
          <a:p>
            <a:pPr lvl="1"/>
            <a:r>
              <a:rPr lang="en-US" b="1" dirty="0"/>
              <a:t>Facilitates interactions between team members and outside individuals</a:t>
            </a:r>
          </a:p>
          <a:p>
            <a:pPr lvl="2"/>
            <a:r>
              <a:rPr lang="en-US" dirty="0"/>
              <a:t>Helps Product Owner curate Product Backlog for maximum values</a:t>
            </a:r>
          </a:p>
          <a:p>
            <a:pPr lvl="2"/>
            <a:r>
              <a:rPr lang="en-US" dirty="0"/>
              <a:t>Coaches team members as needed</a:t>
            </a:r>
          </a:p>
          <a:p>
            <a:pPr lvl="1"/>
            <a:r>
              <a:rPr lang="en-US" b="1" dirty="0"/>
              <a:t>Leads team and organization in Scrum Adoption</a:t>
            </a:r>
          </a:p>
          <a:p>
            <a:pPr lvl="2"/>
            <a:r>
              <a:rPr lang="en-US" dirty="0"/>
              <a:t>Leads the various Scrum events</a:t>
            </a:r>
          </a:p>
          <a:p>
            <a:pPr lvl="2"/>
            <a:r>
              <a:rPr lang="en-US" dirty="0"/>
              <a:t>Help organize scrum implementation on an organizational level and personal level</a:t>
            </a:r>
          </a:p>
          <a:p>
            <a:pPr lvl="1"/>
            <a:r>
              <a:rPr lang="en-US" b="1" dirty="0"/>
              <a:t>Removes impediments to development team’s progress</a:t>
            </a:r>
          </a:p>
          <a:p>
            <a:pPr lvl="2"/>
            <a:endParaRPr lang="en-US" dirty="0"/>
          </a:p>
          <a:p>
            <a:pPr lvl="2"/>
            <a:endParaRPr lang="en-US" dirty="0"/>
          </a:p>
          <a:p>
            <a:pPr lvl="2"/>
            <a:endParaRPr lang="en-US" dirty="0"/>
          </a:p>
        </p:txBody>
      </p:sp>
      <p:sp>
        <p:nvSpPr>
          <p:cNvPr id="3" name="Slide Number Placeholder 2">
            <a:extLst>
              <a:ext uri="{FF2B5EF4-FFF2-40B4-BE49-F238E27FC236}">
                <a16:creationId xmlns:a16="http://schemas.microsoft.com/office/drawing/2014/main" id="{62376DDF-2A19-03AD-3B10-54F569D273E3}"/>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5</a:t>
            </a:fld>
            <a:endParaRPr lang="en-US" dirty="0"/>
          </a:p>
        </p:txBody>
      </p:sp>
      <p:pic>
        <p:nvPicPr>
          <p:cNvPr id="6" name="Picture 5" descr="A cartoon of a person&#10;&#10;Description automatically generated">
            <a:extLst>
              <a:ext uri="{FF2B5EF4-FFF2-40B4-BE49-F238E27FC236}">
                <a16:creationId xmlns:a16="http://schemas.microsoft.com/office/drawing/2014/main" id="{6A5145C2-C226-345F-103C-061CE3114460}"/>
              </a:ext>
            </a:extLst>
          </p:cNvPr>
          <p:cNvPicPr>
            <a:picLocks noChangeAspect="1"/>
          </p:cNvPicPr>
          <p:nvPr/>
        </p:nvPicPr>
        <p:blipFill>
          <a:blip r:embed="rId2"/>
          <a:stretch>
            <a:fillRect/>
          </a:stretch>
        </p:blipFill>
        <p:spPr>
          <a:xfrm>
            <a:off x="8097837" y="-2822352"/>
            <a:ext cx="3200400" cy="9994808"/>
          </a:xfrm>
          <a:prstGeom prst="rect">
            <a:avLst/>
          </a:prstGeom>
        </p:spPr>
      </p:pic>
    </p:spTree>
    <p:extLst>
      <p:ext uri="{BB962C8B-B14F-4D97-AF65-F5344CB8AC3E}">
        <p14:creationId xmlns:p14="http://schemas.microsoft.com/office/powerpoint/2010/main" val="147621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a:extLst>
            <a:ext uri="{FF2B5EF4-FFF2-40B4-BE49-F238E27FC236}">
              <a16:creationId xmlns:a16="http://schemas.microsoft.com/office/drawing/2014/main" id="{92D2CEF7-68B4-00C8-688B-333F22AA94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88CA76-81C1-D169-71DD-F7D9B4B6CDD9}"/>
              </a:ext>
            </a:extLst>
          </p:cNvPr>
          <p:cNvSpPr>
            <a:spLocks noGrp="1"/>
          </p:cNvSpPr>
          <p:nvPr>
            <p:ph type="title"/>
          </p:nvPr>
        </p:nvSpPr>
        <p:spPr>
          <a:xfrm>
            <a:off x="893064" y="72518"/>
            <a:ext cx="10405174" cy="1326514"/>
          </a:xfrm>
        </p:spPr>
        <p:txBody>
          <a:bodyPr/>
          <a:lstStyle/>
          <a:p>
            <a:r>
              <a:rPr lang="en-US" dirty="0"/>
              <a:t>Developers</a:t>
            </a:r>
            <a:endParaRPr lang="en-ZA" dirty="0"/>
          </a:p>
        </p:txBody>
      </p:sp>
      <p:sp>
        <p:nvSpPr>
          <p:cNvPr id="4" name="Content Placeholder 3">
            <a:extLst>
              <a:ext uri="{FF2B5EF4-FFF2-40B4-BE49-F238E27FC236}">
                <a16:creationId xmlns:a16="http://schemas.microsoft.com/office/drawing/2014/main" id="{9D3E6B7D-65A4-D892-0FDA-D6AC61D69DA7}"/>
              </a:ext>
            </a:extLst>
          </p:cNvPr>
          <p:cNvSpPr>
            <a:spLocks noGrp="1"/>
          </p:cNvSpPr>
          <p:nvPr>
            <p:ph sz="quarter" idx="13"/>
          </p:nvPr>
        </p:nvSpPr>
        <p:spPr>
          <a:xfrm>
            <a:off x="893065" y="1802168"/>
            <a:ext cx="6212586" cy="4027132"/>
          </a:xfrm>
        </p:spPr>
        <p:txBody>
          <a:bodyPr>
            <a:normAutofit fontScale="70000" lnSpcReduction="20000"/>
          </a:bodyPr>
          <a:lstStyle/>
          <a:p>
            <a:r>
              <a:rPr lang="en-US" sz="2600" b="1" dirty="0"/>
              <a:t>Create the deliverables that will be presented to the client.</a:t>
            </a:r>
          </a:p>
          <a:p>
            <a:endParaRPr lang="en-US" dirty="0"/>
          </a:p>
          <a:p>
            <a:pPr lvl="1"/>
            <a:r>
              <a:rPr lang="en-US" b="1" dirty="0"/>
              <a:t>Create the code that will be the backbone of the system</a:t>
            </a:r>
          </a:p>
          <a:p>
            <a:pPr lvl="2"/>
            <a:r>
              <a:rPr lang="en-US" dirty="0"/>
              <a:t>Complete user stories to the specifications lined out for them</a:t>
            </a:r>
          </a:p>
          <a:p>
            <a:pPr lvl="2"/>
            <a:r>
              <a:rPr lang="en-US" dirty="0"/>
              <a:t>Create code that is simple in design and </a:t>
            </a:r>
            <a:r>
              <a:rPr lang="en-US" dirty="0" err="1"/>
              <a:t>iterable</a:t>
            </a:r>
            <a:endParaRPr lang="en-US" dirty="0"/>
          </a:p>
          <a:p>
            <a:pPr lvl="1"/>
            <a:r>
              <a:rPr lang="en-US" b="1" dirty="0"/>
              <a:t>Be self sustainable and manage their own work</a:t>
            </a:r>
          </a:p>
          <a:p>
            <a:pPr lvl="2"/>
            <a:r>
              <a:rPr lang="en-US" dirty="0"/>
              <a:t>Be willing to collaborate and reach out for clarification as need</a:t>
            </a:r>
          </a:p>
          <a:p>
            <a:pPr lvl="1"/>
            <a:r>
              <a:rPr lang="en-US" b="1" dirty="0"/>
              <a:t>Work as one entity</a:t>
            </a:r>
          </a:p>
          <a:p>
            <a:pPr lvl="2"/>
            <a:r>
              <a:rPr lang="en-US" dirty="0"/>
              <a:t>No titles or sub teams for developers</a:t>
            </a:r>
          </a:p>
          <a:p>
            <a:pPr lvl="2"/>
            <a:r>
              <a:rPr lang="en-US" dirty="0"/>
              <a:t>Regardless of skill level or area of focus, accountability applies to entire team</a:t>
            </a:r>
          </a:p>
          <a:p>
            <a:pPr lvl="2"/>
            <a:endParaRPr lang="en-US" dirty="0"/>
          </a:p>
          <a:p>
            <a:pPr lvl="2"/>
            <a:endParaRPr lang="en-US" dirty="0"/>
          </a:p>
        </p:txBody>
      </p:sp>
      <p:sp>
        <p:nvSpPr>
          <p:cNvPr id="3" name="Slide Number Placeholder 2">
            <a:extLst>
              <a:ext uri="{FF2B5EF4-FFF2-40B4-BE49-F238E27FC236}">
                <a16:creationId xmlns:a16="http://schemas.microsoft.com/office/drawing/2014/main" id="{90286A13-C4B4-A11B-9830-05C12629B01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6</a:t>
            </a:fld>
            <a:endParaRPr lang="en-US" dirty="0"/>
          </a:p>
        </p:txBody>
      </p:sp>
      <p:pic>
        <p:nvPicPr>
          <p:cNvPr id="7" name="Picture 6" descr="A person and person with blue hair&#10;&#10;Description automatically generated">
            <a:extLst>
              <a:ext uri="{FF2B5EF4-FFF2-40B4-BE49-F238E27FC236}">
                <a16:creationId xmlns:a16="http://schemas.microsoft.com/office/drawing/2014/main" id="{AEBC1CC7-911D-2490-4DF9-5EA608379D5C}"/>
              </a:ext>
            </a:extLst>
          </p:cNvPr>
          <p:cNvPicPr>
            <a:picLocks noChangeAspect="1"/>
          </p:cNvPicPr>
          <p:nvPr/>
        </p:nvPicPr>
        <p:blipFill>
          <a:blip r:embed="rId2"/>
          <a:stretch>
            <a:fillRect/>
          </a:stretch>
        </p:blipFill>
        <p:spPr>
          <a:xfrm>
            <a:off x="7190337" y="-1859871"/>
            <a:ext cx="4930172" cy="7772400"/>
          </a:xfrm>
          <a:prstGeom prst="rect">
            <a:avLst/>
          </a:prstGeom>
        </p:spPr>
      </p:pic>
    </p:spTree>
    <p:extLst>
      <p:ext uri="{BB962C8B-B14F-4D97-AF65-F5344CB8AC3E}">
        <p14:creationId xmlns:p14="http://schemas.microsoft.com/office/powerpoint/2010/main" val="959176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a:extLst>
            <a:ext uri="{FF2B5EF4-FFF2-40B4-BE49-F238E27FC236}">
              <a16:creationId xmlns:a16="http://schemas.microsoft.com/office/drawing/2014/main" id="{2B081382-35A7-F0C4-EC9D-0C1DEC95A0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9345BB-9641-7B77-37B4-5A47D81A0C5F}"/>
              </a:ext>
            </a:extLst>
          </p:cNvPr>
          <p:cNvSpPr>
            <a:spLocks noGrp="1"/>
          </p:cNvSpPr>
          <p:nvPr>
            <p:ph type="title"/>
          </p:nvPr>
        </p:nvSpPr>
        <p:spPr>
          <a:xfrm>
            <a:off x="893064" y="72518"/>
            <a:ext cx="10405174" cy="1326514"/>
          </a:xfrm>
        </p:spPr>
        <p:txBody>
          <a:bodyPr/>
          <a:lstStyle/>
          <a:p>
            <a:r>
              <a:rPr lang="en-US" dirty="0"/>
              <a:t>Testers</a:t>
            </a:r>
            <a:endParaRPr lang="en-ZA" dirty="0"/>
          </a:p>
        </p:txBody>
      </p:sp>
      <p:sp>
        <p:nvSpPr>
          <p:cNvPr id="4" name="Content Placeholder 3">
            <a:extLst>
              <a:ext uri="{FF2B5EF4-FFF2-40B4-BE49-F238E27FC236}">
                <a16:creationId xmlns:a16="http://schemas.microsoft.com/office/drawing/2014/main" id="{19C837CA-6444-6375-116E-9E90C8600F99}"/>
              </a:ext>
            </a:extLst>
          </p:cNvPr>
          <p:cNvSpPr>
            <a:spLocks noGrp="1"/>
          </p:cNvSpPr>
          <p:nvPr>
            <p:ph sz="quarter" idx="13"/>
          </p:nvPr>
        </p:nvSpPr>
        <p:spPr>
          <a:xfrm>
            <a:off x="893065" y="1802168"/>
            <a:ext cx="6212586" cy="4027132"/>
          </a:xfrm>
        </p:spPr>
        <p:txBody>
          <a:bodyPr>
            <a:normAutofit fontScale="92500" lnSpcReduction="20000"/>
          </a:bodyPr>
          <a:lstStyle/>
          <a:p>
            <a:r>
              <a:rPr lang="en-US" sz="2600" b="1" dirty="0"/>
              <a:t>Ensures deliverables meet the client’s specifications</a:t>
            </a:r>
          </a:p>
          <a:p>
            <a:endParaRPr lang="en-US" dirty="0"/>
          </a:p>
          <a:p>
            <a:pPr lvl="1"/>
            <a:r>
              <a:rPr lang="en-US" b="1" dirty="0"/>
              <a:t>Create test cases to ensure program works as intended</a:t>
            </a:r>
          </a:p>
          <a:p>
            <a:pPr lvl="2"/>
            <a:r>
              <a:rPr lang="en-US" dirty="0"/>
              <a:t>Create conditions based on typical user actions</a:t>
            </a:r>
          </a:p>
          <a:p>
            <a:pPr lvl="2"/>
            <a:r>
              <a:rPr lang="en-US" dirty="0"/>
              <a:t>Create conditions that will ensure code works even under non typical circumstances</a:t>
            </a:r>
          </a:p>
          <a:p>
            <a:pPr lvl="1"/>
            <a:r>
              <a:rPr lang="en-US" b="1" dirty="0"/>
              <a:t>Test user stories based on test cases created</a:t>
            </a:r>
          </a:p>
          <a:p>
            <a:pPr lvl="2"/>
            <a:r>
              <a:rPr lang="en-US" dirty="0"/>
              <a:t>Look for additional areas where the code may need improvement</a:t>
            </a:r>
          </a:p>
          <a:p>
            <a:pPr lvl="2"/>
            <a:endParaRPr lang="en-US" dirty="0"/>
          </a:p>
        </p:txBody>
      </p:sp>
      <p:sp>
        <p:nvSpPr>
          <p:cNvPr id="3" name="Slide Number Placeholder 2">
            <a:extLst>
              <a:ext uri="{FF2B5EF4-FFF2-40B4-BE49-F238E27FC236}">
                <a16:creationId xmlns:a16="http://schemas.microsoft.com/office/drawing/2014/main" id="{E6205FDB-BB1D-292A-0602-FBC405CC47B3}"/>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7</a:t>
            </a:fld>
            <a:endParaRPr lang="en-US" dirty="0"/>
          </a:p>
        </p:txBody>
      </p:sp>
      <p:pic>
        <p:nvPicPr>
          <p:cNvPr id="6" name="Picture 5" descr="A cartoon of a person&#10;&#10;Description automatically generated">
            <a:extLst>
              <a:ext uri="{FF2B5EF4-FFF2-40B4-BE49-F238E27FC236}">
                <a16:creationId xmlns:a16="http://schemas.microsoft.com/office/drawing/2014/main" id="{1264A10A-695A-10D9-2A40-5B0C9D3BDA36}"/>
              </a:ext>
            </a:extLst>
          </p:cNvPr>
          <p:cNvPicPr>
            <a:picLocks noChangeAspect="1"/>
          </p:cNvPicPr>
          <p:nvPr/>
        </p:nvPicPr>
        <p:blipFill>
          <a:blip r:embed="rId2"/>
          <a:stretch>
            <a:fillRect/>
          </a:stretch>
        </p:blipFill>
        <p:spPr>
          <a:xfrm>
            <a:off x="8882472" y="-2349056"/>
            <a:ext cx="2415766" cy="8778240"/>
          </a:xfrm>
          <a:prstGeom prst="rect">
            <a:avLst/>
          </a:prstGeom>
        </p:spPr>
      </p:pic>
    </p:spTree>
    <p:extLst>
      <p:ext uri="{BB962C8B-B14F-4D97-AF65-F5344CB8AC3E}">
        <p14:creationId xmlns:p14="http://schemas.microsoft.com/office/powerpoint/2010/main" val="2530943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CA8C54-30A3-3553-626E-52909A83C86B}"/>
              </a:ext>
            </a:extLst>
          </p:cNvPr>
          <p:cNvSpPr>
            <a:spLocks noGrp="1"/>
          </p:cNvSpPr>
          <p:nvPr>
            <p:ph type="title"/>
          </p:nvPr>
        </p:nvSpPr>
        <p:spPr>
          <a:xfrm>
            <a:off x="893064" y="72518"/>
            <a:ext cx="10405174" cy="1326514"/>
          </a:xfrm>
        </p:spPr>
        <p:txBody>
          <a:bodyPr>
            <a:normAutofit/>
          </a:bodyPr>
          <a:lstStyle/>
          <a:p>
            <a:r>
              <a:rPr lang="en-US" sz="4000" dirty="0"/>
              <a:t>SDLC Through Agile</a:t>
            </a:r>
            <a:endParaRPr lang="en-ZA" sz="4000" dirty="0"/>
          </a:p>
        </p:txBody>
      </p:sp>
      <p:sp>
        <p:nvSpPr>
          <p:cNvPr id="4" name="Content Placeholder 3">
            <a:extLst>
              <a:ext uri="{FF2B5EF4-FFF2-40B4-BE49-F238E27FC236}">
                <a16:creationId xmlns:a16="http://schemas.microsoft.com/office/drawing/2014/main" id="{8D97CD95-A6D1-C7C3-F7D9-C0AB6438B279}"/>
              </a:ext>
            </a:extLst>
          </p:cNvPr>
          <p:cNvSpPr>
            <a:spLocks noGrp="1"/>
          </p:cNvSpPr>
          <p:nvPr>
            <p:ph sz="quarter" idx="13"/>
          </p:nvPr>
        </p:nvSpPr>
        <p:spPr>
          <a:xfrm>
            <a:off x="893763" y="2073275"/>
            <a:ext cx="4072375" cy="3687763"/>
          </a:xfrm>
        </p:spPr>
        <p:txBody>
          <a:bodyPr>
            <a:normAutofit/>
          </a:bodyPr>
          <a:lstStyle/>
          <a:p>
            <a:pPr marL="342900" indent="-342900">
              <a:buFont typeface="Arial" panose="020B0604020202020204" pitchFamily="34" charset="0"/>
              <a:buChar char="•"/>
            </a:pPr>
            <a:r>
              <a:rPr lang="en-US" sz="2400" dirty="0"/>
              <a:t>Rather than go through the software development life cycle once for the entire project, agile goes through each phase during each sprint.</a:t>
            </a:r>
          </a:p>
        </p:txBody>
      </p:sp>
      <p:sp>
        <p:nvSpPr>
          <p:cNvPr id="3" name="Slide Number Placeholder 2">
            <a:extLst>
              <a:ext uri="{FF2B5EF4-FFF2-40B4-BE49-F238E27FC236}">
                <a16:creationId xmlns:a16="http://schemas.microsoft.com/office/drawing/2014/main" id="{B02207A1-A505-3185-A282-927E9F6F0E61}"/>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8</a:t>
            </a:fld>
            <a:endParaRPr lang="en-US" dirty="0"/>
          </a:p>
        </p:txBody>
      </p:sp>
      <p:pic>
        <p:nvPicPr>
          <p:cNvPr id="5" name="Picture 4" descr="A diagram of a process&#10;&#10;Description automatically generated">
            <a:extLst>
              <a:ext uri="{FF2B5EF4-FFF2-40B4-BE49-F238E27FC236}">
                <a16:creationId xmlns:a16="http://schemas.microsoft.com/office/drawing/2014/main" id="{B81C6CAA-A3F1-69CE-E1C0-31D52539D594}"/>
              </a:ext>
            </a:extLst>
          </p:cNvPr>
          <p:cNvPicPr>
            <a:picLocks noChangeAspect="1"/>
          </p:cNvPicPr>
          <p:nvPr/>
        </p:nvPicPr>
        <p:blipFill>
          <a:blip r:embed="rId2"/>
          <a:stretch>
            <a:fillRect/>
          </a:stretch>
        </p:blipFill>
        <p:spPr>
          <a:xfrm>
            <a:off x="5965935" y="1300162"/>
            <a:ext cx="5715000" cy="4257675"/>
          </a:xfrm>
          <a:prstGeom prst="rect">
            <a:avLst/>
          </a:prstGeom>
        </p:spPr>
      </p:pic>
    </p:spTree>
    <p:extLst>
      <p:ext uri="{BB962C8B-B14F-4D97-AF65-F5344CB8AC3E}">
        <p14:creationId xmlns:p14="http://schemas.microsoft.com/office/powerpoint/2010/main" val="812209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54E4-9956-0B33-D845-8F2AAC5EBC56}"/>
              </a:ext>
            </a:extLst>
          </p:cNvPr>
          <p:cNvSpPr>
            <a:spLocks noGrp="1"/>
          </p:cNvSpPr>
          <p:nvPr>
            <p:ph type="title"/>
          </p:nvPr>
        </p:nvSpPr>
        <p:spPr>
          <a:xfrm>
            <a:off x="899160" y="137160"/>
            <a:ext cx="6172200" cy="1249680"/>
          </a:xfrm>
        </p:spPr>
        <p:txBody>
          <a:bodyPr/>
          <a:lstStyle/>
          <a:p>
            <a:r>
              <a:rPr lang="en-US" dirty="0"/>
              <a:t>Phases of </a:t>
            </a:r>
            <a:r>
              <a:rPr lang="en-US" dirty="0" err="1"/>
              <a:t>SDLc</a:t>
            </a:r>
            <a:r>
              <a:rPr lang="en-US" dirty="0"/>
              <a:t> in a sprint</a:t>
            </a:r>
            <a:endParaRPr lang="en-ZA" dirty="0"/>
          </a:p>
        </p:txBody>
      </p:sp>
      <p:sp>
        <p:nvSpPr>
          <p:cNvPr id="4" name="Text Placeholder 3">
            <a:extLst>
              <a:ext uri="{FF2B5EF4-FFF2-40B4-BE49-F238E27FC236}">
                <a16:creationId xmlns:a16="http://schemas.microsoft.com/office/drawing/2014/main" id="{94D20DBB-F3DD-CE0A-DCE1-63F191C0CC47}"/>
              </a:ext>
            </a:extLst>
          </p:cNvPr>
          <p:cNvSpPr>
            <a:spLocks noGrp="1"/>
          </p:cNvSpPr>
          <p:nvPr>
            <p:ph type="body" sz="quarter" idx="11"/>
          </p:nvPr>
        </p:nvSpPr>
        <p:spPr>
          <a:xfrm>
            <a:off x="899160" y="1386840"/>
            <a:ext cx="10210800" cy="4477932"/>
          </a:xfrm>
        </p:spPr>
        <p:txBody>
          <a:bodyPr>
            <a:normAutofit lnSpcReduction="10000"/>
          </a:bodyPr>
          <a:lstStyle/>
          <a:p>
            <a:r>
              <a:rPr lang="en-US" b="1" dirty="0"/>
              <a:t>PLANNING</a:t>
            </a:r>
            <a:r>
              <a:rPr lang="en-US" dirty="0"/>
              <a:t> – User stories are selected for this sprint to determine the deliverables that are planned to be offered at the end of the sprint. Sets the course for the entire duration of the sprint.</a:t>
            </a:r>
          </a:p>
          <a:p>
            <a:r>
              <a:rPr lang="en-US" b="1" dirty="0"/>
              <a:t>ANALYSIS AND DESIGN </a:t>
            </a:r>
            <a:r>
              <a:rPr lang="en-US" dirty="0"/>
              <a:t>– Through the daily sprint and regular communication, team members determine the finer details of how the various user stories need to be completed</a:t>
            </a:r>
          </a:p>
          <a:p>
            <a:r>
              <a:rPr lang="en-US" b="1" dirty="0"/>
              <a:t>BUILDING</a:t>
            </a:r>
            <a:r>
              <a:rPr lang="en-US" dirty="0"/>
              <a:t> – Developers create the code based on the user story. Developers are often encouraged to collaborate, pair programming being an example, to use all resources available, increase speed of development, and create the strongest version of said user story. Developer also only build as much code as necessary, never overcomplicating in case changes need to be made.</a:t>
            </a:r>
          </a:p>
          <a:p>
            <a:r>
              <a:rPr lang="en-US" b="1" dirty="0"/>
              <a:t>TESTING</a:t>
            </a:r>
            <a:r>
              <a:rPr lang="en-US" dirty="0"/>
              <a:t> – Testers, following test cases, ensure that the deliverables work as intended based on the current expected level of completion</a:t>
            </a:r>
          </a:p>
        </p:txBody>
      </p:sp>
      <p:sp>
        <p:nvSpPr>
          <p:cNvPr id="5" name="Slide Number Placeholder 4">
            <a:extLst>
              <a:ext uri="{FF2B5EF4-FFF2-40B4-BE49-F238E27FC236}">
                <a16:creationId xmlns:a16="http://schemas.microsoft.com/office/drawing/2014/main" id="{141392FF-67AF-70B5-1C3C-58D39BDFD8BE}"/>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3813948168"/>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3.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{5B35B0C6-574F-47BA-BAC0-26AA73FBF7ED}tf16411248_win32</Template>
  <TotalTime>203</TotalTime>
  <Words>993</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 Light</vt:lpstr>
      <vt:lpstr>Calibri</vt:lpstr>
      <vt:lpstr>Posterama</vt:lpstr>
      <vt:lpstr>Custom</vt:lpstr>
      <vt:lpstr>Agile- through Scrum</vt:lpstr>
      <vt:lpstr>What is the scrum Agile Approach?</vt:lpstr>
      <vt:lpstr>The Scrum Team</vt:lpstr>
      <vt:lpstr>The Product Owner</vt:lpstr>
      <vt:lpstr>The Scrum Master</vt:lpstr>
      <vt:lpstr>Developers</vt:lpstr>
      <vt:lpstr>Testers</vt:lpstr>
      <vt:lpstr>SDLC Through Agile</vt:lpstr>
      <vt:lpstr>Phases of SDLc in a sprint</vt:lpstr>
      <vt:lpstr>Waterfall vs Agile – Encountering Issues</vt:lpstr>
      <vt:lpstr>Final takeaways – Agile or Waterfall</vt:lpstr>
      <vt:lpstr>Final takeaways - REflection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through Scrum</dc:title>
  <dc:creator>Apodaca, Nicolas</dc:creator>
  <cp:lastModifiedBy>Apodaca, Nicolas</cp:lastModifiedBy>
  <cp:revision>3</cp:revision>
  <dcterms:created xsi:type="dcterms:W3CDTF">2024-02-25T04:54:24Z</dcterms:created>
  <dcterms:modified xsi:type="dcterms:W3CDTF">2024-02-25T20:23:12Z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