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exend"/>
      <p:regular r:id="rId9"/>
      <p:bold r:id="rId10"/>
    </p:embeddedFont>
    <p:embeddedFont>
      <p:font typeface="Lalezar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lezar-regular.fntdata"/><Relationship Id="rId10" Type="http://schemas.openxmlformats.org/officeDocument/2006/relationships/font" Target="fonts/Lexend-bold.fntdata"/><Relationship Id="rId9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4d4301c4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4d4301c4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d4301c4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4d4301c4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2" name="Google Shape;4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3" name="Google Shape;4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7" name="Google Shape;4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8" name="Google Shape;4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6" name="Google Shape;4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3" name="Google Shape;4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8" name="Google Shape;4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1" name="Google Shape;4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2" name="Google Shape;4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5" name="Google Shape;4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9" name="Google Shape;4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0" name="Google Shape;4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1" name="Google Shape;4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4" name="Google Shape;4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0" y="-1300"/>
            <a:ext cx="9144000" cy="5147550"/>
            <a:chOff x="0" y="-1300"/>
            <a:chExt cx="9144000" cy="5147550"/>
          </a:xfrm>
        </p:grpSpPr>
        <p:sp>
          <p:nvSpPr>
            <p:cNvPr id="10" name="Google Shape;10;p1"/>
            <p:cNvSpPr/>
            <p:nvPr/>
          </p:nvSpPr>
          <p:spPr>
            <a:xfrm>
              <a:off x="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572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144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3716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8288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45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2860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7432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2004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6576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1148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45720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0292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4864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9436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4008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8580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3152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7724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82296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686800" y="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3716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8288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2860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7432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32004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45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36576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1148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5720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0292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54864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9436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4008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8580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73152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77724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82296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8686800" y="514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0" y="5144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457200" y="5144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914400" y="5144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0" y="10287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57200" y="10287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914400" y="10287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72000" y="10291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5029200" y="10291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5486400" y="10291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0" y="15432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7200" y="15432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914400" y="15432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572000" y="15436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5029200" y="15436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5486400" y="15436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4114800" y="10289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743200" y="10287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3200400" y="10287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657600" y="10287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2743200" y="154301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3200400" y="154301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657600" y="154301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4114800" y="154301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71600" y="1029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828800" y="1029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2286000" y="1029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1371600" y="15438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1828800" y="15438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2286000" y="15438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315200" y="10289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772400" y="10289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943600" y="10287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400800" y="10287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858000" y="10287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943600" y="154301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400800" y="154301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858000" y="154301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7315200" y="15434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7772400" y="15434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686800" y="10289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8229600" y="10287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8229600" y="154301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686800" y="15434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2057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57200" y="2057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914400" y="2057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371600" y="2057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0" y="25716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57200" y="25716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0" y="30861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57200" y="30861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371600" y="25716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914400" y="25715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914400" y="30857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371600" y="30861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828800" y="20585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286000" y="20585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2743200" y="20585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743200" y="25726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743200" y="30868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828800" y="25730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286000" y="25730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828800" y="30876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286000" y="30876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200400" y="2058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657600" y="2058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114800" y="2058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572000" y="2058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200400" y="2572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657600" y="2572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114800" y="2572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572000" y="2572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114800" y="30871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4572000" y="30871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3657600" y="30869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200400" y="30867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029200" y="2058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486400" y="2058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5943600" y="2058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5029200" y="25728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86400" y="25728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5943600" y="25728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029200" y="3086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5486400" y="30875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943600" y="30875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6400800" y="2057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858000" y="2057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7315200" y="2057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400800" y="25723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858000" y="25723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7315200" y="25723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6400800" y="30859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858000" y="30870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7315200" y="30870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7772400" y="2057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229600" y="2057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8686800" y="2057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45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8229600" y="25718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8686800" y="25718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8229600" y="30860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8686800" y="30860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7772400" y="2572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7772400" y="30868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3657600" y="36023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4114800" y="36023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4572000" y="36023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5029200" y="36023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486400" y="36023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45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2286000" y="36021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2743200" y="36021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200400" y="36021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2286000" y="41164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2743200" y="41164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3200400" y="41164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2286000" y="46309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2743200" y="46309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3200400" y="46309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5029200" y="41164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5486400" y="41164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5029200" y="463071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5486400" y="463071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3657600" y="41168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114800" y="41168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572000" y="41168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3657600" y="46315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4114800" y="46315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4572000" y="46315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0" y="36023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457200" y="36023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0" y="41168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57200" y="41168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371600" y="36023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914400" y="36021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914400" y="41164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1371600" y="41168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0" y="46311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57200" y="46311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914400" y="46311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371600" y="46311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45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828800" y="36023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828800" y="41159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828800" y="4630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5943600" y="36019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6400800" y="36019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6858000" y="36019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5943600" y="41164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6400800" y="41164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858000" y="41164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7315200" y="3602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7772400" y="3602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8229600" y="3602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7315200" y="41170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7772400" y="41170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8229600" y="41170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5943600" y="4630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6400800" y="4630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6858000" y="4630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7315200" y="46306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7772400" y="46317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8229600" y="46317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8686800" y="36001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8686800" y="4115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8686800" y="46298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4572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9144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3716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8288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22860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45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27432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32004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36576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41148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45720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0292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4864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436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4008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8580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73152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77724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82296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8686800" y="-1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0" y="-3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18288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22860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27432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32004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36576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45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41148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45720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0292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4864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9436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64008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68580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73152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77724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82296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8686800" y="513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0" y="5141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457200" y="5130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914400" y="5130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1371600" y="5130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57200" y="10272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914400" y="10272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1371600" y="10272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5029200" y="10276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5486400" y="10276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5943600" y="10276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457200" y="15417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914400" y="15417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1371600" y="15417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5029200" y="15421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5486400" y="15421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5943600" y="15421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4572000" y="10274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3200400" y="1027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3657600" y="1027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114800" y="1027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3200400" y="15415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3657600" y="15415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4114800" y="15415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4572000" y="15415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1828800" y="1027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2286000" y="1027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2743200" y="1027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1828800" y="15423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2286000" y="15423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2743200" y="15423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7772400" y="10274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8229600" y="10274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400800" y="1027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858000" y="1027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7315200" y="1027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6400800" y="15415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6858000" y="15415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315200" y="15415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7772400" y="15419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8229600" y="15419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0" y="10284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8686800" y="1027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686800" y="15415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0" y="15429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457200" y="20559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914400" y="20559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371600" y="20559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1828800" y="20559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457200" y="25702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914400" y="25702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457200" y="30847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14400" y="30847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1828800" y="25702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1371600" y="25700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1371600" y="308431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828800" y="30847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2286000" y="20570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2743200" y="20570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3200400" y="20570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3200400" y="25711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3200400" y="308541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2286000" y="25715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2743200" y="25715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2286000" y="30862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2743200" y="30862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3657600" y="2056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4114800" y="2056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4572000" y="2056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5029200" y="2056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3657600" y="2571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4114800" y="2571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4572000" y="2571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5029200" y="2571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4572000" y="30856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5029200" y="30856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4114800" y="30854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3657600" y="3085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5486400" y="2056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5943600" y="2056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6400800" y="20567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5486400" y="25713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5943600" y="25713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6400800" y="25713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5486400" y="30849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5943600" y="30860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6400800" y="30860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6858000" y="20562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7315200" y="20562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7772400" y="20562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6858000" y="25709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7315200" y="25709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7772400" y="25709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6858000" y="30845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7315200" y="30856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7772400" y="30856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8229600" y="20562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686800" y="20562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0" y="20572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45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8686800" y="25703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0" y="25713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8686800" y="308461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0" y="30855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8229600" y="25707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8229600" y="30854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4114800" y="36009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4572000" y="36009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5029200" y="36009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5486400" y="36009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5943600" y="36009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45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2743200" y="36007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3200400" y="36007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3657600" y="36007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2743200" y="41149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3200400" y="41149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3657600" y="41149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2743200" y="46294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3200400" y="46294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3657600" y="46294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5486400" y="41150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5943600" y="41150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5486400" y="46292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5943600" y="4629263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4114800" y="4115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4572000" y="4115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5029200" y="4115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4114800" y="46300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4572000" y="46300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5029200" y="46300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457200" y="36009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914400" y="36009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457200" y="4115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914400" y="4115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1828800" y="36009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1371600" y="36007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1371600" y="41149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1828800" y="41154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457200" y="46296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914400" y="46296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1371600" y="46296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1828800" y="46296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45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2286000" y="36009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2286000" y="411447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2286000" y="46287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6400800" y="36005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6858000" y="36005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7315200" y="36005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6400800" y="41150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6858000" y="41150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7315200" y="411503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7772400" y="36009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8229600" y="36009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8686800" y="360095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7772400" y="41156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8229600" y="41156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8686800" y="41156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6400800" y="4629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858000" y="4629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7315200" y="4629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7772400" y="46292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8229600" y="4630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775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8686800" y="4630300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0" y="3599688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B28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0" y="41148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AA9E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0" y="4629325"/>
              <a:ext cx="457200" cy="514500"/>
            </a:xfrm>
            <a:prstGeom prst="bevel">
              <a:avLst>
                <a:gd fmla="val 12500" name="adj"/>
              </a:avLst>
            </a:prstGeom>
            <a:solidFill>
              <a:srgbClr val="6B00B2">
                <a:alpha val="61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"/>
          <p:cNvSpPr/>
          <p:nvPr/>
        </p:nvSpPr>
        <p:spPr>
          <a:xfrm>
            <a:off x="2286000" y="1036300"/>
            <a:ext cx="4112100" cy="2048700"/>
          </a:xfrm>
          <a:prstGeom prst="bevel">
            <a:avLst>
              <a:gd fmla="val 5556" name="adj"/>
            </a:avLst>
          </a:prstGeom>
          <a:solidFill>
            <a:srgbClr val="B283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ALU Basics</a:t>
            </a:r>
            <a:endParaRPr sz="3500">
              <a:solidFill>
                <a:schemeClr val="lt1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By Layth Sattam</a:t>
            </a:r>
            <a:endParaRPr sz="2000">
              <a:solidFill>
                <a:schemeClr val="lt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4"/>
          <p:cNvSpPr/>
          <p:nvPr/>
        </p:nvSpPr>
        <p:spPr>
          <a:xfrm>
            <a:off x="457675" y="523050"/>
            <a:ext cx="4114200" cy="1018500"/>
          </a:xfrm>
          <a:prstGeom prst="bevel">
            <a:avLst>
              <a:gd fmla="val 5556" name="adj"/>
            </a:avLst>
          </a:prstGeom>
          <a:solidFill>
            <a:srgbClr val="B283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What is an ALU?</a:t>
            </a:r>
            <a:endParaRPr sz="2000">
              <a:solidFill>
                <a:schemeClr val="lt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461" name="Google Shape;461;p14"/>
          <p:cNvSpPr/>
          <p:nvPr/>
        </p:nvSpPr>
        <p:spPr>
          <a:xfrm>
            <a:off x="457675" y="1541550"/>
            <a:ext cx="5492100" cy="3080400"/>
          </a:xfrm>
          <a:prstGeom prst="bevel">
            <a:avLst>
              <a:gd fmla="val 5556" name="adj"/>
            </a:avLst>
          </a:prstGeom>
          <a:solidFill>
            <a:srgbClr val="B283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An ALU, or Arithmetic Logic Unit, is one of the most important components inside a CPU. It's responsible for performing all the basic math and logical operations that a computer needs to function. Whether you're adding two numbers, checking if a value is equal to another, or shifting bits to multiply or divide by two — the ALU is doing the heavy lifting behind the scenes. Think of it as the brain's calculator, constantly working with binary values, which are just strings of 1s and 0s.</a:t>
            </a:r>
            <a:endParaRPr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The ALU handles operations like addition, subtraction, and bitwise logic operations such as AND, OR, and XOR. It can also perform bitwise inversion (like flipping every 1 to a 0 and vice versa) and shift bits left or right, which is often used for fast multiplication or division by powers of two.</a:t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"/>
          <p:cNvSpPr/>
          <p:nvPr/>
        </p:nvSpPr>
        <p:spPr>
          <a:xfrm>
            <a:off x="457675" y="523050"/>
            <a:ext cx="5492100" cy="1018500"/>
          </a:xfrm>
          <a:prstGeom prst="bevel">
            <a:avLst>
              <a:gd fmla="val 5556" name="adj"/>
            </a:avLst>
          </a:prstGeom>
          <a:solidFill>
            <a:srgbClr val="B283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Ight Yea We C</a:t>
            </a:r>
            <a:r>
              <a:rPr lang="en" sz="35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oding Again</a:t>
            </a:r>
            <a:endParaRPr sz="2000">
              <a:solidFill>
                <a:schemeClr val="lt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467" name="Google Shape;467;p15"/>
          <p:cNvSpPr/>
          <p:nvPr/>
        </p:nvSpPr>
        <p:spPr>
          <a:xfrm>
            <a:off x="4572000" y="2063725"/>
            <a:ext cx="4104900" cy="1018500"/>
          </a:xfrm>
          <a:prstGeom prst="bevel">
            <a:avLst>
              <a:gd fmla="val 5556" name="adj"/>
            </a:avLst>
          </a:prstGeom>
          <a:solidFill>
            <a:srgbClr val="B283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Couldn't Figure Out What Else To Put</a:t>
            </a:r>
            <a:endParaRPr sz="1700">
              <a:solidFill>
                <a:schemeClr val="lt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468" name="Google Shape;4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75" y="2063725"/>
            <a:ext cx="2283600" cy="2565300"/>
          </a:xfrm>
          <a:prstGeom prst="bevel">
            <a:avLst>
              <a:gd fmla="val 249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