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5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BC0E0-F9D1-4517-8484-372C1DE4937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120B-ECE5-4651-B81E-799C67E40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92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424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02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802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222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433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782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08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208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465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149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708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75621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3404346"/>
            <a:ext cx="8468139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</a:pPr>
            <a:r>
              <a:rPr lang="en-US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Healthy Harvest Sales Analysis</a:t>
            </a:r>
            <a:endParaRPr>
              <a:solidFill>
                <a:schemeClr val="accent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872" y="-171223"/>
            <a:ext cx="1828799" cy="17922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"/>
          <p:cNvCxnSpPr/>
          <p:nvPr/>
        </p:nvCxnSpPr>
        <p:spPr>
          <a:xfrm>
            <a:off x="4757735" y="1897803"/>
            <a:ext cx="2733092" cy="148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2" name="Google Shape;92;p1"/>
          <p:cNvCxnSpPr/>
          <p:nvPr/>
        </p:nvCxnSpPr>
        <p:spPr>
          <a:xfrm rot="10800000" flipH="1">
            <a:off x="7480992" y="-1"/>
            <a:ext cx="19280" cy="1907785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" name="Google Shape;93;p1"/>
          <p:cNvCxnSpPr/>
          <p:nvPr/>
        </p:nvCxnSpPr>
        <p:spPr>
          <a:xfrm rot="10800000" flipH="1">
            <a:off x="4752271" y="-14744"/>
            <a:ext cx="19280" cy="1907785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4" name="Google Shape;94;p1"/>
          <p:cNvGrpSpPr/>
          <p:nvPr/>
        </p:nvGrpSpPr>
        <p:grpSpPr>
          <a:xfrm>
            <a:off x="5132253" y="0"/>
            <a:ext cx="1927494" cy="1642946"/>
            <a:chOff x="8093535" y="403123"/>
            <a:chExt cx="1927494" cy="1642946"/>
          </a:xfrm>
        </p:grpSpPr>
        <p:cxnSp>
          <p:nvCxnSpPr>
            <p:cNvPr id="95" name="Google Shape;95;p1"/>
            <p:cNvCxnSpPr/>
            <p:nvPr/>
          </p:nvCxnSpPr>
          <p:spPr>
            <a:xfrm>
              <a:off x="8103370" y="2031326"/>
              <a:ext cx="1894466" cy="0"/>
            </a:xfrm>
            <a:prstGeom prst="straightConnector1">
              <a:avLst/>
            </a:prstGeom>
            <a:noFill/>
            <a:ln w="57150" cap="flat" cmpd="sng">
              <a:solidFill>
                <a:srgbClr val="0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" name="Google Shape;96;p1"/>
            <p:cNvCxnSpPr/>
            <p:nvPr/>
          </p:nvCxnSpPr>
          <p:spPr>
            <a:xfrm rot="10800000" flipH="1">
              <a:off x="9988001" y="403123"/>
              <a:ext cx="33028" cy="1638036"/>
            </a:xfrm>
            <a:prstGeom prst="straightConnector1">
              <a:avLst/>
            </a:prstGeom>
            <a:noFill/>
            <a:ln w="57150" cap="flat" cmpd="sng">
              <a:solidFill>
                <a:srgbClr val="0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" name="Google Shape;97;p1"/>
            <p:cNvCxnSpPr/>
            <p:nvPr/>
          </p:nvCxnSpPr>
          <p:spPr>
            <a:xfrm rot="10800000" flipH="1">
              <a:off x="8093535" y="403123"/>
              <a:ext cx="9835" cy="1642946"/>
            </a:xfrm>
            <a:prstGeom prst="straightConnector1">
              <a:avLst/>
            </a:prstGeom>
            <a:noFill/>
            <a:ln w="57150" cap="flat" cmpd="sng">
              <a:solidFill>
                <a:srgbClr val="00808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8" name="Google Shape;98;p1"/>
          <p:cNvGrpSpPr/>
          <p:nvPr/>
        </p:nvGrpSpPr>
        <p:grpSpPr>
          <a:xfrm>
            <a:off x="4752271" y="0"/>
            <a:ext cx="2748001" cy="1922528"/>
            <a:chOff x="4752271" y="0"/>
            <a:chExt cx="2748001" cy="1922528"/>
          </a:xfrm>
        </p:grpSpPr>
        <p:cxnSp>
          <p:nvCxnSpPr>
            <p:cNvPr id="99" name="Google Shape;99;p1"/>
            <p:cNvCxnSpPr/>
            <p:nvPr/>
          </p:nvCxnSpPr>
          <p:spPr>
            <a:xfrm>
              <a:off x="4757735" y="1912547"/>
              <a:ext cx="2733092" cy="148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p1"/>
            <p:cNvCxnSpPr/>
            <p:nvPr/>
          </p:nvCxnSpPr>
          <p:spPr>
            <a:xfrm rot="10800000" flipH="1">
              <a:off x="7480992" y="14743"/>
              <a:ext cx="19280" cy="1907785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" name="Google Shape;101;p1"/>
            <p:cNvCxnSpPr/>
            <p:nvPr/>
          </p:nvCxnSpPr>
          <p:spPr>
            <a:xfrm rot="10800000" flipH="1">
              <a:off x="4752271" y="0"/>
              <a:ext cx="19280" cy="1907785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0"/>
          <p:cNvGrpSpPr/>
          <p:nvPr/>
        </p:nvGrpSpPr>
        <p:grpSpPr>
          <a:xfrm>
            <a:off x="1" y="5776472"/>
            <a:ext cx="12192000" cy="986526"/>
            <a:chOff x="0" y="0"/>
            <a:chExt cx="23005033" cy="2689439"/>
          </a:xfrm>
        </p:grpSpPr>
        <p:pic>
          <p:nvPicPr>
            <p:cNvPr id="297" name="Google Shape;297;p1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1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4" name="Google Shape;304;p10"/>
          <p:cNvCxnSpPr/>
          <p:nvPr/>
        </p:nvCxnSpPr>
        <p:spPr>
          <a:xfrm>
            <a:off x="0" y="487273"/>
            <a:ext cx="4086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oval" w="med" len="med"/>
          </a:ln>
        </p:spPr>
      </p:cxnSp>
      <p:grpSp>
        <p:nvGrpSpPr>
          <p:cNvPr id="305" name="Google Shape;305;p10"/>
          <p:cNvGrpSpPr/>
          <p:nvPr/>
        </p:nvGrpSpPr>
        <p:grpSpPr>
          <a:xfrm>
            <a:off x="1371772" y="1111972"/>
            <a:ext cx="9448456" cy="4391765"/>
            <a:chOff x="1371772" y="1233117"/>
            <a:chExt cx="9448456" cy="4391765"/>
          </a:xfrm>
        </p:grpSpPr>
        <p:pic>
          <p:nvPicPr>
            <p:cNvPr id="306" name="Google Shape;306;p10"/>
            <p:cNvPicPr preferRelativeResize="0"/>
            <p:nvPr/>
          </p:nvPicPr>
          <p:blipFill rotWithShape="1">
            <a:blip r:embed="rId4">
              <a:alphaModFix/>
            </a:blip>
            <a:srcRect l="15145" t="41611" r="44202" b="24796"/>
            <a:stretch/>
          </p:blipFill>
          <p:spPr>
            <a:xfrm>
              <a:off x="1371772" y="1233117"/>
              <a:ext cx="9448456" cy="43917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10"/>
            <p:cNvSpPr/>
            <p:nvPr/>
          </p:nvSpPr>
          <p:spPr>
            <a:xfrm>
              <a:off x="1532608" y="1336599"/>
              <a:ext cx="3553131" cy="47758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3644347" y="1361233"/>
              <a:ext cx="4903305" cy="5163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00" tIns="91400" rIns="91400" bIns="914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Total Sales Percentage by Category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309" name="Google Shape;309;p10"/>
          <p:cNvCxnSpPr/>
          <p:nvPr/>
        </p:nvCxnSpPr>
        <p:spPr>
          <a:xfrm>
            <a:off x="8105775" y="493283"/>
            <a:ext cx="4086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310" name="Google Shape;310;p10"/>
          <p:cNvSpPr txBox="1"/>
          <p:nvPr/>
        </p:nvSpPr>
        <p:spPr>
          <a:xfrm>
            <a:off x="4192755" y="163435"/>
            <a:ext cx="38064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Insights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11"/>
          <p:cNvGrpSpPr/>
          <p:nvPr/>
        </p:nvGrpSpPr>
        <p:grpSpPr>
          <a:xfrm>
            <a:off x="1" y="5776472"/>
            <a:ext cx="12192000" cy="986526"/>
            <a:chOff x="0" y="0"/>
            <a:chExt cx="23005033" cy="2689439"/>
          </a:xfrm>
        </p:grpSpPr>
        <p:pic>
          <p:nvPicPr>
            <p:cNvPr id="317" name="Google Shape;317;p1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1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1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1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1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1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1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4" name="Google Shape;324;p11"/>
          <p:cNvCxnSpPr/>
          <p:nvPr/>
        </p:nvCxnSpPr>
        <p:spPr>
          <a:xfrm>
            <a:off x="0" y="487273"/>
            <a:ext cx="4086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oval" w="med" len="med"/>
          </a:ln>
        </p:spPr>
      </p:cxnSp>
      <p:grpSp>
        <p:nvGrpSpPr>
          <p:cNvPr id="325" name="Google Shape;325;p11"/>
          <p:cNvGrpSpPr/>
          <p:nvPr/>
        </p:nvGrpSpPr>
        <p:grpSpPr>
          <a:xfrm>
            <a:off x="1210491" y="968564"/>
            <a:ext cx="9771017" cy="4686746"/>
            <a:chOff x="1210490" y="968564"/>
            <a:chExt cx="9771017" cy="4686746"/>
          </a:xfrm>
        </p:grpSpPr>
        <p:pic>
          <p:nvPicPr>
            <p:cNvPr id="326" name="Google Shape;326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10490" y="968564"/>
              <a:ext cx="9771017" cy="46867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p11"/>
            <p:cNvSpPr/>
            <p:nvPr/>
          </p:nvSpPr>
          <p:spPr>
            <a:xfrm>
              <a:off x="1532608" y="1140463"/>
              <a:ext cx="3039392" cy="42295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3630499" y="1047096"/>
              <a:ext cx="4931000" cy="5163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00" tIns="91400" rIns="91400" bIns="914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Sales Per Category Per Day of Week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329" name="Google Shape;329;p11"/>
          <p:cNvCxnSpPr/>
          <p:nvPr/>
        </p:nvCxnSpPr>
        <p:spPr>
          <a:xfrm>
            <a:off x="8105775" y="497314"/>
            <a:ext cx="4086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330" name="Google Shape;330;p11"/>
          <p:cNvSpPr txBox="1"/>
          <p:nvPr/>
        </p:nvSpPr>
        <p:spPr>
          <a:xfrm>
            <a:off x="4192755" y="163435"/>
            <a:ext cx="38064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Insights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2"/>
          <p:cNvGrpSpPr/>
          <p:nvPr/>
        </p:nvGrpSpPr>
        <p:grpSpPr>
          <a:xfrm>
            <a:off x="1" y="5776472"/>
            <a:ext cx="12192000" cy="986526"/>
            <a:chOff x="0" y="0"/>
            <a:chExt cx="23005033" cy="2689439"/>
          </a:xfrm>
        </p:grpSpPr>
        <p:pic>
          <p:nvPicPr>
            <p:cNvPr id="337" name="Google Shape;337;p1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1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1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1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1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1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1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4" name="Google Shape;344;p12"/>
          <p:cNvCxnSpPr/>
          <p:nvPr/>
        </p:nvCxnSpPr>
        <p:spPr>
          <a:xfrm>
            <a:off x="0" y="487273"/>
            <a:ext cx="4086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345" name="Google Shape;345;p12"/>
          <p:cNvCxnSpPr/>
          <p:nvPr/>
        </p:nvCxnSpPr>
        <p:spPr>
          <a:xfrm>
            <a:off x="8105775" y="493283"/>
            <a:ext cx="4086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346" name="Google Shape;346;p12"/>
          <p:cNvSpPr txBox="1"/>
          <p:nvPr/>
        </p:nvSpPr>
        <p:spPr>
          <a:xfrm>
            <a:off x="4192755" y="163435"/>
            <a:ext cx="38064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Insights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47" name="Google Shape;34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2334" y="1073526"/>
            <a:ext cx="9707332" cy="42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2"/>
          <p:cNvSpPr/>
          <p:nvPr/>
        </p:nvSpPr>
        <p:spPr>
          <a:xfrm>
            <a:off x="3930107" y="1098350"/>
            <a:ext cx="4331785" cy="5163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Top 5 Products by Sales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13"/>
          <p:cNvGrpSpPr/>
          <p:nvPr/>
        </p:nvGrpSpPr>
        <p:grpSpPr>
          <a:xfrm>
            <a:off x="1" y="5776472"/>
            <a:ext cx="12192000" cy="986526"/>
            <a:chOff x="0" y="0"/>
            <a:chExt cx="23005033" cy="2689439"/>
          </a:xfrm>
        </p:grpSpPr>
        <p:pic>
          <p:nvPicPr>
            <p:cNvPr id="355" name="Google Shape;355;p1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1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1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1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1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1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1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2" name="Google Shape;362;p13"/>
          <p:cNvCxnSpPr/>
          <p:nvPr/>
        </p:nvCxnSpPr>
        <p:spPr>
          <a:xfrm>
            <a:off x="0" y="487273"/>
            <a:ext cx="4086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363" name="Google Shape;363;p13"/>
          <p:cNvCxnSpPr/>
          <p:nvPr/>
        </p:nvCxnSpPr>
        <p:spPr>
          <a:xfrm>
            <a:off x="8105775" y="487273"/>
            <a:ext cx="4086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364" name="Google Shape;364;p13"/>
          <p:cNvSpPr txBox="1"/>
          <p:nvPr/>
        </p:nvSpPr>
        <p:spPr>
          <a:xfrm>
            <a:off x="4192755" y="163435"/>
            <a:ext cx="38064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Insights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65" name="Google Shape;36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1008" y="1076082"/>
            <a:ext cx="9769984" cy="431668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3"/>
          <p:cNvSpPr/>
          <p:nvPr/>
        </p:nvSpPr>
        <p:spPr>
          <a:xfrm>
            <a:off x="3298036" y="1121749"/>
            <a:ext cx="5595929" cy="5163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Top 5 Most Profitable Products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14"/>
          <p:cNvGrpSpPr/>
          <p:nvPr/>
        </p:nvGrpSpPr>
        <p:grpSpPr>
          <a:xfrm>
            <a:off x="1" y="5776472"/>
            <a:ext cx="12192000" cy="986526"/>
            <a:chOff x="0" y="0"/>
            <a:chExt cx="23005033" cy="2689439"/>
          </a:xfrm>
        </p:grpSpPr>
        <p:pic>
          <p:nvPicPr>
            <p:cNvPr id="373" name="Google Shape;373;p14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14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14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14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14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14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14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80" name="Google Shape;380;p14"/>
          <p:cNvCxnSpPr/>
          <p:nvPr/>
        </p:nvCxnSpPr>
        <p:spPr>
          <a:xfrm>
            <a:off x="0" y="487273"/>
            <a:ext cx="4086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381" name="Google Shape;381;p14"/>
          <p:cNvSpPr txBox="1"/>
          <p:nvPr/>
        </p:nvSpPr>
        <p:spPr>
          <a:xfrm>
            <a:off x="4192755" y="163435"/>
            <a:ext cx="38064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Insights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382" name="Google Shape;382;p14"/>
          <p:cNvCxnSpPr/>
          <p:nvPr/>
        </p:nvCxnSpPr>
        <p:spPr>
          <a:xfrm>
            <a:off x="8105775" y="493283"/>
            <a:ext cx="40862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oval" w="med" len="med"/>
            <a:tailEnd type="none" w="sm" len="sm"/>
          </a:ln>
        </p:spPr>
      </p:cxnSp>
      <p:pic>
        <p:nvPicPr>
          <p:cNvPr id="383" name="Google Shape;3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103" y="1038180"/>
            <a:ext cx="10893795" cy="41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4"/>
          <p:cNvSpPr/>
          <p:nvPr/>
        </p:nvSpPr>
        <p:spPr>
          <a:xfrm>
            <a:off x="4459816" y="1038180"/>
            <a:ext cx="3272368" cy="4831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Sales Trend over the Years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19AD08-C1CB-4DE5-9D53-5942E53DC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9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Google Shape;390;p15"/>
          <p:cNvCxnSpPr/>
          <p:nvPr/>
        </p:nvCxnSpPr>
        <p:spPr>
          <a:xfrm>
            <a:off x="7943305" y="522898"/>
            <a:ext cx="424869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391" name="Google Shape;391;p15"/>
          <p:cNvSpPr txBox="1"/>
          <p:nvPr/>
        </p:nvSpPr>
        <p:spPr>
          <a:xfrm>
            <a:off x="-273606" y="349860"/>
            <a:ext cx="1220138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Times New Roman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 Model Development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2" name="Google Shape;392;p15"/>
          <p:cNvCxnSpPr/>
          <p:nvPr/>
        </p:nvCxnSpPr>
        <p:spPr>
          <a:xfrm>
            <a:off x="-162470" y="522898"/>
            <a:ext cx="424869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393" name="Google Shape;393;p15"/>
          <p:cNvSpPr/>
          <p:nvPr/>
        </p:nvSpPr>
        <p:spPr>
          <a:xfrm rot="-4311506">
            <a:off x="-1191942" y="-249380"/>
            <a:ext cx="3598769" cy="2702538"/>
          </a:xfrm>
          <a:prstGeom prst="donut">
            <a:avLst>
              <a:gd name="adj" fmla="val 25993"/>
            </a:avLst>
          </a:prstGeom>
          <a:solidFill>
            <a:srgbClr val="006666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15"/>
          <p:cNvSpPr/>
          <p:nvPr/>
        </p:nvSpPr>
        <p:spPr>
          <a:xfrm>
            <a:off x="10652167" y="4607633"/>
            <a:ext cx="2523253" cy="2805638"/>
          </a:xfrm>
          <a:prstGeom prst="donut">
            <a:avLst>
              <a:gd name="adj" fmla="val 35945"/>
            </a:avLst>
          </a:prstGeom>
          <a:solidFill>
            <a:srgbClr val="006666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15"/>
          <p:cNvSpPr txBox="1"/>
          <p:nvPr/>
        </p:nvSpPr>
        <p:spPr>
          <a:xfrm>
            <a:off x="2605447" y="964561"/>
            <a:ext cx="8046720" cy="234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Models tested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Linear  Regression Model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Arima model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The Linear Regression Model was implemented because it took more features into account and yielded a better result.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6" name="Google Shape;396;p15"/>
          <p:cNvSpPr txBox="1"/>
          <p:nvPr/>
        </p:nvSpPr>
        <p:spPr>
          <a:xfrm>
            <a:off x="2451808" y="4191337"/>
            <a:ext cx="7927848" cy="1883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The adjusted R-squared value = 0.5248336623113667.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This means that the model is able to explain 52% of the total variation in the data, although this is not a good fit, it can be improved by further optimization and feature engineering. 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7" name="Google Shape;397;p15"/>
          <p:cNvCxnSpPr/>
          <p:nvPr/>
        </p:nvCxnSpPr>
        <p:spPr>
          <a:xfrm>
            <a:off x="2360260" y="3822325"/>
            <a:ext cx="8019396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3" name="Google Shape;403;p16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pic>
        <p:nvPicPr>
          <p:cNvPr id="404" name="Google Shape;404;p16"/>
          <p:cNvPicPr preferRelativeResize="0"/>
          <p:nvPr/>
        </p:nvPicPr>
        <p:blipFill rotWithShape="1">
          <a:blip r:embed="rId3">
            <a:alphaModFix/>
          </a:blip>
          <a:srcRect l="15682" t="22511" r="41851" b="20173"/>
          <a:stretch/>
        </p:blipFill>
        <p:spPr>
          <a:xfrm>
            <a:off x="0" y="0"/>
            <a:ext cx="59801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6"/>
          <p:cNvSpPr txBox="1"/>
          <p:nvPr/>
        </p:nvSpPr>
        <p:spPr>
          <a:xfrm>
            <a:off x="6739495" y="871344"/>
            <a:ext cx="4965192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✔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Healthy drinks, Soft drinks, Cookies, Bread &amp; Buns, and Chocolate are the most popular products based on sales, indicating that customers often purchase instant consumables.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✔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On a weekly basis Tuesdays and Saturdays record the highest sales, while Thursdays recorded the lowest sales weekly.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✔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There is a steady growth in revenue year on year. Sales had about an 84% increase from January 2015 to December 2018.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7"/>
          <p:cNvGrpSpPr/>
          <p:nvPr/>
        </p:nvGrpSpPr>
        <p:grpSpPr>
          <a:xfrm>
            <a:off x="577516" y="401053"/>
            <a:ext cx="10724146" cy="5883441"/>
            <a:chOff x="0" y="0"/>
            <a:chExt cx="10724146" cy="5883441"/>
          </a:xfrm>
        </p:grpSpPr>
        <p:sp>
          <p:nvSpPr>
            <p:cNvPr id="411" name="Google Shape;411;p17"/>
            <p:cNvSpPr/>
            <p:nvPr/>
          </p:nvSpPr>
          <p:spPr>
            <a:xfrm rot="5400000">
              <a:off x="4939043" y="-490006"/>
              <a:ext cx="4706752" cy="686345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6666"/>
            </a:solidFill>
            <a:ln w="12700" cap="flat" cmpd="sng">
              <a:solidFill>
                <a:srgbClr val="F3CAC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7"/>
            <p:cNvSpPr txBox="1"/>
            <p:nvPr/>
          </p:nvSpPr>
          <p:spPr>
            <a:xfrm>
              <a:off x="3860693" y="818109"/>
              <a:ext cx="6633689" cy="4247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51425" rIns="102850" bIns="51425" anchor="ctr" anchorCtr="0">
              <a:noAutofit/>
            </a:bodyPr>
            <a:lstStyle/>
            <a:p>
              <a:pPr marL="228600" marR="0" lvl="1" indent="-2286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Times New Roman"/>
                <a:buChar char="•"/>
                <a:tabLst/>
                <a:defRPr/>
              </a:pPr>
              <a:r>
                <a:rPr kumimoji="0" lang="en-US" sz="2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The product stock level should be increased on Tuesdays and Saturdays being the peak sales days and kept minimum on Thursdays being the slowest day.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228600" marR="0" lvl="1" indent="-228600" algn="l" defTabSz="914400" rtl="0" eaLnBrk="1" fontAlgn="auto" latinLnBrk="0" hangingPunct="1">
                <a:lnSpc>
                  <a:spcPct val="150000"/>
                </a:lnSpc>
                <a:spcBef>
                  <a:spcPts val="405"/>
                </a:spcBef>
                <a:spcAft>
                  <a:spcPts val="0"/>
                </a:spcAft>
                <a:buClr>
                  <a:srgbClr val="FFFFFF"/>
                </a:buClr>
                <a:buSzPts val="2700"/>
                <a:buFont typeface="Times New Roman"/>
                <a:buChar char="•"/>
                <a:tabLst/>
                <a:defRPr/>
              </a:pPr>
              <a:r>
                <a:rPr kumimoji="0" lang="en-US" sz="2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A marketing campaign focused on instant consumable products to further maximize sales is recommended.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0" y="0"/>
              <a:ext cx="3860692" cy="5883441"/>
            </a:xfrm>
            <a:prstGeom prst="roundRect">
              <a:avLst>
                <a:gd name="adj" fmla="val 16667"/>
              </a:avLst>
            </a:prstGeom>
            <a:solidFill>
              <a:srgbClr val="CB7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7"/>
            <p:cNvSpPr txBox="1"/>
            <p:nvPr/>
          </p:nvSpPr>
          <p:spPr>
            <a:xfrm>
              <a:off x="188463" y="188463"/>
              <a:ext cx="3483766" cy="5506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106675" bIns="533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Recommendations</a:t>
              </a: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18"/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421" name="Google Shape;421;p18"/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23" name="Google Shape;423;p18"/>
          <p:cNvSpPr txBox="1"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lang="en-US" sz="7200" b="1">
                <a:solidFill>
                  <a:schemeClr val="lt1"/>
                </a:solidFill>
              </a:rPr>
              <a:t>Thank You.</a:t>
            </a:r>
            <a:endParaRPr sz="7200">
              <a:solidFill>
                <a:schemeClr val="accent4"/>
              </a:solidFill>
            </a:endParaRPr>
          </a:p>
        </p:txBody>
      </p:sp>
      <p:sp>
        <p:nvSpPr>
          <p:cNvPr id="424" name="Google Shape;424;p18"/>
          <p:cNvSpPr txBox="1"/>
          <p:nvPr/>
        </p:nvSpPr>
        <p:spPr>
          <a:xfrm>
            <a:off x="1676400" y="4544169"/>
            <a:ext cx="91440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8" name="Google Shape;108;p2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09" name="Google Shape;109;p2"/>
          <p:cNvSpPr txBox="1"/>
          <p:nvPr/>
        </p:nvSpPr>
        <p:spPr>
          <a:xfrm>
            <a:off x="228600" y="270710"/>
            <a:ext cx="117348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entury Gothic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0" name="Google Shape;110;p2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11" name="Google Shape;111;p2"/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2" name="Google Shape;112;p2"/>
          <p:cNvGrpSpPr/>
          <p:nvPr/>
        </p:nvGrpSpPr>
        <p:grpSpPr>
          <a:xfrm>
            <a:off x="6832600" y="1514475"/>
            <a:ext cx="3771900" cy="939800"/>
            <a:chOff x="6832600" y="1514475"/>
            <a:chExt cx="3771900" cy="939800"/>
          </a:xfrm>
        </p:grpSpPr>
        <p:sp>
          <p:nvSpPr>
            <p:cNvPr id="113" name="Google Shape;113;p2"/>
            <p:cNvSpPr/>
            <p:nvPr/>
          </p:nvSpPr>
          <p:spPr>
            <a:xfrm>
              <a:off x="6943725" y="161387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rgbClr val="CB7A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         4. Insights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832600" y="1514475"/>
              <a:ext cx="939800" cy="939800"/>
            </a:xfrm>
            <a:prstGeom prst="ellipse">
              <a:avLst/>
            </a:prstGeom>
            <a:solidFill>
              <a:srgbClr val="CB7A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15" name="Google Shape;115;p2" descr="Icons of bar chart and line graph."/>
            <p:cNvGrpSpPr/>
            <p:nvPr/>
          </p:nvGrpSpPr>
          <p:grpSpPr>
            <a:xfrm>
              <a:off x="7142585" y="1772110"/>
              <a:ext cx="347679" cy="347679"/>
              <a:chOff x="4319588" y="2492375"/>
              <a:chExt cx="287338" cy="287338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4319588" y="2587625"/>
                <a:ext cx="287338" cy="19208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602" extrusionOk="0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4338638" y="2492375"/>
                <a:ext cx="252413" cy="15716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497" extrusionOk="0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18" name="Google Shape;118;p2"/>
          <p:cNvGrpSpPr/>
          <p:nvPr/>
        </p:nvGrpSpPr>
        <p:grpSpPr>
          <a:xfrm>
            <a:off x="1587500" y="1514475"/>
            <a:ext cx="3771900" cy="939800"/>
            <a:chOff x="1587500" y="1514475"/>
            <a:chExt cx="3771900" cy="939800"/>
          </a:xfrm>
        </p:grpSpPr>
        <p:sp>
          <p:nvSpPr>
            <p:cNvPr id="119" name="Google Shape;119;p2"/>
            <p:cNvSpPr/>
            <p:nvPr/>
          </p:nvSpPr>
          <p:spPr>
            <a:xfrm>
              <a:off x="1587500" y="161387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rgbClr val="00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1. Project Recap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419600" y="1514475"/>
              <a:ext cx="939800" cy="939800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" name="Google Shape;121;p2" descr="Icon of check box. "/>
            <p:cNvSpPr/>
            <p:nvPr/>
          </p:nvSpPr>
          <p:spPr>
            <a:xfrm>
              <a:off x="4717582" y="1811496"/>
              <a:ext cx="345758" cy="345758"/>
            </a:xfrm>
            <a:custGeom>
              <a:avLst/>
              <a:gdLst/>
              <a:ahLst/>
              <a:cxnLst/>
              <a:rect l="l" t="t" r="r" b="b"/>
              <a:pathLst>
                <a:path w="719" h="719" extrusionOk="0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7490264" y="3235325"/>
            <a:ext cx="3863536" cy="939800"/>
            <a:chOff x="7490264" y="3235325"/>
            <a:chExt cx="3863536" cy="939800"/>
          </a:xfrm>
        </p:grpSpPr>
        <p:sp>
          <p:nvSpPr>
            <p:cNvPr id="123" name="Google Shape;123;p2"/>
            <p:cNvSpPr/>
            <p:nvPr/>
          </p:nvSpPr>
          <p:spPr>
            <a:xfrm>
              <a:off x="7693025" y="333472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rgbClr val="00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            5 Model Development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490264" y="3235325"/>
              <a:ext cx="939800" cy="939800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2" descr="Icon of graph. "/>
            <p:cNvSpPr/>
            <p:nvPr/>
          </p:nvSpPr>
          <p:spPr>
            <a:xfrm>
              <a:off x="7877961" y="3531386"/>
              <a:ext cx="347679" cy="347679"/>
            </a:xfrm>
            <a:custGeom>
              <a:avLst/>
              <a:gdLst/>
              <a:ahLst/>
              <a:cxnLst/>
              <a:rect l="l" t="t" r="r" b="b"/>
              <a:pathLst>
                <a:path w="904" h="903" extrusionOk="0">
                  <a:moveTo>
                    <a:pt x="889" y="211"/>
                  </a:moveTo>
                  <a:lnTo>
                    <a:pt x="768" y="211"/>
                  </a:lnTo>
                  <a:lnTo>
                    <a:pt x="765" y="211"/>
                  </a:lnTo>
                  <a:lnTo>
                    <a:pt x="763" y="212"/>
                  </a:lnTo>
                  <a:lnTo>
                    <a:pt x="761" y="213"/>
                  </a:lnTo>
                  <a:lnTo>
                    <a:pt x="758" y="215"/>
                  </a:lnTo>
                  <a:lnTo>
                    <a:pt x="756" y="217"/>
                  </a:lnTo>
                  <a:lnTo>
                    <a:pt x="755" y="220"/>
                  </a:lnTo>
                  <a:lnTo>
                    <a:pt x="754" y="222"/>
                  </a:lnTo>
                  <a:lnTo>
                    <a:pt x="754" y="225"/>
                  </a:lnTo>
                  <a:lnTo>
                    <a:pt x="754" y="271"/>
                  </a:lnTo>
                  <a:lnTo>
                    <a:pt x="663" y="271"/>
                  </a:lnTo>
                  <a:lnTo>
                    <a:pt x="627" y="272"/>
                  </a:lnTo>
                  <a:lnTo>
                    <a:pt x="593" y="275"/>
                  </a:lnTo>
                  <a:lnTo>
                    <a:pt x="576" y="277"/>
                  </a:lnTo>
                  <a:lnTo>
                    <a:pt x="561" y="281"/>
                  </a:lnTo>
                  <a:lnTo>
                    <a:pt x="545" y="284"/>
                  </a:lnTo>
                  <a:lnTo>
                    <a:pt x="529" y="287"/>
                  </a:lnTo>
                  <a:lnTo>
                    <a:pt x="513" y="292"/>
                  </a:lnTo>
                  <a:lnTo>
                    <a:pt x="498" y="298"/>
                  </a:lnTo>
                  <a:lnTo>
                    <a:pt x="484" y="302"/>
                  </a:lnTo>
                  <a:lnTo>
                    <a:pt x="470" y="309"/>
                  </a:lnTo>
                  <a:lnTo>
                    <a:pt x="457" y="315"/>
                  </a:lnTo>
                  <a:lnTo>
                    <a:pt x="443" y="323"/>
                  </a:lnTo>
                  <a:lnTo>
                    <a:pt x="431" y="329"/>
                  </a:lnTo>
                  <a:lnTo>
                    <a:pt x="418" y="337"/>
                  </a:lnTo>
                  <a:lnTo>
                    <a:pt x="415" y="328"/>
                  </a:lnTo>
                  <a:lnTo>
                    <a:pt x="409" y="319"/>
                  </a:lnTo>
                  <a:lnTo>
                    <a:pt x="565" y="163"/>
                  </a:lnTo>
                  <a:lnTo>
                    <a:pt x="578" y="170"/>
                  </a:lnTo>
                  <a:lnTo>
                    <a:pt x="590" y="176"/>
                  </a:lnTo>
                  <a:lnTo>
                    <a:pt x="597" y="178"/>
                  </a:lnTo>
                  <a:lnTo>
                    <a:pt x="604" y="179"/>
                  </a:lnTo>
                  <a:lnTo>
                    <a:pt x="610" y="180"/>
                  </a:lnTo>
                  <a:lnTo>
                    <a:pt x="618" y="180"/>
                  </a:lnTo>
                  <a:lnTo>
                    <a:pt x="627" y="180"/>
                  </a:lnTo>
                  <a:lnTo>
                    <a:pt x="636" y="178"/>
                  </a:lnTo>
                  <a:lnTo>
                    <a:pt x="644" y="176"/>
                  </a:lnTo>
                  <a:lnTo>
                    <a:pt x="653" y="173"/>
                  </a:lnTo>
                  <a:lnTo>
                    <a:pt x="661" y="169"/>
                  </a:lnTo>
                  <a:lnTo>
                    <a:pt x="668" y="164"/>
                  </a:lnTo>
                  <a:lnTo>
                    <a:pt x="676" y="160"/>
                  </a:lnTo>
                  <a:lnTo>
                    <a:pt x="681" y="154"/>
                  </a:lnTo>
                  <a:lnTo>
                    <a:pt x="687" y="147"/>
                  </a:lnTo>
                  <a:lnTo>
                    <a:pt x="693" y="141"/>
                  </a:lnTo>
                  <a:lnTo>
                    <a:pt x="697" y="133"/>
                  </a:lnTo>
                  <a:lnTo>
                    <a:pt x="701" y="125"/>
                  </a:lnTo>
                  <a:lnTo>
                    <a:pt x="704" y="117"/>
                  </a:lnTo>
                  <a:lnTo>
                    <a:pt x="706" y="108"/>
                  </a:lnTo>
                  <a:lnTo>
                    <a:pt x="707" y="99"/>
                  </a:lnTo>
                  <a:lnTo>
                    <a:pt x="709" y="90"/>
                  </a:lnTo>
                  <a:lnTo>
                    <a:pt x="707" y="81"/>
                  </a:lnTo>
                  <a:lnTo>
                    <a:pt x="706" y="72"/>
                  </a:lnTo>
                  <a:lnTo>
                    <a:pt x="704" y="63"/>
                  </a:lnTo>
                  <a:lnTo>
                    <a:pt x="701" y="55"/>
                  </a:lnTo>
                  <a:lnTo>
                    <a:pt x="697" y="47"/>
                  </a:lnTo>
                  <a:lnTo>
                    <a:pt x="693" y="39"/>
                  </a:lnTo>
                  <a:lnTo>
                    <a:pt x="687" y="32"/>
                  </a:lnTo>
                  <a:lnTo>
                    <a:pt x="681" y="25"/>
                  </a:lnTo>
                  <a:lnTo>
                    <a:pt x="676" y="20"/>
                  </a:lnTo>
                  <a:lnTo>
                    <a:pt x="668" y="15"/>
                  </a:lnTo>
                  <a:lnTo>
                    <a:pt x="661" y="11"/>
                  </a:lnTo>
                  <a:lnTo>
                    <a:pt x="653" y="6"/>
                  </a:lnTo>
                  <a:lnTo>
                    <a:pt x="644" y="4"/>
                  </a:lnTo>
                  <a:lnTo>
                    <a:pt x="636" y="2"/>
                  </a:lnTo>
                  <a:lnTo>
                    <a:pt x="627" y="0"/>
                  </a:lnTo>
                  <a:lnTo>
                    <a:pt x="618" y="0"/>
                  </a:lnTo>
                  <a:lnTo>
                    <a:pt x="609" y="0"/>
                  </a:lnTo>
                  <a:lnTo>
                    <a:pt x="600" y="2"/>
                  </a:lnTo>
                  <a:lnTo>
                    <a:pt x="591" y="4"/>
                  </a:lnTo>
                  <a:lnTo>
                    <a:pt x="583" y="6"/>
                  </a:lnTo>
                  <a:lnTo>
                    <a:pt x="575" y="11"/>
                  </a:lnTo>
                  <a:lnTo>
                    <a:pt x="567" y="15"/>
                  </a:lnTo>
                  <a:lnTo>
                    <a:pt x="561" y="20"/>
                  </a:lnTo>
                  <a:lnTo>
                    <a:pt x="554" y="25"/>
                  </a:lnTo>
                  <a:lnTo>
                    <a:pt x="548" y="32"/>
                  </a:lnTo>
                  <a:lnTo>
                    <a:pt x="543" y="39"/>
                  </a:lnTo>
                  <a:lnTo>
                    <a:pt x="538" y="47"/>
                  </a:lnTo>
                  <a:lnTo>
                    <a:pt x="535" y="55"/>
                  </a:lnTo>
                  <a:lnTo>
                    <a:pt x="531" y="63"/>
                  </a:lnTo>
                  <a:lnTo>
                    <a:pt x="529" y="72"/>
                  </a:lnTo>
                  <a:lnTo>
                    <a:pt x="528" y="81"/>
                  </a:lnTo>
                  <a:lnTo>
                    <a:pt x="528" y="90"/>
                  </a:lnTo>
                  <a:lnTo>
                    <a:pt x="529" y="105"/>
                  </a:lnTo>
                  <a:lnTo>
                    <a:pt x="532" y="118"/>
                  </a:lnTo>
                  <a:lnTo>
                    <a:pt x="537" y="131"/>
                  </a:lnTo>
                  <a:lnTo>
                    <a:pt x="545" y="142"/>
                  </a:lnTo>
                  <a:lnTo>
                    <a:pt x="388" y="298"/>
                  </a:lnTo>
                  <a:lnTo>
                    <a:pt x="379" y="293"/>
                  </a:lnTo>
                  <a:lnTo>
                    <a:pt x="369" y="289"/>
                  </a:lnTo>
                  <a:lnTo>
                    <a:pt x="358" y="286"/>
                  </a:lnTo>
                  <a:lnTo>
                    <a:pt x="347" y="285"/>
                  </a:lnTo>
                  <a:lnTo>
                    <a:pt x="339" y="286"/>
                  </a:lnTo>
                  <a:lnTo>
                    <a:pt x="331" y="287"/>
                  </a:lnTo>
                  <a:lnTo>
                    <a:pt x="325" y="289"/>
                  </a:lnTo>
                  <a:lnTo>
                    <a:pt x="318" y="292"/>
                  </a:lnTo>
                  <a:lnTo>
                    <a:pt x="311" y="294"/>
                  </a:lnTo>
                  <a:lnTo>
                    <a:pt x="304" y="299"/>
                  </a:lnTo>
                  <a:lnTo>
                    <a:pt x="299" y="303"/>
                  </a:lnTo>
                  <a:lnTo>
                    <a:pt x="294" y="308"/>
                  </a:lnTo>
                  <a:lnTo>
                    <a:pt x="288" y="313"/>
                  </a:lnTo>
                  <a:lnTo>
                    <a:pt x="284" y="319"/>
                  </a:lnTo>
                  <a:lnTo>
                    <a:pt x="281" y="325"/>
                  </a:lnTo>
                  <a:lnTo>
                    <a:pt x="277" y="332"/>
                  </a:lnTo>
                  <a:lnTo>
                    <a:pt x="275" y="338"/>
                  </a:lnTo>
                  <a:lnTo>
                    <a:pt x="273" y="346"/>
                  </a:lnTo>
                  <a:lnTo>
                    <a:pt x="271" y="353"/>
                  </a:lnTo>
                  <a:lnTo>
                    <a:pt x="271" y="361"/>
                  </a:lnTo>
                  <a:lnTo>
                    <a:pt x="273" y="372"/>
                  </a:lnTo>
                  <a:lnTo>
                    <a:pt x="275" y="383"/>
                  </a:lnTo>
                  <a:lnTo>
                    <a:pt x="278" y="393"/>
                  </a:lnTo>
                  <a:lnTo>
                    <a:pt x="284" y="403"/>
                  </a:lnTo>
                  <a:lnTo>
                    <a:pt x="134" y="553"/>
                  </a:lnTo>
                  <a:lnTo>
                    <a:pt x="124" y="547"/>
                  </a:lnTo>
                  <a:lnTo>
                    <a:pt x="113" y="545"/>
                  </a:lnTo>
                  <a:lnTo>
                    <a:pt x="102" y="543"/>
                  </a:lnTo>
                  <a:lnTo>
                    <a:pt x="91" y="542"/>
                  </a:lnTo>
                  <a:lnTo>
                    <a:pt x="82" y="542"/>
                  </a:lnTo>
                  <a:lnTo>
                    <a:pt x="73" y="544"/>
                  </a:lnTo>
                  <a:lnTo>
                    <a:pt x="64" y="546"/>
                  </a:lnTo>
                  <a:lnTo>
                    <a:pt x="56" y="548"/>
                  </a:lnTo>
                  <a:lnTo>
                    <a:pt x="48" y="553"/>
                  </a:lnTo>
                  <a:lnTo>
                    <a:pt x="40" y="557"/>
                  </a:lnTo>
                  <a:lnTo>
                    <a:pt x="33" y="562"/>
                  </a:lnTo>
                  <a:lnTo>
                    <a:pt x="26" y="568"/>
                  </a:lnTo>
                  <a:lnTo>
                    <a:pt x="21" y="574"/>
                  </a:lnTo>
                  <a:lnTo>
                    <a:pt x="16" y="581"/>
                  </a:lnTo>
                  <a:lnTo>
                    <a:pt x="12" y="589"/>
                  </a:lnTo>
                  <a:lnTo>
                    <a:pt x="7" y="597"/>
                  </a:lnTo>
                  <a:lnTo>
                    <a:pt x="5" y="605"/>
                  </a:lnTo>
                  <a:lnTo>
                    <a:pt x="3" y="614"/>
                  </a:lnTo>
                  <a:lnTo>
                    <a:pt x="0" y="623"/>
                  </a:lnTo>
                  <a:lnTo>
                    <a:pt x="0" y="632"/>
                  </a:lnTo>
                  <a:lnTo>
                    <a:pt x="0" y="641"/>
                  </a:lnTo>
                  <a:lnTo>
                    <a:pt x="3" y="650"/>
                  </a:lnTo>
                  <a:lnTo>
                    <a:pt x="5" y="659"/>
                  </a:lnTo>
                  <a:lnTo>
                    <a:pt x="7" y="667"/>
                  </a:lnTo>
                  <a:lnTo>
                    <a:pt x="12" y="675"/>
                  </a:lnTo>
                  <a:lnTo>
                    <a:pt x="16" y="683"/>
                  </a:lnTo>
                  <a:lnTo>
                    <a:pt x="21" y="690"/>
                  </a:lnTo>
                  <a:lnTo>
                    <a:pt x="26" y="696"/>
                  </a:lnTo>
                  <a:lnTo>
                    <a:pt x="33" y="702"/>
                  </a:lnTo>
                  <a:lnTo>
                    <a:pt x="40" y="706"/>
                  </a:lnTo>
                  <a:lnTo>
                    <a:pt x="48" y="711"/>
                  </a:lnTo>
                  <a:lnTo>
                    <a:pt x="56" y="716"/>
                  </a:lnTo>
                  <a:lnTo>
                    <a:pt x="64" y="718"/>
                  </a:lnTo>
                  <a:lnTo>
                    <a:pt x="73" y="720"/>
                  </a:lnTo>
                  <a:lnTo>
                    <a:pt x="82" y="722"/>
                  </a:lnTo>
                  <a:lnTo>
                    <a:pt x="91" y="722"/>
                  </a:lnTo>
                  <a:lnTo>
                    <a:pt x="100" y="722"/>
                  </a:lnTo>
                  <a:lnTo>
                    <a:pt x="109" y="720"/>
                  </a:lnTo>
                  <a:lnTo>
                    <a:pt x="118" y="718"/>
                  </a:lnTo>
                  <a:lnTo>
                    <a:pt x="126" y="716"/>
                  </a:lnTo>
                  <a:lnTo>
                    <a:pt x="134" y="711"/>
                  </a:lnTo>
                  <a:lnTo>
                    <a:pt x="142" y="706"/>
                  </a:lnTo>
                  <a:lnTo>
                    <a:pt x="148" y="702"/>
                  </a:lnTo>
                  <a:lnTo>
                    <a:pt x="155" y="696"/>
                  </a:lnTo>
                  <a:lnTo>
                    <a:pt x="161" y="690"/>
                  </a:lnTo>
                  <a:lnTo>
                    <a:pt x="165" y="683"/>
                  </a:lnTo>
                  <a:lnTo>
                    <a:pt x="170" y="675"/>
                  </a:lnTo>
                  <a:lnTo>
                    <a:pt x="174" y="667"/>
                  </a:lnTo>
                  <a:lnTo>
                    <a:pt x="177" y="659"/>
                  </a:lnTo>
                  <a:lnTo>
                    <a:pt x="179" y="650"/>
                  </a:lnTo>
                  <a:lnTo>
                    <a:pt x="181" y="641"/>
                  </a:lnTo>
                  <a:lnTo>
                    <a:pt x="181" y="632"/>
                  </a:lnTo>
                  <a:lnTo>
                    <a:pt x="181" y="623"/>
                  </a:lnTo>
                  <a:lnTo>
                    <a:pt x="180" y="615"/>
                  </a:lnTo>
                  <a:lnTo>
                    <a:pt x="178" y="607"/>
                  </a:lnTo>
                  <a:lnTo>
                    <a:pt x="174" y="599"/>
                  </a:lnTo>
                  <a:lnTo>
                    <a:pt x="171" y="591"/>
                  </a:lnTo>
                  <a:lnTo>
                    <a:pt x="168" y="585"/>
                  </a:lnTo>
                  <a:lnTo>
                    <a:pt x="163" y="578"/>
                  </a:lnTo>
                  <a:lnTo>
                    <a:pt x="157" y="571"/>
                  </a:lnTo>
                  <a:lnTo>
                    <a:pt x="305" y="424"/>
                  </a:lnTo>
                  <a:lnTo>
                    <a:pt x="316" y="430"/>
                  </a:lnTo>
                  <a:lnTo>
                    <a:pt x="328" y="433"/>
                  </a:lnTo>
                  <a:lnTo>
                    <a:pt x="314" y="457"/>
                  </a:lnTo>
                  <a:lnTo>
                    <a:pt x="303" y="483"/>
                  </a:lnTo>
                  <a:lnTo>
                    <a:pt x="294" y="510"/>
                  </a:lnTo>
                  <a:lnTo>
                    <a:pt x="286" y="538"/>
                  </a:lnTo>
                  <a:lnTo>
                    <a:pt x="279" y="568"/>
                  </a:lnTo>
                  <a:lnTo>
                    <a:pt x="275" y="598"/>
                  </a:lnTo>
                  <a:lnTo>
                    <a:pt x="273" y="630"/>
                  </a:lnTo>
                  <a:lnTo>
                    <a:pt x="271" y="662"/>
                  </a:lnTo>
                  <a:lnTo>
                    <a:pt x="271" y="753"/>
                  </a:lnTo>
                  <a:lnTo>
                    <a:pt x="226" y="753"/>
                  </a:lnTo>
                  <a:lnTo>
                    <a:pt x="223" y="753"/>
                  </a:lnTo>
                  <a:lnTo>
                    <a:pt x="221" y="754"/>
                  </a:lnTo>
                  <a:lnTo>
                    <a:pt x="218" y="755"/>
                  </a:lnTo>
                  <a:lnTo>
                    <a:pt x="216" y="757"/>
                  </a:lnTo>
                  <a:lnTo>
                    <a:pt x="214" y="760"/>
                  </a:lnTo>
                  <a:lnTo>
                    <a:pt x="213" y="762"/>
                  </a:lnTo>
                  <a:lnTo>
                    <a:pt x="212" y="764"/>
                  </a:lnTo>
                  <a:lnTo>
                    <a:pt x="212" y="767"/>
                  </a:lnTo>
                  <a:lnTo>
                    <a:pt x="212" y="888"/>
                  </a:lnTo>
                  <a:lnTo>
                    <a:pt x="212" y="891"/>
                  </a:lnTo>
                  <a:lnTo>
                    <a:pt x="213" y="894"/>
                  </a:lnTo>
                  <a:lnTo>
                    <a:pt x="214" y="896"/>
                  </a:lnTo>
                  <a:lnTo>
                    <a:pt x="216" y="898"/>
                  </a:lnTo>
                  <a:lnTo>
                    <a:pt x="218" y="901"/>
                  </a:lnTo>
                  <a:lnTo>
                    <a:pt x="221" y="902"/>
                  </a:lnTo>
                  <a:lnTo>
                    <a:pt x="223" y="903"/>
                  </a:lnTo>
                  <a:lnTo>
                    <a:pt x="226" y="903"/>
                  </a:lnTo>
                  <a:lnTo>
                    <a:pt x="347" y="903"/>
                  </a:lnTo>
                  <a:lnTo>
                    <a:pt x="349" y="903"/>
                  </a:lnTo>
                  <a:lnTo>
                    <a:pt x="353" y="902"/>
                  </a:lnTo>
                  <a:lnTo>
                    <a:pt x="355" y="901"/>
                  </a:lnTo>
                  <a:lnTo>
                    <a:pt x="357" y="898"/>
                  </a:lnTo>
                  <a:lnTo>
                    <a:pt x="360" y="896"/>
                  </a:lnTo>
                  <a:lnTo>
                    <a:pt x="361" y="894"/>
                  </a:lnTo>
                  <a:lnTo>
                    <a:pt x="362" y="891"/>
                  </a:lnTo>
                  <a:lnTo>
                    <a:pt x="362" y="888"/>
                  </a:lnTo>
                  <a:lnTo>
                    <a:pt x="362" y="767"/>
                  </a:lnTo>
                  <a:lnTo>
                    <a:pt x="362" y="764"/>
                  </a:lnTo>
                  <a:lnTo>
                    <a:pt x="361" y="762"/>
                  </a:lnTo>
                  <a:lnTo>
                    <a:pt x="360" y="760"/>
                  </a:lnTo>
                  <a:lnTo>
                    <a:pt x="357" y="757"/>
                  </a:lnTo>
                  <a:lnTo>
                    <a:pt x="355" y="755"/>
                  </a:lnTo>
                  <a:lnTo>
                    <a:pt x="353" y="754"/>
                  </a:lnTo>
                  <a:lnTo>
                    <a:pt x="349" y="753"/>
                  </a:lnTo>
                  <a:lnTo>
                    <a:pt x="347" y="753"/>
                  </a:lnTo>
                  <a:lnTo>
                    <a:pt x="302" y="753"/>
                  </a:lnTo>
                  <a:lnTo>
                    <a:pt x="302" y="662"/>
                  </a:lnTo>
                  <a:lnTo>
                    <a:pt x="303" y="629"/>
                  </a:lnTo>
                  <a:lnTo>
                    <a:pt x="305" y="597"/>
                  </a:lnTo>
                  <a:lnTo>
                    <a:pt x="310" y="566"/>
                  </a:lnTo>
                  <a:lnTo>
                    <a:pt x="317" y="537"/>
                  </a:lnTo>
                  <a:lnTo>
                    <a:pt x="326" y="509"/>
                  </a:lnTo>
                  <a:lnTo>
                    <a:pt x="336" y="482"/>
                  </a:lnTo>
                  <a:lnTo>
                    <a:pt x="343" y="469"/>
                  </a:lnTo>
                  <a:lnTo>
                    <a:pt x="348" y="457"/>
                  </a:lnTo>
                  <a:lnTo>
                    <a:pt x="355" y="446"/>
                  </a:lnTo>
                  <a:lnTo>
                    <a:pt x="363" y="434"/>
                  </a:lnTo>
                  <a:lnTo>
                    <a:pt x="373" y="431"/>
                  </a:lnTo>
                  <a:lnTo>
                    <a:pt x="383" y="426"/>
                  </a:lnTo>
                  <a:lnTo>
                    <a:pt x="393" y="420"/>
                  </a:lnTo>
                  <a:lnTo>
                    <a:pt x="401" y="413"/>
                  </a:lnTo>
                  <a:lnTo>
                    <a:pt x="408" y="404"/>
                  </a:lnTo>
                  <a:lnTo>
                    <a:pt x="414" y="395"/>
                  </a:lnTo>
                  <a:lnTo>
                    <a:pt x="418" y="383"/>
                  </a:lnTo>
                  <a:lnTo>
                    <a:pt x="421" y="372"/>
                  </a:lnTo>
                  <a:lnTo>
                    <a:pt x="433" y="364"/>
                  </a:lnTo>
                  <a:lnTo>
                    <a:pt x="445" y="356"/>
                  </a:lnTo>
                  <a:lnTo>
                    <a:pt x="458" y="348"/>
                  </a:lnTo>
                  <a:lnTo>
                    <a:pt x="471" y="342"/>
                  </a:lnTo>
                  <a:lnTo>
                    <a:pt x="485" y="335"/>
                  </a:lnTo>
                  <a:lnTo>
                    <a:pt x="498" y="329"/>
                  </a:lnTo>
                  <a:lnTo>
                    <a:pt x="513" y="324"/>
                  </a:lnTo>
                  <a:lnTo>
                    <a:pt x="529" y="319"/>
                  </a:lnTo>
                  <a:lnTo>
                    <a:pt x="544" y="315"/>
                  </a:lnTo>
                  <a:lnTo>
                    <a:pt x="559" y="311"/>
                  </a:lnTo>
                  <a:lnTo>
                    <a:pt x="576" y="308"/>
                  </a:lnTo>
                  <a:lnTo>
                    <a:pt x="593" y="306"/>
                  </a:lnTo>
                  <a:lnTo>
                    <a:pt x="610" y="303"/>
                  </a:lnTo>
                  <a:lnTo>
                    <a:pt x="627" y="302"/>
                  </a:lnTo>
                  <a:lnTo>
                    <a:pt x="645" y="301"/>
                  </a:lnTo>
                  <a:lnTo>
                    <a:pt x="663" y="301"/>
                  </a:lnTo>
                  <a:lnTo>
                    <a:pt x="754" y="301"/>
                  </a:lnTo>
                  <a:lnTo>
                    <a:pt x="754" y="346"/>
                  </a:lnTo>
                  <a:lnTo>
                    <a:pt x="754" y="348"/>
                  </a:lnTo>
                  <a:lnTo>
                    <a:pt x="755" y="352"/>
                  </a:lnTo>
                  <a:lnTo>
                    <a:pt x="756" y="354"/>
                  </a:lnTo>
                  <a:lnTo>
                    <a:pt x="758" y="356"/>
                  </a:lnTo>
                  <a:lnTo>
                    <a:pt x="761" y="359"/>
                  </a:lnTo>
                  <a:lnTo>
                    <a:pt x="763" y="360"/>
                  </a:lnTo>
                  <a:lnTo>
                    <a:pt x="765" y="361"/>
                  </a:lnTo>
                  <a:lnTo>
                    <a:pt x="768" y="361"/>
                  </a:lnTo>
                  <a:lnTo>
                    <a:pt x="889" y="361"/>
                  </a:lnTo>
                  <a:lnTo>
                    <a:pt x="892" y="361"/>
                  </a:lnTo>
                  <a:lnTo>
                    <a:pt x="895" y="360"/>
                  </a:lnTo>
                  <a:lnTo>
                    <a:pt x="897" y="359"/>
                  </a:lnTo>
                  <a:lnTo>
                    <a:pt x="899" y="356"/>
                  </a:lnTo>
                  <a:lnTo>
                    <a:pt x="902" y="354"/>
                  </a:lnTo>
                  <a:lnTo>
                    <a:pt x="903" y="352"/>
                  </a:lnTo>
                  <a:lnTo>
                    <a:pt x="904" y="348"/>
                  </a:lnTo>
                  <a:lnTo>
                    <a:pt x="904" y="346"/>
                  </a:lnTo>
                  <a:lnTo>
                    <a:pt x="904" y="225"/>
                  </a:lnTo>
                  <a:lnTo>
                    <a:pt x="904" y="222"/>
                  </a:lnTo>
                  <a:lnTo>
                    <a:pt x="903" y="220"/>
                  </a:lnTo>
                  <a:lnTo>
                    <a:pt x="902" y="217"/>
                  </a:lnTo>
                  <a:lnTo>
                    <a:pt x="899" y="215"/>
                  </a:lnTo>
                  <a:lnTo>
                    <a:pt x="897" y="213"/>
                  </a:lnTo>
                  <a:lnTo>
                    <a:pt x="895" y="212"/>
                  </a:lnTo>
                  <a:lnTo>
                    <a:pt x="892" y="211"/>
                  </a:lnTo>
                  <a:lnTo>
                    <a:pt x="889" y="2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6832600" y="5055576"/>
            <a:ext cx="3771900" cy="939800"/>
            <a:chOff x="6832600" y="5055576"/>
            <a:chExt cx="3771900" cy="939800"/>
          </a:xfrm>
        </p:grpSpPr>
        <p:sp>
          <p:nvSpPr>
            <p:cNvPr id="127" name="Google Shape;127;p2"/>
            <p:cNvSpPr/>
            <p:nvPr/>
          </p:nvSpPr>
          <p:spPr>
            <a:xfrm>
              <a:off x="6943725" y="5154978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rgbClr val="CB7A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6. Summary 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832600" y="5055576"/>
              <a:ext cx="939800" cy="939800"/>
            </a:xfrm>
            <a:prstGeom prst="ellipse">
              <a:avLst/>
            </a:prstGeom>
            <a:solidFill>
              <a:srgbClr val="CB7A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9" name="Google Shape;129;p2" descr="Icon of human being and gear. "/>
            <p:cNvGrpSpPr/>
            <p:nvPr/>
          </p:nvGrpSpPr>
          <p:grpSpPr>
            <a:xfrm>
              <a:off x="7133464" y="5355478"/>
              <a:ext cx="338073" cy="339996"/>
              <a:chOff x="6450013" y="5349875"/>
              <a:chExt cx="279399" cy="280988"/>
            </a:xfrm>
          </p:grpSpPr>
          <p:sp>
            <p:nvSpPr>
              <p:cNvPr id="130" name="Google Shape;130;p2"/>
              <p:cNvSpPr/>
              <p:nvPr/>
            </p:nvSpPr>
            <p:spPr>
              <a:xfrm>
                <a:off x="6450013" y="5349875"/>
                <a:ext cx="182562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02" extrusionOk="0">
                    <a:moveTo>
                      <a:pt x="352" y="577"/>
                    </a:moveTo>
                    <a:lnTo>
                      <a:pt x="380" y="560"/>
                    </a:lnTo>
                    <a:lnTo>
                      <a:pt x="379" y="550"/>
                    </a:lnTo>
                    <a:lnTo>
                      <a:pt x="379" y="540"/>
                    </a:lnTo>
                    <a:lnTo>
                      <a:pt x="379" y="530"/>
                    </a:lnTo>
                    <a:lnTo>
                      <a:pt x="380" y="519"/>
                    </a:lnTo>
                    <a:lnTo>
                      <a:pt x="352" y="503"/>
                    </a:lnTo>
                    <a:lnTo>
                      <a:pt x="348" y="499"/>
                    </a:lnTo>
                    <a:lnTo>
                      <a:pt x="345" y="495"/>
                    </a:lnTo>
                    <a:lnTo>
                      <a:pt x="345" y="490"/>
                    </a:lnTo>
                    <a:lnTo>
                      <a:pt x="346" y="486"/>
                    </a:lnTo>
                    <a:lnTo>
                      <a:pt x="397" y="400"/>
                    </a:lnTo>
                    <a:lnTo>
                      <a:pt x="399" y="397"/>
                    </a:lnTo>
                    <a:lnTo>
                      <a:pt x="403" y="395"/>
                    </a:lnTo>
                    <a:lnTo>
                      <a:pt x="408" y="395"/>
                    </a:lnTo>
                    <a:lnTo>
                      <a:pt x="413" y="396"/>
                    </a:lnTo>
                    <a:lnTo>
                      <a:pt x="441" y="413"/>
                    </a:lnTo>
                    <a:lnTo>
                      <a:pt x="450" y="406"/>
                    </a:lnTo>
                    <a:lnTo>
                      <a:pt x="459" y="401"/>
                    </a:lnTo>
                    <a:lnTo>
                      <a:pt x="424" y="388"/>
                    </a:lnTo>
                    <a:lnTo>
                      <a:pt x="412" y="384"/>
                    </a:lnTo>
                    <a:lnTo>
                      <a:pt x="400" y="379"/>
                    </a:lnTo>
                    <a:lnTo>
                      <a:pt x="389" y="375"/>
                    </a:lnTo>
                    <a:lnTo>
                      <a:pt x="376" y="370"/>
                    </a:lnTo>
                    <a:lnTo>
                      <a:pt x="368" y="368"/>
                    </a:lnTo>
                    <a:lnTo>
                      <a:pt x="361" y="364"/>
                    </a:lnTo>
                    <a:lnTo>
                      <a:pt x="361" y="307"/>
                    </a:lnTo>
                    <a:lnTo>
                      <a:pt x="366" y="302"/>
                    </a:lnTo>
                    <a:lnTo>
                      <a:pt x="372" y="297"/>
                    </a:lnTo>
                    <a:lnTo>
                      <a:pt x="379" y="288"/>
                    </a:lnTo>
                    <a:lnTo>
                      <a:pt x="385" y="279"/>
                    </a:lnTo>
                    <a:lnTo>
                      <a:pt x="391" y="266"/>
                    </a:lnTo>
                    <a:lnTo>
                      <a:pt x="397" y="252"/>
                    </a:lnTo>
                    <a:lnTo>
                      <a:pt x="400" y="235"/>
                    </a:lnTo>
                    <a:lnTo>
                      <a:pt x="402" y="216"/>
                    </a:lnTo>
                    <a:lnTo>
                      <a:pt x="406" y="214"/>
                    </a:lnTo>
                    <a:lnTo>
                      <a:pt x="409" y="211"/>
                    </a:lnTo>
                    <a:lnTo>
                      <a:pt x="412" y="207"/>
                    </a:lnTo>
                    <a:lnTo>
                      <a:pt x="415" y="202"/>
                    </a:lnTo>
                    <a:lnTo>
                      <a:pt x="417" y="197"/>
                    </a:lnTo>
                    <a:lnTo>
                      <a:pt x="418" y="191"/>
                    </a:lnTo>
                    <a:lnTo>
                      <a:pt x="420" y="183"/>
                    </a:lnTo>
                    <a:lnTo>
                      <a:pt x="420" y="175"/>
                    </a:lnTo>
                    <a:lnTo>
                      <a:pt x="420" y="164"/>
                    </a:lnTo>
                    <a:lnTo>
                      <a:pt x="416" y="152"/>
                    </a:lnTo>
                    <a:lnTo>
                      <a:pt x="412" y="144"/>
                    </a:lnTo>
                    <a:lnTo>
                      <a:pt x="406" y="137"/>
                    </a:lnTo>
                    <a:lnTo>
                      <a:pt x="412" y="121"/>
                    </a:lnTo>
                    <a:lnTo>
                      <a:pt x="417" y="101"/>
                    </a:lnTo>
                    <a:lnTo>
                      <a:pt x="420" y="89"/>
                    </a:lnTo>
                    <a:lnTo>
                      <a:pt x="420" y="78"/>
                    </a:lnTo>
                    <a:lnTo>
                      <a:pt x="420" y="65"/>
                    </a:lnTo>
                    <a:lnTo>
                      <a:pt x="417" y="53"/>
                    </a:lnTo>
                    <a:lnTo>
                      <a:pt x="415" y="45"/>
                    </a:lnTo>
                    <a:lnTo>
                      <a:pt x="412" y="39"/>
                    </a:lnTo>
                    <a:lnTo>
                      <a:pt x="407" y="34"/>
                    </a:lnTo>
                    <a:lnTo>
                      <a:pt x="403" y="27"/>
                    </a:lnTo>
                    <a:lnTo>
                      <a:pt x="397" y="24"/>
                    </a:lnTo>
                    <a:lnTo>
                      <a:pt x="390" y="18"/>
                    </a:lnTo>
                    <a:lnTo>
                      <a:pt x="382" y="15"/>
                    </a:lnTo>
                    <a:lnTo>
                      <a:pt x="376" y="12"/>
                    </a:lnTo>
                    <a:lnTo>
                      <a:pt x="359" y="7"/>
                    </a:lnTo>
                    <a:lnTo>
                      <a:pt x="341" y="3"/>
                    </a:lnTo>
                    <a:lnTo>
                      <a:pt x="325" y="0"/>
                    </a:lnTo>
                    <a:lnTo>
                      <a:pt x="307" y="0"/>
                    </a:lnTo>
                    <a:lnTo>
                      <a:pt x="291" y="0"/>
                    </a:lnTo>
                    <a:lnTo>
                      <a:pt x="276" y="2"/>
                    </a:lnTo>
                    <a:lnTo>
                      <a:pt x="260" y="6"/>
                    </a:lnTo>
                    <a:lnTo>
                      <a:pt x="245" y="9"/>
                    </a:lnTo>
                    <a:lnTo>
                      <a:pt x="231" y="16"/>
                    </a:lnTo>
                    <a:lnTo>
                      <a:pt x="218" y="22"/>
                    </a:lnTo>
                    <a:lnTo>
                      <a:pt x="213" y="27"/>
                    </a:lnTo>
                    <a:lnTo>
                      <a:pt x="209" y="31"/>
                    </a:lnTo>
                    <a:lnTo>
                      <a:pt x="204" y="36"/>
                    </a:lnTo>
                    <a:lnTo>
                      <a:pt x="201" y="42"/>
                    </a:lnTo>
                    <a:lnTo>
                      <a:pt x="194" y="42"/>
                    </a:lnTo>
                    <a:lnTo>
                      <a:pt x="187" y="43"/>
                    </a:lnTo>
                    <a:lnTo>
                      <a:pt x="181" y="44"/>
                    </a:lnTo>
                    <a:lnTo>
                      <a:pt x="176" y="45"/>
                    </a:lnTo>
                    <a:lnTo>
                      <a:pt x="168" y="51"/>
                    </a:lnTo>
                    <a:lnTo>
                      <a:pt x="163" y="56"/>
                    </a:lnTo>
                    <a:lnTo>
                      <a:pt x="158" y="65"/>
                    </a:lnTo>
                    <a:lnTo>
                      <a:pt x="155" y="75"/>
                    </a:lnTo>
                    <a:lnTo>
                      <a:pt x="155" y="87"/>
                    </a:lnTo>
                    <a:lnTo>
                      <a:pt x="155" y="98"/>
                    </a:lnTo>
                    <a:lnTo>
                      <a:pt x="159" y="120"/>
                    </a:lnTo>
                    <a:lnTo>
                      <a:pt x="164" y="138"/>
                    </a:lnTo>
                    <a:lnTo>
                      <a:pt x="164" y="139"/>
                    </a:lnTo>
                    <a:lnTo>
                      <a:pt x="164" y="139"/>
                    </a:lnTo>
                    <a:lnTo>
                      <a:pt x="159" y="144"/>
                    </a:lnTo>
                    <a:lnTo>
                      <a:pt x="154" y="151"/>
                    </a:lnTo>
                    <a:lnTo>
                      <a:pt x="151" y="156"/>
                    </a:lnTo>
                    <a:lnTo>
                      <a:pt x="150" y="162"/>
                    </a:lnTo>
                    <a:lnTo>
                      <a:pt x="149" y="170"/>
                    </a:lnTo>
                    <a:lnTo>
                      <a:pt x="149" y="176"/>
                    </a:lnTo>
                    <a:lnTo>
                      <a:pt x="149" y="184"/>
                    </a:lnTo>
                    <a:lnTo>
                      <a:pt x="150" y="191"/>
                    </a:lnTo>
                    <a:lnTo>
                      <a:pt x="151" y="196"/>
                    </a:lnTo>
                    <a:lnTo>
                      <a:pt x="154" y="201"/>
                    </a:lnTo>
                    <a:lnTo>
                      <a:pt x="156" y="206"/>
                    </a:lnTo>
                    <a:lnTo>
                      <a:pt x="159" y="210"/>
                    </a:lnTo>
                    <a:lnTo>
                      <a:pt x="163" y="214"/>
                    </a:lnTo>
                    <a:lnTo>
                      <a:pt x="167" y="216"/>
                    </a:lnTo>
                    <a:lnTo>
                      <a:pt x="168" y="227"/>
                    </a:lnTo>
                    <a:lnTo>
                      <a:pt x="169" y="237"/>
                    </a:lnTo>
                    <a:lnTo>
                      <a:pt x="172" y="246"/>
                    </a:lnTo>
                    <a:lnTo>
                      <a:pt x="174" y="255"/>
                    </a:lnTo>
                    <a:lnTo>
                      <a:pt x="179" y="271"/>
                    </a:lnTo>
                    <a:lnTo>
                      <a:pt x="187" y="286"/>
                    </a:lnTo>
                    <a:lnTo>
                      <a:pt x="195" y="297"/>
                    </a:lnTo>
                    <a:lnTo>
                      <a:pt x="203" y="306"/>
                    </a:lnTo>
                    <a:lnTo>
                      <a:pt x="210" y="314"/>
                    </a:lnTo>
                    <a:lnTo>
                      <a:pt x="215" y="319"/>
                    </a:lnTo>
                    <a:lnTo>
                      <a:pt x="215" y="364"/>
                    </a:lnTo>
                    <a:lnTo>
                      <a:pt x="201" y="369"/>
                    </a:lnTo>
                    <a:lnTo>
                      <a:pt x="186" y="375"/>
                    </a:lnTo>
                    <a:lnTo>
                      <a:pt x="171" y="381"/>
                    </a:lnTo>
                    <a:lnTo>
                      <a:pt x="155" y="384"/>
                    </a:lnTo>
                    <a:lnTo>
                      <a:pt x="129" y="393"/>
                    </a:lnTo>
                    <a:lnTo>
                      <a:pt x="106" y="401"/>
                    </a:lnTo>
                    <a:lnTo>
                      <a:pt x="83" y="410"/>
                    </a:lnTo>
                    <a:lnTo>
                      <a:pt x="64" y="419"/>
                    </a:lnTo>
                    <a:lnTo>
                      <a:pt x="46" y="428"/>
                    </a:lnTo>
                    <a:lnTo>
                      <a:pt x="32" y="438"/>
                    </a:lnTo>
                    <a:lnTo>
                      <a:pt x="27" y="444"/>
                    </a:lnTo>
                    <a:lnTo>
                      <a:pt x="22" y="449"/>
                    </a:lnTo>
                    <a:lnTo>
                      <a:pt x="18" y="455"/>
                    </a:lnTo>
                    <a:lnTo>
                      <a:pt x="15" y="460"/>
                    </a:lnTo>
                    <a:lnTo>
                      <a:pt x="10" y="479"/>
                    </a:lnTo>
                    <a:lnTo>
                      <a:pt x="6" y="499"/>
                    </a:lnTo>
                    <a:lnTo>
                      <a:pt x="4" y="521"/>
                    </a:lnTo>
                    <a:lnTo>
                      <a:pt x="2" y="540"/>
                    </a:lnTo>
                    <a:lnTo>
                      <a:pt x="0" y="573"/>
                    </a:lnTo>
                    <a:lnTo>
                      <a:pt x="0" y="589"/>
                    </a:lnTo>
                    <a:lnTo>
                      <a:pt x="1" y="594"/>
                    </a:lnTo>
                    <a:lnTo>
                      <a:pt x="4" y="598"/>
                    </a:lnTo>
                    <a:lnTo>
                      <a:pt x="7" y="600"/>
                    </a:lnTo>
                    <a:lnTo>
                      <a:pt x="11" y="602"/>
                    </a:lnTo>
                    <a:lnTo>
                      <a:pt x="350" y="602"/>
                    </a:lnTo>
                    <a:lnTo>
                      <a:pt x="346" y="594"/>
                    </a:lnTo>
                    <a:lnTo>
                      <a:pt x="345" y="589"/>
                    </a:lnTo>
                    <a:lnTo>
                      <a:pt x="345" y="585"/>
                    </a:lnTo>
                    <a:lnTo>
                      <a:pt x="348" y="581"/>
                    </a:lnTo>
                    <a:lnTo>
                      <a:pt x="352" y="57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6597650" y="5497513"/>
                <a:ext cx="131762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36" extrusionOk="0">
                    <a:moveTo>
                      <a:pt x="166" y="245"/>
                    </a:moveTo>
                    <a:lnTo>
                      <a:pt x="158" y="244"/>
                    </a:lnTo>
                    <a:lnTo>
                      <a:pt x="151" y="243"/>
                    </a:lnTo>
                    <a:lnTo>
                      <a:pt x="143" y="241"/>
                    </a:lnTo>
                    <a:lnTo>
                      <a:pt x="135" y="239"/>
                    </a:lnTo>
                    <a:lnTo>
                      <a:pt x="129" y="235"/>
                    </a:lnTo>
                    <a:lnTo>
                      <a:pt x="122" y="231"/>
                    </a:lnTo>
                    <a:lnTo>
                      <a:pt x="116" y="227"/>
                    </a:lnTo>
                    <a:lnTo>
                      <a:pt x="111" y="222"/>
                    </a:lnTo>
                    <a:lnTo>
                      <a:pt x="106" y="217"/>
                    </a:lnTo>
                    <a:lnTo>
                      <a:pt x="101" y="211"/>
                    </a:lnTo>
                    <a:lnTo>
                      <a:pt x="97" y="204"/>
                    </a:lnTo>
                    <a:lnTo>
                      <a:pt x="94" y="198"/>
                    </a:lnTo>
                    <a:lnTo>
                      <a:pt x="92" y="190"/>
                    </a:lnTo>
                    <a:lnTo>
                      <a:pt x="89" y="182"/>
                    </a:lnTo>
                    <a:lnTo>
                      <a:pt x="88" y="175"/>
                    </a:lnTo>
                    <a:lnTo>
                      <a:pt x="88" y="167"/>
                    </a:lnTo>
                    <a:lnTo>
                      <a:pt x="88" y="159"/>
                    </a:lnTo>
                    <a:lnTo>
                      <a:pt x="89" y="151"/>
                    </a:lnTo>
                    <a:lnTo>
                      <a:pt x="92" y="144"/>
                    </a:lnTo>
                    <a:lnTo>
                      <a:pt x="94" y="136"/>
                    </a:lnTo>
                    <a:lnTo>
                      <a:pt x="97" y="130"/>
                    </a:lnTo>
                    <a:lnTo>
                      <a:pt x="101" y="123"/>
                    </a:lnTo>
                    <a:lnTo>
                      <a:pt x="106" y="117"/>
                    </a:lnTo>
                    <a:lnTo>
                      <a:pt x="111" y="112"/>
                    </a:lnTo>
                    <a:lnTo>
                      <a:pt x="116" y="106"/>
                    </a:lnTo>
                    <a:lnTo>
                      <a:pt x="122" y="103"/>
                    </a:lnTo>
                    <a:lnTo>
                      <a:pt x="129" y="99"/>
                    </a:lnTo>
                    <a:lnTo>
                      <a:pt x="135" y="95"/>
                    </a:lnTo>
                    <a:lnTo>
                      <a:pt x="143" y="92"/>
                    </a:lnTo>
                    <a:lnTo>
                      <a:pt x="151" y="90"/>
                    </a:lnTo>
                    <a:lnTo>
                      <a:pt x="158" y="90"/>
                    </a:lnTo>
                    <a:lnTo>
                      <a:pt x="166" y="89"/>
                    </a:lnTo>
                    <a:lnTo>
                      <a:pt x="174" y="90"/>
                    </a:lnTo>
                    <a:lnTo>
                      <a:pt x="181" y="90"/>
                    </a:lnTo>
                    <a:lnTo>
                      <a:pt x="189" y="92"/>
                    </a:lnTo>
                    <a:lnTo>
                      <a:pt x="196" y="95"/>
                    </a:lnTo>
                    <a:lnTo>
                      <a:pt x="203" y="99"/>
                    </a:lnTo>
                    <a:lnTo>
                      <a:pt x="210" y="103"/>
                    </a:lnTo>
                    <a:lnTo>
                      <a:pt x="215" y="106"/>
                    </a:lnTo>
                    <a:lnTo>
                      <a:pt x="221" y="112"/>
                    </a:lnTo>
                    <a:lnTo>
                      <a:pt x="226" y="117"/>
                    </a:lnTo>
                    <a:lnTo>
                      <a:pt x="230" y="123"/>
                    </a:lnTo>
                    <a:lnTo>
                      <a:pt x="234" y="130"/>
                    </a:lnTo>
                    <a:lnTo>
                      <a:pt x="238" y="136"/>
                    </a:lnTo>
                    <a:lnTo>
                      <a:pt x="241" y="144"/>
                    </a:lnTo>
                    <a:lnTo>
                      <a:pt x="242" y="151"/>
                    </a:lnTo>
                    <a:lnTo>
                      <a:pt x="243" y="159"/>
                    </a:lnTo>
                    <a:lnTo>
                      <a:pt x="244" y="167"/>
                    </a:lnTo>
                    <a:lnTo>
                      <a:pt x="243" y="175"/>
                    </a:lnTo>
                    <a:lnTo>
                      <a:pt x="242" y="182"/>
                    </a:lnTo>
                    <a:lnTo>
                      <a:pt x="241" y="190"/>
                    </a:lnTo>
                    <a:lnTo>
                      <a:pt x="238" y="198"/>
                    </a:lnTo>
                    <a:lnTo>
                      <a:pt x="234" y="204"/>
                    </a:lnTo>
                    <a:lnTo>
                      <a:pt x="230" y="211"/>
                    </a:lnTo>
                    <a:lnTo>
                      <a:pt x="226" y="217"/>
                    </a:lnTo>
                    <a:lnTo>
                      <a:pt x="221" y="222"/>
                    </a:lnTo>
                    <a:lnTo>
                      <a:pt x="215" y="227"/>
                    </a:lnTo>
                    <a:lnTo>
                      <a:pt x="210" y="231"/>
                    </a:lnTo>
                    <a:lnTo>
                      <a:pt x="203" y="235"/>
                    </a:lnTo>
                    <a:lnTo>
                      <a:pt x="196" y="239"/>
                    </a:lnTo>
                    <a:lnTo>
                      <a:pt x="189" y="241"/>
                    </a:lnTo>
                    <a:lnTo>
                      <a:pt x="181" y="243"/>
                    </a:lnTo>
                    <a:lnTo>
                      <a:pt x="174" y="244"/>
                    </a:lnTo>
                    <a:lnTo>
                      <a:pt x="166" y="245"/>
                    </a:lnTo>
                    <a:close/>
                    <a:moveTo>
                      <a:pt x="306" y="204"/>
                    </a:moveTo>
                    <a:lnTo>
                      <a:pt x="302" y="202"/>
                    </a:lnTo>
                    <a:lnTo>
                      <a:pt x="301" y="199"/>
                    </a:lnTo>
                    <a:lnTo>
                      <a:pt x="300" y="195"/>
                    </a:lnTo>
                    <a:lnTo>
                      <a:pt x="300" y="191"/>
                    </a:lnTo>
                    <a:lnTo>
                      <a:pt x="302" y="180"/>
                    </a:lnTo>
                    <a:lnTo>
                      <a:pt x="302" y="167"/>
                    </a:lnTo>
                    <a:lnTo>
                      <a:pt x="302" y="154"/>
                    </a:lnTo>
                    <a:lnTo>
                      <a:pt x="300" y="142"/>
                    </a:lnTo>
                    <a:lnTo>
                      <a:pt x="300" y="139"/>
                    </a:lnTo>
                    <a:lnTo>
                      <a:pt x="301" y="135"/>
                    </a:lnTo>
                    <a:lnTo>
                      <a:pt x="302" y="132"/>
                    </a:lnTo>
                    <a:lnTo>
                      <a:pt x="306" y="130"/>
                    </a:lnTo>
                    <a:lnTo>
                      <a:pt x="332" y="114"/>
                    </a:lnTo>
                    <a:lnTo>
                      <a:pt x="293" y="50"/>
                    </a:lnTo>
                    <a:lnTo>
                      <a:pt x="269" y="64"/>
                    </a:lnTo>
                    <a:lnTo>
                      <a:pt x="265" y="65"/>
                    </a:lnTo>
                    <a:lnTo>
                      <a:pt x="261" y="65"/>
                    </a:lnTo>
                    <a:lnTo>
                      <a:pt x="257" y="65"/>
                    </a:lnTo>
                    <a:lnTo>
                      <a:pt x="255" y="63"/>
                    </a:lnTo>
                    <a:lnTo>
                      <a:pt x="251" y="59"/>
                    </a:lnTo>
                    <a:lnTo>
                      <a:pt x="242" y="53"/>
                    </a:lnTo>
                    <a:lnTo>
                      <a:pt x="233" y="45"/>
                    </a:lnTo>
                    <a:lnTo>
                      <a:pt x="224" y="40"/>
                    </a:lnTo>
                    <a:lnTo>
                      <a:pt x="215" y="35"/>
                    </a:lnTo>
                    <a:lnTo>
                      <a:pt x="211" y="33"/>
                    </a:lnTo>
                    <a:lnTo>
                      <a:pt x="208" y="31"/>
                    </a:lnTo>
                    <a:lnTo>
                      <a:pt x="207" y="27"/>
                    </a:lnTo>
                    <a:lnTo>
                      <a:pt x="207" y="24"/>
                    </a:lnTo>
                    <a:lnTo>
                      <a:pt x="207" y="0"/>
                    </a:lnTo>
                    <a:lnTo>
                      <a:pt x="135" y="0"/>
                    </a:lnTo>
                    <a:lnTo>
                      <a:pt x="135" y="24"/>
                    </a:lnTo>
                    <a:lnTo>
                      <a:pt x="134" y="27"/>
                    </a:lnTo>
                    <a:lnTo>
                      <a:pt x="133" y="31"/>
                    </a:lnTo>
                    <a:lnTo>
                      <a:pt x="130" y="33"/>
                    </a:lnTo>
                    <a:lnTo>
                      <a:pt x="126" y="35"/>
                    </a:lnTo>
                    <a:lnTo>
                      <a:pt x="113" y="41"/>
                    </a:lnTo>
                    <a:lnTo>
                      <a:pt x="101" y="47"/>
                    </a:lnTo>
                    <a:lnTo>
                      <a:pt x="88" y="55"/>
                    </a:lnTo>
                    <a:lnTo>
                      <a:pt x="77" y="63"/>
                    </a:lnTo>
                    <a:lnTo>
                      <a:pt x="75" y="65"/>
                    </a:lnTo>
                    <a:lnTo>
                      <a:pt x="71" y="65"/>
                    </a:lnTo>
                    <a:lnTo>
                      <a:pt x="67" y="65"/>
                    </a:lnTo>
                    <a:lnTo>
                      <a:pt x="63" y="64"/>
                    </a:lnTo>
                    <a:lnTo>
                      <a:pt x="38" y="50"/>
                    </a:lnTo>
                    <a:lnTo>
                      <a:pt x="0" y="114"/>
                    </a:lnTo>
                    <a:lnTo>
                      <a:pt x="26" y="130"/>
                    </a:lnTo>
                    <a:lnTo>
                      <a:pt x="29" y="132"/>
                    </a:lnTo>
                    <a:lnTo>
                      <a:pt x="31" y="135"/>
                    </a:lnTo>
                    <a:lnTo>
                      <a:pt x="33" y="139"/>
                    </a:lnTo>
                    <a:lnTo>
                      <a:pt x="31" y="142"/>
                    </a:lnTo>
                    <a:lnTo>
                      <a:pt x="30" y="154"/>
                    </a:lnTo>
                    <a:lnTo>
                      <a:pt x="30" y="167"/>
                    </a:lnTo>
                    <a:lnTo>
                      <a:pt x="30" y="178"/>
                    </a:lnTo>
                    <a:lnTo>
                      <a:pt x="31" y="191"/>
                    </a:lnTo>
                    <a:lnTo>
                      <a:pt x="33" y="195"/>
                    </a:lnTo>
                    <a:lnTo>
                      <a:pt x="31" y="199"/>
                    </a:lnTo>
                    <a:lnTo>
                      <a:pt x="29" y="202"/>
                    </a:lnTo>
                    <a:lnTo>
                      <a:pt x="26" y="204"/>
                    </a:lnTo>
                    <a:lnTo>
                      <a:pt x="0" y="220"/>
                    </a:lnTo>
                    <a:lnTo>
                      <a:pt x="38" y="284"/>
                    </a:lnTo>
                    <a:lnTo>
                      <a:pt x="63" y="270"/>
                    </a:lnTo>
                    <a:lnTo>
                      <a:pt x="67" y="268"/>
                    </a:lnTo>
                    <a:lnTo>
                      <a:pt x="71" y="267"/>
                    </a:lnTo>
                    <a:lnTo>
                      <a:pt x="75" y="268"/>
                    </a:lnTo>
                    <a:lnTo>
                      <a:pt x="77" y="271"/>
                    </a:lnTo>
                    <a:lnTo>
                      <a:pt x="89" y="279"/>
                    </a:lnTo>
                    <a:lnTo>
                      <a:pt x="106" y="286"/>
                    </a:lnTo>
                    <a:lnTo>
                      <a:pt x="124" y="295"/>
                    </a:lnTo>
                    <a:lnTo>
                      <a:pt x="139" y="300"/>
                    </a:lnTo>
                    <a:lnTo>
                      <a:pt x="142" y="303"/>
                    </a:lnTo>
                    <a:lnTo>
                      <a:pt x="144" y="306"/>
                    </a:lnTo>
                    <a:lnTo>
                      <a:pt x="146" y="308"/>
                    </a:lnTo>
                    <a:lnTo>
                      <a:pt x="147" y="312"/>
                    </a:lnTo>
                    <a:lnTo>
                      <a:pt x="147" y="336"/>
                    </a:lnTo>
                    <a:lnTo>
                      <a:pt x="207" y="336"/>
                    </a:lnTo>
                    <a:lnTo>
                      <a:pt x="207" y="312"/>
                    </a:lnTo>
                    <a:lnTo>
                      <a:pt x="207" y="308"/>
                    </a:lnTo>
                    <a:lnTo>
                      <a:pt x="208" y="306"/>
                    </a:lnTo>
                    <a:lnTo>
                      <a:pt x="211" y="303"/>
                    </a:lnTo>
                    <a:lnTo>
                      <a:pt x="215" y="300"/>
                    </a:lnTo>
                    <a:lnTo>
                      <a:pt x="223" y="297"/>
                    </a:lnTo>
                    <a:lnTo>
                      <a:pt x="230" y="291"/>
                    </a:lnTo>
                    <a:lnTo>
                      <a:pt x="238" y="285"/>
                    </a:lnTo>
                    <a:lnTo>
                      <a:pt x="246" y="279"/>
                    </a:lnTo>
                    <a:lnTo>
                      <a:pt x="250" y="275"/>
                    </a:lnTo>
                    <a:lnTo>
                      <a:pt x="255" y="271"/>
                    </a:lnTo>
                    <a:lnTo>
                      <a:pt x="257" y="268"/>
                    </a:lnTo>
                    <a:lnTo>
                      <a:pt x="261" y="267"/>
                    </a:lnTo>
                    <a:lnTo>
                      <a:pt x="265" y="268"/>
                    </a:lnTo>
                    <a:lnTo>
                      <a:pt x="269" y="270"/>
                    </a:lnTo>
                    <a:lnTo>
                      <a:pt x="295" y="284"/>
                    </a:lnTo>
                    <a:lnTo>
                      <a:pt x="332" y="220"/>
                    </a:lnTo>
                    <a:lnTo>
                      <a:pt x="306" y="20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32" name="Google Shape;132;p2"/>
          <p:cNvGrpSpPr/>
          <p:nvPr/>
        </p:nvGrpSpPr>
        <p:grpSpPr>
          <a:xfrm>
            <a:off x="1587500" y="5055576"/>
            <a:ext cx="3771900" cy="939800"/>
            <a:chOff x="1587500" y="5055576"/>
            <a:chExt cx="3771900" cy="939800"/>
          </a:xfrm>
        </p:grpSpPr>
        <p:sp>
          <p:nvSpPr>
            <p:cNvPr id="133" name="Google Shape;133;p2"/>
            <p:cNvSpPr/>
            <p:nvPr/>
          </p:nvSpPr>
          <p:spPr>
            <a:xfrm>
              <a:off x="1587500" y="5154978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rgbClr val="00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3. Analytics Team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419600" y="5055576"/>
              <a:ext cx="939800" cy="939800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35" name="Google Shape;135;p2" descr="Icon of gears. "/>
            <p:cNvGrpSpPr/>
            <p:nvPr/>
          </p:nvGrpSpPr>
          <p:grpSpPr>
            <a:xfrm>
              <a:off x="4717582" y="5353558"/>
              <a:ext cx="343837" cy="343837"/>
              <a:chOff x="7613650" y="1387475"/>
              <a:chExt cx="284163" cy="284163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13650" y="1471613"/>
                <a:ext cx="200025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7781925" y="1387475"/>
                <a:ext cx="115888" cy="1174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9" extrusionOk="0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38" name="Google Shape;138;p2"/>
          <p:cNvGrpSpPr/>
          <p:nvPr/>
        </p:nvGrpSpPr>
        <p:grpSpPr>
          <a:xfrm>
            <a:off x="838200" y="3235325"/>
            <a:ext cx="3771900" cy="939800"/>
            <a:chOff x="838200" y="3235325"/>
            <a:chExt cx="3771900" cy="939800"/>
          </a:xfrm>
        </p:grpSpPr>
        <p:sp>
          <p:nvSpPr>
            <p:cNvPr id="139" name="Google Shape;139;p2"/>
            <p:cNvSpPr/>
            <p:nvPr/>
          </p:nvSpPr>
          <p:spPr>
            <a:xfrm>
              <a:off x="838200" y="333472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rgbClr val="CB7A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2. Problems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670300" y="3235325"/>
              <a:ext cx="939800" cy="939800"/>
            </a:xfrm>
            <a:prstGeom prst="ellipse">
              <a:avLst/>
            </a:prstGeom>
            <a:solidFill>
              <a:srgbClr val="CB7A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" name="Google Shape;141;p2" descr="Icon of box and whisker chart. "/>
            <p:cNvSpPr/>
            <p:nvPr/>
          </p:nvSpPr>
          <p:spPr>
            <a:xfrm>
              <a:off x="3967321" y="3532346"/>
              <a:ext cx="345758" cy="345758"/>
            </a:xfrm>
            <a:custGeom>
              <a:avLst/>
              <a:gdLst/>
              <a:ahLst/>
              <a:cxnLst/>
              <a:rect l="l" t="t" r="r" b="b"/>
              <a:pathLst>
                <a:path w="898" h="898" extrusionOk="0">
                  <a:moveTo>
                    <a:pt x="718" y="464"/>
                  </a:moveTo>
                  <a:lnTo>
                    <a:pt x="718" y="467"/>
                  </a:lnTo>
                  <a:lnTo>
                    <a:pt x="717" y="470"/>
                  </a:lnTo>
                  <a:lnTo>
                    <a:pt x="716" y="472"/>
                  </a:lnTo>
                  <a:lnTo>
                    <a:pt x="714" y="474"/>
                  </a:lnTo>
                  <a:lnTo>
                    <a:pt x="712" y="477"/>
                  </a:lnTo>
                  <a:lnTo>
                    <a:pt x="710" y="478"/>
                  </a:lnTo>
                  <a:lnTo>
                    <a:pt x="706" y="479"/>
                  </a:lnTo>
                  <a:lnTo>
                    <a:pt x="703" y="479"/>
                  </a:lnTo>
                  <a:lnTo>
                    <a:pt x="658" y="479"/>
                  </a:lnTo>
                  <a:lnTo>
                    <a:pt x="658" y="543"/>
                  </a:lnTo>
                  <a:lnTo>
                    <a:pt x="658" y="546"/>
                  </a:lnTo>
                  <a:lnTo>
                    <a:pt x="657" y="549"/>
                  </a:lnTo>
                  <a:lnTo>
                    <a:pt x="656" y="551"/>
                  </a:lnTo>
                  <a:lnTo>
                    <a:pt x="654" y="554"/>
                  </a:lnTo>
                  <a:lnTo>
                    <a:pt x="652" y="556"/>
                  </a:lnTo>
                  <a:lnTo>
                    <a:pt x="650" y="557"/>
                  </a:lnTo>
                  <a:lnTo>
                    <a:pt x="647" y="558"/>
                  </a:lnTo>
                  <a:lnTo>
                    <a:pt x="643" y="558"/>
                  </a:lnTo>
                  <a:lnTo>
                    <a:pt x="641" y="558"/>
                  </a:lnTo>
                  <a:lnTo>
                    <a:pt x="638" y="557"/>
                  </a:lnTo>
                  <a:lnTo>
                    <a:pt x="636" y="556"/>
                  </a:lnTo>
                  <a:lnTo>
                    <a:pt x="634" y="554"/>
                  </a:lnTo>
                  <a:lnTo>
                    <a:pt x="632" y="551"/>
                  </a:lnTo>
                  <a:lnTo>
                    <a:pt x="631" y="549"/>
                  </a:lnTo>
                  <a:lnTo>
                    <a:pt x="629" y="546"/>
                  </a:lnTo>
                  <a:lnTo>
                    <a:pt x="628" y="543"/>
                  </a:lnTo>
                  <a:lnTo>
                    <a:pt x="628" y="479"/>
                  </a:lnTo>
                  <a:lnTo>
                    <a:pt x="583" y="479"/>
                  </a:lnTo>
                  <a:lnTo>
                    <a:pt x="581" y="479"/>
                  </a:lnTo>
                  <a:lnTo>
                    <a:pt x="578" y="478"/>
                  </a:lnTo>
                  <a:lnTo>
                    <a:pt x="576" y="477"/>
                  </a:lnTo>
                  <a:lnTo>
                    <a:pt x="574" y="474"/>
                  </a:lnTo>
                  <a:lnTo>
                    <a:pt x="572" y="472"/>
                  </a:lnTo>
                  <a:lnTo>
                    <a:pt x="571" y="470"/>
                  </a:lnTo>
                  <a:lnTo>
                    <a:pt x="570" y="467"/>
                  </a:lnTo>
                  <a:lnTo>
                    <a:pt x="570" y="464"/>
                  </a:lnTo>
                  <a:lnTo>
                    <a:pt x="570" y="404"/>
                  </a:lnTo>
                  <a:lnTo>
                    <a:pt x="570" y="402"/>
                  </a:lnTo>
                  <a:lnTo>
                    <a:pt x="571" y="398"/>
                  </a:lnTo>
                  <a:lnTo>
                    <a:pt x="572" y="396"/>
                  </a:lnTo>
                  <a:lnTo>
                    <a:pt x="574" y="394"/>
                  </a:lnTo>
                  <a:lnTo>
                    <a:pt x="576" y="392"/>
                  </a:lnTo>
                  <a:lnTo>
                    <a:pt x="578" y="391"/>
                  </a:lnTo>
                  <a:lnTo>
                    <a:pt x="581" y="390"/>
                  </a:lnTo>
                  <a:lnTo>
                    <a:pt x="583" y="389"/>
                  </a:lnTo>
                  <a:lnTo>
                    <a:pt x="628" y="389"/>
                  </a:lnTo>
                  <a:lnTo>
                    <a:pt x="628" y="129"/>
                  </a:lnTo>
                  <a:lnTo>
                    <a:pt x="629" y="126"/>
                  </a:lnTo>
                  <a:lnTo>
                    <a:pt x="631" y="123"/>
                  </a:lnTo>
                  <a:lnTo>
                    <a:pt x="632" y="121"/>
                  </a:lnTo>
                  <a:lnTo>
                    <a:pt x="634" y="118"/>
                  </a:lnTo>
                  <a:lnTo>
                    <a:pt x="636" y="117"/>
                  </a:lnTo>
                  <a:lnTo>
                    <a:pt x="638" y="115"/>
                  </a:lnTo>
                  <a:lnTo>
                    <a:pt x="641" y="114"/>
                  </a:lnTo>
                  <a:lnTo>
                    <a:pt x="643" y="114"/>
                  </a:lnTo>
                  <a:lnTo>
                    <a:pt x="647" y="114"/>
                  </a:lnTo>
                  <a:lnTo>
                    <a:pt x="650" y="115"/>
                  </a:lnTo>
                  <a:lnTo>
                    <a:pt x="652" y="117"/>
                  </a:lnTo>
                  <a:lnTo>
                    <a:pt x="654" y="118"/>
                  </a:lnTo>
                  <a:lnTo>
                    <a:pt x="656" y="121"/>
                  </a:lnTo>
                  <a:lnTo>
                    <a:pt x="657" y="123"/>
                  </a:lnTo>
                  <a:lnTo>
                    <a:pt x="658" y="127"/>
                  </a:lnTo>
                  <a:lnTo>
                    <a:pt x="658" y="129"/>
                  </a:lnTo>
                  <a:lnTo>
                    <a:pt x="658" y="389"/>
                  </a:lnTo>
                  <a:lnTo>
                    <a:pt x="703" y="389"/>
                  </a:lnTo>
                  <a:lnTo>
                    <a:pt x="706" y="390"/>
                  </a:lnTo>
                  <a:lnTo>
                    <a:pt x="710" y="391"/>
                  </a:lnTo>
                  <a:lnTo>
                    <a:pt x="712" y="392"/>
                  </a:lnTo>
                  <a:lnTo>
                    <a:pt x="714" y="394"/>
                  </a:lnTo>
                  <a:lnTo>
                    <a:pt x="716" y="396"/>
                  </a:lnTo>
                  <a:lnTo>
                    <a:pt x="717" y="398"/>
                  </a:lnTo>
                  <a:lnTo>
                    <a:pt x="718" y="402"/>
                  </a:lnTo>
                  <a:lnTo>
                    <a:pt x="718" y="404"/>
                  </a:lnTo>
                  <a:lnTo>
                    <a:pt x="718" y="464"/>
                  </a:lnTo>
                  <a:close/>
                  <a:moveTo>
                    <a:pt x="643" y="763"/>
                  </a:moveTo>
                  <a:lnTo>
                    <a:pt x="638" y="762"/>
                  </a:lnTo>
                  <a:lnTo>
                    <a:pt x="632" y="762"/>
                  </a:lnTo>
                  <a:lnTo>
                    <a:pt x="626" y="760"/>
                  </a:lnTo>
                  <a:lnTo>
                    <a:pt x="621" y="758"/>
                  </a:lnTo>
                  <a:lnTo>
                    <a:pt x="616" y="756"/>
                  </a:lnTo>
                  <a:lnTo>
                    <a:pt x="610" y="753"/>
                  </a:lnTo>
                  <a:lnTo>
                    <a:pt x="606" y="749"/>
                  </a:lnTo>
                  <a:lnTo>
                    <a:pt x="602" y="745"/>
                  </a:lnTo>
                  <a:lnTo>
                    <a:pt x="597" y="741"/>
                  </a:lnTo>
                  <a:lnTo>
                    <a:pt x="594" y="737"/>
                  </a:lnTo>
                  <a:lnTo>
                    <a:pt x="591" y="731"/>
                  </a:lnTo>
                  <a:lnTo>
                    <a:pt x="589" y="727"/>
                  </a:lnTo>
                  <a:lnTo>
                    <a:pt x="587" y="720"/>
                  </a:lnTo>
                  <a:lnTo>
                    <a:pt x="586" y="715"/>
                  </a:lnTo>
                  <a:lnTo>
                    <a:pt x="584" y="710"/>
                  </a:lnTo>
                  <a:lnTo>
                    <a:pt x="583" y="703"/>
                  </a:lnTo>
                  <a:lnTo>
                    <a:pt x="584" y="697"/>
                  </a:lnTo>
                  <a:lnTo>
                    <a:pt x="586" y="692"/>
                  </a:lnTo>
                  <a:lnTo>
                    <a:pt x="587" y="685"/>
                  </a:lnTo>
                  <a:lnTo>
                    <a:pt x="589" y="680"/>
                  </a:lnTo>
                  <a:lnTo>
                    <a:pt x="591" y="674"/>
                  </a:lnTo>
                  <a:lnTo>
                    <a:pt x="594" y="670"/>
                  </a:lnTo>
                  <a:lnTo>
                    <a:pt x="597" y="665"/>
                  </a:lnTo>
                  <a:lnTo>
                    <a:pt x="602" y="661"/>
                  </a:lnTo>
                  <a:lnTo>
                    <a:pt x="606" y="657"/>
                  </a:lnTo>
                  <a:lnTo>
                    <a:pt x="610" y="653"/>
                  </a:lnTo>
                  <a:lnTo>
                    <a:pt x="616" y="651"/>
                  </a:lnTo>
                  <a:lnTo>
                    <a:pt x="621" y="648"/>
                  </a:lnTo>
                  <a:lnTo>
                    <a:pt x="626" y="646"/>
                  </a:lnTo>
                  <a:lnTo>
                    <a:pt x="632" y="645"/>
                  </a:lnTo>
                  <a:lnTo>
                    <a:pt x="638" y="643"/>
                  </a:lnTo>
                  <a:lnTo>
                    <a:pt x="643" y="643"/>
                  </a:lnTo>
                  <a:lnTo>
                    <a:pt x="650" y="643"/>
                  </a:lnTo>
                  <a:lnTo>
                    <a:pt x="656" y="645"/>
                  </a:lnTo>
                  <a:lnTo>
                    <a:pt x="662" y="646"/>
                  </a:lnTo>
                  <a:lnTo>
                    <a:pt x="667" y="648"/>
                  </a:lnTo>
                  <a:lnTo>
                    <a:pt x="672" y="651"/>
                  </a:lnTo>
                  <a:lnTo>
                    <a:pt x="678" y="653"/>
                  </a:lnTo>
                  <a:lnTo>
                    <a:pt x="682" y="657"/>
                  </a:lnTo>
                  <a:lnTo>
                    <a:pt x="686" y="661"/>
                  </a:lnTo>
                  <a:lnTo>
                    <a:pt x="690" y="665"/>
                  </a:lnTo>
                  <a:lnTo>
                    <a:pt x="694" y="670"/>
                  </a:lnTo>
                  <a:lnTo>
                    <a:pt x="697" y="674"/>
                  </a:lnTo>
                  <a:lnTo>
                    <a:pt x="699" y="680"/>
                  </a:lnTo>
                  <a:lnTo>
                    <a:pt x="701" y="685"/>
                  </a:lnTo>
                  <a:lnTo>
                    <a:pt x="702" y="692"/>
                  </a:lnTo>
                  <a:lnTo>
                    <a:pt x="703" y="697"/>
                  </a:lnTo>
                  <a:lnTo>
                    <a:pt x="703" y="703"/>
                  </a:lnTo>
                  <a:lnTo>
                    <a:pt x="703" y="710"/>
                  </a:lnTo>
                  <a:lnTo>
                    <a:pt x="702" y="715"/>
                  </a:lnTo>
                  <a:lnTo>
                    <a:pt x="701" y="720"/>
                  </a:lnTo>
                  <a:lnTo>
                    <a:pt x="699" y="727"/>
                  </a:lnTo>
                  <a:lnTo>
                    <a:pt x="697" y="731"/>
                  </a:lnTo>
                  <a:lnTo>
                    <a:pt x="694" y="737"/>
                  </a:lnTo>
                  <a:lnTo>
                    <a:pt x="690" y="741"/>
                  </a:lnTo>
                  <a:lnTo>
                    <a:pt x="686" y="745"/>
                  </a:lnTo>
                  <a:lnTo>
                    <a:pt x="682" y="749"/>
                  </a:lnTo>
                  <a:lnTo>
                    <a:pt x="678" y="753"/>
                  </a:lnTo>
                  <a:lnTo>
                    <a:pt x="672" y="756"/>
                  </a:lnTo>
                  <a:lnTo>
                    <a:pt x="667" y="758"/>
                  </a:lnTo>
                  <a:lnTo>
                    <a:pt x="662" y="760"/>
                  </a:lnTo>
                  <a:lnTo>
                    <a:pt x="656" y="762"/>
                  </a:lnTo>
                  <a:lnTo>
                    <a:pt x="650" y="762"/>
                  </a:lnTo>
                  <a:lnTo>
                    <a:pt x="643" y="763"/>
                  </a:lnTo>
                  <a:close/>
                  <a:moveTo>
                    <a:pt x="540" y="284"/>
                  </a:moveTo>
                  <a:lnTo>
                    <a:pt x="538" y="287"/>
                  </a:lnTo>
                  <a:lnTo>
                    <a:pt x="537" y="290"/>
                  </a:lnTo>
                  <a:lnTo>
                    <a:pt x="536" y="294"/>
                  </a:lnTo>
                  <a:lnTo>
                    <a:pt x="534" y="296"/>
                  </a:lnTo>
                  <a:lnTo>
                    <a:pt x="532" y="297"/>
                  </a:lnTo>
                  <a:lnTo>
                    <a:pt x="530" y="298"/>
                  </a:lnTo>
                  <a:lnTo>
                    <a:pt x="527" y="299"/>
                  </a:lnTo>
                  <a:lnTo>
                    <a:pt x="525" y="299"/>
                  </a:lnTo>
                  <a:lnTo>
                    <a:pt x="480" y="299"/>
                  </a:lnTo>
                  <a:lnTo>
                    <a:pt x="480" y="543"/>
                  </a:lnTo>
                  <a:lnTo>
                    <a:pt x="479" y="546"/>
                  </a:lnTo>
                  <a:lnTo>
                    <a:pt x="479" y="549"/>
                  </a:lnTo>
                  <a:lnTo>
                    <a:pt x="476" y="551"/>
                  </a:lnTo>
                  <a:lnTo>
                    <a:pt x="475" y="554"/>
                  </a:lnTo>
                  <a:lnTo>
                    <a:pt x="472" y="556"/>
                  </a:lnTo>
                  <a:lnTo>
                    <a:pt x="470" y="557"/>
                  </a:lnTo>
                  <a:lnTo>
                    <a:pt x="467" y="558"/>
                  </a:lnTo>
                  <a:lnTo>
                    <a:pt x="465" y="558"/>
                  </a:lnTo>
                  <a:lnTo>
                    <a:pt x="461" y="558"/>
                  </a:lnTo>
                  <a:lnTo>
                    <a:pt x="458" y="557"/>
                  </a:lnTo>
                  <a:lnTo>
                    <a:pt x="456" y="556"/>
                  </a:lnTo>
                  <a:lnTo>
                    <a:pt x="454" y="554"/>
                  </a:lnTo>
                  <a:lnTo>
                    <a:pt x="452" y="551"/>
                  </a:lnTo>
                  <a:lnTo>
                    <a:pt x="451" y="549"/>
                  </a:lnTo>
                  <a:lnTo>
                    <a:pt x="450" y="546"/>
                  </a:lnTo>
                  <a:lnTo>
                    <a:pt x="450" y="543"/>
                  </a:lnTo>
                  <a:lnTo>
                    <a:pt x="450" y="299"/>
                  </a:lnTo>
                  <a:lnTo>
                    <a:pt x="405" y="299"/>
                  </a:lnTo>
                  <a:lnTo>
                    <a:pt x="402" y="299"/>
                  </a:lnTo>
                  <a:lnTo>
                    <a:pt x="398" y="298"/>
                  </a:lnTo>
                  <a:lnTo>
                    <a:pt x="396" y="297"/>
                  </a:lnTo>
                  <a:lnTo>
                    <a:pt x="394" y="296"/>
                  </a:lnTo>
                  <a:lnTo>
                    <a:pt x="392" y="294"/>
                  </a:lnTo>
                  <a:lnTo>
                    <a:pt x="391" y="290"/>
                  </a:lnTo>
                  <a:lnTo>
                    <a:pt x="390" y="287"/>
                  </a:lnTo>
                  <a:lnTo>
                    <a:pt x="390" y="284"/>
                  </a:lnTo>
                  <a:lnTo>
                    <a:pt x="390" y="225"/>
                  </a:lnTo>
                  <a:lnTo>
                    <a:pt x="390" y="222"/>
                  </a:lnTo>
                  <a:lnTo>
                    <a:pt x="391" y="219"/>
                  </a:lnTo>
                  <a:lnTo>
                    <a:pt x="392" y="217"/>
                  </a:lnTo>
                  <a:lnTo>
                    <a:pt x="394" y="214"/>
                  </a:lnTo>
                  <a:lnTo>
                    <a:pt x="396" y="212"/>
                  </a:lnTo>
                  <a:lnTo>
                    <a:pt x="398" y="211"/>
                  </a:lnTo>
                  <a:lnTo>
                    <a:pt x="402" y="210"/>
                  </a:lnTo>
                  <a:lnTo>
                    <a:pt x="405" y="210"/>
                  </a:lnTo>
                  <a:lnTo>
                    <a:pt x="450" y="210"/>
                  </a:lnTo>
                  <a:lnTo>
                    <a:pt x="450" y="129"/>
                  </a:lnTo>
                  <a:lnTo>
                    <a:pt x="450" y="126"/>
                  </a:lnTo>
                  <a:lnTo>
                    <a:pt x="451" y="123"/>
                  </a:lnTo>
                  <a:lnTo>
                    <a:pt x="452" y="121"/>
                  </a:lnTo>
                  <a:lnTo>
                    <a:pt x="454" y="118"/>
                  </a:lnTo>
                  <a:lnTo>
                    <a:pt x="456" y="117"/>
                  </a:lnTo>
                  <a:lnTo>
                    <a:pt x="458" y="115"/>
                  </a:lnTo>
                  <a:lnTo>
                    <a:pt x="461" y="114"/>
                  </a:lnTo>
                  <a:lnTo>
                    <a:pt x="465" y="114"/>
                  </a:lnTo>
                  <a:lnTo>
                    <a:pt x="467" y="114"/>
                  </a:lnTo>
                  <a:lnTo>
                    <a:pt x="470" y="115"/>
                  </a:lnTo>
                  <a:lnTo>
                    <a:pt x="472" y="117"/>
                  </a:lnTo>
                  <a:lnTo>
                    <a:pt x="475" y="118"/>
                  </a:lnTo>
                  <a:lnTo>
                    <a:pt x="476" y="121"/>
                  </a:lnTo>
                  <a:lnTo>
                    <a:pt x="479" y="123"/>
                  </a:lnTo>
                  <a:lnTo>
                    <a:pt x="479" y="127"/>
                  </a:lnTo>
                  <a:lnTo>
                    <a:pt x="480" y="129"/>
                  </a:lnTo>
                  <a:lnTo>
                    <a:pt x="480" y="210"/>
                  </a:lnTo>
                  <a:lnTo>
                    <a:pt x="525" y="210"/>
                  </a:lnTo>
                  <a:lnTo>
                    <a:pt x="527" y="210"/>
                  </a:lnTo>
                  <a:lnTo>
                    <a:pt x="530" y="211"/>
                  </a:lnTo>
                  <a:lnTo>
                    <a:pt x="532" y="212"/>
                  </a:lnTo>
                  <a:lnTo>
                    <a:pt x="534" y="214"/>
                  </a:lnTo>
                  <a:lnTo>
                    <a:pt x="536" y="217"/>
                  </a:lnTo>
                  <a:lnTo>
                    <a:pt x="537" y="219"/>
                  </a:lnTo>
                  <a:lnTo>
                    <a:pt x="538" y="222"/>
                  </a:lnTo>
                  <a:lnTo>
                    <a:pt x="540" y="225"/>
                  </a:lnTo>
                  <a:lnTo>
                    <a:pt x="540" y="284"/>
                  </a:lnTo>
                  <a:close/>
                  <a:moveTo>
                    <a:pt x="465" y="763"/>
                  </a:moveTo>
                  <a:lnTo>
                    <a:pt x="458" y="762"/>
                  </a:lnTo>
                  <a:lnTo>
                    <a:pt x="452" y="762"/>
                  </a:lnTo>
                  <a:lnTo>
                    <a:pt x="446" y="760"/>
                  </a:lnTo>
                  <a:lnTo>
                    <a:pt x="441" y="758"/>
                  </a:lnTo>
                  <a:lnTo>
                    <a:pt x="436" y="756"/>
                  </a:lnTo>
                  <a:lnTo>
                    <a:pt x="430" y="753"/>
                  </a:lnTo>
                  <a:lnTo>
                    <a:pt x="426" y="749"/>
                  </a:lnTo>
                  <a:lnTo>
                    <a:pt x="422" y="745"/>
                  </a:lnTo>
                  <a:lnTo>
                    <a:pt x="419" y="741"/>
                  </a:lnTo>
                  <a:lnTo>
                    <a:pt x="414" y="737"/>
                  </a:lnTo>
                  <a:lnTo>
                    <a:pt x="412" y="731"/>
                  </a:lnTo>
                  <a:lnTo>
                    <a:pt x="409" y="727"/>
                  </a:lnTo>
                  <a:lnTo>
                    <a:pt x="407" y="720"/>
                  </a:lnTo>
                  <a:lnTo>
                    <a:pt x="406" y="715"/>
                  </a:lnTo>
                  <a:lnTo>
                    <a:pt x="405" y="710"/>
                  </a:lnTo>
                  <a:lnTo>
                    <a:pt x="405" y="703"/>
                  </a:lnTo>
                  <a:lnTo>
                    <a:pt x="405" y="697"/>
                  </a:lnTo>
                  <a:lnTo>
                    <a:pt x="406" y="692"/>
                  </a:lnTo>
                  <a:lnTo>
                    <a:pt x="407" y="685"/>
                  </a:lnTo>
                  <a:lnTo>
                    <a:pt x="409" y="680"/>
                  </a:lnTo>
                  <a:lnTo>
                    <a:pt x="412" y="674"/>
                  </a:lnTo>
                  <a:lnTo>
                    <a:pt x="414" y="670"/>
                  </a:lnTo>
                  <a:lnTo>
                    <a:pt x="419" y="665"/>
                  </a:lnTo>
                  <a:lnTo>
                    <a:pt x="422" y="661"/>
                  </a:lnTo>
                  <a:lnTo>
                    <a:pt x="426" y="657"/>
                  </a:lnTo>
                  <a:lnTo>
                    <a:pt x="430" y="653"/>
                  </a:lnTo>
                  <a:lnTo>
                    <a:pt x="436" y="651"/>
                  </a:lnTo>
                  <a:lnTo>
                    <a:pt x="441" y="648"/>
                  </a:lnTo>
                  <a:lnTo>
                    <a:pt x="446" y="646"/>
                  </a:lnTo>
                  <a:lnTo>
                    <a:pt x="452" y="645"/>
                  </a:lnTo>
                  <a:lnTo>
                    <a:pt x="458" y="643"/>
                  </a:lnTo>
                  <a:lnTo>
                    <a:pt x="465" y="643"/>
                  </a:lnTo>
                  <a:lnTo>
                    <a:pt x="470" y="643"/>
                  </a:lnTo>
                  <a:lnTo>
                    <a:pt x="476" y="645"/>
                  </a:lnTo>
                  <a:lnTo>
                    <a:pt x="482" y="646"/>
                  </a:lnTo>
                  <a:lnTo>
                    <a:pt x="487" y="648"/>
                  </a:lnTo>
                  <a:lnTo>
                    <a:pt x="492" y="651"/>
                  </a:lnTo>
                  <a:lnTo>
                    <a:pt x="498" y="653"/>
                  </a:lnTo>
                  <a:lnTo>
                    <a:pt x="502" y="657"/>
                  </a:lnTo>
                  <a:lnTo>
                    <a:pt x="506" y="661"/>
                  </a:lnTo>
                  <a:lnTo>
                    <a:pt x="511" y="665"/>
                  </a:lnTo>
                  <a:lnTo>
                    <a:pt x="514" y="670"/>
                  </a:lnTo>
                  <a:lnTo>
                    <a:pt x="517" y="674"/>
                  </a:lnTo>
                  <a:lnTo>
                    <a:pt x="519" y="680"/>
                  </a:lnTo>
                  <a:lnTo>
                    <a:pt x="521" y="685"/>
                  </a:lnTo>
                  <a:lnTo>
                    <a:pt x="522" y="692"/>
                  </a:lnTo>
                  <a:lnTo>
                    <a:pt x="524" y="697"/>
                  </a:lnTo>
                  <a:lnTo>
                    <a:pt x="525" y="703"/>
                  </a:lnTo>
                  <a:lnTo>
                    <a:pt x="524" y="710"/>
                  </a:lnTo>
                  <a:lnTo>
                    <a:pt x="522" y="715"/>
                  </a:lnTo>
                  <a:lnTo>
                    <a:pt x="521" y="720"/>
                  </a:lnTo>
                  <a:lnTo>
                    <a:pt x="519" y="727"/>
                  </a:lnTo>
                  <a:lnTo>
                    <a:pt x="517" y="731"/>
                  </a:lnTo>
                  <a:lnTo>
                    <a:pt x="514" y="737"/>
                  </a:lnTo>
                  <a:lnTo>
                    <a:pt x="511" y="741"/>
                  </a:lnTo>
                  <a:lnTo>
                    <a:pt x="506" y="745"/>
                  </a:lnTo>
                  <a:lnTo>
                    <a:pt x="502" y="749"/>
                  </a:lnTo>
                  <a:lnTo>
                    <a:pt x="498" y="753"/>
                  </a:lnTo>
                  <a:lnTo>
                    <a:pt x="492" y="756"/>
                  </a:lnTo>
                  <a:lnTo>
                    <a:pt x="487" y="758"/>
                  </a:lnTo>
                  <a:lnTo>
                    <a:pt x="482" y="760"/>
                  </a:lnTo>
                  <a:lnTo>
                    <a:pt x="476" y="762"/>
                  </a:lnTo>
                  <a:lnTo>
                    <a:pt x="470" y="762"/>
                  </a:lnTo>
                  <a:lnTo>
                    <a:pt x="465" y="763"/>
                  </a:lnTo>
                  <a:close/>
                  <a:moveTo>
                    <a:pt x="330" y="404"/>
                  </a:moveTo>
                  <a:lnTo>
                    <a:pt x="330" y="407"/>
                  </a:lnTo>
                  <a:lnTo>
                    <a:pt x="329" y="410"/>
                  </a:lnTo>
                  <a:lnTo>
                    <a:pt x="328" y="412"/>
                  </a:lnTo>
                  <a:lnTo>
                    <a:pt x="326" y="414"/>
                  </a:lnTo>
                  <a:lnTo>
                    <a:pt x="323" y="417"/>
                  </a:lnTo>
                  <a:lnTo>
                    <a:pt x="320" y="418"/>
                  </a:lnTo>
                  <a:lnTo>
                    <a:pt x="318" y="419"/>
                  </a:lnTo>
                  <a:lnTo>
                    <a:pt x="315" y="419"/>
                  </a:lnTo>
                  <a:lnTo>
                    <a:pt x="270" y="419"/>
                  </a:lnTo>
                  <a:lnTo>
                    <a:pt x="270" y="543"/>
                  </a:lnTo>
                  <a:lnTo>
                    <a:pt x="270" y="546"/>
                  </a:lnTo>
                  <a:lnTo>
                    <a:pt x="269" y="549"/>
                  </a:lnTo>
                  <a:lnTo>
                    <a:pt x="268" y="551"/>
                  </a:lnTo>
                  <a:lnTo>
                    <a:pt x="266" y="554"/>
                  </a:lnTo>
                  <a:lnTo>
                    <a:pt x="263" y="556"/>
                  </a:lnTo>
                  <a:lnTo>
                    <a:pt x="260" y="557"/>
                  </a:lnTo>
                  <a:lnTo>
                    <a:pt x="258" y="558"/>
                  </a:lnTo>
                  <a:lnTo>
                    <a:pt x="255" y="558"/>
                  </a:lnTo>
                  <a:lnTo>
                    <a:pt x="252" y="558"/>
                  </a:lnTo>
                  <a:lnTo>
                    <a:pt x="250" y="557"/>
                  </a:lnTo>
                  <a:lnTo>
                    <a:pt x="246" y="556"/>
                  </a:lnTo>
                  <a:lnTo>
                    <a:pt x="244" y="554"/>
                  </a:lnTo>
                  <a:lnTo>
                    <a:pt x="242" y="551"/>
                  </a:lnTo>
                  <a:lnTo>
                    <a:pt x="241" y="549"/>
                  </a:lnTo>
                  <a:lnTo>
                    <a:pt x="240" y="546"/>
                  </a:lnTo>
                  <a:lnTo>
                    <a:pt x="240" y="543"/>
                  </a:lnTo>
                  <a:lnTo>
                    <a:pt x="240" y="419"/>
                  </a:lnTo>
                  <a:lnTo>
                    <a:pt x="195" y="419"/>
                  </a:lnTo>
                  <a:lnTo>
                    <a:pt x="192" y="419"/>
                  </a:lnTo>
                  <a:lnTo>
                    <a:pt x="190" y="418"/>
                  </a:lnTo>
                  <a:lnTo>
                    <a:pt x="186" y="417"/>
                  </a:lnTo>
                  <a:lnTo>
                    <a:pt x="184" y="414"/>
                  </a:lnTo>
                  <a:lnTo>
                    <a:pt x="183" y="412"/>
                  </a:lnTo>
                  <a:lnTo>
                    <a:pt x="181" y="410"/>
                  </a:lnTo>
                  <a:lnTo>
                    <a:pt x="180" y="407"/>
                  </a:lnTo>
                  <a:lnTo>
                    <a:pt x="180" y="404"/>
                  </a:lnTo>
                  <a:lnTo>
                    <a:pt x="180" y="344"/>
                  </a:lnTo>
                  <a:lnTo>
                    <a:pt x="180" y="342"/>
                  </a:lnTo>
                  <a:lnTo>
                    <a:pt x="181" y="339"/>
                  </a:lnTo>
                  <a:lnTo>
                    <a:pt x="183" y="336"/>
                  </a:lnTo>
                  <a:lnTo>
                    <a:pt x="184" y="334"/>
                  </a:lnTo>
                  <a:lnTo>
                    <a:pt x="186" y="332"/>
                  </a:lnTo>
                  <a:lnTo>
                    <a:pt x="190" y="331"/>
                  </a:lnTo>
                  <a:lnTo>
                    <a:pt x="192" y="330"/>
                  </a:lnTo>
                  <a:lnTo>
                    <a:pt x="195" y="329"/>
                  </a:lnTo>
                  <a:lnTo>
                    <a:pt x="240" y="329"/>
                  </a:lnTo>
                  <a:lnTo>
                    <a:pt x="240" y="129"/>
                  </a:lnTo>
                  <a:lnTo>
                    <a:pt x="240" y="126"/>
                  </a:lnTo>
                  <a:lnTo>
                    <a:pt x="241" y="123"/>
                  </a:lnTo>
                  <a:lnTo>
                    <a:pt x="242" y="121"/>
                  </a:lnTo>
                  <a:lnTo>
                    <a:pt x="244" y="118"/>
                  </a:lnTo>
                  <a:lnTo>
                    <a:pt x="246" y="117"/>
                  </a:lnTo>
                  <a:lnTo>
                    <a:pt x="250" y="115"/>
                  </a:lnTo>
                  <a:lnTo>
                    <a:pt x="252" y="114"/>
                  </a:lnTo>
                  <a:lnTo>
                    <a:pt x="255" y="114"/>
                  </a:lnTo>
                  <a:lnTo>
                    <a:pt x="258" y="114"/>
                  </a:lnTo>
                  <a:lnTo>
                    <a:pt x="260" y="115"/>
                  </a:lnTo>
                  <a:lnTo>
                    <a:pt x="263" y="117"/>
                  </a:lnTo>
                  <a:lnTo>
                    <a:pt x="266" y="118"/>
                  </a:lnTo>
                  <a:lnTo>
                    <a:pt x="268" y="121"/>
                  </a:lnTo>
                  <a:lnTo>
                    <a:pt x="269" y="123"/>
                  </a:lnTo>
                  <a:lnTo>
                    <a:pt x="270" y="127"/>
                  </a:lnTo>
                  <a:lnTo>
                    <a:pt x="270" y="129"/>
                  </a:lnTo>
                  <a:lnTo>
                    <a:pt x="270" y="329"/>
                  </a:lnTo>
                  <a:lnTo>
                    <a:pt x="315" y="329"/>
                  </a:lnTo>
                  <a:lnTo>
                    <a:pt x="318" y="330"/>
                  </a:lnTo>
                  <a:lnTo>
                    <a:pt x="320" y="331"/>
                  </a:lnTo>
                  <a:lnTo>
                    <a:pt x="323" y="332"/>
                  </a:lnTo>
                  <a:lnTo>
                    <a:pt x="326" y="334"/>
                  </a:lnTo>
                  <a:lnTo>
                    <a:pt x="328" y="336"/>
                  </a:lnTo>
                  <a:lnTo>
                    <a:pt x="329" y="339"/>
                  </a:lnTo>
                  <a:lnTo>
                    <a:pt x="330" y="342"/>
                  </a:lnTo>
                  <a:lnTo>
                    <a:pt x="330" y="344"/>
                  </a:lnTo>
                  <a:lnTo>
                    <a:pt x="330" y="404"/>
                  </a:lnTo>
                  <a:close/>
                  <a:moveTo>
                    <a:pt x="255" y="763"/>
                  </a:moveTo>
                  <a:lnTo>
                    <a:pt x="249" y="762"/>
                  </a:lnTo>
                  <a:lnTo>
                    <a:pt x="243" y="762"/>
                  </a:lnTo>
                  <a:lnTo>
                    <a:pt x="237" y="760"/>
                  </a:lnTo>
                  <a:lnTo>
                    <a:pt x="231" y="758"/>
                  </a:lnTo>
                  <a:lnTo>
                    <a:pt x="226" y="756"/>
                  </a:lnTo>
                  <a:lnTo>
                    <a:pt x="222" y="753"/>
                  </a:lnTo>
                  <a:lnTo>
                    <a:pt x="216" y="749"/>
                  </a:lnTo>
                  <a:lnTo>
                    <a:pt x="212" y="745"/>
                  </a:lnTo>
                  <a:lnTo>
                    <a:pt x="209" y="741"/>
                  </a:lnTo>
                  <a:lnTo>
                    <a:pt x="206" y="737"/>
                  </a:lnTo>
                  <a:lnTo>
                    <a:pt x="203" y="731"/>
                  </a:lnTo>
                  <a:lnTo>
                    <a:pt x="200" y="727"/>
                  </a:lnTo>
                  <a:lnTo>
                    <a:pt x="198" y="720"/>
                  </a:lnTo>
                  <a:lnTo>
                    <a:pt x="196" y="715"/>
                  </a:lnTo>
                  <a:lnTo>
                    <a:pt x="195" y="710"/>
                  </a:lnTo>
                  <a:lnTo>
                    <a:pt x="195" y="703"/>
                  </a:lnTo>
                  <a:lnTo>
                    <a:pt x="195" y="697"/>
                  </a:lnTo>
                  <a:lnTo>
                    <a:pt x="196" y="692"/>
                  </a:lnTo>
                  <a:lnTo>
                    <a:pt x="198" y="685"/>
                  </a:lnTo>
                  <a:lnTo>
                    <a:pt x="200" y="680"/>
                  </a:lnTo>
                  <a:lnTo>
                    <a:pt x="203" y="674"/>
                  </a:lnTo>
                  <a:lnTo>
                    <a:pt x="206" y="670"/>
                  </a:lnTo>
                  <a:lnTo>
                    <a:pt x="209" y="665"/>
                  </a:lnTo>
                  <a:lnTo>
                    <a:pt x="212" y="661"/>
                  </a:lnTo>
                  <a:lnTo>
                    <a:pt x="216" y="657"/>
                  </a:lnTo>
                  <a:lnTo>
                    <a:pt x="222" y="653"/>
                  </a:lnTo>
                  <a:lnTo>
                    <a:pt x="226" y="651"/>
                  </a:lnTo>
                  <a:lnTo>
                    <a:pt x="231" y="648"/>
                  </a:lnTo>
                  <a:lnTo>
                    <a:pt x="237" y="646"/>
                  </a:lnTo>
                  <a:lnTo>
                    <a:pt x="243" y="645"/>
                  </a:lnTo>
                  <a:lnTo>
                    <a:pt x="249" y="643"/>
                  </a:lnTo>
                  <a:lnTo>
                    <a:pt x="255" y="643"/>
                  </a:lnTo>
                  <a:lnTo>
                    <a:pt x="261" y="643"/>
                  </a:lnTo>
                  <a:lnTo>
                    <a:pt x="267" y="645"/>
                  </a:lnTo>
                  <a:lnTo>
                    <a:pt x="273" y="646"/>
                  </a:lnTo>
                  <a:lnTo>
                    <a:pt x="278" y="648"/>
                  </a:lnTo>
                  <a:lnTo>
                    <a:pt x="284" y="651"/>
                  </a:lnTo>
                  <a:lnTo>
                    <a:pt x="288" y="653"/>
                  </a:lnTo>
                  <a:lnTo>
                    <a:pt x="293" y="657"/>
                  </a:lnTo>
                  <a:lnTo>
                    <a:pt x="298" y="661"/>
                  </a:lnTo>
                  <a:lnTo>
                    <a:pt x="301" y="665"/>
                  </a:lnTo>
                  <a:lnTo>
                    <a:pt x="304" y="670"/>
                  </a:lnTo>
                  <a:lnTo>
                    <a:pt x="307" y="674"/>
                  </a:lnTo>
                  <a:lnTo>
                    <a:pt x="311" y="680"/>
                  </a:lnTo>
                  <a:lnTo>
                    <a:pt x="312" y="685"/>
                  </a:lnTo>
                  <a:lnTo>
                    <a:pt x="314" y="692"/>
                  </a:lnTo>
                  <a:lnTo>
                    <a:pt x="315" y="697"/>
                  </a:lnTo>
                  <a:lnTo>
                    <a:pt x="315" y="703"/>
                  </a:lnTo>
                  <a:lnTo>
                    <a:pt x="315" y="710"/>
                  </a:lnTo>
                  <a:lnTo>
                    <a:pt x="314" y="715"/>
                  </a:lnTo>
                  <a:lnTo>
                    <a:pt x="312" y="720"/>
                  </a:lnTo>
                  <a:lnTo>
                    <a:pt x="311" y="727"/>
                  </a:lnTo>
                  <a:lnTo>
                    <a:pt x="307" y="731"/>
                  </a:lnTo>
                  <a:lnTo>
                    <a:pt x="304" y="737"/>
                  </a:lnTo>
                  <a:lnTo>
                    <a:pt x="301" y="741"/>
                  </a:lnTo>
                  <a:lnTo>
                    <a:pt x="298" y="745"/>
                  </a:lnTo>
                  <a:lnTo>
                    <a:pt x="293" y="749"/>
                  </a:lnTo>
                  <a:lnTo>
                    <a:pt x="288" y="753"/>
                  </a:lnTo>
                  <a:lnTo>
                    <a:pt x="284" y="756"/>
                  </a:lnTo>
                  <a:lnTo>
                    <a:pt x="278" y="758"/>
                  </a:lnTo>
                  <a:lnTo>
                    <a:pt x="273" y="760"/>
                  </a:lnTo>
                  <a:lnTo>
                    <a:pt x="267" y="762"/>
                  </a:lnTo>
                  <a:lnTo>
                    <a:pt x="261" y="762"/>
                  </a:lnTo>
                  <a:lnTo>
                    <a:pt x="255" y="763"/>
                  </a:lnTo>
                  <a:close/>
                  <a:moveTo>
                    <a:pt x="883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2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883"/>
                  </a:lnTo>
                  <a:lnTo>
                    <a:pt x="1" y="886"/>
                  </a:lnTo>
                  <a:lnTo>
                    <a:pt x="2" y="888"/>
                  </a:lnTo>
                  <a:lnTo>
                    <a:pt x="3" y="892"/>
                  </a:lnTo>
                  <a:lnTo>
                    <a:pt x="6" y="894"/>
                  </a:lnTo>
                  <a:lnTo>
                    <a:pt x="8" y="895"/>
                  </a:lnTo>
                  <a:lnTo>
                    <a:pt x="10" y="897"/>
                  </a:lnTo>
                  <a:lnTo>
                    <a:pt x="13" y="897"/>
                  </a:lnTo>
                  <a:lnTo>
                    <a:pt x="15" y="898"/>
                  </a:lnTo>
                  <a:lnTo>
                    <a:pt x="883" y="898"/>
                  </a:lnTo>
                  <a:lnTo>
                    <a:pt x="886" y="897"/>
                  </a:lnTo>
                  <a:lnTo>
                    <a:pt x="888" y="897"/>
                  </a:lnTo>
                  <a:lnTo>
                    <a:pt x="892" y="895"/>
                  </a:lnTo>
                  <a:lnTo>
                    <a:pt x="894" y="894"/>
                  </a:lnTo>
                  <a:lnTo>
                    <a:pt x="896" y="892"/>
                  </a:lnTo>
                  <a:lnTo>
                    <a:pt x="897" y="888"/>
                  </a:lnTo>
                  <a:lnTo>
                    <a:pt x="898" y="886"/>
                  </a:lnTo>
                  <a:lnTo>
                    <a:pt x="898" y="883"/>
                  </a:lnTo>
                  <a:lnTo>
                    <a:pt x="898" y="15"/>
                  </a:lnTo>
                  <a:lnTo>
                    <a:pt x="898" y="12"/>
                  </a:lnTo>
                  <a:lnTo>
                    <a:pt x="897" y="10"/>
                  </a:lnTo>
                  <a:lnTo>
                    <a:pt x="896" y="7"/>
                  </a:lnTo>
                  <a:lnTo>
                    <a:pt x="894" y="5"/>
                  </a:lnTo>
                  <a:lnTo>
                    <a:pt x="892" y="3"/>
                  </a:lnTo>
                  <a:lnTo>
                    <a:pt x="888" y="2"/>
                  </a:lnTo>
                  <a:lnTo>
                    <a:pt x="886" y="0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42" name="Google Shape;142;p2" descr="Shopping car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6639" y="2793535"/>
            <a:ext cx="1866462" cy="187074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3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49" name="Google Shape;149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Project Recap</a:t>
            </a:r>
            <a:b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</a:b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50" name="Google Shape;150;p3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51" name="Google Shape;151;p3"/>
          <p:cNvSpPr/>
          <p:nvPr/>
        </p:nvSpPr>
        <p:spPr>
          <a:xfrm rot="5400000">
            <a:off x="3613340" y="-1917178"/>
            <a:ext cx="5669289" cy="11223340"/>
          </a:xfrm>
          <a:prstGeom prst="trapezoid">
            <a:avLst>
              <a:gd name="adj" fmla="val 25000"/>
            </a:avLst>
          </a:prstGeom>
          <a:solidFill>
            <a:srgbClr val="00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1300220" y="2068581"/>
            <a:ext cx="7747527" cy="327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Our client, a major online grocery retailer servicing cities within Tamil Nadu, India. The Healthy harvest has requested that the Resilient Analytics team help analyze their sales data and provide a sales forecast using a machine learning model. They want to be able to increase customer satisfaction by: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Eliminating Overstocking in order to sell fresh products at all times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Accurately forecasting sales to reduce revenue loss due to product understocking during peak periods.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0810" y="532405"/>
            <a:ext cx="2442891" cy="1372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/>
          <p:nvPr/>
        </p:nvSpPr>
        <p:spPr>
          <a:xfrm>
            <a:off x="13252" y="13252"/>
            <a:ext cx="5763447" cy="6858000"/>
          </a:xfrm>
          <a:prstGeom prst="rect">
            <a:avLst/>
          </a:prstGeom>
          <a:solidFill>
            <a:srgbClr val="006666"/>
          </a:solidFill>
          <a:ln w="1270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1315453" y="1684421"/>
            <a:ext cx="1540042" cy="141170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1507958" y="1532021"/>
            <a:ext cx="1540042" cy="1411705"/>
          </a:xfrm>
          <a:prstGeom prst="ellipse">
            <a:avLst/>
          </a:prstGeom>
          <a:solidFill>
            <a:srgbClr val="00808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1981841" y="1444709"/>
            <a:ext cx="3781606" cy="108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Problems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62" name="Google Shape;162;p4"/>
          <p:cNvCxnSpPr/>
          <p:nvPr/>
        </p:nvCxnSpPr>
        <p:spPr>
          <a:xfrm>
            <a:off x="256674" y="301710"/>
            <a:ext cx="0" cy="63076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163" name="Google Shape;163;p4"/>
          <p:cNvCxnSpPr/>
          <p:nvPr/>
        </p:nvCxnSpPr>
        <p:spPr>
          <a:xfrm>
            <a:off x="420949" y="323485"/>
            <a:ext cx="0" cy="63076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164" name="Google Shape;164;p4"/>
          <p:cNvCxnSpPr/>
          <p:nvPr/>
        </p:nvCxnSpPr>
        <p:spPr>
          <a:xfrm>
            <a:off x="585224" y="345260"/>
            <a:ext cx="0" cy="63076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Dot"/>
            <a:round/>
            <a:headEnd type="none" w="sm" len="sm"/>
            <a:tailEnd type="none" w="sm" len="sm"/>
          </a:ln>
        </p:spPr>
      </p:cxnSp>
      <p:cxnSp>
        <p:nvCxnSpPr>
          <p:cNvPr id="165" name="Google Shape;165;p4"/>
          <p:cNvCxnSpPr/>
          <p:nvPr/>
        </p:nvCxnSpPr>
        <p:spPr>
          <a:xfrm>
            <a:off x="749499" y="367035"/>
            <a:ext cx="0" cy="630763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166" name="Google Shape;166;p4"/>
          <p:cNvSpPr txBox="1"/>
          <p:nvPr/>
        </p:nvSpPr>
        <p:spPr>
          <a:xfrm>
            <a:off x="6352674" y="1144149"/>
            <a:ext cx="51228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Inaccurate forecast sales.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Stock shortages and overstocking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Revenue loss 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5"/>
          <p:cNvGrpSpPr/>
          <p:nvPr/>
        </p:nvGrpSpPr>
        <p:grpSpPr>
          <a:xfrm>
            <a:off x="6848507" y="1137554"/>
            <a:ext cx="4378310" cy="2584500"/>
            <a:chOff x="6848507" y="1137554"/>
            <a:chExt cx="4378310" cy="2584500"/>
          </a:xfrm>
        </p:grpSpPr>
        <p:sp>
          <p:nvSpPr>
            <p:cNvPr id="172" name="Google Shape;172;p5"/>
            <p:cNvSpPr/>
            <p:nvPr/>
          </p:nvSpPr>
          <p:spPr>
            <a:xfrm>
              <a:off x="6848507" y="1137554"/>
              <a:ext cx="4378310" cy="2584500"/>
            </a:xfrm>
            <a:prstGeom prst="roundRect">
              <a:avLst>
                <a:gd name="adj" fmla="val 16667"/>
              </a:avLst>
            </a:prstGeom>
            <a:solidFill>
              <a:srgbClr val="CB7A0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7252218" y="1438895"/>
              <a:ext cx="3569198" cy="1420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Data Engineers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Olalekan Olujobi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Khadijah Okanlawon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1021847" y="1132730"/>
            <a:ext cx="4378310" cy="2584500"/>
            <a:chOff x="1021847" y="1132730"/>
            <a:chExt cx="4378310" cy="2584500"/>
          </a:xfrm>
        </p:grpSpPr>
        <p:sp>
          <p:nvSpPr>
            <p:cNvPr id="175" name="Google Shape;175;p5"/>
            <p:cNvSpPr/>
            <p:nvPr/>
          </p:nvSpPr>
          <p:spPr>
            <a:xfrm>
              <a:off x="1021847" y="1132730"/>
              <a:ext cx="4378310" cy="2584500"/>
            </a:xfrm>
            <a:prstGeom prst="roundRect">
              <a:avLst>
                <a:gd name="adj" fmla="val 16667"/>
              </a:avLst>
            </a:prstGeom>
            <a:solidFill>
              <a:srgbClr val="00666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1370584" y="1438895"/>
              <a:ext cx="3771637" cy="18819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Project Management Team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Faith Leo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Joyce Ogabi 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Wisdom Ojo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5"/>
          <p:cNvGrpSpPr/>
          <p:nvPr/>
        </p:nvGrpSpPr>
        <p:grpSpPr>
          <a:xfrm>
            <a:off x="965182" y="3986096"/>
            <a:ext cx="4378310" cy="2584500"/>
            <a:chOff x="965182" y="3986096"/>
            <a:chExt cx="4378310" cy="2584500"/>
          </a:xfrm>
        </p:grpSpPr>
        <p:sp>
          <p:nvSpPr>
            <p:cNvPr id="178" name="Google Shape;178;p5"/>
            <p:cNvSpPr/>
            <p:nvPr/>
          </p:nvSpPr>
          <p:spPr>
            <a:xfrm>
              <a:off x="965182" y="3986096"/>
              <a:ext cx="4378310" cy="2584500"/>
            </a:xfrm>
            <a:prstGeom prst="roundRect">
              <a:avLst>
                <a:gd name="adj" fmla="val 16667"/>
              </a:avLst>
            </a:prstGeom>
            <a:solidFill>
              <a:srgbClr val="CB7A09"/>
            </a:solidFill>
            <a:ln w="12700" cap="flat" cmpd="sng">
              <a:solidFill>
                <a:srgbClr val="F59F2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1370584" y="4344870"/>
              <a:ext cx="3490133" cy="1934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Data Analysts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Omela Okosi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Chinazor Onuorah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Favour Ejimkonye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6848436" y="4019958"/>
            <a:ext cx="4378310" cy="2584500"/>
            <a:chOff x="6848436" y="4019958"/>
            <a:chExt cx="4378310" cy="2584500"/>
          </a:xfrm>
        </p:grpSpPr>
        <p:sp>
          <p:nvSpPr>
            <p:cNvPr id="181" name="Google Shape;181;p5"/>
            <p:cNvSpPr/>
            <p:nvPr/>
          </p:nvSpPr>
          <p:spPr>
            <a:xfrm>
              <a:off x="6848436" y="4019958"/>
              <a:ext cx="4378310" cy="2584500"/>
            </a:xfrm>
            <a:prstGeom prst="roundRect">
              <a:avLst>
                <a:gd name="adj" fmla="val 16667"/>
              </a:avLst>
            </a:prstGeom>
            <a:solidFill>
              <a:srgbClr val="00666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7137918" y="4344870"/>
              <a:ext cx="3683497" cy="1728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Machine Learning Engineers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Amos Kiprop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Lateef Azeez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Phoebe Joel</a:t>
              </a: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3" name="Google Shape;183;p5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cxnSp>
        <p:nvCxnSpPr>
          <p:cNvPr id="184" name="Google Shape;184;p5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85" name="Google Shape;185;p5"/>
          <p:cNvSpPr txBox="1"/>
          <p:nvPr/>
        </p:nvSpPr>
        <p:spPr>
          <a:xfrm>
            <a:off x="4156660" y="165725"/>
            <a:ext cx="3878680" cy="643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The Analytics Team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22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22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22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6"/>
          <p:cNvCxnSpPr/>
          <p:nvPr/>
        </p:nvCxnSpPr>
        <p:spPr>
          <a:xfrm>
            <a:off x="8105775" y="522900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92" name="Google Shape;192;p6"/>
          <p:cNvSpPr txBox="1"/>
          <p:nvPr/>
        </p:nvSpPr>
        <p:spPr>
          <a:xfrm>
            <a:off x="228600" y="298651"/>
            <a:ext cx="11734800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entury Gothic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Workflow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93" name="Google Shape;193;p6"/>
          <p:cNvCxnSpPr/>
          <p:nvPr/>
        </p:nvCxnSpPr>
        <p:spPr>
          <a:xfrm>
            <a:off x="0" y="522900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grpSp>
        <p:nvGrpSpPr>
          <p:cNvPr id="194" name="Google Shape;194;p6"/>
          <p:cNvGrpSpPr/>
          <p:nvPr/>
        </p:nvGrpSpPr>
        <p:grpSpPr>
          <a:xfrm>
            <a:off x="690205" y="1527631"/>
            <a:ext cx="2050873" cy="4336142"/>
            <a:chOff x="704201" y="1527631"/>
            <a:chExt cx="2050873" cy="4336142"/>
          </a:xfrm>
        </p:grpSpPr>
        <p:sp>
          <p:nvSpPr>
            <p:cNvPr id="195" name="Google Shape;195;p6"/>
            <p:cNvSpPr/>
            <p:nvPr/>
          </p:nvSpPr>
          <p:spPr>
            <a:xfrm rot="5400000">
              <a:off x="-438433" y="2670265"/>
              <a:ext cx="4336142" cy="2050873"/>
            </a:xfrm>
            <a:prstGeom prst="trapezoid">
              <a:avLst>
                <a:gd name="adj" fmla="val 25000"/>
              </a:avLst>
            </a:prstGeom>
            <a:solidFill>
              <a:srgbClr val="00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704201" y="3080148"/>
              <a:ext cx="205087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Data Collection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and Understanding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6"/>
          <p:cNvGrpSpPr/>
          <p:nvPr/>
        </p:nvGrpSpPr>
        <p:grpSpPr>
          <a:xfrm>
            <a:off x="2905782" y="1527630"/>
            <a:ext cx="2044685" cy="4336142"/>
            <a:chOff x="2906861" y="1527631"/>
            <a:chExt cx="2044685" cy="4336142"/>
          </a:xfrm>
        </p:grpSpPr>
        <p:sp>
          <p:nvSpPr>
            <p:cNvPr id="198" name="Google Shape;198;p6"/>
            <p:cNvSpPr/>
            <p:nvPr/>
          </p:nvSpPr>
          <p:spPr>
            <a:xfrm rot="5400000">
              <a:off x="1761132" y="2673360"/>
              <a:ext cx="4336142" cy="2044685"/>
            </a:xfrm>
            <a:prstGeom prst="trapezoid">
              <a:avLst>
                <a:gd name="adj" fmla="val 25000"/>
              </a:avLst>
            </a:prstGeom>
            <a:solidFill>
              <a:srgbClr val="CB7A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952986" y="3121223"/>
              <a:ext cx="1922761" cy="615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Data Engineering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and Cleaning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6"/>
          <p:cNvGrpSpPr/>
          <p:nvPr/>
        </p:nvGrpSpPr>
        <p:grpSpPr>
          <a:xfrm>
            <a:off x="7241533" y="1527629"/>
            <a:ext cx="2044685" cy="4336142"/>
            <a:chOff x="7240457" y="1485535"/>
            <a:chExt cx="2044685" cy="4336142"/>
          </a:xfrm>
        </p:grpSpPr>
        <p:sp>
          <p:nvSpPr>
            <p:cNvPr id="201" name="Google Shape;201;p6"/>
            <p:cNvSpPr/>
            <p:nvPr/>
          </p:nvSpPr>
          <p:spPr>
            <a:xfrm rot="5400000">
              <a:off x="6094728" y="2631263"/>
              <a:ext cx="4336142" cy="2044685"/>
            </a:xfrm>
            <a:prstGeom prst="trapezoid">
              <a:avLst>
                <a:gd name="adj" fmla="val 25000"/>
              </a:avLst>
            </a:prstGeom>
            <a:solidFill>
              <a:srgbClr val="CB7A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7383855" y="3121222"/>
              <a:ext cx="16572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Insights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6"/>
          <p:cNvGrpSpPr/>
          <p:nvPr/>
        </p:nvGrpSpPr>
        <p:grpSpPr>
          <a:xfrm>
            <a:off x="9409414" y="1527631"/>
            <a:ext cx="2044685" cy="4336142"/>
            <a:chOff x="9409414" y="1527631"/>
            <a:chExt cx="2044685" cy="4336142"/>
          </a:xfrm>
        </p:grpSpPr>
        <p:sp>
          <p:nvSpPr>
            <p:cNvPr id="204" name="Google Shape;204;p6"/>
            <p:cNvSpPr/>
            <p:nvPr/>
          </p:nvSpPr>
          <p:spPr>
            <a:xfrm rot="5400000">
              <a:off x="8263685" y="2673360"/>
              <a:ext cx="4336142" cy="2044685"/>
            </a:xfrm>
            <a:prstGeom prst="trapezoid">
              <a:avLst>
                <a:gd name="adj" fmla="val 25000"/>
              </a:avLst>
            </a:prstGeom>
            <a:solidFill>
              <a:srgbClr val="00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9674924" y="3121223"/>
              <a:ext cx="1554453" cy="615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Model Development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6"/>
          <p:cNvGrpSpPr/>
          <p:nvPr/>
        </p:nvGrpSpPr>
        <p:grpSpPr>
          <a:xfrm>
            <a:off x="5073658" y="1527630"/>
            <a:ext cx="2044685" cy="4336142"/>
            <a:chOff x="5073659" y="1527631"/>
            <a:chExt cx="2044685" cy="4336142"/>
          </a:xfrm>
        </p:grpSpPr>
        <p:sp>
          <p:nvSpPr>
            <p:cNvPr id="207" name="Google Shape;207;p6"/>
            <p:cNvSpPr/>
            <p:nvPr/>
          </p:nvSpPr>
          <p:spPr>
            <a:xfrm rot="5400000">
              <a:off x="3927930" y="2673360"/>
              <a:ext cx="4336142" cy="2044685"/>
            </a:xfrm>
            <a:prstGeom prst="trapezoid">
              <a:avLst>
                <a:gd name="adj" fmla="val 25000"/>
              </a:avLst>
            </a:prstGeom>
            <a:solidFill>
              <a:srgbClr val="00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08" name="Google Shape;208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39438" y="2855926"/>
              <a:ext cx="1713124" cy="11461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/>
          <p:nvPr/>
        </p:nvSpPr>
        <p:spPr>
          <a:xfrm>
            <a:off x="2787406" y="4695953"/>
            <a:ext cx="1587500" cy="1587500"/>
          </a:xfrm>
          <a:prstGeom prst="ellipse">
            <a:avLst/>
          </a:prstGeom>
          <a:solidFill>
            <a:srgbClr val="CB7A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5092606" y="4695953"/>
            <a:ext cx="1587500" cy="1587500"/>
          </a:xfrm>
          <a:prstGeom prst="ellipse">
            <a:avLst/>
          </a:prstGeom>
          <a:solidFill>
            <a:srgbClr val="CB7A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7397806" y="4695953"/>
            <a:ext cx="1587500" cy="1587500"/>
          </a:xfrm>
          <a:prstGeom prst="ellipse">
            <a:avLst/>
          </a:prstGeom>
          <a:solidFill>
            <a:srgbClr val="CB7A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9703006" y="4702183"/>
            <a:ext cx="1587500" cy="1587500"/>
          </a:xfrm>
          <a:prstGeom prst="ellipse">
            <a:avLst/>
          </a:prstGeom>
          <a:solidFill>
            <a:srgbClr val="CB7A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18" name="Google Shape;218;p7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cxnSp>
        <p:nvCxnSpPr>
          <p:cNvPr id="219" name="Google Shape;219;p7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220" name="Google Shape;220;p7"/>
          <p:cNvSpPr/>
          <p:nvPr/>
        </p:nvSpPr>
        <p:spPr>
          <a:xfrm>
            <a:off x="482206" y="4695953"/>
            <a:ext cx="1587500" cy="1587500"/>
          </a:xfrm>
          <a:prstGeom prst="ellipse">
            <a:avLst/>
          </a:prstGeom>
          <a:solidFill>
            <a:srgbClr val="CB7A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1" name="Google Shape;221;p7"/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Tasks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2" name="Google Shape;222;p7"/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Resources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/>
          <p:nvPr/>
        </p:nvSpPr>
        <p:spPr>
          <a:xfrm>
            <a:off x="0" y="6173931"/>
            <a:ext cx="12192000" cy="49356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8080"/>
            </a:solidFill>
            <a:prstDash val="lgDash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-25725" y="5934449"/>
            <a:ext cx="12192000" cy="49356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8080"/>
            </a:solidFill>
            <a:prstDash val="lgDash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-51450" y="5694967"/>
            <a:ext cx="12192000" cy="49356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8080"/>
            </a:solidFill>
            <a:prstDash val="lgDash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-5925" y="5455485"/>
            <a:ext cx="12192000" cy="49356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8080"/>
            </a:solidFill>
            <a:prstDash val="lgDash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7" name="Google Shape;227;p7"/>
          <p:cNvSpPr/>
          <p:nvPr/>
        </p:nvSpPr>
        <p:spPr>
          <a:xfrm>
            <a:off x="28" y="5330800"/>
            <a:ext cx="12192000" cy="137680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28" name="Google Shape;228;p7"/>
          <p:cNvGrpSpPr/>
          <p:nvPr/>
        </p:nvGrpSpPr>
        <p:grpSpPr>
          <a:xfrm>
            <a:off x="1205523" y="842863"/>
            <a:ext cx="6678844" cy="809341"/>
            <a:chOff x="2450393" y="1815227"/>
            <a:chExt cx="6338764" cy="908864"/>
          </a:xfrm>
        </p:grpSpPr>
        <p:sp>
          <p:nvSpPr>
            <p:cNvPr id="229" name="Google Shape;229;p7"/>
            <p:cNvSpPr txBox="1"/>
            <p:nvPr/>
          </p:nvSpPr>
          <p:spPr>
            <a:xfrm>
              <a:off x="3872188" y="1955774"/>
              <a:ext cx="491696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 Products sold across the state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2450393" y="1815227"/>
              <a:ext cx="1017884" cy="908864"/>
            </a:xfrm>
            <a:prstGeom prst="ellipse">
              <a:avLst/>
            </a:prstGeom>
            <a:solidFill>
              <a:srgbClr val="006666"/>
            </a:solidFill>
            <a:ln w="9525" cap="flat" cmpd="sng">
              <a:solidFill>
                <a:srgbClr val="00808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7"/>
          <p:cNvGrpSpPr/>
          <p:nvPr/>
        </p:nvGrpSpPr>
        <p:grpSpPr>
          <a:xfrm>
            <a:off x="2928361" y="3710630"/>
            <a:ext cx="7811174" cy="735747"/>
            <a:chOff x="745950" y="908946"/>
            <a:chExt cx="7632204" cy="735747"/>
          </a:xfrm>
        </p:grpSpPr>
        <p:sp>
          <p:nvSpPr>
            <p:cNvPr id="232" name="Google Shape;232;p7"/>
            <p:cNvSpPr txBox="1"/>
            <p:nvPr/>
          </p:nvSpPr>
          <p:spPr>
            <a:xfrm>
              <a:off x="4517327" y="1015738"/>
              <a:ext cx="386082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City with highest sales.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45950" y="908946"/>
              <a:ext cx="3482335" cy="735747"/>
            </a:xfrm>
            <a:prstGeom prst="ellipse">
              <a:avLst/>
            </a:prstGeom>
            <a:solidFill>
              <a:srgbClr val="006666"/>
            </a:solidFill>
            <a:ln w="9525" cap="flat" cmpd="sng">
              <a:solidFill>
                <a:srgbClr val="00808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Kanyakumari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7"/>
          <p:cNvGrpSpPr/>
          <p:nvPr/>
        </p:nvGrpSpPr>
        <p:grpSpPr>
          <a:xfrm>
            <a:off x="1968200" y="1743532"/>
            <a:ext cx="4492758" cy="908864"/>
            <a:chOff x="1968200" y="1743532"/>
            <a:chExt cx="4492758" cy="908864"/>
          </a:xfrm>
        </p:grpSpPr>
        <p:sp>
          <p:nvSpPr>
            <p:cNvPr id="235" name="Google Shape;235;p7"/>
            <p:cNvSpPr txBox="1"/>
            <p:nvPr/>
          </p:nvSpPr>
          <p:spPr>
            <a:xfrm>
              <a:off x="3193479" y="1870853"/>
              <a:ext cx="3267479" cy="445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 Unique Categories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1968200" y="1743532"/>
              <a:ext cx="932796" cy="908864"/>
            </a:xfrm>
            <a:prstGeom prst="ellipse">
              <a:avLst/>
            </a:prstGeom>
            <a:solidFill>
              <a:srgbClr val="006666"/>
            </a:solidFill>
            <a:ln w="9525" cap="flat" cmpd="sng">
              <a:solidFill>
                <a:srgbClr val="00808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7"/>
          <p:cNvGrpSpPr/>
          <p:nvPr/>
        </p:nvGrpSpPr>
        <p:grpSpPr>
          <a:xfrm>
            <a:off x="2787406" y="2692818"/>
            <a:ext cx="6114489" cy="908864"/>
            <a:chOff x="2787406" y="2692818"/>
            <a:chExt cx="6114489" cy="908864"/>
          </a:xfrm>
        </p:grpSpPr>
        <p:sp>
          <p:nvSpPr>
            <p:cNvPr id="238" name="Google Shape;238;p7"/>
            <p:cNvSpPr txBox="1"/>
            <p:nvPr/>
          </p:nvSpPr>
          <p:spPr>
            <a:xfrm>
              <a:off x="4044595" y="2789720"/>
              <a:ext cx="4857300" cy="410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Times New Roman"/>
                  <a:sym typeface="Times New Roman"/>
                </a:rPr>
                <a:t>Cities serviced in Tamil Nadu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2787406" y="2692818"/>
              <a:ext cx="1084798" cy="908864"/>
            </a:xfrm>
            <a:prstGeom prst="ellipse">
              <a:avLst/>
            </a:prstGeom>
            <a:solidFill>
              <a:srgbClr val="006666"/>
            </a:solidFill>
            <a:ln w="9525" cap="flat" cmpd="sng">
              <a:solidFill>
                <a:srgbClr val="00808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7"/>
          <p:cNvSpPr txBox="1"/>
          <p:nvPr/>
        </p:nvSpPr>
        <p:spPr>
          <a:xfrm>
            <a:off x="4192755" y="163435"/>
            <a:ext cx="38064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Insights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22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22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822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"/>
          <p:cNvSpPr/>
          <p:nvPr/>
        </p:nvSpPr>
        <p:spPr>
          <a:xfrm>
            <a:off x="10132735" y="4615411"/>
            <a:ext cx="1587500" cy="1587500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7" name="Google Shape;247;p8"/>
          <p:cNvSpPr/>
          <p:nvPr/>
        </p:nvSpPr>
        <p:spPr>
          <a:xfrm>
            <a:off x="7707158" y="4617715"/>
            <a:ext cx="1587500" cy="1587500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48" name="Google Shape;248;p8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cxnSp>
        <p:nvCxnSpPr>
          <p:cNvPr id="249" name="Google Shape;249;p8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250" name="Google Shape;250;p8"/>
          <p:cNvSpPr/>
          <p:nvPr/>
        </p:nvSpPr>
        <p:spPr>
          <a:xfrm>
            <a:off x="2856008" y="4615411"/>
            <a:ext cx="1587500" cy="1587500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1" name="Google Shape;251;p8"/>
          <p:cNvSpPr/>
          <p:nvPr/>
        </p:nvSpPr>
        <p:spPr>
          <a:xfrm>
            <a:off x="430433" y="4615411"/>
            <a:ext cx="1587500" cy="1587500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5281583" y="4615411"/>
            <a:ext cx="1587500" cy="1587500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Management Objectives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Tasks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Resources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0" y="6173931"/>
            <a:ext cx="12192000" cy="49356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8080"/>
            </a:solidFill>
            <a:prstDash val="lgDash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-25725" y="5934449"/>
            <a:ext cx="12192000" cy="49356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8080"/>
            </a:solidFill>
            <a:prstDash val="lgDash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-51450" y="5694967"/>
            <a:ext cx="12192000" cy="49356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8080"/>
            </a:solidFill>
            <a:prstDash val="lgDash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-5925" y="5455485"/>
            <a:ext cx="12192000" cy="49356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8080"/>
            </a:solidFill>
            <a:prstDash val="lgDash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28" y="5330801"/>
            <a:ext cx="12192000" cy="14366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61" name="Google Shape;26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8777" y="965825"/>
            <a:ext cx="9854447" cy="328481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8"/>
          <p:cNvSpPr/>
          <p:nvPr/>
        </p:nvSpPr>
        <p:spPr>
          <a:xfrm>
            <a:off x="3933378" y="1536692"/>
            <a:ext cx="3622453" cy="49957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7555831" y="2633426"/>
            <a:ext cx="3467391" cy="49957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8"/>
          <p:cNvSpPr txBox="1"/>
          <p:nvPr/>
        </p:nvSpPr>
        <p:spPr>
          <a:xfrm>
            <a:off x="4192755" y="163435"/>
            <a:ext cx="38064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Insights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/>
          <p:nvPr/>
        </p:nvSpPr>
        <p:spPr>
          <a:xfrm>
            <a:off x="3005666" y="4590309"/>
            <a:ext cx="1587500" cy="1587500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1" name="Google Shape;271;p9"/>
          <p:cNvSpPr/>
          <p:nvPr/>
        </p:nvSpPr>
        <p:spPr>
          <a:xfrm>
            <a:off x="5302249" y="4590309"/>
            <a:ext cx="1587500" cy="1587500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2" name="Google Shape;272;p9"/>
          <p:cNvSpPr/>
          <p:nvPr/>
        </p:nvSpPr>
        <p:spPr>
          <a:xfrm>
            <a:off x="7598832" y="4575487"/>
            <a:ext cx="1587500" cy="1587500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9895415" y="4572276"/>
            <a:ext cx="1587500" cy="1587500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4" name="Google Shape;274;p9"/>
          <p:cNvSpPr/>
          <p:nvPr/>
        </p:nvSpPr>
        <p:spPr>
          <a:xfrm>
            <a:off x="709083" y="4575487"/>
            <a:ext cx="1587500" cy="1587500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75" name="Google Shape;275;p9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cxnSp>
        <p:nvCxnSpPr>
          <p:cNvPr id="276" name="Google Shape;276;p9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277" name="Google Shape;277;p9"/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Resources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8" name="Google Shape;278;p9"/>
          <p:cNvSpPr/>
          <p:nvPr/>
        </p:nvSpPr>
        <p:spPr>
          <a:xfrm>
            <a:off x="0" y="6173931"/>
            <a:ext cx="12192000" cy="49356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8080"/>
            </a:solidFill>
            <a:prstDash val="lgDash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9" name="Google Shape;279;p9"/>
          <p:cNvSpPr/>
          <p:nvPr/>
        </p:nvSpPr>
        <p:spPr>
          <a:xfrm>
            <a:off x="-25725" y="5934449"/>
            <a:ext cx="12192000" cy="49356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8080"/>
            </a:solidFill>
            <a:prstDash val="lgDash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0" name="Google Shape;280;p9"/>
          <p:cNvSpPr/>
          <p:nvPr/>
        </p:nvSpPr>
        <p:spPr>
          <a:xfrm>
            <a:off x="-31678" y="5694967"/>
            <a:ext cx="12172228" cy="49356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8080"/>
            </a:solidFill>
            <a:prstDash val="lgDash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1" name="Google Shape;281;p9"/>
          <p:cNvSpPr/>
          <p:nvPr/>
        </p:nvSpPr>
        <p:spPr>
          <a:xfrm>
            <a:off x="-5925" y="5455485"/>
            <a:ext cx="12192000" cy="49356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8080"/>
            </a:solidFill>
            <a:prstDash val="lgDash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2" name="Google Shape;282;p9"/>
          <p:cNvSpPr/>
          <p:nvPr/>
        </p:nvSpPr>
        <p:spPr>
          <a:xfrm>
            <a:off x="28" y="5330802"/>
            <a:ext cx="12192000" cy="134523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83" name="Google Shape;283;p9"/>
          <p:cNvGrpSpPr/>
          <p:nvPr/>
        </p:nvGrpSpPr>
        <p:grpSpPr>
          <a:xfrm>
            <a:off x="1115575" y="977990"/>
            <a:ext cx="4422638" cy="2943342"/>
            <a:chOff x="1115575" y="977990"/>
            <a:chExt cx="4422638" cy="2943342"/>
          </a:xfrm>
        </p:grpSpPr>
        <p:sp>
          <p:nvSpPr>
            <p:cNvPr id="284" name="Google Shape;284;p9"/>
            <p:cNvSpPr/>
            <p:nvPr/>
          </p:nvSpPr>
          <p:spPr>
            <a:xfrm>
              <a:off x="1831182" y="2333832"/>
              <a:ext cx="13716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attrocento Sans"/>
                  <a:ea typeface="Quattrocento Sans"/>
                  <a:cs typeface="Quattrocento Sans"/>
                  <a:sym typeface="Quattrocento Sans"/>
                </a:rPr>
                <a:t>Management Objectives</a:t>
              </a: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115575" y="977990"/>
              <a:ext cx="4422638" cy="927016"/>
            </a:xfrm>
            <a:prstGeom prst="rect">
              <a:avLst/>
            </a:prstGeom>
            <a:solidFill>
              <a:srgbClr val="006666"/>
            </a:solidFill>
            <a:ln>
              <a:noFill/>
            </a:ln>
          </p:spPr>
          <p:txBody>
            <a:bodyPr spcFirstLastPara="1" wrap="square" lIns="91400" tIns="91400" rIns="91400" bIns="914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Total Revenue</a:t>
              </a:r>
              <a:endParaRPr kumimoji="0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1980114" y="2333832"/>
              <a:ext cx="3125829" cy="1587500"/>
            </a:xfrm>
            <a:prstGeom prst="roundRect">
              <a:avLst>
                <a:gd name="adj" fmla="val 16667"/>
              </a:avLst>
            </a:prstGeom>
            <a:solidFill>
              <a:srgbClr val="CB7A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5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Rounded"/>
                  <a:ea typeface="Arial Rounded"/>
                  <a:cs typeface="Arial Rounded"/>
                  <a:sym typeface="Arial Rounded"/>
                </a:rPr>
                <a:t>$15M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9"/>
          <p:cNvGrpSpPr/>
          <p:nvPr/>
        </p:nvGrpSpPr>
        <p:grpSpPr>
          <a:xfrm>
            <a:off x="6653788" y="935305"/>
            <a:ext cx="4422638" cy="3011647"/>
            <a:chOff x="6653788" y="935305"/>
            <a:chExt cx="4422638" cy="3011647"/>
          </a:xfrm>
        </p:grpSpPr>
        <p:sp>
          <p:nvSpPr>
            <p:cNvPr id="288" name="Google Shape;288;p9"/>
            <p:cNvSpPr/>
            <p:nvPr/>
          </p:nvSpPr>
          <p:spPr>
            <a:xfrm>
              <a:off x="6653788" y="935305"/>
              <a:ext cx="4422638" cy="927016"/>
            </a:xfrm>
            <a:prstGeom prst="rect">
              <a:avLst/>
            </a:prstGeom>
            <a:solidFill>
              <a:srgbClr val="006666"/>
            </a:solidFill>
            <a:ln>
              <a:noFill/>
            </a:ln>
          </p:spPr>
          <p:txBody>
            <a:bodyPr spcFirstLastPara="1" wrap="square" lIns="91400" tIns="91400" rIns="91400" bIns="914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Total Profit</a:t>
              </a:r>
              <a:endParaRPr kumimoji="0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7086057" y="2359452"/>
              <a:ext cx="3125829" cy="1587500"/>
            </a:xfrm>
            <a:prstGeom prst="roundRect">
              <a:avLst>
                <a:gd name="adj" fmla="val 16667"/>
              </a:avLst>
            </a:prstGeom>
            <a:solidFill>
              <a:srgbClr val="CB7A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5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Rounded"/>
                  <a:ea typeface="Arial Rounded"/>
                  <a:cs typeface="Arial Rounded"/>
                  <a:sym typeface="Arial Rounded"/>
                </a:rPr>
                <a:t>$3.65M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9"/>
          <p:cNvSpPr txBox="1"/>
          <p:nvPr/>
        </p:nvSpPr>
        <p:spPr>
          <a:xfrm>
            <a:off x="4192755" y="116782"/>
            <a:ext cx="38064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Insights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73">
      <a:dk1>
        <a:srgbClr val="000000"/>
      </a:dk1>
      <a:lt1>
        <a:srgbClr val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455</Words>
  <Application>Microsoft Office PowerPoint</Application>
  <PresentationFormat>Widescreen</PresentationFormat>
  <Paragraphs>103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Rounded</vt:lpstr>
      <vt:lpstr>Calibri</vt:lpstr>
      <vt:lpstr>Century Gothic</vt:lpstr>
      <vt:lpstr>Noto Sans Symbols</vt:lpstr>
      <vt:lpstr>Open Sans</vt:lpstr>
      <vt:lpstr>Quattrocento Sans</vt:lpstr>
      <vt:lpstr>Times New Roman</vt:lpstr>
      <vt:lpstr>1_Office Theme</vt:lpstr>
      <vt:lpstr>The Healthy Harvest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Healthy Harvest Sales Analysis</dc:title>
  <dc:creator>Lateef</dc:creator>
  <cp:lastModifiedBy>Lateef</cp:lastModifiedBy>
  <cp:revision>3</cp:revision>
  <dcterms:created xsi:type="dcterms:W3CDTF">2023-01-30T10:48:00Z</dcterms:created>
  <dcterms:modified xsi:type="dcterms:W3CDTF">2023-02-02T06:25:16Z</dcterms:modified>
</cp:coreProperties>
</file>