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40" d="100"/>
          <a:sy n="40" d="100"/>
        </p:scale>
        <p:origin x="82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38164-DC51-21BE-9D9D-8056FD64C3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AD4515-82F1-ED77-5A7B-DC02721B95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8F9D050-B123-76B2-BA03-6CA25FBC67A4}"/>
              </a:ext>
            </a:extLst>
          </p:cNvPr>
          <p:cNvSpPr>
            <a:spLocks noGrp="1"/>
          </p:cNvSpPr>
          <p:nvPr>
            <p:ph type="dt" sz="half" idx="10"/>
          </p:nvPr>
        </p:nvSpPr>
        <p:spPr/>
        <p:txBody>
          <a:bodyPr/>
          <a:lstStyle/>
          <a:p>
            <a:fld id="{AB2C67EB-9CAC-4D53-90A3-6754D802874A}" type="datetimeFigureOut">
              <a:rPr lang="en-IN" smtClean="0"/>
              <a:t>08-12-2024</a:t>
            </a:fld>
            <a:endParaRPr lang="en-IN"/>
          </a:p>
        </p:txBody>
      </p:sp>
      <p:sp>
        <p:nvSpPr>
          <p:cNvPr id="5" name="Footer Placeholder 4">
            <a:extLst>
              <a:ext uri="{FF2B5EF4-FFF2-40B4-BE49-F238E27FC236}">
                <a16:creationId xmlns:a16="http://schemas.microsoft.com/office/drawing/2014/main" id="{9AD32ADF-A78B-B023-247D-5D63E40CBD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1719B3-2B5A-63F0-D19B-0043FBDE1BDE}"/>
              </a:ext>
            </a:extLst>
          </p:cNvPr>
          <p:cNvSpPr>
            <a:spLocks noGrp="1"/>
          </p:cNvSpPr>
          <p:nvPr>
            <p:ph type="sldNum" sz="quarter" idx="12"/>
          </p:nvPr>
        </p:nvSpPr>
        <p:spPr/>
        <p:txBody>
          <a:bodyPr/>
          <a:lstStyle/>
          <a:p>
            <a:fld id="{B2477844-9F3A-47AD-B385-3C65B5AB2C09}" type="slidenum">
              <a:rPr lang="en-IN" smtClean="0"/>
              <a:t>‹#›</a:t>
            </a:fld>
            <a:endParaRPr lang="en-IN"/>
          </a:p>
        </p:txBody>
      </p:sp>
    </p:spTree>
    <p:extLst>
      <p:ext uri="{BB962C8B-B14F-4D97-AF65-F5344CB8AC3E}">
        <p14:creationId xmlns:p14="http://schemas.microsoft.com/office/powerpoint/2010/main" val="1728445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675AF-9623-DBB4-AAC3-C3329982EBF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55068B-83AF-AAD5-4F5E-368D7DD04D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D41A1A-FA35-0626-3E4E-E7ECD620632E}"/>
              </a:ext>
            </a:extLst>
          </p:cNvPr>
          <p:cNvSpPr>
            <a:spLocks noGrp="1"/>
          </p:cNvSpPr>
          <p:nvPr>
            <p:ph type="dt" sz="half" idx="10"/>
          </p:nvPr>
        </p:nvSpPr>
        <p:spPr/>
        <p:txBody>
          <a:bodyPr/>
          <a:lstStyle/>
          <a:p>
            <a:fld id="{AB2C67EB-9CAC-4D53-90A3-6754D802874A}" type="datetimeFigureOut">
              <a:rPr lang="en-IN" smtClean="0"/>
              <a:t>08-12-2024</a:t>
            </a:fld>
            <a:endParaRPr lang="en-IN"/>
          </a:p>
        </p:txBody>
      </p:sp>
      <p:sp>
        <p:nvSpPr>
          <p:cNvPr id="5" name="Footer Placeholder 4">
            <a:extLst>
              <a:ext uri="{FF2B5EF4-FFF2-40B4-BE49-F238E27FC236}">
                <a16:creationId xmlns:a16="http://schemas.microsoft.com/office/drawing/2014/main" id="{DCE83D89-B71F-4431-326E-1AE27ABB54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CE9E93-881E-9171-17E9-B1F4EC53345B}"/>
              </a:ext>
            </a:extLst>
          </p:cNvPr>
          <p:cNvSpPr>
            <a:spLocks noGrp="1"/>
          </p:cNvSpPr>
          <p:nvPr>
            <p:ph type="sldNum" sz="quarter" idx="12"/>
          </p:nvPr>
        </p:nvSpPr>
        <p:spPr/>
        <p:txBody>
          <a:bodyPr/>
          <a:lstStyle/>
          <a:p>
            <a:fld id="{B2477844-9F3A-47AD-B385-3C65B5AB2C09}" type="slidenum">
              <a:rPr lang="en-IN" smtClean="0"/>
              <a:t>‹#›</a:t>
            </a:fld>
            <a:endParaRPr lang="en-IN"/>
          </a:p>
        </p:txBody>
      </p:sp>
    </p:spTree>
    <p:extLst>
      <p:ext uri="{BB962C8B-B14F-4D97-AF65-F5344CB8AC3E}">
        <p14:creationId xmlns:p14="http://schemas.microsoft.com/office/powerpoint/2010/main" val="819827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1F0DAB-58D2-7DC9-8B8A-54775BE84D1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ACF214-8A30-6BE0-C442-ED4A26CE40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073591-26C7-CB33-1EA5-F54244B4B3AA}"/>
              </a:ext>
            </a:extLst>
          </p:cNvPr>
          <p:cNvSpPr>
            <a:spLocks noGrp="1"/>
          </p:cNvSpPr>
          <p:nvPr>
            <p:ph type="dt" sz="half" idx="10"/>
          </p:nvPr>
        </p:nvSpPr>
        <p:spPr/>
        <p:txBody>
          <a:bodyPr/>
          <a:lstStyle/>
          <a:p>
            <a:fld id="{AB2C67EB-9CAC-4D53-90A3-6754D802874A}" type="datetimeFigureOut">
              <a:rPr lang="en-IN" smtClean="0"/>
              <a:t>08-12-2024</a:t>
            </a:fld>
            <a:endParaRPr lang="en-IN"/>
          </a:p>
        </p:txBody>
      </p:sp>
      <p:sp>
        <p:nvSpPr>
          <p:cNvPr id="5" name="Footer Placeholder 4">
            <a:extLst>
              <a:ext uri="{FF2B5EF4-FFF2-40B4-BE49-F238E27FC236}">
                <a16:creationId xmlns:a16="http://schemas.microsoft.com/office/drawing/2014/main" id="{C89BE368-72B3-D431-FC28-C58FB2B93E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E19C4F-8FDE-0CC7-C3DC-05FC47029BBF}"/>
              </a:ext>
            </a:extLst>
          </p:cNvPr>
          <p:cNvSpPr>
            <a:spLocks noGrp="1"/>
          </p:cNvSpPr>
          <p:nvPr>
            <p:ph type="sldNum" sz="quarter" idx="12"/>
          </p:nvPr>
        </p:nvSpPr>
        <p:spPr/>
        <p:txBody>
          <a:bodyPr/>
          <a:lstStyle/>
          <a:p>
            <a:fld id="{B2477844-9F3A-47AD-B385-3C65B5AB2C09}" type="slidenum">
              <a:rPr lang="en-IN" smtClean="0"/>
              <a:t>‹#›</a:t>
            </a:fld>
            <a:endParaRPr lang="en-IN"/>
          </a:p>
        </p:txBody>
      </p:sp>
    </p:spTree>
    <p:extLst>
      <p:ext uri="{BB962C8B-B14F-4D97-AF65-F5344CB8AC3E}">
        <p14:creationId xmlns:p14="http://schemas.microsoft.com/office/powerpoint/2010/main" val="4266889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E05F3-732E-D0B8-D66B-22C3DFF74A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9D7A49-8158-A399-BECB-727537B506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7730C1-B839-2B05-5B78-A6CF6C875579}"/>
              </a:ext>
            </a:extLst>
          </p:cNvPr>
          <p:cNvSpPr>
            <a:spLocks noGrp="1"/>
          </p:cNvSpPr>
          <p:nvPr>
            <p:ph type="dt" sz="half" idx="10"/>
          </p:nvPr>
        </p:nvSpPr>
        <p:spPr/>
        <p:txBody>
          <a:bodyPr/>
          <a:lstStyle/>
          <a:p>
            <a:fld id="{AB2C67EB-9CAC-4D53-90A3-6754D802874A}" type="datetimeFigureOut">
              <a:rPr lang="en-IN" smtClean="0"/>
              <a:t>08-12-2024</a:t>
            </a:fld>
            <a:endParaRPr lang="en-IN"/>
          </a:p>
        </p:txBody>
      </p:sp>
      <p:sp>
        <p:nvSpPr>
          <p:cNvPr id="5" name="Footer Placeholder 4">
            <a:extLst>
              <a:ext uri="{FF2B5EF4-FFF2-40B4-BE49-F238E27FC236}">
                <a16:creationId xmlns:a16="http://schemas.microsoft.com/office/drawing/2014/main" id="{919476F4-D4DD-94E7-21C6-27F0AB207B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867BBE-19B7-93DD-CC2F-D023CF62168D}"/>
              </a:ext>
            </a:extLst>
          </p:cNvPr>
          <p:cNvSpPr>
            <a:spLocks noGrp="1"/>
          </p:cNvSpPr>
          <p:nvPr>
            <p:ph type="sldNum" sz="quarter" idx="12"/>
          </p:nvPr>
        </p:nvSpPr>
        <p:spPr/>
        <p:txBody>
          <a:bodyPr/>
          <a:lstStyle/>
          <a:p>
            <a:fld id="{B2477844-9F3A-47AD-B385-3C65B5AB2C09}" type="slidenum">
              <a:rPr lang="en-IN" smtClean="0"/>
              <a:t>‹#›</a:t>
            </a:fld>
            <a:endParaRPr lang="en-IN"/>
          </a:p>
        </p:txBody>
      </p:sp>
    </p:spTree>
    <p:extLst>
      <p:ext uri="{BB962C8B-B14F-4D97-AF65-F5344CB8AC3E}">
        <p14:creationId xmlns:p14="http://schemas.microsoft.com/office/powerpoint/2010/main" val="1785134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665B8-4480-3F62-C0D7-FBD2BE6C2C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5C23A30-918B-8B49-E05F-F411B8EEE7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D394C6-BC0A-A716-38BC-EF1A266C1802}"/>
              </a:ext>
            </a:extLst>
          </p:cNvPr>
          <p:cNvSpPr>
            <a:spLocks noGrp="1"/>
          </p:cNvSpPr>
          <p:nvPr>
            <p:ph type="dt" sz="half" idx="10"/>
          </p:nvPr>
        </p:nvSpPr>
        <p:spPr/>
        <p:txBody>
          <a:bodyPr/>
          <a:lstStyle/>
          <a:p>
            <a:fld id="{AB2C67EB-9CAC-4D53-90A3-6754D802874A}" type="datetimeFigureOut">
              <a:rPr lang="en-IN" smtClean="0"/>
              <a:t>08-12-2024</a:t>
            </a:fld>
            <a:endParaRPr lang="en-IN"/>
          </a:p>
        </p:txBody>
      </p:sp>
      <p:sp>
        <p:nvSpPr>
          <p:cNvPr id="5" name="Footer Placeholder 4">
            <a:extLst>
              <a:ext uri="{FF2B5EF4-FFF2-40B4-BE49-F238E27FC236}">
                <a16:creationId xmlns:a16="http://schemas.microsoft.com/office/drawing/2014/main" id="{7E696C54-0417-EDCA-D0FA-3DE548A531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D6FE51-089E-68A3-5275-EF5809DC952F}"/>
              </a:ext>
            </a:extLst>
          </p:cNvPr>
          <p:cNvSpPr>
            <a:spLocks noGrp="1"/>
          </p:cNvSpPr>
          <p:nvPr>
            <p:ph type="sldNum" sz="quarter" idx="12"/>
          </p:nvPr>
        </p:nvSpPr>
        <p:spPr/>
        <p:txBody>
          <a:bodyPr/>
          <a:lstStyle/>
          <a:p>
            <a:fld id="{B2477844-9F3A-47AD-B385-3C65B5AB2C09}" type="slidenum">
              <a:rPr lang="en-IN" smtClean="0"/>
              <a:t>‹#›</a:t>
            </a:fld>
            <a:endParaRPr lang="en-IN"/>
          </a:p>
        </p:txBody>
      </p:sp>
    </p:spTree>
    <p:extLst>
      <p:ext uri="{BB962C8B-B14F-4D97-AF65-F5344CB8AC3E}">
        <p14:creationId xmlns:p14="http://schemas.microsoft.com/office/powerpoint/2010/main" val="2849460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BEB38-2518-BB0F-511F-B7B9F9BEE2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967136-2191-E7A7-5B3C-AC4DAE3B49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9437CDA-6BA2-C4A8-E243-294B3D3871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8612B3B-FE0B-CF02-FECD-A5021AF9056C}"/>
              </a:ext>
            </a:extLst>
          </p:cNvPr>
          <p:cNvSpPr>
            <a:spLocks noGrp="1"/>
          </p:cNvSpPr>
          <p:nvPr>
            <p:ph type="dt" sz="half" idx="10"/>
          </p:nvPr>
        </p:nvSpPr>
        <p:spPr/>
        <p:txBody>
          <a:bodyPr/>
          <a:lstStyle/>
          <a:p>
            <a:fld id="{AB2C67EB-9CAC-4D53-90A3-6754D802874A}" type="datetimeFigureOut">
              <a:rPr lang="en-IN" smtClean="0"/>
              <a:t>08-12-2024</a:t>
            </a:fld>
            <a:endParaRPr lang="en-IN"/>
          </a:p>
        </p:txBody>
      </p:sp>
      <p:sp>
        <p:nvSpPr>
          <p:cNvPr id="6" name="Footer Placeholder 5">
            <a:extLst>
              <a:ext uri="{FF2B5EF4-FFF2-40B4-BE49-F238E27FC236}">
                <a16:creationId xmlns:a16="http://schemas.microsoft.com/office/drawing/2014/main" id="{828B262C-55AB-080C-3F06-A3593D15C5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E35281-67C9-0519-D282-19C5931F301C}"/>
              </a:ext>
            </a:extLst>
          </p:cNvPr>
          <p:cNvSpPr>
            <a:spLocks noGrp="1"/>
          </p:cNvSpPr>
          <p:nvPr>
            <p:ph type="sldNum" sz="quarter" idx="12"/>
          </p:nvPr>
        </p:nvSpPr>
        <p:spPr/>
        <p:txBody>
          <a:bodyPr/>
          <a:lstStyle/>
          <a:p>
            <a:fld id="{B2477844-9F3A-47AD-B385-3C65B5AB2C09}" type="slidenum">
              <a:rPr lang="en-IN" smtClean="0"/>
              <a:t>‹#›</a:t>
            </a:fld>
            <a:endParaRPr lang="en-IN"/>
          </a:p>
        </p:txBody>
      </p:sp>
    </p:spTree>
    <p:extLst>
      <p:ext uri="{BB962C8B-B14F-4D97-AF65-F5344CB8AC3E}">
        <p14:creationId xmlns:p14="http://schemas.microsoft.com/office/powerpoint/2010/main" val="637239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81C14-4B82-7EC3-3F63-68BAEF94689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84CE27-AB0A-E03B-C83F-B5DDC89828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B58979-DDDF-C424-083C-E877D7A090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88844AC-F954-BB63-CA51-4333A7DADB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1D969B-969B-97FC-EAA2-970E0557E4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1D344A5-56DE-59BA-9158-1872EC235928}"/>
              </a:ext>
            </a:extLst>
          </p:cNvPr>
          <p:cNvSpPr>
            <a:spLocks noGrp="1"/>
          </p:cNvSpPr>
          <p:nvPr>
            <p:ph type="dt" sz="half" idx="10"/>
          </p:nvPr>
        </p:nvSpPr>
        <p:spPr/>
        <p:txBody>
          <a:bodyPr/>
          <a:lstStyle/>
          <a:p>
            <a:fld id="{AB2C67EB-9CAC-4D53-90A3-6754D802874A}" type="datetimeFigureOut">
              <a:rPr lang="en-IN" smtClean="0"/>
              <a:t>08-12-2024</a:t>
            </a:fld>
            <a:endParaRPr lang="en-IN"/>
          </a:p>
        </p:txBody>
      </p:sp>
      <p:sp>
        <p:nvSpPr>
          <p:cNvPr id="8" name="Footer Placeholder 7">
            <a:extLst>
              <a:ext uri="{FF2B5EF4-FFF2-40B4-BE49-F238E27FC236}">
                <a16:creationId xmlns:a16="http://schemas.microsoft.com/office/drawing/2014/main" id="{D4F2442D-A3EB-DC87-DEBF-1406F90FF80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461707A-5F12-6932-49B8-D19AEAFE089F}"/>
              </a:ext>
            </a:extLst>
          </p:cNvPr>
          <p:cNvSpPr>
            <a:spLocks noGrp="1"/>
          </p:cNvSpPr>
          <p:nvPr>
            <p:ph type="sldNum" sz="quarter" idx="12"/>
          </p:nvPr>
        </p:nvSpPr>
        <p:spPr/>
        <p:txBody>
          <a:bodyPr/>
          <a:lstStyle/>
          <a:p>
            <a:fld id="{B2477844-9F3A-47AD-B385-3C65B5AB2C09}" type="slidenum">
              <a:rPr lang="en-IN" smtClean="0"/>
              <a:t>‹#›</a:t>
            </a:fld>
            <a:endParaRPr lang="en-IN"/>
          </a:p>
        </p:txBody>
      </p:sp>
    </p:spTree>
    <p:extLst>
      <p:ext uri="{BB962C8B-B14F-4D97-AF65-F5344CB8AC3E}">
        <p14:creationId xmlns:p14="http://schemas.microsoft.com/office/powerpoint/2010/main" val="1393754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1B17F-9FAB-0324-4CBE-8C78ABE3C08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37B2FF5-23AA-2D4E-F03F-EB8D256137BB}"/>
              </a:ext>
            </a:extLst>
          </p:cNvPr>
          <p:cNvSpPr>
            <a:spLocks noGrp="1"/>
          </p:cNvSpPr>
          <p:nvPr>
            <p:ph type="dt" sz="half" idx="10"/>
          </p:nvPr>
        </p:nvSpPr>
        <p:spPr/>
        <p:txBody>
          <a:bodyPr/>
          <a:lstStyle/>
          <a:p>
            <a:fld id="{AB2C67EB-9CAC-4D53-90A3-6754D802874A}" type="datetimeFigureOut">
              <a:rPr lang="en-IN" smtClean="0"/>
              <a:t>08-12-2024</a:t>
            </a:fld>
            <a:endParaRPr lang="en-IN"/>
          </a:p>
        </p:txBody>
      </p:sp>
      <p:sp>
        <p:nvSpPr>
          <p:cNvPr id="4" name="Footer Placeholder 3">
            <a:extLst>
              <a:ext uri="{FF2B5EF4-FFF2-40B4-BE49-F238E27FC236}">
                <a16:creationId xmlns:a16="http://schemas.microsoft.com/office/drawing/2014/main" id="{78C2A82F-CAB9-BB81-F519-E3B19AAC946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F983BDA-C352-20E5-A65E-3885D2863E06}"/>
              </a:ext>
            </a:extLst>
          </p:cNvPr>
          <p:cNvSpPr>
            <a:spLocks noGrp="1"/>
          </p:cNvSpPr>
          <p:nvPr>
            <p:ph type="sldNum" sz="quarter" idx="12"/>
          </p:nvPr>
        </p:nvSpPr>
        <p:spPr/>
        <p:txBody>
          <a:bodyPr/>
          <a:lstStyle/>
          <a:p>
            <a:fld id="{B2477844-9F3A-47AD-B385-3C65B5AB2C09}" type="slidenum">
              <a:rPr lang="en-IN" smtClean="0"/>
              <a:t>‹#›</a:t>
            </a:fld>
            <a:endParaRPr lang="en-IN"/>
          </a:p>
        </p:txBody>
      </p:sp>
    </p:spTree>
    <p:extLst>
      <p:ext uri="{BB962C8B-B14F-4D97-AF65-F5344CB8AC3E}">
        <p14:creationId xmlns:p14="http://schemas.microsoft.com/office/powerpoint/2010/main" val="608051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353818-9A37-B279-6614-7D92B77C8885}"/>
              </a:ext>
            </a:extLst>
          </p:cNvPr>
          <p:cNvSpPr>
            <a:spLocks noGrp="1"/>
          </p:cNvSpPr>
          <p:nvPr>
            <p:ph type="dt" sz="half" idx="10"/>
          </p:nvPr>
        </p:nvSpPr>
        <p:spPr/>
        <p:txBody>
          <a:bodyPr/>
          <a:lstStyle/>
          <a:p>
            <a:fld id="{AB2C67EB-9CAC-4D53-90A3-6754D802874A}" type="datetimeFigureOut">
              <a:rPr lang="en-IN" smtClean="0"/>
              <a:t>08-12-2024</a:t>
            </a:fld>
            <a:endParaRPr lang="en-IN"/>
          </a:p>
        </p:txBody>
      </p:sp>
      <p:sp>
        <p:nvSpPr>
          <p:cNvPr id="3" name="Footer Placeholder 2">
            <a:extLst>
              <a:ext uri="{FF2B5EF4-FFF2-40B4-BE49-F238E27FC236}">
                <a16:creationId xmlns:a16="http://schemas.microsoft.com/office/drawing/2014/main" id="{AED2DEC0-8963-334F-B8C5-38C33B2C84D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FE41706-8570-B132-9CAC-0034E702A6D3}"/>
              </a:ext>
            </a:extLst>
          </p:cNvPr>
          <p:cNvSpPr>
            <a:spLocks noGrp="1"/>
          </p:cNvSpPr>
          <p:nvPr>
            <p:ph type="sldNum" sz="quarter" idx="12"/>
          </p:nvPr>
        </p:nvSpPr>
        <p:spPr/>
        <p:txBody>
          <a:bodyPr/>
          <a:lstStyle/>
          <a:p>
            <a:fld id="{B2477844-9F3A-47AD-B385-3C65B5AB2C09}" type="slidenum">
              <a:rPr lang="en-IN" smtClean="0"/>
              <a:t>‹#›</a:t>
            </a:fld>
            <a:endParaRPr lang="en-IN"/>
          </a:p>
        </p:txBody>
      </p:sp>
    </p:spTree>
    <p:extLst>
      <p:ext uri="{BB962C8B-B14F-4D97-AF65-F5344CB8AC3E}">
        <p14:creationId xmlns:p14="http://schemas.microsoft.com/office/powerpoint/2010/main" val="4090212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AB967-84AA-AB6E-5378-1CBFB7F43C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1C3E1CE-5CEA-E7FE-8ED7-F190908758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26D3629-63CF-FB92-49BF-485157096F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279BFF-2ED1-450C-FF12-9106A6A81CD8}"/>
              </a:ext>
            </a:extLst>
          </p:cNvPr>
          <p:cNvSpPr>
            <a:spLocks noGrp="1"/>
          </p:cNvSpPr>
          <p:nvPr>
            <p:ph type="dt" sz="half" idx="10"/>
          </p:nvPr>
        </p:nvSpPr>
        <p:spPr/>
        <p:txBody>
          <a:bodyPr/>
          <a:lstStyle/>
          <a:p>
            <a:fld id="{AB2C67EB-9CAC-4D53-90A3-6754D802874A}" type="datetimeFigureOut">
              <a:rPr lang="en-IN" smtClean="0"/>
              <a:t>08-12-2024</a:t>
            </a:fld>
            <a:endParaRPr lang="en-IN"/>
          </a:p>
        </p:txBody>
      </p:sp>
      <p:sp>
        <p:nvSpPr>
          <p:cNvPr id="6" name="Footer Placeholder 5">
            <a:extLst>
              <a:ext uri="{FF2B5EF4-FFF2-40B4-BE49-F238E27FC236}">
                <a16:creationId xmlns:a16="http://schemas.microsoft.com/office/drawing/2014/main" id="{E279E30A-A63F-6027-032E-D4FFD52C40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E4E7D5-7383-359A-70EF-EF0435C1D9D6}"/>
              </a:ext>
            </a:extLst>
          </p:cNvPr>
          <p:cNvSpPr>
            <a:spLocks noGrp="1"/>
          </p:cNvSpPr>
          <p:nvPr>
            <p:ph type="sldNum" sz="quarter" idx="12"/>
          </p:nvPr>
        </p:nvSpPr>
        <p:spPr/>
        <p:txBody>
          <a:bodyPr/>
          <a:lstStyle/>
          <a:p>
            <a:fld id="{B2477844-9F3A-47AD-B385-3C65B5AB2C09}" type="slidenum">
              <a:rPr lang="en-IN" smtClean="0"/>
              <a:t>‹#›</a:t>
            </a:fld>
            <a:endParaRPr lang="en-IN"/>
          </a:p>
        </p:txBody>
      </p:sp>
    </p:spTree>
    <p:extLst>
      <p:ext uri="{BB962C8B-B14F-4D97-AF65-F5344CB8AC3E}">
        <p14:creationId xmlns:p14="http://schemas.microsoft.com/office/powerpoint/2010/main" val="33331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92283-A3BB-D098-5A21-8460C10494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054D58D-990F-99EC-1F69-4059DBDCA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FC85C34-DAEC-68EB-6520-F130278142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E36F3D-DCC2-ADE8-6A8D-F22F53313DDA}"/>
              </a:ext>
            </a:extLst>
          </p:cNvPr>
          <p:cNvSpPr>
            <a:spLocks noGrp="1"/>
          </p:cNvSpPr>
          <p:nvPr>
            <p:ph type="dt" sz="half" idx="10"/>
          </p:nvPr>
        </p:nvSpPr>
        <p:spPr/>
        <p:txBody>
          <a:bodyPr/>
          <a:lstStyle/>
          <a:p>
            <a:fld id="{AB2C67EB-9CAC-4D53-90A3-6754D802874A}" type="datetimeFigureOut">
              <a:rPr lang="en-IN" smtClean="0"/>
              <a:t>08-12-2024</a:t>
            </a:fld>
            <a:endParaRPr lang="en-IN"/>
          </a:p>
        </p:txBody>
      </p:sp>
      <p:sp>
        <p:nvSpPr>
          <p:cNvPr id="6" name="Footer Placeholder 5">
            <a:extLst>
              <a:ext uri="{FF2B5EF4-FFF2-40B4-BE49-F238E27FC236}">
                <a16:creationId xmlns:a16="http://schemas.microsoft.com/office/drawing/2014/main" id="{8783E59B-C790-A06C-E352-83B8E62881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5ABA04-1F91-6ABA-9C09-3E8DEBE103AB}"/>
              </a:ext>
            </a:extLst>
          </p:cNvPr>
          <p:cNvSpPr>
            <a:spLocks noGrp="1"/>
          </p:cNvSpPr>
          <p:nvPr>
            <p:ph type="sldNum" sz="quarter" idx="12"/>
          </p:nvPr>
        </p:nvSpPr>
        <p:spPr/>
        <p:txBody>
          <a:bodyPr/>
          <a:lstStyle/>
          <a:p>
            <a:fld id="{B2477844-9F3A-47AD-B385-3C65B5AB2C09}" type="slidenum">
              <a:rPr lang="en-IN" smtClean="0"/>
              <a:t>‹#›</a:t>
            </a:fld>
            <a:endParaRPr lang="en-IN"/>
          </a:p>
        </p:txBody>
      </p:sp>
    </p:spTree>
    <p:extLst>
      <p:ext uri="{BB962C8B-B14F-4D97-AF65-F5344CB8AC3E}">
        <p14:creationId xmlns:p14="http://schemas.microsoft.com/office/powerpoint/2010/main" val="3912284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F18FDE-3DE1-319F-E85F-2D596D5350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A8F187-6FF8-638A-F844-2EEDC2BA78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62CDA2-9DCD-B097-2482-365B0291C9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2C67EB-9CAC-4D53-90A3-6754D802874A}" type="datetimeFigureOut">
              <a:rPr lang="en-IN" smtClean="0"/>
              <a:t>08-12-2024</a:t>
            </a:fld>
            <a:endParaRPr lang="en-IN"/>
          </a:p>
        </p:txBody>
      </p:sp>
      <p:sp>
        <p:nvSpPr>
          <p:cNvPr id="5" name="Footer Placeholder 4">
            <a:extLst>
              <a:ext uri="{FF2B5EF4-FFF2-40B4-BE49-F238E27FC236}">
                <a16:creationId xmlns:a16="http://schemas.microsoft.com/office/drawing/2014/main" id="{B235DA66-CE2A-9AC8-D4CA-3554F0092D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2F88076-2B5D-93F7-DBA5-F9E82D5016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477844-9F3A-47AD-B385-3C65B5AB2C09}" type="slidenum">
              <a:rPr lang="en-IN" smtClean="0"/>
              <a:t>‹#›</a:t>
            </a:fld>
            <a:endParaRPr lang="en-IN"/>
          </a:p>
        </p:txBody>
      </p:sp>
    </p:spTree>
    <p:extLst>
      <p:ext uri="{BB962C8B-B14F-4D97-AF65-F5344CB8AC3E}">
        <p14:creationId xmlns:p14="http://schemas.microsoft.com/office/powerpoint/2010/main" val="3229753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D1B9DB-D8FC-5CC0-E91B-E4351F3F9F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010" y="159368"/>
            <a:ext cx="1428750" cy="1428750"/>
          </a:xfrm>
          <a:prstGeom prst="rect">
            <a:avLst/>
          </a:prstGeom>
        </p:spPr>
      </p:pic>
      <p:sp>
        <p:nvSpPr>
          <p:cNvPr id="5" name="TextBox 4">
            <a:extLst>
              <a:ext uri="{FF2B5EF4-FFF2-40B4-BE49-F238E27FC236}">
                <a16:creationId xmlns:a16="http://schemas.microsoft.com/office/drawing/2014/main" id="{A10BDC64-B7F0-D632-BCCF-B8E102CE45DF}"/>
              </a:ext>
            </a:extLst>
          </p:cNvPr>
          <p:cNvSpPr txBox="1"/>
          <p:nvPr/>
        </p:nvSpPr>
        <p:spPr>
          <a:xfrm>
            <a:off x="1878500" y="120274"/>
            <a:ext cx="9780100" cy="1446550"/>
          </a:xfrm>
          <a:prstGeom prst="rect">
            <a:avLst/>
          </a:prstGeom>
          <a:noFill/>
        </p:spPr>
        <p:txBody>
          <a:bodyPr wrap="square" rtlCol="0">
            <a:spAutoFit/>
          </a:bodyPr>
          <a:lstStyle/>
          <a:p>
            <a:r>
              <a:rPr lang="en-US" sz="4400" b="1" dirty="0">
                <a:solidFill>
                  <a:srgbClr val="FF0000"/>
                </a:solidFill>
                <a:latin typeface="Times New Roman" panose="02020603050405020304" pitchFamily="18" charset="0"/>
                <a:cs typeface="Times New Roman" panose="02020603050405020304" pitchFamily="18" charset="0"/>
              </a:rPr>
              <a:t>MALLA REDDY INSTITUTE OF ENGINEERING AND TECHNOLOGY</a:t>
            </a:r>
            <a:endParaRPr lang="en-IN" sz="4400" b="1" dirty="0">
              <a:solidFill>
                <a:srgbClr val="FF000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917C318-0448-8718-0A33-3C2C3AF7AF46}"/>
              </a:ext>
            </a:extLst>
          </p:cNvPr>
          <p:cNvSpPr txBox="1"/>
          <p:nvPr/>
        </p:nvSpPr>
        <p:spPr>
          <a:xfrm>
            <a:off x="1748459" y="1828800"/>
            <a:ext cx="8951625" cy="531708"/>
          </a:xfrm>
          <a:prstGeom prst="rect">
            <a:avLst/>
          </a:prstGeom>
          <a:noFill/>
        </p:spPr>
        <p:txBody>
          <a:bodyPr wrap="square" rtlCol="0">
            <a:spAutoFit/>
          </a:bodyPr>
          <a:lstStyle/>
          <a:p>
            <a:pPr algn="ctr"/>
            <a:r>
              <a:rPr lang="en-US" sz="2800" b="1" dirty="0">
                <a:solidFill>
                  <a:schemeClr val="accent5">
                    <a:lumMod val="75000"/>
                  </a:schemeClr>
                </a:solidFill>
                <a:latin typeface="Times New Roman" panose="02020603050405020304" pitchFamily="18" charset="0"/>
                <a:cs typeface="Times New Roman" panose="02020603050405020304" pitchFamily="18" charset="0"/>
              </a:rPr>
              <a:t>DEPARTMENT OF INFORMATION TECHNOLOGY</a:t>
            </a:r>
            <a:endParaRPr lang="en-IN" sz="28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42FF428-25C2-0583-FAFD-876D5E888FB5}"/>
              </a:ext>
            </a:extLst>
          </p:cNvPr>
          <p:cNvSpPr txBox="1"/>
          <p:nvPr/>
        </p:nvSpPr>
        <p:spPr>
          <a:xfrm>
            <a:off x="651710" y="2474893"/>
            <a:ext cx="10888579" cy="954107"/>
          </a:xfrm>
          <a:prstGeom prst="rect">
            <a:avLst/>
          </a:prstGeom>
          <a:noFill/>
        </p:spPr>
        <p:txBody>
          <a:bodyPr wrap="square">
            <a:spAutoFit/>
          </a:bodyPr>
          <a:lstStyle/>
          <a:p>
            <a:pPr algn="ctr"/>
            <a:r>
              <a:rPr lang="en-IN" sz="3200" b="1" cap="all" dirty="0">
                <a:effectLst/>
                <a:latin typeface="Times New Roman" panose="02020603050405020304" pitchFamily="18" charset="0"/>
                <a:ea typeface="Calibri" panose="020F0502020204030204" pitchFamily="34" charset="0"/>
              </a:rPr>
              <a:t>Courier Management System</a:t>
            </a:r>
            <a:br>
              <a:rPr lang="en-IN" sz="3200" b="1" cap="all" dirty="0">
                <a:effectLst/>
                <a:latin typeface="Times New Roman" panose="02020603050405020304" pitchFamily="18" charset="0"/>
                <a:ea typeface="Calibri" panose="020F0502020204030204" pitchFamily="34" charset="0"/>
              </a:rPr>
            </a:br>
            <a:r>
              <a:rPr lang="en-IN" sz="2400" b="1" cap="all" dirty="0">
                <a:effectLst/>
                <a:latin typeface="Times New Roman" panose="02020603050405020304" pitchFamily="18" charset="0"/>
                <a:ea typeface="Calibri" panose="020F0502020204030204" pitchFamily="34" charset="0"/>
              </a:rPr>
              <a:t>(A Web-Based Application to Track and Manage Couriers)</a:t>
            </a:r>
            <a:endParaRPr lang="en-IN" sz="2400" dirty="0"/>
          </a:p>
        </p:txBody>
      </p:sp>
      <p:sp>
        <p:nvSpPr>
          <p:cNvPr id="12" name="TextBox 11">
            <a:extLst>
              <a:ext uri="{FF2B5EF4-FFF2-40B4-BE49-F238E27FC236}">
                <a16:creationId xmlns:a16="http://schemas.microsoft.com/office/drawing/2014/main" id="{3B4039F9-EACC-38C5-134E-D553E6C6FC4C}"/>
              </a:ext>
            </a:extLst>
          </p:cNvPr>
          <p:cNvSpPr txBox="1"/>
          <p:nvPr/>
        </p:nvSpPr>
        <p:spPr>
          <a:xfrm>
            <a:off x="348792" y="4496586"/>
            <a:ext cx="7305773"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HEAD OF THE DEPARTMENT</a:t>
            </a:r>
            <a:r>
              <a:rPr lang="en-US" sz="2000">
                <a:latin typeface="Times New Roman" panose="02020603050405020304" pitchFamily="18" charset="0"/>
                <a:cs typeface="Times New Roman" panose="02020603050405020304" pitchFamily="18" charset="0"/>
              </a:rPr>
              <a:t>: Mr. </a:t>
            </a:r>
            <a:r>
              <a:rPr lang="en-US" sz="2000" dirty="0">
                <a:latin typeface="Times New Roman" panose="02020603050405020304" pitchFamily="18" charset="0"/>
                <a:cs typeface="Times New Roman" panose="02020603050405020304" pitchFamily="18" charset="0"/>
              </a:rPr>
              <a:t>V. RAMAKRISHNAN</a:t>
            </a:r>
            <a:endParaRPr lang="en-IN" sz="20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9ECEA6A4-2C62-64C4-A323-398DC34C7450}"/>
              </a:ext>
            </a:extLst>
          </p:cNvPr>
          <p:cNvSpPr txBox="1"/>
          <p:nvPr/>
        </p:nvSpPr>
        <p:spPr>
          <a:xfrm>
            <a:off x="348792" y="4896696"/>
            <a:ext cx="5468112"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GUIDE</a:t>
            </a:r>
            <a:r>
              <a:rPr lang="en-US" sz="2000" dirty="0">
                <a:latin typeface="Times New Roman" panose="02020603050405020304" pitchFamily="18" charset="0"/>
                <a:cs typeface="Times New Roman" panose="02020603050405020304" pitchFamily="18" charset="0"/>
              </a:rPr>
              <a:t>: Mr. K. MAHENDAR</a:t>
            </a:r>
            <a:endParaRPr lang="en-IN" sz="20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C16E19AD-DD65-936B-7E78-5C5015F22C33}"/>
              </a:ext>
            </a:extLst>
          </p:cNvPr>
          <p:cNvSpPr txBox="1"/>
          <p:nvPr/>
        </p:nvSpPr>
        <p:spPr>
          <a:xfrm>
            <a:off x="7654565" y="4496586"/>
            <a:ext cx="4109191" cy="2246769"/>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TEAM LEAD </a:t>
            </a:r>
            <a:r>
              <a:rPr lang="en-US" sz="2000" dirty="0">
                <a:latin typeface="Times New Roman" panose="02020603050405020304" pitchFamily="18" charset="0"/>
                <a:cs typeface="Times New Roman" panose="02020603050405020304" pitchFamily="18" charset="0"/>
              </a:rPr>
              <a:t>:  SHAIK LATEEF</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TEAM MEMBERS </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ESHA HARIDAS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SHIVU KUMAR</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VADLA PRAVLEKA</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SAI SIDHARTHA ALETI</a:t>
            </a:r>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2471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4AB736-CEBD-F2CE-C08C-164D6BDC6351}"/>
              </a:ext>
            </a:extLst>
          </p:cNvPr>
          <p:cNvSpPr txBox="1"/>
          <p:nvPr/>
        </p:nvSpPr>
        <p:spPr>
          <a:xfrm>
            <a:off x="619626" y="503838"/>
            <a:ext cx="4662880"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SYSTEM ARCHITECTURE</a:t>
            </a:r>
          </a:p>
        </p:txBody>
      </p:sp>
      <p:pic>
        <p:nvPicPr>
          <p:cNvPr id="4" name="Picture 3">
            <a:extLst>
              <a:ext uri="{FF2B5EF4-FFF2-40B4-BE49-F238E27FC236}">
                <a16:creationId xmlns:a16="http://schemas.microsoft.com/office/drawing/2014/main" id="{FBC02B21-0A23-0824-9EAF-86EFA842DC05}"/>
              </a:ext>
            </a:extLst>
          </p:cNvPr>
          <p:cNvPicPr>
            <a:picLocks noChangeAspect="1"/>
          </p:cNvPicPr>
          <p:nvPr/>
        </p:nvPicPr>
        <p:blipFill>
          <a:blip r:embed="rId2"/>
          <a:stretch>
            <a:fillRect/>
          </a:stretch>
        </p:blipFill>
        <p:spPr>
          <a:xfrm>
            <a:off x="2671010" y="1027058"/>
            <a:ext cx="6849979" cy="5577180"/>
          </a:xfrm>
          <a:prstGeom prst="rect">
            <a:avLst/>
          </a:prstGeom>
        </p:spPr>
      </p:pic>
    </p:spTree>
    <p:extLst>
      <p:ext uri="{BB962C8B-B14F-4D97-AF65-F5344CB8AC3E}">
        <p14:creationId xmlns:p14="http://schemas.microsoft.com/office/powerpoint/2010/main" val="3119082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63C2EE-D21F-EC95-7D8F-7729519A943A}"/>
              </a:ext>
            </a:extLst>
          </p:cNvPr>
          <p:cNvSpPr txBox="1"/>
          <p:nvPr/>
        </p:nvSpPr>
        <p:spPr>
          <a:xfrm>
            <a:off x="714286" y="505779"/>
            <a:ext cx="3583032" cy="1077218"/>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METHODOLOGY</a:t>
            </a:r>
            <a:br>
              <a:rPr lang="en-US" sz="3200" b="1" dirty="0">
                <a:latin typeface="Times New Roman" panose="02020603050405020304" pitchFamily="18" charset="0"/>
                <a:cs typeface="Times New Roman" panose="02020603050405020304" pitchFamily="18" charset="0"/>
              </a:rPr>
            </a:br>
            <a:endParaRPr lang="en-IN" sz="32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772F511-C4DC-3EEA-9516-698412A6B900}"/>
              </a:ext>
            </a:extLst>
          </p:cNvPr>
          <p:cNvSpPr txBox="1"/>
          <p:nvPr/>
        </p:nvSpPr>
        <p:spPr>
          <a:xfrm>
            <a:off x="714286" y="1282132"/>
            <a:ext cx="10614114" cy="3416320"/>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	Our project followed a structured methodology to ensure a scalable solution. We started with requirements gathering, analyzing the needs of admins, employees, and customers to design a system that meets both functional and non-functional requirements. We then designed the system architecture, database schema, and user interface, ensuring scalability and user-friendliness. Development was done using the Django framework and SQL for efficient data management. Comprehensive testing, including unit, integration, and system testing, ensured the system met specifications and was bug-free. Continuous feedback was incorporated throughout the development to improve system quality.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6847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B03B4C68-37D4-20F7-231E-7D3BB052DE42}"/>
              </a:ext>
            </a:extLst>
          </p:cNvPr>
          <p:cNvSpPr txBox="1">
            <a:spLocks/>
          </p:cNvSpPr>
          <p:nvPr/>
        </p:nvSpPr>
        <p:spPr>
          <a:xfrm>
            <a:off x="314214" y="433137"/>
            <a:ext cx="5025882" cy="78105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dirty="0">
                <a:latin typeface="Times New Roman" panose="02020603050405020304" pitchFamily="18" charset="0"/>
                <a:cs typeface="Times New Roman" panose="02020603050405020304" pitchFamily="18" charset="0"/>
              </a:rPr>
              <a:t>SYSTEM REQUIREMENTS</a:t>
            </a:r>
          </a:p>
        </p:txBody>
      </p:sp>
      <p:sp>
        <p:nvSpPr>
          <p:cNvPr id="3" name="TextBox 2">
            <a:extLst>
              <a:ext uri="{FF2B5EF4-FFF2-40B4-BE49-F238E27FC236}">
                <a16:creationId xmlns:a16="http://schemas.microsoft.com/office/drawing/2014/main" id="{B66B7FE7-C22A-FC37-A42C-1D63F43B6C44}"/>
              </a:ext>
            </a:extLst>
          </p:cNvPr>
          <p:cNvSpPr txBox="1"/>
          <p:nvPr/>
        </p:nvSpPr>
        <p:spPr>
          <a:xfrm>
            <a:off x="708660" y="994731"/>
            <a:ext cx="4567428" cy="3974165"/>
          </a:xfrm>
          <a:prstGeom prst="rect">
            <a:avLst/>
          </a:prstGeom>
          <a:noFill/>
        </p:spPr>
        <p:txBody>
          <a:bodyPr wrap="square" rtlCol="0">
            <a:spAutoFit/>
          </a:bodyPr>
          <a:lstStyle/>
          <a:p>
            <a:pPr>
              <a:lnSpc>
                <a:spcPct val="150000"/>
              </a:lnSpc>
            </a:pPr>
            <a:r>
              <a:rPr lang="en-US" sz="2800" dirty="0">
                <a:latin typeface="Times New Roman" panose="02020603050405020304" pitchFamily="18" charset="0"/>
                <a:cs typeface="Times New Roman" panose="02020603050405020304" pitchFamily="18" charset="0"/>
              </a:rPr>
              <a:t>Processor : i3 or above</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Ram : 4 GB</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Hard Disk : 40GB</a:t>
            </a:r>
          </a:p>
          <a:p>
            <a:pPr>
              <a:lnSpc>
                <a:spcPct val="150000"/>
              </a:lnSpc>
            </a:pPr>
            <a:r>
              <a:rPr lang="en-US" sz="2800" dirty="0">
                <a:latin typeface="Times New Roman" panose="02020603050405020304" pitchFamily="18" charset="0"/>
                <a:cs typeface="Times New Roman" panose="02020603050405020304" pitchFamily="18" charset="0"/>
              </a:rPr>
              <a:t>Operating System : Windows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Browser : Any Browser</a:t>
            </a:r>
            <a:br>
              <a:rPr lang="en-US"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8388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62BA9E-434C-8371-67D2-E67C4721FF4D}"/>
              </a:ext>
            </a:extLst>
          </p:cNvPr>
          <p:cNvSpPr txBox="1"/>
          <p:nvPr/>
        </p:nvSpPr>
        <p:spPr>
          <a:xfrm>
            <a:off x="794258" y="923025"/>
            <a:ext cx="10841228" cy="5011949"/>
          </a:xfrm>
          <a:prstGeom prst="rect">
            <a:avLst/>
          </a:prstGeom>
          <a:noFill/>
        </p:spPr>
        <p:txBody>
          <a:bodyPr wrap="square">
            <a:spAutoFit/>
          </a:bodyPr>
          <a:lstStyle/>
          <a:p>
            <a:pPr algn="just">
              <a:lnSpc>
                <a:spcPct val="150000"/>
              </a:lnSpc>
            </a:pPr>
            <a:r>
              <a:rPr lang="en-IN" sz="2400" b="1" dirty="0">
                <a:latin typeface="Times New Roman" panose="02020603050405020304" pitchFamily="18" charset="0"/>
                <a:cs typeface="Times New Roman" panose="02020603050405020304" pitchFamily="18" charset="0"/>
              </a:rPr>
              <a:t>Frontend:</a:t>
            </a:r>
          </a:p>
          <a:p>
            <a:pPr algn="just">
              <a:lnSpc>
                <a:spcPct val="150000"/>
              </a:lnSpc>
            </a:pPr>
            <a:r>
              <a:rPr lang="en-IN" sz="2400" b="1" dirty="0">
                <a:latin typeface="Times New Roman" panose="02020603050405020304" pitchFamily="18" charset="0"/>
                <a:cs typeface="Times New Roman" panose="02020603050405020304" pitchFamily="18" charset="0"/>
              </a:rPr>
              <a:t>	HTML</a:t>
            </a:r>
            <a:r>
              <a:rPr lang="en-IN" sz="2400" dirty="0">
                <a:latin typeface="Times New Roman" panose="02020603050405020304" pitchFamily="18" charset="0"/>
                <a:cs typeface="Times New Roman" panose="02020603050405020304" pitchFamily="18" charset="0"/>
              </a:rPr>
              <a:t>: Version 5</a:t>
            </a:r>
          </a:p>
          <a:p>
            <a:pPr algn="just">
              <a:lnSpc>
                <a:spcPct val="150000"/>
              </a:lnSpc>
            </a:pPr>
            <a:r>
              <a:rPr lang="en-IN" sz="2400" b="1" dirty="0">
                <a:latin typeface="Times New Roman" panose="02020603050405020304" pitchFamily="18" charset="0"/>
                <a:cs typeface="Times New Roman" panose="02020603050405020304" pitchFamily="18" charset="0"/>
              </a:rPr>
              <a:t>	CSS</a:t>
            </a:r>
            <a:r>
              <a:rPr lang="en-IN" sz="2400" dirty="0">
                <a:latin typeface="Times New Roman" panose="02020603050405020304" pitchFamily="18" charset="0"/>
                <a:cs typeface="Times New Roman" panose="02020603050405020304" pitchFamily="18" charset="0"/>
              </a:rPr>
              <a:t>: Version 3</a:t>
            </a:r>
          </a:p>
          <a:p>
            <a:pPr algn="just">
              <a:lnSpc>
                <a:spcPct val="150000"/>
              </a:lnSpc>
            </a:pPr>
            <a:r>
              <a:rPr lang="en-IN" sz="2400" b="1" dirty="0">
                <a:latin typeface="Times New Roman" panose="02020603050405020304" pitchFamily="18" charset="0"/>
                <a:cs typeface="Times New Roman" panose="02020603050405020304" pitchFamily="18" charset="0"/>
              </a:rPr>
              <a:t>	JavaScript</a:t>
            </a:r>
            <a:r>
              <a:rPr lang="en-IN" sz="2400" dirty="0">
                <a:latin typeface="Times New Roman" panose="02020603050405020304" pitchFamily="18" charset="0"/>
                <a:cs typeface="Times New Roman" panose="02020603050405020304" pitchFamily="18" charset="0"/>
              </a:rPr>
              <a:t>: ES6 or later</a:t>
            </a:r>
          </a:p>
          <a:p>
            <a:pPr algn="just">
              <a:lnSpc>
                <a:spcPct val="150000"/>
              </a:lnSpc>
            </a:pPr>
            <a:r>
              <a:rPr lang="en-IN" sz="2400" b="1" dirty="0">
                <a:latin typeface="Times New Roman" panose="02020603050405020304" pitchFamily="18" charset="0"/>
                <a:cs typeface="Times New Roman" panose="02020603050405020304" pitchFamily="18" charset="0"/>
              </a:rPr>
              <a:t>Backend:</a:t>
            </a:r>
          </a:p>
          <a:p>
            <a:pPr algn="just">
              <a:lnSpc>
                <a:spcPct val="150000"/>
              </a:lnSpc>
            </a:pPr>
            <a:r>
              <a:rPr lang="en-IN" sz="2400" b="1" dirty="0">
                <a:latin typeface="Times New Roman" panose="02020603050405020304" pitchFamily="18" charset="0"/>
                <a:cs typeface="Times New Roman" panose="02020603050405020304" pitchFamily="18" charset="0"/>
              </a:rPr>
              <a:t>	Python</a:t>
            </a:r>
            <a:r>
              <a:rPr lang="en-IN" sz="2400" dirty="0">
                <a:latin typeface="Times New Roman" panose="02020603050405020304" pitchFamily="18" charset="0"/>
                <a:cs typeface="Times New Roman" panose="02020603050405020304" pitchFamily="18" charset="0"/>
              </a:rPr>
              <a:t>: Version 3.7.0 or above</a:t>
            </a:r>
          </a:p>
          <a:p>
            <a:pPr algn="just">
              <a:lnSpc>
                <a:spcPct val="150000"/>
              </a:lnSpc>
            </a:pPr>
            <a:r>
              <a:rPr lang="en-IN" sz="2400" b="1" dirty="0">
                <a:latin typeface="Times New Roman" panose="02020603050405020304" pitchFamily="18" charset="0"/>
                <a:cs typeface="Times New Roman" panose="02020603050405020304" pitchFamily="18" charset="0"/>
              </a:rPr>
              <a:t>	Django</a:t>
            </a:r>
            <a:r>
              <a:rPr lang="en-IN" sz="2400" dirty="0">
                <a:latin typeface="Times New Roman" panose="02020603050405020304" pitchFamily="18" charset="0"/>
                <a:cs typeface="Times New Roman" panose="02020603050405020304" pitchFamily="18" charset="0"/>
              </a:rPr>
              <a:t>: Version 2.1.7</a:t>
            </a:r>
          </a:p>
          <a:p>
            <a:pPr algn="just">
              <a:lnSpc>
                <a:spcPct val="150000"/>
              </a:lnSpc>
            </a:pPr>
            <a:r>
              <a:rPr lang="en-IN" sz="2400" b="1" dirty="0">
                <a:latin typeface="Times New Roman" panose="02020603050405020304" pitchFamily="18" charset="0"/>
                <a:cs typeface="Times New Roman" panose="02020603050405020304" pitchFamily="18" charset="0"/>
              </a:rPr>
              <a:t>Database:</a:t>
            </a:r>
          </a:p>
          <a:p>
            <a:pPr algn="just">
              <a:lnSpc>
                <a:spcPct val="150000"/>
              </a:lnSpc>
            </a:pPr>
            <a:r>
              <a:rPr lang="en-IN" sz="2400" b="1" dirty="0">
                <a:latin typeface="Times New Roman" panose="02020603050405020304" pitchFamily="18" charset="0"/>
                <a:cs typeface="Times New Roman" panose="02020603050405020304" pitchFamily="18" charset="0"/>
              </a:rPr>
              <a:t>	MySQL</a:t>
            </a:r>
            <a:r>
              <a:rPr lang="en-IN" sz="2400" dirty="0">
                <a:latin typeface="Times New Roman" panose="02020603050405020304" pitchFamily="18" charset="0"/>
                <a:cs typeface="Times New Roman" panose="02020603050405020304" pitchFamily="18" charset="0"/>
              </a:rPr>
              <a:t>: Version 8.0</a:t>
            </a:r>
          </a:p>
        </p:txBody>
      </p:sp>
      <p:sp>
        <p:nvSpPr>
          <p:cNvPr id="4" name="Title 1">
            <a:extLst>
              <a:ext uri="{FF2B5EF4-FFF2-40B4-BE49-F238E27FC236}">
                <a16:creationId xmlns:a16="http://schemas.microsoft.com/office/drawing/2014/main" id="{B87F73F0-C609-F33D-4EE5-FC21B898615A}"/>
              </a:ext>
            </a:extLst>
          </p:cNvPr>
          <p:cNvSpPr txBox="1">
            <a:spLocks/>
          </p:cNvSpPr>
          <p:nvPr/>
        </p:nvSpPr>
        <p:spPr>
          <a:xfrm>
            <a:off x="445492" y="343351"/>
            <a:ext cx="4318532" cy="57967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Times New Roman" panose="02020603050405020304" pitchFamily="18" charset="0"/>
                <a:cs typeface="Times New Roman" panose="02020603050405020304" pitchFamily="18" charset="0"/>
              </a:rPr>
              <a:t>TECHNOLOGIES USED</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3066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0D478D-DE75-8425-2F3C-4131C583342E}"/>
              </a:ext>
            </a:extLst>
          </p:cNvPr>
          <p:cNvSpPr txBox="1"/>
          <p:nvPr/>
        </p:nvSpPr>
        <p:spPr>
          <a:xfrm>
            <a:off x="216301" y="272641"/>
            <a:ext cx="5838878"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OUTPUT SCREENS</a:t>
            </a:r>
            <a:endParaRPr lang="en-IN" sz="28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DDDC28A-2D29-DEA9-F72C-C62610671F7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5726"/>
          <a:stretch/>
        </p:blipFill>
        <p:spPr bwMode="auto">
          <a:xfrm>
            <a:off x="226243" y="927100"/>
            <a:ext cx="5731510" cy="4610100"/>
          </a:xfrm>
          <a:prstGeom prst="rect">
            <a:avLst/>
          </a:prstGeom>
          <a:ln>
            <a:noFill/>
          </a:ln>
          <a:extLst>
            <a:ext uri="{53640926-AAD7-44D8-BBD7-CCE9431645EC}">
              <a14:shadowObscured xmlns:a14="http://schemas.microsoft.com/office/drawing/2010/main"/>
            </a:ext>
          </a:extLst>
        </p:spPr>
      </p:pic>
      <p:pic>
        <p:nvPicPr>
          <p:cNvPr id="4" name="Picture 3">
            <a:extLst>
              <a:ext uri="{FF2B5EF4-FFF2-40B4-BE49-F238E27FC236}">
                <a16:creationId xmlns:a16="http://schemas.microsoft.com/office/drawing/2014/main" id="{9175F1CF-C335-C630-4ED4-686AE5FBA5F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5810"/>
          <a:stretch/>
        </p:blipFill>
        <p:spPr bwMode="auto">
          <a:xfrm>
            <a:off x="6065121" y="927100"/>
            <a:ext cx="5814882" cy="4610100"/>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27FBF22E-F1A6-640E-E79E-C17A74BC8816}"/>
              </a:ext>
            </a:extLst>
          </p:cNvPr>
          <p:cNvSpPr txBox="1"/>
          <p:nvPr/>
        </p:nvSpPr>
        <p:spPr>
          <a:xfrm>
            <a:off x="1574800" y="5799678"/>
            <a:ext cx="312188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User Courier Tracking in Detail</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B69A902-6C56-B0F8-FC2E-77A888248AF7}"/>
              </a:ext>
            </a:extLst>
          </p:cNvPr>
          <p:cNvSpPr txBox="1"/>
          <p:nvPr/>
        </p:nvSpPr>
        <p:spPr>
          <a:xfrm>
            <a:off x="8374770" y="5799678"/>
            <a:ext cx="119558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View Map</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0136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509F8D5-4BE5-1FDA-AF98-21B57FBF107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78" t="-684" r="-651" b="20299"/>
          <a:stretch/>
        </p:blipFill>
        <p:spPr bwMode="auto">
          <a:xfrm>
            <a:off x="666750" y="469900"/>
            <a:ext cx="10858500" cy="4914262"/>
          </a:xfrm>
          <a:prstGeom prst="rect">
            <a:avLst/>
          </a:prstGeom>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BD22D1C7-C0C2-958E-B9C8-B958B678F3D6}"/>
              </a:ext>
            </a:extLst>
          </p:cNvPr>
          <p:cNvSpPr txBox="1"/>
          <p:nvPr/>
        </p:nvSpPr>
        <p:spPr>
          <a:xfrm>
            <a:off x="4967195" y="5854700"/>
            <a:ext cx="2257606" cy="369332"/>
          </a:xfrm>
          <a:prstGeom prst="rect">
            <a:avLst/>
          </a:prstGeom>
          <a:noFill/>
        </p:spPr>
        <p:txBody>
          <a:bodyPr wrap="none" rtlCol="0">
            <a:spAutoFit/>
          </a:bodyPr>
          <a:lstStyle/>
          <a:p>
            <a:pPr algn="ctr"/>
            <a:r>
              <a:rPr lang="en-US" dirty="0"/>
              <a:t>Admin View Feedback</a:t>
            </a:r>
            <a:endParaRPr lang="en-IN" dirty="0"/>
          </a:p>
        </p:txBody>
      </p:sp>
    </p:spTree>
    <p:extLst>
      <p:ext uri="{BB962C8B-B14F-4D97-AF65-F5344CB8AC3E}">
        <p14:creationId xmlns:p14="http://schemas.microsoft.com/office/powerpoint/2010/main" val="3640967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D72CF-E973-5618-B797-2FC087503468}"/>
              </a:ext>
            </a:extLst>
          </p:cNvPr>
          <p:cNvSpPr txBox="1">
            <a:spLocks/>
          </p:cNvSpPr>
          <p:nvPr/>
        </p:nvSpPr>
        <p:spPr>
          <a:xfrm>
            <a:off x="88899" y="401162"/>
            <a:ext cx="8839201" cy="124460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dirty="0">
                <a:latin typeface="Times New Roman" panose="02020603050405020304" pitchFamily="18" charset="0"/>
                <a:cs typeface="Times New Roman" panose="02020603050405020304" pitchFamily="18" charset="0"/>
              </a:rPr>
              <a:t>FUTURE ENHANCEMENTS AND UPGRADES</a:t>
            </a:r>
          </a:p>
        </p:txBody>
      </p:sp>
      <p:sp>
        <p:nvSpPr>
          <p:cNvPr id="3" name="Subtitle 4">
            <a:extLst>
              <a:ext uri="{FF2B5EF4-FFF2-40B4-BE49-F238E27FC236}">
                <a16:creationId xmlns:a16="http://schemas.microsoft.com/office/drawing/2014/main" id="{FB7E646D-C96E-3D85-6D55-E3C83398EEF6}"/>
              </a:ext>
            </a:extLst>
          </p:cNvPr>
          <p:cNvSpPr txBox="1">
            <a:spLocks/>
          </p:cNvSpPr>
          <p:nvPr/>
        </p:nvSpPr>
        <p:spPr>
          <a:xfrm>
            <a:off x="88899" y="1023462"/>
            <a:ext cx="11760593" cy="516562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00100" lvl="1" indent="-34290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AI and ML Integration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Intelligent customer service chatbots</a:t>
            </a:r>
          </a:p>
          <a:p>
            <a:pPr marL="800100" lvl="1" indent="-34290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IoT Integration</a:t>
            </a:r>
            <a:br>
              <a:rPr lang="en-IN"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Real-time package tracking with IoT sensor</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IoT-enabled vehicles for efficient delivery</a:t>
            </a:r>
          </a:p>
          <a:p>
            <a:pPr marL="800100" lvl="1" indent="-34290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Blockchain Integration</a:t>
            </a:r>
            <a:br>
              <a:rPr lang="en-IN"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Immutable records of package delivery and status</a:t>
            </a:r>
          </a:p>
          <a:p>
            <a:pPr marL="800100" lvl="1" indent="-342900">
              <a:buFont typeface="Wingdings" panose="05000000000000000000" pitchFamily="2" charset="2"/>
              <a:buChar char="v"/>
            </a:pPr>
            <a:endParaRPr lang="en-US" dirty="0">
              <a:solidFill>
                <a:srgbClr val="374151"/>
              </a:solidFill>
              <a:latin typeface="Times New Roman" panose="02020603050405020304" pitchFamily="18" charset="0"/>
              <a:cs typeface="Times New Roman" panose="02020603050405020304" pitchFamily="18" charset="0"/>
            </a:endParaRPr>
          </a:p>
          <a:p>
            <a:pPr marL="457200" lvl="1" indent="0" algn="just">
              <a:buNone/>
            </a:pPr>
            <a:r>
              <a:rPr lang="en-US" dirty="0">
                <a:latin typeface="Times New Roman" panose="02020603050405020304" pitchFamily="18" charset="0"/>
                <a:cs typeface="Times New Roman" panose="02020603050405020304" pitchFamily="18" charset="0"/>
              </a:rPr>
              <a:t>	By integrating emerging technologies such as AI, IoT, blockchain, autonomous delivery, and augmented reality, our courier management system will continue to evolve and improve, providing even greater efficiency, transparency, and customer satisfaction.</a:t>
            </a:r>
            <a:endParaRPr lang="en-IN" dirty="0">
              <a:solidFill>
                <a:srgbClr val="374151"/>
              </a:solidFill>
              <a:latin typeface="Times New Roman" panose="02020603050405020304" pitchFamily="18" charset="0"/>
              <a:cs typeface="Times New Roman" panose="02020603050405020304" pitchFamily="18" charset="0"/>
            </a:endParaRPr>
          </a:p>
          <a:p>
            <a:endParaRPr lang="en-US" sz="2400" dirty="0">
              <a:solidFill>
                <a:srgbClr val="37415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4951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5A5F1-8D5E-A663-1161-5752B970E869}"/>
              </a:ext>
            </a:extLst>
          </p:cNvPr>
          <p:cNvSpPr txBox="1">
            <a:spLocks/>
          </p:cNvSpPr>
          <p:nvPr/>
        </p:nvSpPr>
        <p:spPr>
          <a:xfrm>
            <a:off x="192203" y="556048"/>
            <a:ext cx="3033597" cy="6223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Times New Roman" panose="02020603050405020304" pitchFamily="18" charset="0"/>
                <a:cs typeface="Times New Roman" panose="02020603050405020304" pitchFamily="18" charset="0"/>
              </a:rPr>
              <a:t>CONCLUSION</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D88CD0F-B994-E9D6-8C85-688376A1F82A}"/>
              </a:ext>
            </a:extLst>
          </p:cNvPr>
          <p:cNvSpPr txBox="1"/>
          <p:nvPr/>
        </p:nvSpPr>
        <p:spPr>
          <a:xfrm>
            <a:off x="591139" y="1178348"/>
            <a:ext cx="10953161" cy="3970318"/>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	The proposed web-based courier management system provides a solution to enhance operational efficiency, customer satisfaction, and business growth. With features like real-time tracking, automated processes, and data-driven decision-making, the system offers a competitive edge. Its scalability, flexibility, and user-friendly interface make it suitable for businesses of all sizes, leading to cost savings, increased customer loyalty, and higher profitability. This system has the potential to transform the courier industry and set a new standard in delivery services.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4937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C057F-D350-8168-DF4B-277EE48864F4}"/>
              </a:ext>
            </a:extLst>
          </p:cNvPr>
          <p:cNvSpPr txBox="1">
            <a:spLocks/>
          </p:cNvSpPr>
          <p:nvPr/>
        </p:nvSpPr>
        <p:spPr>
          <a:xfrm>
            <a:off x="1052208" y="2524667"/>
            <a:ext cx="10515600" cy="235862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dirty="0">
                <a:latin typeface="Times New Roman" panose="02020603050405020304" pitchFamily="18" charset="0"/>
                <a:cs typeface="Times New Roman" panose="02020603050405020304" pitchFamily="18" charset="0"/>
              </a:rPr>
              <a:t>THANK YOU</a:t>
            </a:r>
            <a:endParaRPr lang="en-IN" sz="7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3898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5D98AB52-8790-83BF-DE59-4AE4AF19274F}"/>
              </a:ext>
            </a:extLst>
          </p:cNvPr>
          <p:cNvSpPr txBox="1">
            <a:spLocks/>
          </p:cNvSpPr>
          <p:nvPr/>
        </p:nvSpPr>
        <p:spPr>
          <a:xfrm>
            <a:off x="663673" y="1018094"/>
            <a:ext cx="11151909" cy="566550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ABSTRACT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INTRODUCTION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EXISTING SYSTEM</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EXISTING SYSTEM AND LIMITATIONS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PROPOSED SYSTEM</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ADVANTAGES OF PROPOSED SYSTEM</a:t>
            </a:r>
          </a:p>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SYSTEM ARCHITECTURE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METHODOLOGY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SYSTEM REQUIREMENTS</a:t>
            </a:r>
          </a:p>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OUTPUT SCREENS</a:t>
            </a:r>
            <a:br>
              <a:rPr lang="en-US"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FUTURE ENHANCEMENTS AND UPGRADES</a:t>
            </a:r>
            <a:br>
              <a:rPr lang="en-IN" dirty="0">
                <a:solidFill>
                  <a:srgbClr val="374151"/>
                </a:solidFill>
                <a:latin typeface="Times New Roman" panose="02020603050405020304" pitchFamily="18" charset="0"/>
                <a:cs typeface="Times New Roman" panose="02020603050405020304" pitchFamily="18" charset="0"/>
              </a:rPr>
            </a:br>
            <a:r>
              <a:rPr lang="en-IN" dirty="0">
                <a:solidFill>
                  <a:srgbClr val="374151"/>
                </a:solidFill>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BEB1295D-116F-9B78-67C7-3958B8EE5E0E}"/>
              </a:ext>
            </a:extLst>
          </p:cNvPr>
          <p:cNvSpPr txBox="1">
            <a:spLocks/>
          </p:cNvSpPr>
          <p:nvPr/>
        </p:nvSpPr>
        <p:spPr>
          <a:xfrm>
            <a:off x="194789" y="174397"/>
            <a:ext cx="6345024"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5">
                    <a:lumMod val="75000"/>
                  </a:schemeClr>
                </a:solidFill>
                <a:latin typeface="Times New Roman" panose="02020603050405020304" pitchFamily="18" charset="0"/>
                <a:cs typeface="Times New Roman" panose="02020603050405020304" pitchFamily="18" charset="0"/>
              </a:rPr>
              <a:t>CONTENTS</a:t>
            </a:r>
            <a:r>
              <a:rPr lang="en-US" sz="4800" b="1" dirty="0">
                <a:solidFill>
                  <a:schemeClr val="accent5">
                    <a:lumMod val="75000"/>
                  </a:schemeClr>
                </a:solidFill>
                <a:latin typeface="Times New Roman" panose="02020603050405020304" pitchFamily="18" charset="0"/>
                <a:cs typeface="Times New Roman" panose="02020603050405020304" pitchFamily="18" charset="0"/>
              </a:rPr>
              <a:t> </a:t>
            </a:r>
            <a:endParaRPr lang="en-IN" sz="4800" b="1" dirty="0">
              <a:solidFill>
                <a:schemeClr val="accent5">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341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2539EE-61D9-E277-5585-4A602D2DA3E4}"/>
              </a:ext>
            </a:extLst>
          </p:cNvPr>
          <p:cNvSpPr txBox="1"/>
          <p:nvPr/>
        </p:nvSpPr>
        <p:spPr>
          <a:xfrm>
            <a:off x="320843" y="272717"/>
            <a:ext cx="2470484"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ABSTRACT</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638E0DB-7291-8B54-E658-ACCA41F59E7F}"/>
              </a:ext>
            </a:extLst>
          </p:cNvPr>
          <p:cNvSpPr txBox="1"/>
          <p:nvPr/>
        </p:nvSpPr>
        <p:spPr>
          <a:xfrm>
            <a:off x="472910" y="854819"/>
            <a:ext cx="11134890" cy="4154984"/>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	The Courier Management System is a web-based platform designed to streamline logistics and courier services by offering efficient real-time tracking of shipments. The system allows administrators to monitor deliveries, manage feedback, and ensure smooth coordination. Customers can easily track their couriers using unique IDs, with the added benefit of Google Maps API integration for accurate location tracking. Featuring a built-in user feedback mechanism, the system allows businesses to continuously improve service quality. Built with Python and Django for the backend and HTML, CSS, and JavaScript for the frontend, the system offers a scalable solution that grows with the needs of the business. This platform enhances operational transparency and customer satisfaction, providing a reliable tool for logistics companies in the growing demand for efficient, real-time courier services.</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7CD087AD-609E-2CE1-330D-ACB3E2D1138A}"/>
              </a:ext>
            </a:extLst>
          </p:cNvPr>
          <p:cNvSpPr txBox="1"/>
          <p:nvPr/>
        </p:nvSpPr>
        <p:spPr>
          <a:xfrm>
            <a:off x="472910" y="5008694"/>
            <a:ext cx="11505730" cy="1508105"/>
          </a:xfrm>
          <a:prstGeom prst="rect">
            <a:avLst/>
          </a:prstGeom>
          <a:noFill/>
        </p:spPr>
        <p:txBody>
          <a:bodyPr wrap="square" rtlCol="0">
            <a:spAutoFit/>
          </a:bodyPr>
          <a:lstStyle/>
          <a:p>
            <a:pPr algn="l"/>
            <a:r>
              <a:rPr lang="en-US" sz="2400" b="1" dirty="0">
                <a:latin typeface="Times New Roman" panose="02020603050405020304" pitchFamily="18" charset="0"/>
                <a:cs typeface="Times New Roman" panose="02020603050405020304" pitchFamily="18" charset="0"/>
              </a:rPr>
              <a:t>KEYWORDS: </a:t>
            </a:r>
          </a:p>
          <a:p>
            <a:pPr lvl="1"/>
            <a:r>
              <a:rPr lang="en-US" sz="2400" b="0" i="0" dirty="0">
                <a:effectLst/>
                <a:latin typeface="Times New Roman" panose="02020603050405020304" pitchFamily="18" charset="0"/>
                <a:cs typeface="Times New Roman" panose="02020603050405020304" pitchFamily="18" charset="0"/>
              </a:rPr>
              <a:t>Courier Management System,Logistics and Courier Services</a:t>
            </a:r>
            <a:r>
              <a:rPr lang="en-US" sz="2400" dirty="0">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Real-time Tracking, Google Maps API ,User Feedback Mechanism,Scalable </a:t>
            </a:r>
          </a:p>
          <a:p>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9150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2BF1D2-0F3A-70C5-2BE7-5393C3E53272}"/>
              </a:ext>
            </a:extLst>
          </p:cNvPr>
          <p:cNvSpPr txBox="1"/>
          <p:nvPr/>
        </p:nvSpPr>
        <p:spPr>
          <a:xfrm>
            <a:off x="545432" y="590217"/>
            <a:ext cx="3133557"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INTRODUCTION</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2D009BF-4342-4F48-DD9A-2BDE01321673}"/>
              </a:ext>
            </a:extLst>
          </p:cNvPr>
          <p:cNvSpPr txBox="1"/>
          <p:nvPr/>
        </p:nvSpPr>
        <p:spPr>
          <a:xfrm>
            <a:off x="545432" y="1219200"/>
            <a:ext cx="11062368" cy="4154984"/>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	The Courier Management System is a web-based application designed to streamline courier services by addressing the challenges of traditional systems. These challenges include inefficiencies, delays, and a lack of real-time parcel tracking. The system provides real-time tracking, automated updates, and centralized management, ensuring transparency and improving customer satisfaction .Built with a user-friendly interface and scalable architecture, the system allows administrators to efficiently manage operations, employees to update shipment statuses, and customers to track their parcels with ease. By modernizing courier services, this project aims to enhance operational efficiency, foster transparency, and deliver an exceptional user experience, meeting the growing demands of the logistics industry.</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4643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F3A21F-BE27-CDF5-982F-AAFE22784763}"/>
              </a:ext>
            </a:extLst>
          </p:cNvPr>
          <p:cNvSpPr txBox="1"/>
          <p:nvPr/>
        </p:nvSpPr>
        <p:spPr>
          <a:xfrm>
            <a:off x="593558" y="604253"/>
            <a:ext cx="3506088"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EXISTING SYSTEM</a:t>
            </a:r>
            <a:endParaRPr lang="en-IN" sz="28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71A3986-3548-3B5C-6DEB-50E6B3184FDB}"/>
              </a:ext>
            </a:extLst>
          </p:cNvPr>
          <p:cNvSpPr txBox="1"/>
          <p:nvPr/>
        </p:nvSpPr>
        <p:spPr>
          <a:xfrm>
            <a:off x="593558" y="1219201"/>
            <a:ext cx="11196720" cy="3767378"/>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	Traditional courier management systems rely on outdated processes and manual operations, causing errors and inefficiencies. They lack real-time tracking, making it hard for customers to monitor parcels and receive updates. Communication through phone calls and emails is slow and ineffective, leading to customer frustration and decreased trust. These systems also feature disjointed workflows, resulting in delays, poor resource utilization, and higher costs. With data stored in silos and no automation or advanced analytics, tasks like feedback collection, reporting, and tracking updates rely on manual input, increasing the risk of errors. As a result, existing systems struggle to meet the growing demand for faster, more efficient services.</a:t>
            </a:r>
          </a:p>
          <a:p>
            <a:pPr algn="just">
              <a:lnSpc>
                <a:spcPts val="288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3501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7ED5CA-8924-65BC-1490-5E2E5848C870}"/>
              </a:ext>
            </a:extLst>
          </p:cNvPr>
          <p:cNvSpPr txBox="1"/>
          <p:nvPr/>
        </p:nvSpPr>
        <p:spPr>
          <a:xfrm>
            <a:off x="183816" y="255485"/>
            <a:ext cx="619225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EXISTING SYSTEM LIMITATIONS</a:t>
            </a:r>
            <a:endParaRPr lang="en-IN" sz="2800" b="1" dirty="0">
              <a:latin typeface="Times New Roman" panose="02020603050405020304" pitchFamily="18" charset="0"/>
              <a:cs typeface="Times New Roman" panose="02020603050405020304" pitchFamily="18" charset="0"/>
            </a:endParaRPr>
          </a:p>
        </p:txBody>
      </p:sp>
      <p:sp>
        <p:nvSpPr>
          <p:cNvPr id="14" name="Rectangle 5">
            <a:extLst>
              <a:ext uri="{FF2B5EF4-FFF2-40B4-BE49-F238E27FC236}">
                <a16:creationId xmlns:a16="http://schemas.microsoft.com/office/drawing/2014/main" id="{C5B68FFF-96B8-0F2C-29C3-6DAD2880BDB4}"/>
              </a:ext>
            </a:extLst>
          </p:cNvPr>
          <p:cNvSpPr>
            <a:spLocks noChangeArrowheads="1"/>
          </p:cNvSpPr>
          <p:nvPr/>
        </p:nvSpPr>
        <p:spPr bwMode="auto">
          <a:xfrm>
            <a:off x="501984" y="1004057"/>
            <a:ext cx="4991099" cy="3349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Lack of Real-Time Tracking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Poor Transparency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Lack of Feedback Mechanism</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Inadequate Reporting and Analytics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Poor Customer Satisfaction </a:t>
            </a:r>
          </a:p>
        </p:txBody>
      </p:sp>
      <p:pic>
        <p:nvPicPr>
          <p:cNvPr id="15" name="Picture 14">
            <a:extLst>
              <a:ext uri="{FF2B5EF4-FFF2-40B4-BE49-F238E27FC236}">
                <a16:creationId xmlns:a16="http://schemas.microsoft.com/office/drawing/2014/main" id="{A8736870-9292-3586-E1A0-ECCD7099AE58}"/>
              </a:ext>
            </a:extLst>
          </p:cNvPr>
          <p:cNvPicPr>
            <a:picLocks noChangeAspect="1"/>
          </p:cNvPicPr>
          <p:nvPr/>
        </p:nvPicPr>
        <p:blipFill>
          <a:blip r:embed="rId2"/>
          <a:stretch>
            <a:fillRect/>
          </a:stretch>
        </p:blipFill>
        <p:spPr>
          <a:xfrm>
            <a:off x="5493083" y="778705"/>
            <a:ext cx="6400800" cy="4595813"/>
          </a:xfrm>
          <a:prstGeom prst="rect">
            <a:avLst/>
          </a:prstGeom>
        </p:spPr>
      </p:pic>
      <p:pic>
        <p:nvPicPr>
          <p:cNvPr id="16" name="Picture 15">
            <a:extLst>
              <a:ext uri="{FF2B5EF4-FFF2-40B4-BE49-F238E27FC236}">
                <a16:creationId xmlns:a16="http://schemas.microsoft.com/office/drawing/2014/main" id="{4CE026E6-13E9-0861-F098-5540DE4E75DF}"/>
              </a:ext>
            </a:extLst>
          </p:cNvPr>
          <p:cNvPicPr>
            <a:picLocks noChangeAspect="1"/>
          </p:cNvPicPr>
          <p:nvPr/>
        </p:nvPicPr>
        <p:blipFill>
          <a:blip r:embed="rId3"/>
          <a:stretch>
            <a:fillRect/>
          </a:stretch>
        </p:blipFill>
        <p:spPr>
          <a:xfrm>
            <a:off x="6188408" y="5536370"/>
            <a:ext cx="5391150" cy="542925"/>
          </a:xfrm>
          <a:prstGeom prst="rect">
            <a:avLst/>
          </a:prstGeom>
        </p:spPr>
      </p:pic>
    </p:spTree>
    <p:extLst>
      <p:ext uri="{BB962C8B-B14F-4D97-AF65-F5344CB8AC3E}">
        <p14:creationId xmlns:p14="http://schemas.microsoft.com/office/powerpoint/2010/main" val="1222527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F2681B-1BBA-F181-33FD-3C352CBAB0EE}"/>
              </a:ext>
            </a:extLst>
          </p:cNvPr>
          <p:cNvSpPr txBox="1"/>
          <p:nvPr/>
        </p:nvSpPr>
        <p:spPr>
          <a:xfrm>
            <a:off x="349584" y="570832"/>
            <a:ext cx="4057316"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PROPOSED SYSTEM</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34F3B9C-2B19-40D0-CA61-52F8A6093488}"/>
              </a:ext>
            </a:extLst>
          </p:cNvPr>
          <p:cNvSpPr txBox="1"/>
          <p:nvPr/>
        </p:nvSpPr>
        <p:spPr>
          <a:xfrm>
            <a:off x="600241" y="1370042"/>
            <a:ext cx="10991517" cy="3046988"/>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	The Courier Management System is a web-based application designed to improve traditional courier systems by providing efficient parcel tracking and management. It offers real-time tracking for customers, ensuring transparency and satisfaction. The system features a centralized admin dashboard for managing employee details, tracking parcels, and analyzing customer feedback. With a user-friendly interface, it facilitates smooth interactions between customers and employees. Built for scalability, the system can handle growing parcel volumes while ensuring data security to protect customer information.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7718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0C5D69A-CDAC-F919-F375-50F71D39BE6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5810"/>
          <a:stretch/>
        </p:blipFill>
        <p:spPr bwMode="auto">
          <a:xfrm>
            <a:off x="721896" y="594437"/>
            <a:ext cx="11181346" cy="5031663"/>
          </a:xfrm>
          <a:prstGeom prst="rect">
            <a:avLst/>
          </a:prstGeom>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84A36B5F-A1C1-0EFD-7B0E-5367782F9591}"/>
              </a:ext>
            </a:extLst>
          </p:cNvPr>
          <p:cNvSpPr txBox="1"/>
          <p:nvPr/>
        </p:nvSpPr>
        <p:spPr>
          <a:xfrm>
            <a:off x="5384800" y="5842000"/>
            <a:ext cx="190205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View Map Feature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9384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0C1F67-036C-E91D-7253-5FE9F61D37A2}"/>
              </a:ext>
            </a:extLst>
          </p:cNvPr>
          <p:cNvSpPr txBox="1"/>
          <p:nvPr/>
        </p:nvSpPr>
        <p:spPr>
          <a:xfrm>
            <a:off x="1270000" y="1130300"/>
            <a:ext cx="914400" cy="369332"/>
          </a:xfrm>
          <a:prstGeom prst="rect">
            <a:avLst/>
          </a:prstGeom>
          <a:noFill/>
        </p:spPr>
        <p:txBody>
          <a:bodyPr wrap="square" rtlCol="0">
            <a:spAutoFit/>
          </a:bodyPr>
          <a:lstStyle/>
          <a:p>
            <a:endParaRPr lang="en-IN" dirty="0"/>
          </a:p>
        </p:txBody>
      </p:sp>
      <p:sp>
        <p:nvSpPr>
          <p:cNvPr id="3" name="Title 2">
            <a:extLst>
              <a:ext uri="{FF2B5EF4-FFF2-40B4-BE49-F238E27FC236}">
                <a16:creationId xmlns:a16="http://schemas.microsoft.com/office/drawing/2014/main" id="{7706F59F-F62E-C7C0-A69D-E3346BEBA40E}"/>
              </a:ext>
            </a:extLst>
          </p:cNvPr>
          <p:cNvSpPr txBox="1">
            <a:spLocks/>
          </p:cNvSpPr>
          <p:nvPr/>
        </p:nvSpPr>
        <p:spPr>
          <a:xfrm>
            <a:off x="218281" y="254516"/>
            <a:ext cx="4485694" cy="119380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dirty="0">
                <a:latin typeface="Times New Roman" panose="02020603050405020304" pitchFamily="18" charset="0"/>
                <a:cs typeface="Times New Roman" panose="02020603050405020304" pitchFamily="18" charset="0"/>
              </a:rPr>
              <a:t>ADVANTAGES OF PROPOSED SYSTEM</a:t>
            </a:r>
            <a:endParaRPr lang="en-IN" sz="280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B0A71440-0929-737C-1AEF-7EF4F1BFE022}"/>
              </a:ext>
            </a:extLst>
          </p:cNvPr>
          <p:cNvSpPr txBox="1">
            <a:spLocks/>
          </p:cNvSpPr>
          <p:nvPr/>
        </p:nvSpPr>
        <p:spPr>
          <a:xfrm>
            <a:off x="218281" y="1258526"/>
            <a:ext cx="5026820" cy="549787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60000"/>
              </a:lnSpc>
            </a:pPr>
            <a:r>
              <a:rPr lang="en-US" sz="2400" dirty="0">
                <a:latin typeface="Times New Roman" panose="02020603050405020304" pitchFamily="18" charset="0"/>
                <a:cs typeface="Times New Roman" panose="02020603050405020304" pitchFamily="18" charset="0"/>
              </a:rPr>
              <a:t>Real-time tracking</a:t>
            </a:r>
          </a:p>
          <a:p>
            <a:pPr>
              <a:lnSpc>
                <a:spcPct val="160000"/>
              </a:lnSpc>
            </a:pPr>
            <a:r>
              <a:rPr lang="en-US" sz="2400" dirty="0">
                <a:latin typeface="Times New Roman" panose="02020603050405020304" pitchFamily="18" charset="0"/>
                <a:cs typeface="Times New Roman" panose="02020603050405020304" pitchFamily="18" charset="0"/>
              </a:rPr>
              <a:t>Improved customer satisfaction</a:t>
            </a:r>
          </a:p>
          <a:p>
            <a:pPr>
              <a:lnSpc>
                <a:spcPct val="160000"/>
              </a:lnSpc>
            </a:pPr>
            <a:endParaRPr lang="en-US" sz="2400" dirty="0">
              <a:latin typeface="Times New Roman" panose="02020603050405020304" pitchFamily="18" charset="0"/>
              <a:cs typeface="Times New Roman" panose="02020603050405020304" pitchFamily="18" charset="0"/>
            </a:endParaRPr>
          </a:p>
          <a:p>
            <a:pPr>
              <a:lnSpc>
                <a:spcPct val="160000"/>
              </a:lnSpc>
            </a:pPr>
            <a:r>
              <a:rPr lang="en-US" sz="2400" dirty="0">
                <a:latin typeface="Times New Roman" panose="02020603050405020304" pitchFamily="18" charset="0"/>
                <a:cs typeface="Times New Roman" panose="02020603050405020304" pitchFamily="18" charset="0"/>
              </a:rPr>
              <a:t>Increased efficiency and productivity</a:t>
            </a:r>
          </a:p>
          <a:p>
            <a:pPr>
              <a:lnSpc>
                <a:spcPct val="160000"/>
              </a:lnSpc>
            </a:pPr>
            <a:r>
              <a:rPr lang="en-US" sz="2400" dirty="0">
                <a:latin typeface="Times New Roman" panose="02020603050405020304" pitchFamily="18" charset="0"/>
                <a:cs typeface="Times New Roman" panose="02020603050405020304" pitchFamily="18" charset="0"/>
              </a:rPr>
              <a:t>Continuous improvement through customer feedback</a:t>
            </a:r>
          </a:p>
          <a:p>
            <a:pPr>
              <a:lnSpc>
                <a:spcPct val="160000"/>
              </a:lnSpc>
            </a:pPr>
            <a:r>
              <a:rPr lang="en-US" sz="2400" dirty="0">
                <a:latin typeface="Times New Roman" panose="02020603050405020304" pitchFamily="18" charset="0"/>
                <a:cs typeface="Times New Roman" panose="02020603050405020304" pitchFamily="18" charset="0"/>
              </a:rPr>
              <a:t>User Friendly Interface</a:t>
            </a:r>
          </a:p>
          <a:p>
            <a:pPr>
              <a:lnSpc>
                <a:spcPct val="160000"/>
              </a:lnSpc>
            </a:pPr>
            <a:r>
              <a:rPr lang="en-IN" sz="2400" dirty="0">
                <a:latin typeface="Times New Roman" panose="02020603050405020304" pitchFamily="18" charset="0"/>
                <a:cs typeface="Times New Roman" panose="02020603050405020304" pitchFamily="18" charset="0"/>
              </a:rPr>
              <a:t>Competitive Advantage</a:t>
            </a:r>
            <a:endParaRPr lang="en-US" sz="2400" dirty="0">
              <a:latin typeface="Times New Roman" panose="02020603050405020304" pitchFamily="18" charset="0"/>
              <a:cs typeface="Times New Roman" panose="02020603050405020304" pitchFamily="18" charset="0"/>
            </a:endParaRPr>
          </a:p>
          <a:p>
            <a:pPr marL="0" indent="0">
              <a:lnSpc>
                <a:spcPct val="160000"/>
              </a:lnSpc>
              <a:buNone/>
            </a:pPr>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2196A3E-9D39-04A3-EF8F-68472D88A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3067" y="1925324"/>
            <a:ext cx="978408" cy="1362456"/>
          </a:xfrm>
          <a:prstGeom prst="rect">
            <a:avLst/>
          </a:prstGeom>
        </p:spPr>
      </p:pic>
      <p:pic>
        <p:nvPicPr>
          <p:cNvPr id="7" name="Picture 6">
            <a:extLst>
              <a:ext uri="{FF2B5EF4-FFF2-40B4-BE49-F238E27FC236}">
                <a16:creationId xmlns:a16="http://schemas.microsoft.com/office/drawing/2014/main" id="{3623A2DA-DD83-B0FB-CB8D-4F77C9BBD4F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6147" t="9962" r="26507" b="11161"/>
          <a:stretch/>
        </p:blipFill>
        <p:spPr bwMode="auto">
          <a:xfrm>
            <a:off x="5136816" y="714364"/>
            <a:ext cx="6623383" cy="538163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16955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1024</Words>
  <Application>Microsoft Office PowerPoint</Application>
  <PresentationFormat>Widescreen</PresentationFormat>
  <Paragraphs>66</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LATEEF SHAIK</dc:creator>
  <cp:lastModifiedBy>LATEEF SHAIK</cp:lastModifiedBy>
  <cp:revision>5</cp:revision>
  <dcterms:created xsi:type="dcterms:W3CDTF">2024-12-04T11:07:42Z</dcterms:created>
  <dcterms:modified xsi:type="dcterms:W3CDTF">2024-12-08T05:50:40Z</dcterms:modified>
</cp:coreProperties>
</file>