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9"/>
  </p:notesMasterIdLst>
  <p:sldIdLst>
    <p:sldId id="256" r:id="rId2"/>
    <p:sldId id="269" r:id="rId3"/>
    <p:sldId id="270" r:id="rId4"/>
    <p:sldId id="260" r:id="rId5"/>
    <p:sldId id="261" r:id="rId6"/>
    <p:sldId id="262" r:id="rId7"/>
    <p:sldId id="263" r:id="rId8"/>
    <p:sldId id="272" r:id="rId9"/>
    <p:sldId id="259" r:id="rId10"/>
    <p:sldId id="273" r:id="rId11"/>
    <p:sldId id="271" r:id="rId12"/>
    <p:sldId id="264" r:id="rId13"/>
    <p:sldId id="265" r:id="rId14"/>
    <p:sldId id="274" r:id="rId15"/>
    <p:sldId id="268"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1484" autoAdjust="0"/>
  </p:normalViewPr>
  <p:slideViewPr>
    <p:cSldViewPr snapToGrid="0">
      <p:cViewPr varScale="1">
        <p:scale>
          <a:sx n="68" d="100"/>
          <a:sy n="68"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81046-5DD3-4B11-8ED3-351B6E5E73B8}"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8DA29-C305-4550-9EBC-C5381F241795}" type="slidenum">
              <a:rPr lang="en-IN" smtClean="0"/>
              <a:t>‹#›</a:t>
            </a:fld>
            <a:endParaRPr lang="en-IN"/>
          </a:p>
        </p:txBody>
      </p:sp>
    </p:spTree>
    <p:extLst>
      <p:ext uri="{BB962C8B-B14F-4D97-AF65-F5344CB8AC3E}">
        <p14:creationId xmlns:p14="http://schemas.microsoft.com/office/powerpoint/2010/main" val="396099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88DA29-C305-4550-9EBC-C5381F241795}" type="slidenum">
              <a:rPr lang="en-IN" smtClean="0"/>
              <a:t>9</a:t>
            </a:fld>
            <a:endParaRPr lang="en-IN"/>
          </a:p>
        </p:txBody>
      </p:sp>
    </p:spTree>
    <p:extLst>
      <p:ext uri="{BB962C8B-B14F-4D97-AF65-F5344CB8AC3E}">
        <p14:creationId xmlns:p14="http://schemas.microsoft.com/office/powerpoint/2010/main" val="332121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88DA29-C305-4550-9EBC-C5381F241795}" type="slidenum">
              <a:rPr lang="en-IN" smtClean="0"/>
              <a:t>15</a:t>
            </a:fld>
            <a:endParaRPr lang="en-IN"/>
          </a:p>
        </p:txBody>
      </p:sp>
    </p:spTree>
    <p:extLst>
      <p:ext uri="{BB962C8B-B14F-4D97-AF65-F5344CB8AC3E}">
        <p14:creationId xmlns:p14="http://schemas.microsoft.com/office/powerpoint/2010/main" val="169120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7A31-8BD0-6E99-8A15-9223848B6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44A4C4-E808-AE76-B4DD-C7784611D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D8CC51-C67B-F3F0-47E9-38CD8F665C43}"/>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5" name="Footer Placeholder 4">
            <a:extLst>
              <a:ext uri="{FF2B5EF4-FFF2-40B4-BE49-F238E27FC236}">
                <a16:creationId xmlns:a16="http://schemas.microsoft.com/office/drawing/2014/main" id="{9C134A49-74B9-6519-8C06-FD946DF10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635B4-397F-1C07-46BC-4B14B85C5890}"/>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206663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6C4C-D305-5F13-B007-AC5EAB6E87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5983D5-A44B-CEDE-9FA9-895EF7D446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F48A7-913E-B6A8-6D12-17E25A444B2E}"/>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5" name="Footer Placeholder 4">
            <a:extLst>
              <a:ext uri="{FF2B5EF4-FFF2-40B4-BE49-F238E27FC236}">
                <a16:creationId xmlns:a16="http://schemas.microsoft.com/office/drawing/2014/main" id="{D1788BBE-D4EE-CEAF-2F20-9D71A2E7D2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A194C-D33C-3565-610A-A92179A33388}"/>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5240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B171AF-8F8B-E6F1-EB23-528B7FEBBA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69D68F-4D16-9CF0-C853-68D30CD5E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029DC-0E82-B853-91D9-FFB0E351D3AD}"/>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5" name="Footer Placeholder 4">
            <a:extLst>
              <a:ext uri="{FF2B5EF4-FFF2-40B4-BE49-F238E27FC236}">
                <a16:creationId xmlns:a16="http://schemas.microsoft.com/office/drawing/2014/main" id="{6AEF6F03-A6D8-0E81-0C6D-2640C576F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A54134-1738-3BDD-C4F8-35FE33F9E486}"/>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101177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804D-4E31-FFA4-4456-BBE8519BFE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7461F6-B38A-D729-1BAE-76F014CAD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531E5A-30A2-6CDB-2597-C06C1CD84006}"/>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5" name="Footer Placeholder 4">
            <a:extLst>
              <a:ext uri="{FF2B5EF4-FFF2-40B4-BE49-F238E27FC236}">
                <a16:creationId xmlns:a16="http://schemas.microsoft.com/office/drawing/2014/main" id="{9055DCDD-BC06-80CF-AC87-330CB1E66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BC722-4847-40ED-CD44-39205E1FED3E}"/>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32671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783D-E0D7-77B1-D63A-C83367808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F3481-54E8-E3CE-45E4-593CA1A92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416FCA-7D63-11F2-701E-0A0C5F84A31D}"/>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5" name="Footer Placeholder 4">
            <a:extLst>
              <a:ext uri="{FF2B5EF4-FFF2-40B4-BE49-F238E27FC236}">
                <a16:creationId xmlns:a16="http://schemas.microsoft.com/office/drawing/2014/main" id="{3738BD58-486E-2BF5-96AB-0701333E1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AFD5E-29CA-FD44-703B-E27CE6153FCD}"/>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187987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7453-BDED-5729-9C52-A0B6DFFF42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F16100-5088-C365-4B90-BDC5A0C37E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2FEDA9-C89A-1BE5-6219-40B6CB562B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7E0DCD-403E-C1B9-4BC9-7BFA67050A62}"/>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6" name="Footer Placeholder 5">
            <a:extLst>
              <a:ext uri="{FF2B5EF4-FFF2-40B4-BE49-F238E27FC236}">
                <a16:creationId xmlns:a16="http://schemas.microsoft.com/office/drawing/2014/main" id="{78C7F0F8-1716-3CD9-BBF1-C8D717AFB4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81FC3E-E1B9-6226-0074-398CF4761E68}"/>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296458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BDE3-5734-14EB-3E8C-882B32B3FB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420BDE-0765-5565-E174-98B4CCB9F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895323-632B-C08F-8245-95BABF1D6C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8986F3-C027-D3D2-9A2D-6EE87D4B3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CB7AE8-1B72-5EDB-7456-A75EEF930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27B579-12F9-A6F4-23FC-0DCC03460555}"/>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8" name="Footer Placeholder 7">
            <a:extLst>
              <a:ext uri="{FF2B5EF4-FFF2-40B4-BE49-F238E27FC236}">
                <a16:creationId xmlns:a16="http://schemas.microsoft.com/office/drawing/2014/main" id="{A066DEF7-FA76-072D-A938-CE1AA02407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032A04-E796-C8AB-17A2-E298BD4BB21D}"/>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16341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603D-F475-F1B0-2B7F-21FC8102E1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5A5FD2-61CD-78E0-7B6A-5DAC58BC58DB}"/>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4" name="Footer Placeholder 3">
            <a:extLst>
              <a:ext uri="{FF2B5EF4-FFF2-40B4-BE49-F238E27FC236}">
                <a16:creationId xmlns:a16="http://schemas.microsoft.com/office/drawing/2014/main" id="{7C6D9C1C-EE21-65E5-F738-5768D96DC6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4A35F9-4D54-6394-D88A-06BB2FB9647F}"/>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12798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99E1F-B803-BB59-0D0B-52E9EB613EF9}"/>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3" name="Footer Placeholder 2">
            <a:extLst>
              <a:ext uri="{FF2B5EF4-FFF2-40B4-BE49-F238E27FC236}">
                <a16:creationId xmlns:a16="http://schemas.microsoft.com/office/drawing/2014/main" id="{DCB418CD-1FB5-D6FB-1B4C-C4F77F945B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07498D-6204-C614-7242-5B3B158BEF4E}"/>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24123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7EE2-36CF-DC35-2DBF-708C97A27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C13026-3D48-F6F1-FD24-5CD42DA3D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ACBF1A-0629-4509-55DE-F7DABFDED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DF977-883B-84F9-11CE-2741088E53E6}"/>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6" name="Footer Placeholder 5">
            <a:extLst>
              <a:ext uri="{FF2B5EF4-FFF2-40B4-BE49-F238E27FC236}">
                <a16:creationId xmlns:a16="http://schemas.microsoft.com/office/drawing/2014/main" id="{55F49BA0-7387-7841-8AB6-B6FA38B95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FA601-E12A-B5AB-4CAE-EAB1D93E7F9B}"/>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220067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A702-B716-EDC1-A4F7-7C93C28F1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CAB534-F6C5-6DA5-C04C-EC6B0DE79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36BA06-E855-3332-B8A9-6FF1D1C32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FAD98-9567-E64F-E412-1B4739979588}"/>
              </a:ext>
            </a:extLst>
          </p:cNvPr>
          <p:cNvSpPr>
            <a:spLocks noGrp="1"/>
          </p:cNvSpPr>
          <p:nvPr>
            <p:ph type="dt" sz="half" idx="10"/>
          </p:nvPr>
        </p:nvSpPr>
        <p:spPr/>
        <p:txBody>
          <a:bodyPr/>
          <a:lstStyle/>
          <a:p>
            <a:fld id="{14EF86A8-BEF9-4AC4-B52E-DD8F005526A7}" type="datetimeFigureOut">
              <a:rPr lang="en-IN" smtClean="0"/>
              <a:t>09-07-2024</a:t>
            </a:fld>
            <a:endParaRPr lang="en-IN"/>
          </a:p>
        </p:txBody>
      </p:sp>
      <p:sp>
        <p:nvSpPr>
          <p:cNvPr id="6" name="Footer Placeholder 5">
            <a:extLst>
              <a:ext uri="{FF2B5EF4-FFF2-40B4-BE49-F238E27FC236}">
                <a16:creationId xmlns:a16="http://schemas.microsoft.com/office/drawing/2014/main" id="{083B1E9B-6685-97DA-26F0-A2710CBD08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E7EFE-7440-38EA-868B-58683BE7B1EB}"/>
              </a:ext>
            </a:extLst>
          </p:cNvPr>
          <p:cNvSpPr>
            <a:spLocks noGrp="1"/>
          </p:cNvSpPr>
          <p:nvPr>
            <p:ph type="sldNum" sz="quarter" idx="12"/>
          </p:nvPr>
        </p:nvSpPr>
        <p:spPr/>
        <p:txBody>
          <a:bodyPr/>
          <a:lstStyle/>
          <a:p>
            <a:fld id="{ADFB9960-22D6-4075-BFA5-39CB34815C61}" type="slidenum">
              <a:rPr lang="en-IN" smtClean="0"/>
              <a:t>‹#›</a:t>
            </a:fld>
            <a:endParaRPr lang="en-IN"/>
          </a:p>
        </p:txBody>
      </p:sp>
    </p:spTree>
    <p:extLst>
      <p:ext uri="{BB962C8B-B14F-4D97-AF65-F5344CB8AC3E}">
        <p14:creationId xmlns:p14="http://schemas.microsoft.com/office/powerpoint/2010/main" val="427543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6E80B-3612-7EBF-579E-DBFBA54A3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5A651-A0EF-2324-DF08-40E0A3CB54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67F32-B689-E82A-0135-7930E170B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F86A8-BEF9-4AC4-B52E-DD8F005526A7}" type="datetimeFigureOut">
              <a:rPr lang="en-IN" smtClean="0"/>
              <a:t>09-07-2024</a:t>
            </a:fld>
            <a:endParaRPr lang="en-IN"/>
          </a:p>
        </p:txBody>
      </p:sp>
      <p:sp>
        <p:nvSpPr>
          <p:cNvPr id="5" name="Footer Placeholder 4">
            <a:extLst>
              <a:ext uri="{FF2B5EF4-FFF2-40B4-BE49-F238E27FC236}">
                <a16:creationId xmlns:a16="http://schemas.microsoft.com/office/drawing/2014/main" id="{EEAD0B04-2A02-AFA7-C81A-C69814F45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E0D3C8-11F7-4E8C-7756-6B78259A3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B9960-22D6-4075-BFA5-39CB34815C61}" type="slidenum">
              <a:rPr lang="en-IN" smtClean="0"/>
              <a:t>‹#›</a:t>
            </a:fld>
            <a:endParaRPr lang="en-IN"/>
          </a:p>
        </p:txBody>
      </p:sp>
    </p:spTree>
    <p:extLst>
      <p:ext uri="{BB962C8B-B14F-4D97-AF65-F5344CB8AC3E}">
        <p14:creationId xmlns:p14="http://schemas.microsoft.com/office/powerpoint/2010/main" val="976336026"/>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6D7F-6DC0-9A35-028E-49F5A7B01434}"/>
              </a:ext>
            </a:extLst>
          </p:cNvPr>
          <p:cNvSpPr>
            <a:spLocks noGrp="1"/>
          </p:cNvSpPr>
          <p:nvPr>
            <p:ph type="ctrTitle"/>
          </p:nvPr>
        </p:nvSpPr>
        <p:spPr>
          <a:xfrm>
            <a:off x="706908" y="2219094"/>
            <a:ext cx="11485092" cy="1354432"/>
          </a:xfrm>
        </p:spPr>
        <p:txBody>
          <a:bodyPr>
            <a:noAutofit/>
          </a:bodyPr>
          <a:lstStyle/>
          <a:p>
            <a:r>
              <a:rPr lang="en-US" sz="2800" b="1" dirty="0">
                <a:latin typeface="Times New Roman" panose="02020603050405020304" pitchFamily="18" charset="0"/>
                <a:cs typeface="Times New Roman" panose="02020603050405020304" pitchFamily="18" charset="0"/>
              </a:rPr>
              <a:t>COURIER MANAGEMENT SYSTEM  </a:t>
            </a:r>
            <a:r>
              <a:rPr lang="en-US" sz="2800" b="1" i="0" dirty="0">
                <a:effectLst/>
                <a:latin typeface="Times New Roman" panose="02020603050405020304" pitchFamily="18" charset="0"/>
                <a:cs typeface="Times New Roman" panose="02020603050405020304" pitchFamily="18" charset="0"/>
              </a:rPr>
              <a:t>A WEB-BASED APPLICATION FOR TRACKING AND MANAGING COURIERS</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71A6BA-91E0-687B-1881-175E4E5795CD}"/>
              </a:ext>
            </a:extLst>
          </p:cNvPr>
          <p:cNvSpPr txBox="1"/>
          <p:nvPr/>
        </p:nvSpPr>
        <p:spPr>
          <a:xfrm>
            <a:off x="1878500" y="120274"/>
            <a:ext cx="9780100" cy="1446550"/>
          </a:xfrm>
          <a:prstGeom prst="rect">
            <a:avLst/>
          </a:prstGeom>
          <a:noFill/>
        </p:spPr>
        <p:txBody>
          <a:bodyPr wrap="square" rtlCol="0">
            <a:spAutoFit/>
          </a:bodyPr>
          <a:lstStyle/>
          <a:p>
            <a:r>
              <a:rPr lang="en-US" sz="4400" dirty="0">
                <a:solidFill>
                  <a:srgbClr val="FF0000"/>
                </a:solidFill>
                <a:latin typeface="Times New Roman" panose="02020603050405020304" pitchFamily="18" charset="0"/>
                <a:cs typeface="Times New Roman" panose="02020603050405020304" pitchFamily="18" charset="0"/>
              </a:rPr>
              <a:t>MALLA REDDY INSTITUTE OF ENGINEERING AND TECHNOLOGY</a:t>
            </a:r>
            <a:endParaRPr lang="en-IN" sz="4400" dirty="0">
              <a:solidFill>
                <a:srgbClr val="FF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53CB2A3-5B3B-87C8-60C8-CEFA5C62B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0" y="159368"/>
            <a:ext cx="1428750" cy="1428750"/>
          </a:xfrm>
          <a:prstGeom prst="rect">
            <a:avLst/>
          </a:prstGeom>
        </p:spPr>
      </p:pic>
      <p:sp>
        <p:nvSpPr>
          <p:cNvPr id="9" name="TextBox 8">
            <a:extLst>
              <a:ext uri="{FF2B5EF4-FFF2-40B4-BE49-F238E27FC236}">
                <a16:creationId xmlns:a16="http://schemas.microsoft.com/office/drawing/2014/main" id="{D2C63FC6-2E39-ECFE-1453-58FC44CCE321}"/>
              </a:ext>
            </a:extLst>
          </p:cNvPr>
          <p:cNvSpPr txBox="1"/>
          <p:nvPr/>
        </p:nvSpPr>
        <p:spPr>
          <a:xfrm>
            <a:off x="2102176" y="1695584"/>
            <a:ext cx="9027510" cy="523220"/>
          </a:xfrm>
          <a:prstGeom prst="rect">
            <a:avLst/>
          </a:prstGeom>
          <a:noFill/>
        </p:spPr>
        <p:txBody>
          <a:bodyPr wrap="square" rtlCol="0">
            <a:spAutoFit/>
          </a:bodyPr>
          <a:lstStyle/>
          <a:p>
            <a:r>
              <a:rPr lang="en-US" sz="2800" b="1" dirty="0">
                <a:solidFill>
                  <a:schemeClr val="accent5">
                    <a:lumMod val="75000"/>
                  </a:schemeClr>
                </a:solidFill>
                <a:latin typeface="Times New Roman" panose="02020603050405020304" pitchFamily="18" charset="0"/>
                <a:cs typeface="Times New Roman" panose="02020603050405020304" pitchFamily="18" charset="0"/>
              </a:rPr>
              <a:t>DEPARTMENT OF INFORMATION TECHNOLOGY</a:t>
            </a:r>
            <a:endParaRPr lang="en-IN"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2F74CAA-5F3C-ECF9-ECCD-19DC3FBE7F7E}"/>
              </a:ext>
            </a:extLst>
          </p:cNvPr>
          <p:cNvSpPr txBox="1"/>
          <p:nvPr/>
        </p:nvSpPr>
        <p:spPr>
          <a:xfrm>
            <a:off x="348792" y="4496586"/>
            <a:ext cx="730577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HEAD OF THE DEPARTMENT</a:t>
            </a:r>
            <a:r>
              <a:rPr lang="en-US" sz="2000" dirty="0">
                <a:latin typeface="Times New Roman" panose="02020603050405020304" pitchFamily="18" charset="0"/>
                <a:cs typeface="Times New Roman" panose="02020603050405020304" pitchFamily="18" charset="0"/>
              </a:rPr>
              <a:t>: MR.V. RAMAKRISHNAN</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1FCD265-D97E-9D95-35BF-12F7EE653C2D}"/>
              </a:ext>
            </a:extLst>
          </p:cNvPr>
          <p:cNvSpPr txBox="1"/>
          <p:nvPr/>
        </p:nvSpPr>
        <p:spPr>
          <a:xfrm>
            <a:off x="348792" y="4896696"/>
            <a:ext cx="546811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GUIDE</a:t>
            </a:r>
            <a:r>
              <a:rPr lang="en-US" sz="2000" dirty="0">
                <a:latin typeface="Times New Roman" panose="02020603050405020304" pitchFamily="18" charset="0"/>
                <a:cs typeface="Times New Roman" panose="02020603050405020304" pitchFamily="18" charset="0"/>
              </a:rPr>
              <a:t>: MR KHATHA MAHENDAR</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2C635A2-673F-BBD4-1547-FB2E1A5A22A7}"/>
              </a:ext>
            </a:extLst>
          </p:cNvPr>
          <p:cNvSpPr txBox="1"/>
          <p:nvPr/>
        </p:nvSpPr>
        <p:spPr>
          <a:xfrm>
            <a:off x="7654565" y="4307339"/>
            <a:ext cx="4109191"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LEAD</a:t>
            </a:r>
            <a:r>
              <a:rPr lang="en-US" dirty="0">
                <a:latin typeface="Times New Roman" panose="02020603050405020304" pitchFamily="18" charset="0"/>
                <a:cs typeface="Times New Roman" panose="02020603050405020304" pitchFamily="18" charset="0"/>
              </a:rPr>
              <a:t>:  SHAIK LATEEF</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TEAM MEMBERS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ESHA HARIDAS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SHIVU KUMAR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VADLA PRAVLEKA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SAI SIDHARTHA ALETI</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913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1F17E-7A4A-3C6E-EE40-AF3E9F1D50DA}"/>
              </a:ext>
            </a:extLst>
          </p:cNvPr>
          <p:cNvSpPr txBox="1"/>
          <p:nvPr/>
        </p:nvSpPr>
        <p:spPr>
          <a:xfrm>
            <a:off x="480767" y="226244"/>
            <a:ext cx="6250429"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SEQUENCE DIAGRAM</a:t>
            </a:r>
            <a:endParaRPr lang="en-IN" sz="4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74D6F29-F86F-CE3A-696F-2CE8179E84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7840" y="1200719"/>
            <a:ext cx="9144000" cy="5636071"/>
          </a:xfrm>
          <a:prstGeom prst="rect">
            <a:avLst/>
          </a:prstGeom>
          <a:noFill/>
          <a:ln>
            <a:noFill/>
          </a:ln>
        </p:spPr>
      </p:pic>
    </p:spTree>
    <p:extLst>
      <p:ext uri="{BB962C8B-B14F-4D97-AF65-F5344CB8AC3E}">
        <p14:creationId xmlns:p14="http://schemas.microsoft.com/office/powerpoint/2010/main" val="52798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CF7C3-FA36-BD4A-BF3D-386FBA4C3414}"/>
              </a:ext>
            </a:extLst>
          </p:cNvPr>
          <p:cNvSpPr txBox="1"/>
          <p:nvPr/>
        </p:nvSpPr>
        <p:spPr>
          <a:xfrm>
            <a:off x="518475" y="240058"/>
            <a:ext cx="3583032" cy="1077218"/>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METHODOLOGY</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99121C-277A-76E4-E8B8-46A7D673B7E4}"/>
              </a:ext>
            </a:extLst>
          </p:cNvPr>
          <p:cNvSpPr txBox="1"/>
          <p:nvPr/>
        </p:nvSpPr>
        <p:spPr>
          <a:xfrm>
            <a:off x="1027521" y="1140643"/>
            <a:ext cx="9794450" cy="4401205"/>
          </a:xfrm>
          <a:prstGeom prst="rect">
            <a:avLst/>
          </a:prstGeom>
          <a:noFill/>
        </p:spPr>
        <p:txBody>
          <a:bodyPr wrap="square" rtlCol="0">
            <a:spAutoFit/>
          </a:bodyPr>
          <a:lstStyle/>
          <a:p>
            <a:r>
              <a:rPr lang="en-US" sz="2800" b="0" i="0" dirty="0">
                <a:effectLst/>
                <a:latin typeface="Times New Roman" panose="02020603050405020304" pitchFamily="18" charset="0"/>
                <a:cs typeface="Times New Roman" panose="02020603050405020304" pitchFamily="18" charset="0"/>
              </a:rPr>
              <a:t>Our project followed a structured methodology to ensure a robust and scalable solution. We began with requirements gathering, analyzing the needs of admins, employees, and customers. We then designed the system architecture, database schema, and user interface, ensuring scalability, flexibility, and user-friendliness. Development was done using the Django framework, a high-level Python web framework, and SQL for storage, providing a robust and efficient data management system. Thorough testing, including unit testing, integration testing, and system testing, ensured the system met requirements and was bug-free.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59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663512-472E-7B16-3A44-0FBABFA529DC}"/>
              </a:ext>
            </a:extLst>
          </p:cNvPr>
          <p:cNvSpPr>
            <a:spLocks noGrp="1"/>
          </p:cNvSpPr>
          <p:nvPr>
            <p:ph type="title"/>
          </p:nvPr>
        </p:nvSpPr>
        <p:spPr>
          <a:xfrm>
            <a:off x="391082" y="0"/>
            <a:ext cx="9385300" cy="1562100"/>
          </a:xfrm>
        </p:spPr>
        <p:txBody>
          <a:bodyPr>
            <a:normAutofit/>
          </a:bodyPr>
          <a:lstStyle/>
          <a:p>
            <a:r>
              <a:rPr lang="en-IN" b="1" dirty="0">
                <a:latin typeface="Times New Roman" panose="02020603050405020304" pitchFamily="18" charset="0"/>
                <a:cs typeface="Times New Roman" panose="02020603050405020304" pitchFamily="18" charset="0"/>
              </a:rPr>
              <a:t>SYSTEM REQUIREMENTS</a:t>
            </a:r>
          </a:p>
        </p:txBody>
      </p:sp>
      <p:sp>
        <p:nvSpPr>
          <p:cNvPr id="11" name="TextBox 10">
            <a:extLst>
              <a:ext uri="{FF2B5EF4-FFF2-40B4-BE49-F238E27FC236}">
                <a16:creationId xmlns:a16="http://schemas.microsoft.com/office/drawing/2014/main" id="{DE376912-B45B-6113-569F-655CC5EB995C}"/>
              </a:ext>
            </a:extLst>
          </p:cNvPr>
          <p:cNvSpPr txBox="1"/>
          <p:nvPr/>
        </p:nvSpPr>
        <p:spPr>
          <a:xfrm>
            <a:off x="1209118" y="1361520"/>
            <a:ext cx="10591800" cy="3170099"/>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Processor :i3 or above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Ram :4 GB</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HardDisk:40GB</a:t>
            </a:r>
          </a:p>
          <a:p>
            <a:r>
              <a:rPr lang="en-US" sz="3200" dirty="0">
                <a:latin typeface="Times New Roman" panose="02020603050405020304" pitchFamily="18" charset="0"/>
                <a:cs typeface="Times New Roman" panose="02020603050405020304" pitchFamily="18" charset="0"/>
              </a:rPr>
              <a:t>Operating System: Windows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Browser: Any Browser</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73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90DF-DFFC-F05F-1B07-183BD750DE7F}"/>
              </a:ext>
            </a:extLst>
          </p:cNvPr>
          <p:cNvSpPr>
            <a:spLocks noGrp="1"/>
          </p:cNvSpPr>
          <p:nvPr>
            <p:ph type="title"/>
          </p:nvPr>
        </p:nvSpPr>
        <p:spPr>
          <a:xfrm>
            <a:off x="55775" y="0"/>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TECHNOLOGIES USED:</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09D8484-C228-3B78-DC5B-B65D8505D3B7}"/>
              </a:ext>
            </a:extLst>
          </p:cNvPr>
          <p:cNvSpPr txBox="1"/>
          <p:nvPr/>
        </p:nvSpPr>
        <p:spPr>
          <a:xfrm>
            <a:off x="630811" y="1325563"/>
            <a:ext cx="10045700" cy="4647426"/>
          </a:xfrm>
          <a:prstGeom prst="rect">
            <a:avLst/>
          </a:prstGeom>
          <a:noFill/>
        </p:spPr>
        <p:txBody>
          <a:bodyPr wrap="square" rtlCol="0">
            <a:spAutoFit/>
          </a:bodyPr>
          <a:lstStyle/>
          <a:p>
            <a:pPr lvl="1"/>
            <a:r>
              <a:rPr lang="en-US" sz="3200" dirty="0">
                <a:latin typeface="Times New Roman" panose="02020603050405020304" pitchFamily="18" charset="0"/>
                <a:cs typeface="Times New Roman" panose="02020603050405020304" pitchFamily="18" charset="0"/>
              </a:rPr>
              <a:t>Frontend:</a:t>
            </a:r>
          </a:p>
          <a:p>
            <a:pPr lvl="1"/>
            <a:r>
              <a:rPr lang="en-US" sz="3200" dirty="0">
                <a:latin typeface="Times New Roman" panose="02020603050405020304" pitchFamily="18" charset="0"/>
                <a:cs typeface="Times New Roman" panose="02020603050405020304" pitchFamily="18" charset="0"/>
              </a:rPr>
              <a:t>                     HTML,CSS,JavaScript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Backend:</a:t>
            </a:r>
          </a:p>
          <a:p>
            <a:pPr lvl="1"/>
            <a:r>
              <a:rPr lang="en-US" sz="3200" dirty="0">
                <a:latin typeface="Times New Roman" panose="02020603050405020304" pitchFamily="18" charset="0"/>
                <a:cs typeface="Times New Roman" panose="02020603050405020304" pitchFamily="18" charset="0"/>
              </a:rPr>
              <a:t>                     Python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Framework:  </a:t>
            </a:r>
          </a:p>
          <a:p>
            <a:pPr lvl="1"/>
            <a:r>
              <a:rPr lang="en-US" sz="3200" dirty="0">
                <a:latin typeface="Times New Roman" panose="02020603050405020304" pitchFamily="18" charset="0"/>
                <a:cs typeface="Times New Roman" panose="02020603050405020304" pitchFamily="18" charset="0"/>
              </a:rPr>
              <a:t>                     Django</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Database:</a:t>
            </a:r>
          </a:p>
          <a:p>
            <a:pPr lvl="1"/>
            <a:r>
              <a:rPr lang="en-US" sz="3200" dirty="0">
                <a:latin typeface="Times New Roman" panose="02020603050405020304" pitchFamily="18" charset="0"/>
                <a:cs typeface="Times New Roman" panose="02020603050405020304" pitchFamily="18" charset="0"/>
              </a:rPr>
              <a:t>                      SQL</a:t>
            </a:r>
          </a:p>
          <a:p>
            <a:pPr lvl="1"/>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06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CA18F-2876-8004-8D47-34E783A2BF48}"/>
              </a:ext>
            </a:extLst>
          </p:cNvPr>
          <p:cNvSpPr txBox="1"/>
          <p:nvPr/>
        </p:nvSpPr>
        <p:spPr>
          <a:xfrm>
            <a:off x="226243" y="141402"/>
            <a:ext cx="5838878"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OUTPUT SCREENS</a:t>
            </a:r>
            <a:endParaRPr lang="en-IN" sz="4400" b="1" dirty="0">
              <a:latin typeface="Times New Roman" panose="02020603050405020304" pitchFamily="18" charset="0"/>
              <a:cs typeface="Times New Roman" panose="02020603050405020304" pitchFamily="18" charset="0"/>
            </a:endParaRPr>
          </a:p>
        </p:txBody>
      </p:sp>
      <p:pic>
        <p:nvPicPr>
          <p:cNvPr id="3" name="Content Placeholder 6">
            <a:extLst>
              <a:ext uri="{FF2B5EF4-FFF2-40B4-BE49-F238E27FC236}">
                <a16:creationId xmlns:a16="http://schemas.microsoft.com/office/drawing/2014/main" id="{3F1B4BAC-D2E0-6261-6D8E-1DBC860705C6}"/>
              </a:ext>
            </a:extLst>
          </p:cNvPr>
          <p:cNvPicPr>
            <a:picLocks noChangeAspect="1"/>
          </p:cNvPicPr>
          <p:nvPr/>
        </p:nvPicPr>
        <p:blipFill rotWithShape="1">
          <a:blip r:embed="rId2">
            <a:extLst>
              <a:ext uri="{28A0092B-C50C-407E-A947-70E740481C1C}">
                <a14:useLocalDpi xmlns:a14="http://schemas.microsoft.com/office/drawing/2010/main" val="0"/>
              </a:ext>
            </a:extLst>
          </a:blip>
          <a:srcRect t="5998" b="5315"/>
          <a:stretch/>
        </p:blipFill>
        <p:spPr>
          <a:xfrm>
            <a:off x="459043" y="1022811"/>
            <a:ext cx="5373278" cy="5000918"/>
          </a:xfrm>
          <a:prstGeom prst="rect">
            <a:avLst/>
          </a:prstGeom>
        </p:spPr>
      </p:pic>
      <p:pic>
        <p:nvPicPr>
          <p:cNvPr id="4" name="Picture Placeholder 10">
            <a:extLst>
              <a:ext uri="{FF2B5EF4-FFF2-40B4-BE49-F238E27FC236}">
                <a16:creationId xmlns:a16="http://schemas.microsoft.com/office/drawing/2014/main" id="{8A4A5CB8-0B59-2824-9222-C43CFC7FE53F}"/>
              </a:ext>
            </a:extLst>
          </p:cNvPr>
          <p:cNvPicPr>
            <a:picLocks noChangeAspect="1"/>
          </p:cNvPicPr>
          <p:nvPr/>
        </p:nvPicPr>
        <p:blipFill rotWithShape="1">
          <a:blip r:embed="rId3">
            <a:extLst>
              <a:ext uri="{28A0092B-C50C-407E-A947-70E740481C1C}">
                <a14:useLocalDpi xmlns:a14="http://schemas.microsoft.com/office/drawing/2010/main" val="0"/>
              </a:ext>
            </a:extLst>
          </a:blip>
          <a:srcRect l="10423" t="4222" r="10423" b="5676"/>
          <a:stretch/>
        </p:blipFill>
        <p:spPr>
          <a:xfrm>
            <a:off x="6065121" y="810706"/>
            <a:ext cx="6008016" cy="5213024"/>
          </a:xfrm>
          <a:prstGeom prst="rect">
            <a:avLst/>
          </a:prstGeom>
        </p:spPr>
      </p:pic>
      <p:sp>
        <p:nvSpPr>
          <p:cNvPr id="5" name="TextBox 4">
            <a:extLst>
              <a:ext uri="{FF2B5EF4-FFF2-40B4-BE49-F238E27FC236}">
                <a16:creationId xmlns:a16="http://schemas.microsoft.com/office/drawing/2014/main" id="{266246B1-1786-82BE-6CC9-1F2525182E42}"/>
              </a:ext>
            </a:extLst>
          </p:cNvPr>
          <p:cNvSpPr txBox="1"/>
          <p:nvPr/>
        </p:nvSpPr>
        <p:spPr>
          <a:xfrm>
            <a:off x="2130458" y="6084163"/>
            <a:ext cx="192450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MAP FEATURE</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26C7927-0B14-D89F-58A7-716E09427C74}"/>
              </a:ext>
            </a:extLst>
          </p:cNvPr>
          <p:cNvSpPr txBox="1"/>
          <p:nvPr/>
        </p:nvSpPr>
        <p:spPr>
          <a:xfrm>
            <a:off x="8088198" y="6084163"/>
            <a:ext cx="232788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USER FEEDBACK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71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F5B8-7EBD-F2E9-C5E4-305C91C0659A}"/>
              </a:ext>
            </a:extLst>
          </p:cNvPr>
          <p:cNvSpPr>
            <a:spLocks noGrp="1"/>
          </p:cNvSpPr>
          <p:nvPr>
            <p:ph type="ctrTitle"/>
          </p:nvPr>
        </p:nvSpPr>
        <p:spPr>
          <a:xfrm>
            <a:off x="88899" y="0"/>
            <a:ext cx="12231933" cy="1244600"/>
          </a:xfrm>
        </p:spPr>
        <p:txBody>
          <a:bodyPr>
            <a:noAutofit/>
          </a:bodyPr>
          <a:lstStyle/>
          <a:p>
            <a:pPr algn="l"/>
            <a:r>
              <a:rPr lang="en-IN" sz="4400" b="1" i="0" dirty="0">
                <a:effectLst/>
                <a:latin typeface="Times New Roman" panose="02020603050405020304" pitchFamily="18" charset="0"/>
                <a:cs typeface="Times New Roman" panose="02020603050405020304" pitchFamily="18" charset="0"/>
              </a:rPr>
              <a:t>FUTURE ENHANCEMENTS AND UPGRADES</a:t>
            </a:r>
            <a:endParaRPr lang="en-IN" sz="44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BFCB5719-A394-0FF2-E51D-5ED871C4F3EF}"/>
              </a:ext>
            </a:extLst>
          </p:cNvPr>
          <p:cNvSpPr>
            <a:spLocks noGrp="1"/>
          </p:cNvSpPr>
          <p:nvPr>
            <p:ph type="subTitle" idx="1"/>
          </p:nvPr>
        </p:nvSpPr>
        <p:spPr>
          <a:xfrm>
            <a:off x="88899" y="1442562"/>
            <a:ext cx="11760593" cy="5165628"/>
          </a:xfrm>
        </p:spPr>
        <p:txBody>
          <a:bodyPr>
            <a:normAutofit fontScale="92500" lnSpcReduction="10000"/>
          </a:bodyPr>
          <a:lstStyle/>
          <a:p>
            <a:pPr marL="800100" lvl="1" indent="-342900" algn="l">
              <a:buFont typeface="Wingdings" panose="05000000000000000000" pitchFamily="2" charset="2"/>
              <a:buChar char="v"/>
            </a:pPr>
            <a:r>
              <a:rPr lang="en-IN" sz="2800" i="0" dirty="0">
                <a:effectLst/>
                <a:latin typeface="Times New Roman" panose="02020603050405020304" pitchFamily="18" charset="0"/>
                <a:cs typeface="Times New Roman" panose="02020603050405020304" pitchFamily="18" charset="0"/>
              </a:rPr>
              <a:t>AI and ML Integration</a:t>
            </a:r>
            <a:br>
              <a:rPr lang="en-IN" sz="2800" i="0" dirty="0">
                <a:effectLst/>
                <a:latin typeface="Times New Roman" panose="02020603050405020304" pitchFamily="18" charset="0"/>
                <a:cs typeface="Times New Roman" panose="02020603050405020304" pitchFamily="18" charset="0"/>
              </a:rPr>
            </a:br>
            <a:r>
              <a:rPr lang="en-IN" sz="2800" i="0" dirty="0">
                <a:effectLst/>
                <a:latin typeface="Times New Roman" panose="02020603050405020304" pitchFamily="18" charset="0"/>
                <a:cs typeface="Times New Roman" panose="02020603050405020304" pitchFamily="18" charset="0"/>
              </a:rPr>
              <a:t> Intelligent customer service chatbots</a:t>
            </a:r>
          </a:p>
          <a:p>
            <a:pPr marL="800100" lvl="1" indent="-342900" algn="l">
              <a:buFont typeface="Wingdings" panose="05000000000000000000" pitchFamily="2" charset="2"/>
              <a:buChar char="v"/>
            </a:pPr>
            <a:r>
              <a:rPr lang="en-IN" sz="2800" i="0" dirty="0">
                <a:effectLst/>
                <a:latin typeface="Times New Roman" panose="02020603050405020304" pitchFamily="18" charset="0"/>
                <a:cs typeface="Times New Roman" panose="02020603050405020304" pitchFamily="18" charset="0"/>
              </a:rPr>
              <a:t>IoT Integration</a:t>
            </a:r>
            <a:br>
              <a:rPr lang="en-IN" sz="2800" i="0" dirty="0">
                <a:effectLst/>
                <a:latin typeface="Times New Roman" panose="02020603050405020304" pitchFamily="18" charset="0"/>
                <a:cs typeface="Times New Roman" panose="02020603050405020304" pitchFamily="18" charset="0"/>
              </a:rPr>
            </a:br>
            <a:r>
              <a:rPr lang="en-US" sz="2800" i="0" dirty="0">
                <a:effectLst/>
                <a:latin typeface="Times New Roman" panose="02020603050405020304" pitchFamily="18" charset="0"/>
                <a:cs typeface="Times New Roman" panose="02020603050405020304" pitchFamily="18" charset="0"/>
              </a:rPr>
              <a:t>Real-time package tracking with IoT sensor</a:t>
            </a:r>
            <a:br>
              <a:rPr lang="en-US" sz="2800" dirty="0">
                <a:latin typeface="Times New Roman" panose="02020603050405020304" pitchFamily="18" charset="0"/>
                <a:cs typeface="Times New Roman" panose="02020603050405020304" pitchFamily="18" charset="0"/>
              </a:rPr>
            </a:br>
            <a:r>
              <a:rPr lang="en-US" sz="2800" i="0" dirty="0">
                <a:effectLst/>
                <a:latin typeface="Times New Roman" panose="02020603050405020304" pitchFamily="18" charset="0"/>
                <a:cs typeface="Times New Roman" panose="02020603050405020304" pitchFamily="18" charset="0"/>
              </a:rPr>
              <a:t>IoT-enabled vehicles for efficient delivery</a:t>
            </a:r>
            <a:endParaRPr lang="en-US" sz="28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r>
              <a:rPr lang="en-IN" sz="2800" i="0" dirty="0">
                <a:effectLst/>
                <a:latin typeface="Times New Roman" panose="02020603050405020304" pitchFamily="18" charset="0"/>
                <a:cs typeface="Times New Roman" panose="02020603050405020304" pitchFamily="18" charset="0"/>
              </a:rPr>
              <a:t>Blockchain Integration</a:t>
            </a:r>
            <a:br>
              <a:rPr lang="en-IN" sz="2800" i="0" dirty="0">
                <a:effectLst/>
                <a:latin typeface="Times New Roman" panose="02020603050405020304" pitchFamily="18" charset="0"/>
                <a:cs typeface="Times New Roman" panose="02020603050405020304" pitchFamily="18" charset="0"/>
              </a:rPr>
            </a:br>
            <a:r>
              <a:rPr lang="en-US" sz="2800" i="0" dirty="0">
                <a:effectLst/>
                <a:latin typeface="Times New Roman" panose="02020603050405020304" pitchFamily="18" charset="0"/>
                <a:cs typeface="Times New Roman" panose="02020603050405020304" pitchFamily="18" charset="0"/>
              </a:rPr>
              <a:t>Immutable records of package delivery and status</a:t>
            </a:r>
            <a:endParaRPr lang="en-US" sz="28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endParaRPr lang="en-US" sz="2800" i="0" dirty="0">
              <a:solidFill>
                <a:srgbClr val="374151"/>
              </a:solidFill>
              <a:effectLst/>
              <a:latin typeface="Times New Roman" panose="02020603050405020304" pitchFamily="18" charset="0"/>
              <a:cs typeface="Times New Roman" panose="02020603050405020304" pitchFamily="18" charset="0"/>
            </a:endParaRPr>
          </a:p>
          <a:p>
            <a:pPr lvl="1" algn="l"/>
            <a:r>
              <a:rPr lang="en-US" sz="2800" i="0" dirty="0">
                <a:effectLst/>
                <a:latin typeface="Times New Roman" panose="02020603050405020304" pitchFamily="18" charset="0"/>
                <a:cs typeface="Times New Roman" panose="02020603050405020304" pitchFamily="18" charset="0"/>
              </a:rPr>
              <a:t>By integrating emerging technologies such as AI, IoT, blockchain, autonomous delivery, and augmented reality, our courier management system will continue to evolve and improve, providing even greater efficiency, transparency, and customer satisfaction."</a:t>
            </a:r>
            <a:endParaRPr lang="en-IN" sz="2800" i="0" dirty="0">
              <a:solidFill>
                <a:srgbClr val="374151"/>
              </a:solidFill>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US"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4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357F-5B09-C75D-4F64-958993A29B3B}"/>
              </a:ext>
            </a:extLst>
          </p:cNvPr>
          <p:cNvSpPr>
            <a:spLocks noGrp="1"/>
          </p:cNvSpPr>
          <p:nvPr>
            <p:ph type="title"/>
          </p:nvPr>
        </p:nvSpPr>
        <p:spPr>
          <a:xfrm>
            <a:off x="331903" y="0"/>
            <a:ext cx="10515600" cy="1325563"/>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94E324F-A206-407D-C6C2-9022E0CD8DAA}"/>
              </a:ext>
            </a:extLst>
          </p:cNvPr>
          <p:cNvSpPr txBox="1"/>
          <p:nvPr/>
        </p:nvSpPr>
        <p:spPr>
          <a:xfrm>
            <a:off x="591139" y="1178349"/>
            <a:ext cx="11009722" cy="4832092"/>
          </a:xfrm>
          <a:prstGeom prst="rect">
            <a:avLst/>
          </a:prstGeom>
          <a:noFill/>
        </p:spPr>
        <p:txBody>
          <a:bodyPr wrap="square" rtlCol="0">
            <a:spAutoFit/>
          </a:bodyPr>
          <a:lstStyle/>
          <a:p>
            <a:pPr algn="just"/>
            <a:r>
              <a:rPr lang="en-US" sz="2800" b="0" i="0" dirty="0">
                <a:effectLst/>
                <a:latin typeface="Times New Roman" panose="02020603050405020304" pitchFamily="18" charset="0"/>
                <a:cs typeface="Times New Roman" panose="02020603050405020304" pitchFamily="18" charset="0"/>
              </a:rPr>
              <a:t>The proposed web-based courier management system offers a comprehensive solution for courier companies to improve operational efficiency, enhance customer satisfaction, and drive business growth. By leveraging real-time tracking, automated processes, and data-driven decision making, courier companies can gain a competitive edge in the market. The system's scalability, flexibility, and user-friendly interface make it an ideal solution for businesses of all sizes. Implementing this system can lead to cost savings, increased customer loyalty, and ultimately, increased revenue and profitability. The proposed system is poised to revolutionize the courier industry and set a new standard for delivery services.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9670-9AFD-37F0-F5D3-02D35E3F224C}"/>
              </a:ext>
            </a:extLst>
          </p:cNvPr>
          <p:cNvSpPr>
            <a:spLocks noGrp="1"/>
          </p:cNvSpPr>
          <p:nvPr>
            <p:ph type="title"/>
          </p:nvPr>
        </p:nvSpPr>
        <p:spPr>
          <a:xfrm>
            <a:off x="838200" y="365125"/>
            <a:ext cx="10515600" cy="5476875"/>
          </a:xfrm>
        </p:spPr>
        <p:txBody>
          <a:bodyPr>
            <a:normAutofit/>
          </a:bodyPr>
          <a:lstStyle/>
          <a:p>
            <a:pPr algn="ctr"/>
            <a:r>
              <a:rPr lang="en-US" sz="11500" b="1" dirty="0">
                <a:latin typeface="Times New Roman" panose="02020603050405020304" pitchFamily="18" charset="0"/>
                <a:cs typeface="Times New Roman" panose="02020603050405020304" pitchFamily="18" charset="0"/>
              </a:rPr>
              <a:t>THANK YOU</a:t>
            </a:r>
            <a:endParaRPr lang="en-IN" sz="1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74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96D2-B399-62AF-30B7-4B554DE2FACC}"/>
              </a:ext>
            </a:extLst>
          </p:cNvPr>
          <p:cNvSpPr>
            <a:spLocks noGrp="1"/>
          </p:cNvSpPr>
          <p:nvPr>
            <p:ph type="title"/>
          </p:nvPr>
        </p:nvSpPr>
        <p:spPr>
          <a:xfrm>
            <a:off x="295373" y="0"/>
            <a:ext cx="6345024" cy="1325563"/>
          </a:xfrm>
        </p:spPr>
        <p:txBody>
          <a:bodyPr>
            <a:normAutofit/>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CONTENTS</a:t>
            </a:r>
            <a:r>
              <a:rPr lang="en-US" sz="4800" b="1" dirty="0">
                <a:solidFill>
                  <a:schemeClr val="accent5">
                    <a:lumMod val="75000"/>
                  </a:schemeClr>
                </a:solidFill>
                <a:latin typeface="Times New Roman" panose="02020603050405020304" pitchFamily="18" charset="0"/>
                <a:cs typeface="Times New Roman" panose="02020603050405020304" pitchFamily="18" charset="0"/>
              </a:rPr>
              <a:t> </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256D85-C509-66AC-7285-D34A1AC774A0}"/>
              </a:ext>
            </a:extLst>
          </p:cNvPr>
          <p:cNvSpPr>
            <a:spLocks noGrp="1"/>
          </p:cNvSpPr>
          <p:nvPr>
            <p:ph idx="1"/>
          </p:nvPr>
        </p:nvSpPr>
        <p:spPr>
          <a:xfrm>
            <a:off x="744718" y="1018094"/>
            <a:ext cx="11151909" cy="566550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ABSTRACT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EXISTING SYSTEM AND LIMITATIONS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PROPOSED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ADVANTAGES OF PROPOSED SYSTEM</a:t>
            </a:r>
          </a:p>
          <a:p>
            <a:pPr marL="0" indent="0">
              <a:buNone/>
            </a:pPr>
            <a:r>
              <a:rPr lang="en-US" dirty="0">
                <a:latin typeface="Times New Roman" panose="02020603050405020304" pitchFamily="18" charset="0"/>
                <a:cs typeface="Times New Roman" panose="02020603050405020304" pitchFamily="18" charset="0"/>
              </a:rPr>
              <a:t>SEQUENCE DIAGRAM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METHODOLOGY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REQUIREMENTS</a:t>
            </a:r>
          </a:p>
          <a:p>
            <a:pPr marL="0" indent="0">
              <a:buNone/>
            </a:pPr>
            <a:r>
              <a:rPr lang="en-US" dirty="0">
                <a:latin typeface="Times New Roman" panose="02020603050405020304" pitchFamily="18" charset="0"/>
                <a:cs typeface="Times New Roman" panose="02020603050405020304" pitchFamily="18" charset="0"/>
              </a:rPr>
              <a:t>OUTPUT SCREENS</a:t>
            </a:r>
            <a:br>
              <a:rPr lang="en-US" dirty="0">
                <a:latin typeface="Times New Roman" panose="02020603050405020304" pitchFamily="18" charset="0"/>
                <a:cs typeface="Times New Roman" panose="02020603050405020304" pitchFamily="18" charset="0"/>
              </a:rPr>
            </a:br>
            <a:r>
              <a:rPr lang="en-IN" i="0" dirty="0">
                <a:effectLst/>
                <a:latin typeface="Times New Roman" panose="02020603050405020304" pitchFamily="18" charset="0"/>
                <a:cs typeface="Times New Roman" panose="02020603050405020304" pitchFamily="18" charset="0"/>
              </a:rPr>
              <a:t>FUTURE ENHANCEMENTS AND UPGRADES</a:t>
            </a:r>
            <a:br>
              <a:rPr lang="en-IN" dirty="0">
                <a:solidFill>
                  <a:srgbClr val="374151"/>
                </a:solidFill>
                <a:latin typeface="Times New Roman" panose="02020603050405020304" pitchFamily="18" charset="0"/>
                <a:cs typeface="Times New Roman" panose="02020603050405020304" pitchFamily="18" charset="0"/>
              </a:rPr>
            </a:br>
            <a:r>
              <a:rPr lang="en-IN" dirty="0">
                <a:solidFill>
                  <a:srgbClr val="374151"/>
                </a:solidFill>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38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423337-B3F9-FCEC-AE0A-343045BDAB9F}"/>
              </a:ext>
            </a:extLst>
          </p:cNvPr>
          <p:cNvSpPr txBox="1"/>
          <p:nvPr/>
        </p:nvSpPr>
        <p:spPr>
          <a:xfrm>
            <a:off x="245097" y="216817"/>
            <a:ext cx="214033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FA27BA-1EDE-D87E-62C7-0BDA27EFBEE6}"/>
              </a:ext>
            </a:extLst>
          </p:cNvPr>
          <p:cNvSpPr txBox="1"/>
          <p:nvPr/>
        </p:nvSpPr>
        <p:spPr>
          <a:xfrm>
            <a:off x="472910" y="5166039"/>
            <a:ext cx="11246177" cy="1323439"/>
          </a:xfrm>
          <a:prstGeom prst="rect">
            <a:avLst/>
          </a:prstGeom>
          <a:noFill/>
        </p:spPr>
        <p:txBody>
          <a:bodyPr wrap="square" rtlCol="0">
            <a:spAutoFit/>
          </a:bodyPr>
          <a:lstStyle/>
          <a:p>
            <a:pPr algn="l"/>
            <a:r>
              <a:rPr lang="en-US" sz="2000" b="1" dirty="0">
                <a:latin typeface="Times New Roman" panose="02020603050405020304" pitchFamily="18" charset="0"/>
                <a:cs typeface="Times New Roman" panose="02020603050405020304" pitchFamily="18" charset="0"/>
              </a:rPr>
              <a:t>KEYWORDS: </a:t>
            </a:r>
          </a:p>
          <a:p>
            <a:pPr lvl="1"/>
            <a:r>
              <a:rPr lang="en-US" sz="2000" b="0" i="0" dirty="0">
                <a:effectLst/>
                <a:latin typeface="Times New Roman" panose="02020603050405020304" pitchFamily="18" charset="0"/>
                <a:cs typeface="Times New Roman" panose="02020603050405020304" pitchFamily="18" charset="0"/>
              </a:rPr>
              <a:t>Courier Management System,Logistics and Courier Services</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Real-time </a:t>
            </a:r>
            <a:r>
              <a:rPr lang="en-US" sz="2000" b="0" i="0" dirty="0" err="1">
                <a:effectLst/>
                <a:latin typeface="Times New Roman" panose="02020603050405020304" pitchFamily="18" charset="0"/>
                <a:cs typeface="Times New Roman" panose="02020603050405020304" pitchFamily="18" charset="0"/>
              </a:rPr>
              <a:t>Tracking,Google</a:t>
            </a:r>
            <a:r>
              <a:rPr lang="en-US" sz="2000" b="0" i="0" dirty="0">
                <a:effectLst/>
                <a:latin typeface="Times New Roman" panose="02020603050405020304" pitchFamily="18" charset="0"/>
                <a:cs typeface="Times New Roman" panose="02020603050405020304" pitchFamily="18" charset="0"/>
              </a:rPr>
              <a:t> Maps API,</a:t>
            </a:r>
          </a:p>
          <a:p>
            <a:pPr lvl="1"/>
            <a:r>
              <a:rPr lang="en-US" sz="2000" b="0" i="0" dirty="0">
                <a:effectLst/>
                <a:latin typeface="Times New Roman" panose="02020603050405020304" pitchFamily="18" charset="0"/>
                <a:cs typeface="Times New Roman" panose="02020603050405020304" pitchFamily="18" charset="0"/>
              </a:rPr>
              <a:t>User Feedback Mechanism,Scalable </a:t>
            </a:r>
          </a:p>
          <a:p>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8519B9-2AF1-33D5-D8D6-751765BBB8DA}"/>
              </a:ext>
            </a:extLst>
          </p:cNvPr>
          <p:cNvSpPr txBox="1"/>
          <p:nvPr/>
        </p:nvSpPr>
        <p:spPr>
          <a:xfrm>
            <a:off x="472910" y="803666"/>
            <a:ext cx="11246177" cy="4154984"/>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Courier Management System is a web-based application designed to streamline the logistics and courier services industry. The proposed system aims to provide a seamless and efficient experience for customers, courier companies, and delivery personnel. By leveraging Google Maps API and real-time tracking, the system enables customers to monitor their packages and receive timely updates. </a:t>
            </a:r>
          </a:p>
          <a:p>
            <a:pPr algn="just"/>
            <a:r>
              <a:rPr lang="en-US" sz="2400" b="0" i="0" dirty="0">
                <a:effectLst/>
                <a:latin typeface="Times New Roman" panose="02020603050405020304" pitchFamily="18" charset="0"/>
                <a:cs typeface="Times New Roman" panose="02020603050405020304" pitchFamily="18" charset="0"/>
              </a:rPr>
              <a:t>The system also features a user feedback mechanism, allowing customers to rate and review their experiences. Additionally, the system provides courier companies with a centralized platform to manage their operations. The proposed system offers a scalable and secure solution, addressing the limitations of existing courier management systems. With its user-centric design and advanced features, the Courier Management System has the potential to revolutionize the logistics industry.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08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971D-16DE-17C8-BDD4-1E7CBC5B5836}"/>
              </a:ext>
            </a:extLst>
          </p:cNvPr>
          <p:cNvSpPr>
            <a:spLocks noGrp="1"/>
          </p:cNvSpPr>
          <p:nvPr>
            <p:ph type="title"/>
          </p:nvPr>
        </p:nvSpPr>
        <p:spPr>
          <a:xfrm>
            <a:off x="602530" y="233150"/>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C5F21D-A7FD-20BE-9393-4B493AFEBF2D}"/>
              </a:ext>
            </a:extLst>
          </p:cNvPr>
          <p:cNvSpPr>
            <a:spLocks noGrp="1"/>
          </p:cNvSpPr>
          <p:nvPr>
            <p:ph idx="1"/>
          </p:nvPr>
        </p:nvSpPr>
        <p:spPr>
          <a:xfrm>
            <a:off x="697584" y="1687398"/>
            <a:ext cx="10656216" cy="4489565"/>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The logistics and courier services industry has experienced rapid growth in recent years, driven by the increasing demand for fast and reliable delivery services. With the rise of e-commerce, the need for efficient and effective courier management systems has become more pressing than ever. Traditional courier management systems often rely on manual processes, leading to inefficiencies, delays, and a lack of transparency. Moreover, the absence of real-time tracking and monitoring capabilities makes it challenging for customers to stay informed about the status of their packages.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45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336E-0630-78CA-C5B3-58E1FA49C364}"/>
              </a:ext>
            </a:extLst>
          </p:cNvPr>
          <p:cNvSpPr>
            <a:spLocks noGrp="1"/>
          </p:cNvSpPr>
          <p:nvPr>
            <p:ph type="title"/>
          </p:nvPr>
        </p:nvSpPr>
        <p:spPr>
          <a:xfrm>
            <a:off x="370788" y="183823"/>
            <a:ext cx="5165888" cy="796565"/>
          </a:xfrm>
        </p:spPr>
        <p:txBody>
          <a:bodyPr>
            <a:normAutofit fontScale="90000"/>
          </a:bodyPr>
          <a:lstStyle/>
          <a:p>
            <a:r>
              <a:rPr lang="en-US" sz="4400" b="1" dirty="0">
                <a:latin typeface="Times New Roman" panose="02020603050405020304" pitchFamily="18" charset="0"/>
                <a:cs typeface="Times New Roman" panose="02020603050405020304" pitchFamily="18" charset="0"/>
              </a:rPr>
              <a:t>EXISTING SYSTEM</a:t>
            </a:r>
            <a:endParaRPr lang="en-IN" sz="44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FA11DA0-FFA6-5988-C2A5-23F23AD6A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6021" y="329939"/>
            <a:ext cx="5835191" cy="5531112"/>
          </a:xfrm>
        </p:spPr>
      </p:pic>
      <p:sp>
        <p:nvSpPr>
          <p:cNvPr id="11" name="Text Placeholder 10">
            <a:extLst>
              <a:ext uri="{FF2B5EF4-FFF2-40B4-BE49-F238E27FC236}">
                <a16:creationId xmlns:a16="http://schemas.microsoft.com/office/drawing/2014/main" id="{6AC1D5A2-70AC-8D25-21FC-C7DFECD63687}"/>
              </a:ext>
            </a:extLst>
          </p:cNvPr>
          <p:cNvSpPr>
            <a:spLocks noGrp="1"/>
          </p:cNvSpPr>
          <p:nvPr>
            <p:ph type="body" sz="half" idx="2"/>
          </p:nvPr>
        </p:nvSpPr>
        <p:spPr>
          <a:xfrm>
            <a:off x="575036" y="1310326"/>
            <a:ext cx="5231876" cy="4024468"/>
          </a:xfrm>
        </p:spPr>
        <p:txBody>
          <a:bodyPr>
            <a:normAutofit lnSpcReduction="10000"/>
          </a:bodyPr>
          <a:lstStyle/>
          <a:p>
            <a:pPr algn="just"/>
            <a:r>
              <a:rPr lang="en-US" sz="3200" b="0" i="0" dirty="0">
                <a:effectLst/>
                <a:latin typeface="Times New Roman" panose="02020603050405020304" pitchFamily="18" charset="0"/>
                <a:cs typeface="Times New Roman" panose="02020603050405020304" pitchFamily="18" charset="0"/>
              </a:rPr>
              <a:t>Current courier management systems are inefficient, lacking real-time tracking and updates, which leads to frustrated customers, delayed deliveries, and operational inefficiencies, resulting in increased costs and decreased customer satisfaction.</a:t>
            </a:r>
            <a:endParaRPr lang="en-IN"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3A52ED2-0A37-AC07-3E6C-C548B5FBD66B}"/>
              </a:ext>
            </a:extLst>
          </p:cNvPr>
          <p:cNvSpPr txBox="1"/>
          <p:nvPr/>
        </p:nvSpPr>
        <p:spPr>
          <a:xfrm>
            <a:off x="6491925" y="5861051"/>
            <a:ext cx="5329287" cy="523220"/>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DTDC COURIER TRACKING</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04B76-9CB9-A9BA-ECC5-87F02FE2E93E}"/>
              </a:ext>
            </a:extLst>
          </p:cNvPr>
          <p:cNvSpPr>
            <a:spLocks noGrp="1"/>
          </p:cNvSpPr>
          <p:nvPr>
            <p:ph type="ctrTitle"/>
          </p:nvPr>
        </p:nvSpPr>
        <p:spPr>
          <a:xfrm>
            <a:off x="0" y="104712"/>
            <a:ext cx="8300152" cy="828817"/>
          </a:xfrm>
        </p:spPr>
        <p:txBody>
          <a:bodyPr>
            <a:normAutofit fontScale="90000"/>
          </a:bodyPr>
          <a:lstStyle/>
          <a:p>
            <a:r>
              <a:rPr lang="en-US" sz="4000" b="1" dirty="0">
                <a:latin typeface="Times New Roman" panose="02020603050405020304" pitchFamily="18" charset="0"/>
                <a:cs typeface="Times New Roman" panose="02020603050405020304" pitchFamily="18" charset="0"/>
              </a:rPr>
              <a:t>EXISTING SYSTEM LIMITATIONS</a:t>
            </a:r>
            <a:endParaRPr lang="en-IN" sz="40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85FA359D-A41B-8CC7-5DB3-0D915710A245}"/>
              </a:ext>
            </a:extLst>
          </p:cNvPr>
          <p:cNvSpPr>
            <a:spLocks noGrp="1"/>
          </p:cNvSpPr>
          <p:nvPr>
            <p:ph type="subTitle" idx="1"/>
          </p:nvPr>
        </p:nvSpPr>
        <p:spPr>
          <a:xfrm>
            <a:off x="841202" y="990090"/>
            <a:ext cx="9144000" cy="4877820"/>
          </a:xfrm>
        </p:spPr>
        <p:txBody>
          <a:bodyPr>
            <a:normAutofit/>
          </a:bodyPr>
          <a:lstStyle/>
          <a:p>
            <a:pPr algn="l">
              <a:buFont typeface="Arial" panose="020B0604020202020204" pitchFamily="34" charset="0"/>
              <a:buChar char="•"/>
            </a:pPr>
            <a:r>
              <a:rPr lang="en-US" sz="3200" i="0" dirty="0">
                <a:effectLst/>
                <a:latin typeface="Times New Roman" panose="02020603050405020304" pitchFamily="18" charset="0"/>
                <a:cs typeface="Times New Roman" panose="02020603050405020304" pitchFamily="18" charset="0"/>
              </a:rPr>
              <a:t>Lack of real-time tracking and updates</a:t>
            </a:r>
          </a:p>
          <a:p>
            <a:pPr algn="l">
              <a:buFont typeface="Arial" panose="020B0604020202020204" pitchFamily="34" charset="0"/>
              <a:buChar char="•"/>
            </a:pPr>
            <a:r>
              <a:rPr lang="en-US" sz="3200" i="0" dirty="0">
                <a:effectLst/>
                <a:latin typeface="Times New Roman" panose="02020603050405020304" pitchFamily="18" charset="0"/>
                <a:cs typeface="Times New Roman" panose="02020603050405020304" pitchFamily="18" charset="0"/>
              </a:rPr>
              <a:t>Manual errors and delays</a:t>
            </a:r>
          </a:p>
          <a:p>
            <a:pPr algn="l">
              <a:buFont typeface="Arial" panose="020B0604020202020204" pitchFamily="34" charset="0"/>
              <a:buChar char="•"/>
            </a:pPr>
            <a:r>
              <a:rPr lang="en-US" sz="3200" i="0" dirty="0">
                <a:effectLst/>
                <a:latin typeface="Times New Roman" panose="02020603050405020304" pitchFamily="18" charset="0"/>
                <a:cs typeface="Times New Roman" panose="02020603050405020304" pitchFamily="18" charset="0"/>
              </a:rPr>
              <a:t>Poor customer satisfaction</a:t>
            </a:r>
          </a:p>
          <a:p>
            <a:pPr algn="l"/>
            <a:endParaRPr lang="en-US" sz="3200" dirty="0">
              <a:latin typeface="Times New Roman" panose="02020603050405020304" pitchFamily="18" charset="0"/>
              <a:cs typeface="Times New Roman" panose="02020603050405020304" pitchFamily="18" charset="0"/>
            </a:endParaRPr>
          </a:p>
          <a:p>
            <a:pPr algn="l"/>
            <a:endParaRPr lang="en-US" sz="3200" i="0" dirty="0">
              <a:effectLst/>
              <a:latin typeface="Times New Roman" panose="02020603050405020304" pitchFamily="18" charset="0"/>
              <a:cs typeface="Times New Roman" panose="02020603050405020304" pitchFamily="18" charset="0"/>
            </a:endParaRPr>
          </a:p>
          <a:p>
            <a:pPr algn="l"/>
            <a:endParaRPr lang="en-US" sz="32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i="0" dirty="0">
                <a:effectLst/>
                <a:latin typeface="Times New Roman" panose="02020603050405020304" pitchFamily="18" charset="0"/>
                <a:cs typeface="Times New Roman" panose="02020603050405020304" pitchFamily="18" charset="0"/>
              </a:rPr>
              <a:t>Inefficient operations and resource allocation</a:t>
            </a:r>
          </a:p>
          <a:p>
            <a:pPr algn="l">
              <a:buFont typeface="Arial" panose="020B0604020202020204" pitchFamily="34" charset="0"/>
              <a:buChar char="•"/>
            </a:pPr>
            <a:r>
              <a:rPr lang="en-IN" sz="3200" i="0" dirty="0">
                <a:effectLst/>
                <a:latin typeface="Times New Roman" panose="02020603050405020304" pitchFamily="18" charset="0"/>
                <a:cs typeface="Times New Roman" panose="02020603050405020304" pitchFamily="18" charset="0"/>
              </a:rPr>
              <a:t>Incompatibility with Emerging Technologies</a:t>
            </a:r>
            <a:endParaRPr lang="en-US" sz="4000" i="0" dirty="0">
              <a:effectLst/>
              <a:latin typeface="Times New Roman" panose="02020603050405020304" pitchFamily="18" charset="0"/>
              <a:cs typeface="Times New Roman" panose="02020603050405020304" pitchFamily="18" charset="0"/>
            </a:endParaRPr>
          </a:p>
          <a:p>
            <a:pPr algn="l"/>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D64281D-07AE-0888-4176-767E2AC24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860" y="2096901"/>
            <a:ext cx="1865376" cy="1865376"/>
          </a:xfrm>
          <a:prstGeom prst="rect">
            <a:avLst/>
          </a:prstGeom>
        </p:spPr>
      </p:pic>
    </p:spTree>
    <p:extLst>
      <p:ext uri="{BB962C8B-B14F-4D97-AF65-F5344CB8AC3E}">
        <p14:creationId xmlns:p14="http://schemas.microsoft.com/office/powerpoint/2010/main" val="275685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C02E-2696-E575-16B1-ACD3C3FAA6DE}"/>
              </a:ext>
            </a:extLst>
          </p:cNvPr>
          <p:cNvSpPr>
            <a:spLocks noGrp="1"/>
          </p:cNvSpPr>
          <p:nvPr>
            <p:ph type="title"/>
          </p:nvPr>
        </p:nvSpPr>
        <p:spPr>
          <a:xfrm>
            <a:off x="179912" y="75416"/>
            <a:ext cx="4514636" cy="758858"/>
          </a:xfrm>
        </p:spPr>
        <p:txBody>
          <a:bodyPr>
            <a:normAutofit fontScale="90000"/>
          </a:bodyPr>
          <a:lstStyle/>
          <a:p>
            <a:r>
              <a:rPr lang="en-US"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21A10E4-B1A4-AB9B-2700-7466CC58AE77}"/>
              </a:ext>
            </a:extLst>
          </p:cNvPr>
          <p:cNvSpPr>
            <a:spLocks noGrp="1"/>
          </p:cNvSpPr>
          <p:nvPr>
            <p:ph type="body" sz="half" idx="2"/>
          </p:nvPr>
        </p:nvSpPr>
        <p:spPr>
          <a:xfrm>
            <a:off x="370787" y="961535"/>
            <a:ext cx="11101633" cy="5505252"/>
          </a:xfrm>
        </p:spPr>
        <p:txBody>
          <a:bodyPr>
            <a:normAutofit/>
          </a:bodyPr>
          <a:lstStyle/>
          <a:p>
            <a:pPr algn="just"/>
            <a:r>
              <a:rPr lang="en-US" sz="3200" b="0" i="0" dirty="0">
                <a:effectLst/>
                <a:latin typeface="Times New Roman" panose="02020603050405020304" pitchFamily="18" charset="0"/>
                <a:cs typeface="Times New Roman" panose="02020603050405020304" pitchFamily="18" charset="0"/>
              </a:rPr>
              <a:t>Our web-based courier management system provides real-time tracking and improved customer satisfaction. With our system, customers can track their packages in real-time, and administrators can manage courier operations efficiently. Additionally, administrators can use customer feedback to analyze and further update the services, leading to continuous improvement.</a:t>
            </a:r>
          </a:p>
          <a:p>
            <a:pPr algn="just"/>
            <a:r>
              <a:rPr lang="en-US" sz="3200" b="0" i="0" dirty="0">
                <a:effectLst/>
                <a:latin typeface="Times New Roman" panose="02020603050405020304" pitchFamily="18" charset="0"/>
                <a:cs typeface="Times New Roman" panose="02020603050405020304" pitchFamily="18" charset="0"/>
              </a:rPr>
              <a:t>The system is built using a robust and scalable architecture, ensuring high availability and performance. It features a user-friendly interface, real-time tracking, efficient courier operations, and customer feedback analysis. By implementing our system, courier companies can enhance customer satisfaction, improve operational efficiency, and drive business growth.</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05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7727878E-DCDF-4FAD-53BD-96D2C7E90871}"/>
              </a:ext>
            </a:extLst>
          </p:cNvPr>
          <p:cNvPicPr>
            <a:picLocks noChangeAspect="1"/>
          </p:cNvPicPr>
          <p:nvPr/>
        </p:nvPicPr>
        <p:blipFill rotWithShape="1">
          <a:blip r:embed="rId2">
            <a:extLst>
              <a:ext uri="{28A0092B-C50C-407E-A947-70E740481C1C}">
                <a14:useLocalDpi xmlns:a14="http://schemas.microsoft.com/office/drawing/2010/main" val="0"/>
              </a:ext>
            </a:extLst>
          </a:blip>
          <a:srcRect t="6335"/>
          <a:stretch/>
        </p:blipFill>
        <p:spPr>
          <a:xfrm>
            <a:off x="876693" y="834274"/>
            <a:ext cx="11057641" cy="5505252"/>
          </a:xfrm>
          <a:prstGeom prst="rect">
            <a:avLst/>
          </a:prstGeom>
        </p:spPr>
      </p:pic>
    </p:spTree>
    <p:extLst>
      <p:ext uri="{BB962C8B-B14F-4D97-AF65-F5344CB8AC3E}">
        <p14:creationId xmlns:p14="http://schemas.microsoft.com/office/powerpoint/2010/main" val="422566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5B14AB-160B-FFE4-DEE5-232836AEC2FD}"/>
              </a:ext>
            </a:extLst>
          </p:cNvPr>
          <p:cNvSpPr txBox="1"/>
          <p:nvPr/>
        </p:nvSpPr>
        <p:spPr>
          <a:xfrm>
            <a:off x="1270000" y="1130300"/>
            <a:ext cx="914400" cy="369332"/>
          </a:xfrm>
          <a:prstGeom prst="rect">
            <a:avLst/>
          </a:prstGeom>
          <a:noFill/>
        </p:spPr>
        <p:txBody>
          <a:bodyPr wrap="square" rtlCol="0">
            <a:spAutoFit/>
          </a:bodyPr>
          <a:lstStyle/>
          <a:p>
            <a:endParaRPr lang="en-IN" dirty="0"/>
          </a:p>
        </p:txBody>
      </p:sp>
      <p:sp>
        <p:nvSpPr>
          <p:cNvPr id="3" name="Title 2">
            <a:extLst>
              <a:ext uri="{FF2B5EF4-FFF2-40B4-BE49-F238E27FC236}">
                <a16:creationId xmlns:a16="http://schemas.microsoft.com/office/drawing/2014/main" id="{DFE74F70-B7A9-8B15-EA30-B1CAF00496D8}"/>
              </a:ext>
            </a:extLst>
          </p:cNvPr>
          <p:cNvSpPr>
            <a:spLocks noGrp="1"/>
          </p:cNvSpPr>
          <p:nvPr>
            <p:ph type="title"/>
          </p:nvPr>
        </p:nvSpPr>
        <p:spPr>
          <a:xfrm>
            <a:off x="218281" y="254516"/>
            <a:ext cx="4485694" cy="1193800"/>
          </a:xfrm>
        </p:spPr>
        <p:txBody>
          <a:bodyPr>
            <a:normAutofit fontScale="90000"/>
          </a:bodyPr>
          <a:lstStyle/>
          <a:p>
            <a:r>
              <a:rPr lang="en-IN" sz="3600" b="1" i="0" dirty="0">
                <a:effectLst/>
                <a:latin typeface="Times New Roman" panose="02020603050405020304" pitchFamily="18" charset="0"/>
                <a:cs typeface="Times New Roman" panose="02020603050405020304" pitchFamily="18" charset="0"/>
              </a:rPr>
              <a:t>ADVANTAGES OF PROPOSED SYSTEM</a:t>
            </a:r>
            <a:endParaRPr lang="en-IN" sz="3600" dirty="0">
              <a:latin typeface="Times New Roman" panose="02020603050405020304" pitchFamily="18" charset="0"/>
              <a:cs typeface="Times New Roman" panose="02020603050405020304" pitchFamily="18" charset="0"/>
            </a:endParaRPr>
          </a:p>
        </p:txBody>
      </p:sp>
      <p:pic>
        <p:nvPicPr>
          <p:cNvPr id="11" name="Picture Placeholder 10">
            <a:extLst>
              <a:ext uri="{FF2B5EF4-FFF2-40B4-BE49-F238E27FC236}">
                <a16:creationId xmlns:a16="http://schemas.microsoft.com/office/drawing/2014/main" id="{163457E8-1618-A534-D82E-5B360C78B9AF}"/>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0423" t="4222" r="10423" b="5676"/>
          <a:stretch/>
        </p:blipFill>
        <p:spPr>
          <a:xfrm>
            <a:off x="4619134" y="452488"/>
            <a:ext cx="6736254" cy="5835190"/>
          </a:xfrm>
        </p:spPr>
      </p:pic>
      <p:sp>
        <p:nvSpPr>
          <p:cNvPr id="5" name="Text Placeholder 4">
            <a:extLst>
              <a:ext uri="{FF2B5EF4-FFF2-40B4-BE49-F238E27FC236}">
                <a16:creationId xmlns:a16="http://schemas.microsoft.com/office/drawing/2014/main" id="{3DCCC692-73CA-40AB-9D67-660190A9DB3C}"/>
              </a:ext>
            </a:extLst>
          </p:cNvPr>
          <p:cNvSpPr>
            <a:spLocks noGrp="1"/>
          </p:cNvSpPr>
          <p:nvPr>
            <p:ph type="body" sz="half" idx="2"/>
          </p:nvPr>
        </p:nvSpPr>
        <p:spPr>
          <a:xfrm>
            <a:off x="547557" y="1595486"/>
            <a:ext cx="3932237" cy="4692191"/>
          </a:xfrm>
        </p:spPr>
        <p:txBody>
          <a:bodyPr>
            <a:normAutofit/>
          </a:bodyPr>
          <a:lstStyle/>
          <a:p>
            <a:pPr algn="l">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Real-time tracking</a:t>
            </a:r>
          </a:p>
          <a:p>
            <a:pPr algn="l">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Improved customer satisfaction</a:t>
            </a:r>
          </a:p>
          <a:p>
            <a:pPr algn="l"/>
            <a:endParaRPr lang="en-US" sz="24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Increased efficiency and productivity</a:t>
            </a:r>
          </a:p>
          <a:p>
            <a:pPr algn="l">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Continuous improvement through customer feedback</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Friendly Interface</a:t>
            </a:r>
          </a:p>
          <a:p>
            <a:pPr algn="l">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Competitive Advantage</a:t>
            </a:r>
            <a:endParaRPr lang="en-IN"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F46BFB2-DC87-EA99-5442-467B7A1F4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3879" y="1890923"/>
            <a:ext cx="978408" cy="1362456"/>
          </a:xfrm>
          <a:prstGeom prst="rect">
            <a:avLst/>
          </a:prstGeom>
        </p:spPr>
      </p:pic>
    </p:spTree>
    <p:extLst>
      <p:ext uri="{BB962C8B-B14F-4D97-AF65-F5344CB8AC3E}">
        <p14:creationId xmlns:p14="http://schemas.microsoft.com/office/powerpoint/2010/main" val="792912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218BC68-355A-4016-B7CF-F8E083F3EEB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437</TotalTime>
  <Words>916</Words>
  <Application>Microsoft Office PowerPoint</Application>
  <PresentationFormat>Widescreen</PresentationFormat>
  <Paragraphs>69</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COURIER MANAGEMENT SYSTEM  A WEB-BASED APPLICATION FOR TRACKING AND MANAGING COURIERS </vt:lpstr>
      <vt:lpstr>CONTENTS </vt:lpstr>
      <vt:lpstr>PowerPoint Presentation</vt:lpstr>
      <vt:lpstr>INTRODUCTION</vt:lpstr>
      <vt:lpstr>EXISTING SYSTEM</vt:lpstr>
      <vt:lpstr>EXISTING SYSTEM LIMITATIONS</vt:lpstr>
      <vt:lpstr>PROPOSED SYSTEM</vt:lpstr>
      <vt:lpstr>PowerPoint Presentation</vt:lpstr>
      <vt:lpstr>ADVANTAGES OF PROPOSED SYSTEM</vt:lpstr>
      <vt:lpstr>PowerPoint Presentation</vt:lpstr>
      <vt:lpstr>PowerPoint Presentation</vt:lpstr>
      <vt:lpstr>SYSTEM REQUIREMENTS</vt:lpstr>
      <vt:lpstr>TECHNOLOGIES USED:</vt:lpstr>
      <vt:lpstr>PowerPoint Presentation</vt:lpstr>
      <vt:lpstr>FUTURE ENHANCEMENTS AND UPGRADES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LATEEF SHAIK</dc:creator>
  <cp:lastModifiedBy>LATEEF SHAIK</cp:lastModifiedBy>
  <cp:revision>36</cp:revision>
  <dcterms:created xsi:type="dcterms:W3CDTF">2024-06-30T08:22:28Z</dcterms:created>
  <dcterms:modified xsi:type="dcterms:W3CDTF">2024-07-09T14:27:23Z</dcterms:modified>
</cp:coreProperties>
</file>