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8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2905742-D3BC-4533-9BB0-48B62CCF6CA0}"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D9D1A-850D-4217-81A7-ED118B4DBAA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85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905742-D3BC-4533-9BB0-48B62CCF6CA0}"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D9D1A-850D-4217-81A7-ED118B4DBAAC}" type="slidenum">
              <a:rPr lang="en-US" smtClean="0"/>
              <a:t>‹#›</a:t>
            </a:fld>
            <a:endParaRPr lang="en-US"/>
          </a:p>
        </p:txBody>
      </p:sp>
    </p:spTree>
    <p:extLst>
      <p:ext uri="{BB962C8B-B14F-4D97-AF65-F5344CB8AC3E}">
        <p14:creationId xmlns:p14="http://schemas.microsoft.com/office/powerpoint/2010/main" val="632344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905742-D3BC-4533-9BB0-48B62CCF6CA0}"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D9D1A-850D-4217-81A7-ED118B4DBAAC}" type="slidenum">
              <a:rPr lang="en-US" smtClean="0"/>
              <a:t>‹#›</a:t>
            </a:fld>
            <a:endParaRPr lang="en-US"/>
          </a:p>
        </p:txBody>
      </p:sp>
    </p:spTree>
    <p:extLst>
      <p:ext uri="{BB962C8B-B14F-4D97-AF65-F5344CB8AC3E}">
        <p14:creationId xmlns:p14="http://schemas.microsoft.com/office/powerpoint/2010/main" val="3708743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905742-D3BC-4533-9BB0-48B62CCF6CA0}"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D9D1A-850D-4217-81A7-ED118B4DBAAC}" type="slidenum">
              <a:rPr lang="en-US" smtClean="0"/>
              <a:t>‹#›</a:t>
            </a:fld>
            <a:endParaRPr lang="en-US"/>
          </a:p>
        </p:txBody>
      </p:sp>
    </p:spTree>
    <p:extLst>
      <p:ext uri="{BB962C8B-B14F-4D97-AF65-F5344CB8AC3E}">
        <p14:creationId xmlns:p14="http://schemas.microsoft.com/office/powerpoint/2010/main" val="2238420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905742-D3BC-4533-9BB0-48B62CCF6CA0}"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D9D1A-850D-4217-81A7-ED118B4DBAA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07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2905742-D3BC-4533-9BB0-48B62CCF6CA0}"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BD9D1A-850D-4217-81A7-ED118B4DBAAC}" type="slidenum">
              <a:rPr lang="en-US" smtClean="0"/>
              <a:t>‹#›</a:t>
            </a:fld>
            <a:endParaRPr lang="en-US"/>
          </a:p>
        </p:txBody>
      </p:sp>
    </p:spTree>
    <p:extLst>
      <p:ext uri="{BB962C8B-B14F-4D97-AF65-F5344CB8AC3E}">
        <p14:creationId xmlns:p14="http://schemas.microsoft.com/office/powerpoint/2010/main" val="551878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2905742-D3BC-4533-9BB0-48B62CCF6CA0}" type="datetimeFigureOut">
              <a:rPr lang="en-US" smtClean="0"/>
              <a:t>10/30/2023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BD9D1A-850D-4217-81A7-ED118B4DBAAC}" type="slidenum">
              <a:rPr lang="en-US" smtClean="0"/>
              <a:t>‹#›</a:t>
            </a:fld>
            <a:endParaRPr lang="en-US"/>
          </a:p>
        </p:txBody>
      </p:sp>
    </p:spTree>
    <p:extLst>
      <p:ext uri="{BB962C8B-B14F-4D97-AF65-F5344CB8AC3E}">
        <p14:creationId xmlns:p14="http://schemas.microsoft.com/office/powerpoint/2010/main" val="1003334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2905742-D3BC-4533-9BB0-48B62CCF6CA0}" type="datetimeFigureOut">
              <a:rPr lang="en-US" smtClean="0"/>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BD9D1A-850D-4217-81A7-ED118B4DBAAC}" type="slidenum">
              <a:rPr lang="en-US" smtClean="0"/>
              <a:t>‹#›</a:t>
            </a:fld>
            <a:endParaRPr lang="en-US"/>
          </a:p>
        </p:txBody>
      </p:sp>
    </p:spTree>
    <p:extLst>
      <p:ext uri="{BB962C8B-B14F-4D97-AF65-F5344CB8AC3E}">
        <p14:creationId xmlns:p14="http://schemas.microsoft.com/office/powerpoint/2010/main" val="4050518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2905742-D3BC-4533-9BB0-48B62CCF6CA0}" type="datetimeFigureOut">
              <a:rPr lang="en-US" smtClean="0"/>
              <a:t>10/30/2023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FBD9D1A-850D-4217-81A7-ED118B4DBAAC}" type="slidenum">
              <a:rPr lang="en-US" smtClean="0"/>
              <a:t>‹#›</a:t>
            </a:fld>
            <a:endParaRPr lang="en-US"/>
          </a:p>
        </p:txBody>
      </p:sp>
    </p:spTree>
    <p:extLst>
      <p:ext uri="{BB962C8B-B14F-4D97-AF65-F5344CB8AC3E}">
        <p14:creationId xmlns:p14="http://schemas.microsoft.com/office/powerpoint/2010/main" val="554471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2905742-D3BC-4533-9BB0-48B62CCF6CA0}" type="datetimeFigureOut">
              <a:rPr lang="en-US" smtClean="0"/>
              <a:t>10/30/2023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FBD9D1A-850D-4217-81A7-ED118B4DBAAC}" type="slidenum">
              <a:rPr lang="en-US" smtClean="0"/>
              <a:t>‹#›</a:t>
            </a:fld>
            <a:endParaRPr lang="en-US"/>
          </a:p>
        </p:txBody>
      </p:sp>
    </p:spTree>
    <p:extLst>
      <p:ext uri="{BB962C8B-B14F-4D97-AF65-F5344CB8AC3E}">
        <p14:creationId xmlns:p14="http://schemas.microsoft.com/office/powerpoint/2010/main" val="1579664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2905742-D3BC-4533-9BB0-48B62CCF6CA0}"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BD9D1A-850D-4217-81A7-ED118B4DBAAC}" type="slidenum">
              <a:rPr lang="en-US" smtClean="0"/>
              <a:t>‹#›</a:t>
            </a:fld>
            <a:endParaRPr lang="en-US"/>
          </a:p>
        </p:txBody>
      </p:sp>
    </p:spTree>
    <p:extLst>
      <p:ext uri="{BB962C8B-B14F-4D97-AF65-F5344CB8AC3E}">
        <p14:creationId xmlns:p14="http://schemas.microsoft.com/office/powerpoint/2010/main" val="1452628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2905742-D3BC-4533-9BB0-48B62CCF6CA0}" type="datetimeFigureOut">
              <a:rPr lang="en-US" smtClean="0"/>
              <a:t>10/30/2023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FBD9D1A-850D-4217-81A7-ED118B4DBAA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0182930"/>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solidFill>
                  <a:schemeClr val="tx1"/>
                </a:solidFill>
                <a:latin typeface="Book Antiqua" panose="02040602050305030304" pitchFamily="18" charset="0"/>
              </a:rPr>
              <a:t>KASADE OIL &amp; GAS</a:t>
            </a:r>
            <a:endParaRPr lang="en-US" dirty="0">
              <a:solidFill>
                <a:schemeClr val="tx1"/>
              </a:solidFill>
              <a:latin typeface="Book Antiqua" panose="02040602050305030304" pitchFamily="18" charset="0"/>
            </a:endParaRPr>
          </a:p>
        </p:txBody>
      </p:sp>
      <p:sp>
        <p:nvSpPr>
          <p:cNvPr id="3" name="Subtitle 2"/>
          <p:cNvSpPr>
            <a:spLocks noGrp="1"/>
          </p:cNvSpPr>
          <p:nvPr>
            <p:ph type="subTitle" idx="1"/>
          </p:nvPr>
        </p:nvSpPr>
        <p:spPr/>
        <p:txBody>
          <a:bodyPr>
            <a:normAutofit fontScale="85000" lnSpcReduction="20000"/>
          </a:bodyPr>
          <a:lstStyle/>
          <a:p>
            <a:r>
              <a:rPr lang="en-US" dirty="0" smtClean="0">
                <a:solidFill>
                  <a:schemeClr val="tx1"/>
                </a:solidFill>
                <a:latin typeface="Courier New" panose="02070309020205020404" pitchFamily="49" charset="0"/>
                <a:cs typeface="Courier New" panose="02070309020205020404" pitchFamily="49" charset="0"/>
              </a:rPr>
              <a:t>JOHN OJO TAYE</a:t>
            </a:r>
          </a:p>
          <a:p>
            <a:r>
              <a:rPr lang="en-US" dirty="0" smtClean="0">
                <a:solidFill>
                  <a:schemeClr val="tx1"/>
                </a:solidFill>
                <a:latin typeface="Courier New" panose="02070309020205020404" pitchFamily="49" charset="0"/>
                <a:cs typeface="Courier New" panose="02070309020205020404" pitchFamily="49" charset="0"/>
              </a:rPr>
              <a:t>SAFIYA </a:t>
            </a:r>
            <a:r>
              <a:rPr lang="en-US" dirty="0" err="1" smtClean="0">
                <a:solidFill>
                  <a:schemeClr val="tx1"/>
                </a:solidFill>
                <a:latin typeface="Courier New" panose="02070309020205020404" pitchFamily="49" charset="0"/>
                <a:cs typeface="Courier New" panose="02070309020205020404" pitchFamily="49" charset="0"/>
              </a:rPr>
              <a:t>Bayero</a:t>
            </a:r>
            <a:endParaRPr lang="en-US" dirty="0" smtClean="0">
              <a:solidFill>
                <a:schemeClr val="tx1"/>
              </a:solidFill>
              <a:latin typeface="Courier New" panose="02070309020205020404" pitchFamily="49" charset="0"/>
              <a:cs typeface="Courier New" panose="02070309020205020404" pitchFamily="49" charset="0"/>
            </a:endParaRPr>
          </a:p>
          <a:p>
            <a:r>
              <a:rPr lang="en-US" dirty="0" smtClean="0">
                <a:solidFill>
                  <a:schemeClr val="tx1"/>
                </a:solidFill>
                <a:latin typeface="Courier New" panose="02070309020205020404" pitchFamily="49" charset="0"/>
                <a:cs typeface="Courier New" panose="02070309020205020404" pitchFamily="49" charset="0"/>
              </a:rPr>
              <a:t>ABDULLATEEF KASSIM</a:t>
            </a:r>
            <a:endParaRPr lang="en-US"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8901633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chemeClr val="tx1"/>
                </a:solidFill>
                <a:latin typeface="Book Antiqua" panose="02040602050305030304" pitchFamily="18" charset="0"/>
              </a:rPr>
              <a:t>TABLE</a:t>
            </a:r>
            <a:r>
              <a:rPr lang="en-US" b="1" dirty="0">
                <a:solidFill>
                  <a:schemeClr val="tx1"/>
                </a:solidFill>
                <a:latin typeface="Book Antiqua" panose="02040602050305030304" pitchFamily="18" charset="0"/>
              </a:rPr>
              <a:t> OF CONTETNS</a:t>
            </a:r>
            <a:endParaRPr lang="en-US" b="1" dirty="0">
              <a:solidFill>
                <a:schemeClr val="tx1"/>
              </a:solidFill>
              <a:latin typeface="Book Antiqua" panose="02040602050305030304" pitchFamily="18" charset="0"/>
            </a:endParaRPr>
          </a:p>
        </p:txBody>
      </p:sp>
      <p:sp>
        <p:nvSpPr>
          <p:cNvPr id="3" name="Content Placeholder 2"/>
          <p:cNvSpPr>
            <a:spLocks noGrp="1"/>
          </p:cNvSpPr>
          <p:nvPr>
            <p:ph idx="1"/>
          </p:nvPr>
        </p:nvSpPr>
        <p:spPr>
          <a:xfrm>
            <a:off x="1097280" y="2119111"/>
            <a:ext cx="10058400" cy="4023360"/>
          </a:xfrm>
        </p:spPr>
        <p:txBody>
          <a:bodyPr>
            <a:normAutofit/>
          </a:bodyPr>
          <a:lstStyle/>
          <a:p>
            <a:pPr>
              <a:lnSpc>
                <a:spcPct val="70000"/>
              </a:lnSpc>
              <a:buFont typeface="Arial" panose="020B0604020202020204" pitchFamily="34" charset="0"/>
              <a:buChar char="•"/>
            </a:pPr>
            <a:r>
              <a:rPr lang="en-US" cap="all" spc="200" dirty="0">
                <a:solidFill>
                  <a:schemeClr val="tx1"/>
                </a:solidFill>
                <a:latin typeface="Courier New" panose="02070309020205020404" pitchFamily="49" charset="0"/>
                <a:cs typeface="Courier New" panose="02070309020205020404" pitchFamily="49" charset="0"/>
              </a:rPr>
              <a:t> OVERVIEW OF KASADE OIL AND GAS</a:t>
            </a:r>
          </a:p>
          <a:p>
            <a:pPr>
              <a:lnSpc>
                <a:spcPct val="70000"/>
              </a:lnSpc>
              <a:buFont typeface="Arial" panose="020B0604020202020204" pitchFamily="34" charset="0"/>
              <a:buChar char="•"/>
            </a:pPr>
            <a:r>
              <a:rPr lang="en-US" cap="all" spc="200" dirty="0">
                <a:solidFill>
                  <a:schemeClr val="tx1"/>
                </a:solidFill>
                <a:latin typeface="Courier New" panose="02070309020205020404" pitchFamily="49" charset="0"/>
                <a:cs typeface="Courier New" panose="02070309020205020404" pitchFamily="49" charset="0"/>
              </a:rPr>
              <a:t>PRODUCTS AND SERVICES</a:t>
            </a:r>
          </a:p>
          <a:p>
            <a:pPr>
              <a:lnSpc>
                <a:spcPct val="70000"/>
              </a:lnSpc>
              <a:buFont typeface="Arial" panose="020B0604020202020204" pitchFamily="34" charset="0"/>
              <a:buChar char="•"/>
            </a:pPr>
            <a:r>
              <a:rPr lang="en-US" cap="all" spc="200" dirty="0">
                <a:solidFill>
                  <a:schemeClr val="tx1"/>
                </a:solidFill>
                <a:latin typeface="Courier New" panose="02070309020205020404" pitchFamily="49" charset="0"/>
                <a:cs typeface="Courier New" panose="02070309020205020404" pitchFamily="49" charset="0"/>
              </a:rPr>
              <a:t>OPERATIONS</a:t>
            </a:r>
          </a:p>
          <a:p>
            <a:pPr>
              <a:lnSpc>
                <a:spcPct val="70000"/>
              </a:lnSpc>
              <a:buFont typeface="Arial" panose="020B0604020202020204" pitchFamily="34" charset="0"/>
              <a:buChar char="•"/>
            </a:pPr>
            <a:r>
              <a:rPr lang="en-US" cap="all" spc="200" dirty="0">
                <a:solidFill>
                  <a:schemeClr val="tx1"/>
                </a:solidFill>
                <a:latin typeface="Courier New" panose="02070309020205020404" pitchFamily="49" charset="0"/>
                <a:cs typeface="Courier New" panose="02070309020205020404" pitchFamily="49" charset="0"/>
              </a:rPr>
              <a:t>TECHNOLOGY AND INNOVATION</a:t>
            </a:r>
          </a:p>
          <a:p>
            <a:pPr>
              <a:lnSpc>
                <a:spcPct val="70000"/>
              </a:lnSpc>
              <a:buFont typeface="Arial" panose="020B0604020202020204" pitchFamily="34" charset="0"/>
              <a:buChar char="•"/>
            </a:pPr>
            <a:r>
              <a:rPr lang="en-US" cap="all" spc="200" dirty="0">
                <a:solidFill>
                  <a:schemeClr val="tx1"/>
                </a:solidFill>
                <a:latin typeface="Courier New" panose="02070309020205020404" pitchFamily="49" charset="0"/>
                <a:cs typeface="Courier New" panose="02070309020205020404" pitchFamily="49" charset="0"/>
              </a:rPr>
              <a:t>CONCLUSION</a:t>
            </a:r>
            <a:endParaRPr lang="en-US" cap="all" spc="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1679881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3522" y="0"/>
            <a:ext cx="10058400" cy="1450757"/>
          </a:xfrm>
        </p:spPr>
        <p:txBody>
          <a:bodyPr>
            <a:normAutofit/>
          </a:bodyPr>
          <a:lstStyle/>
          <a:p>
            <a:pPr algn="ctr"/>
            <a:r>
              <a:rPr lang="en-US" b="1" dirty="0">
                <a:solidFill>
                  <a:schemeClr val="tx1"/>
                </a:solidFill>
                <a:latin typeface="Book Antiqua" panose="02040602050305030304" pitchFamily="18" charset="0"/>
              </a:rPr>
              <a:t>Company Overview</a:t>
            </a:r>
          </a:p>
        </p:txBody>
      </p:sp>
      <p:sp>
        <p:nvSpPr>
          <p:cNvPr id="3" name="Content Placeholder 2"/>
          <p:cNvSpPr>
            <a:spLocks noGrp="1"/>
          </p:cNvSpPr>
          <p:nvPr>
            <p:ph idx="1"/>
          </p:nvPr>
        </p:nvSpPr>
        <p:spPr>
          <a:xfrm>
            <a:off x="1191548" y="1855161"/>
            <a:ext cx="10058400" cy="4023360"/>
          </a:xfrm>
        </p:spPr>
        <p:txBody>
          <a:bodyPr>
            <a:normAutofit fontScale="92500" lnSpcReduction="10000"/>
          </a:bodyPr>
          <a:lstStyle/>
          <a:p>
            <a:r>
              <a:rPr lang="en-US" dirty="0" smtClean="0">
                <a:latin typeface="Leelawadee UI" panose="020B0502040204020203" pitchFamily="34" charset="-34"/>
                <a:cs typeface="Leelawadee UI" panose="020B0502040204020203" pitchFamily="34" charset="-34"/>
              </a:rPr>
              <a:t>KASADE </a:t>
            </a:r>
            <a:r>
              <a:rPr lang="en-US" dirty="0">
                <a:latin typeface="Leelawadee UI" panose="020B0502040204020203" pitchFamily="34" charset="-34"/>
                <a:cs typeface="Leelawadee UI" panose="020B0502040204020203" pitchFamily="34" charset="-34"/>
              </a:rPr>
              <a:t>Corporation is one of the world's largest integrated energy companies, engaged in various aspects of the energy industry, including exploration, production, refining, marketing, and the distribution of oil and natural gas. Here is an overview of </a:t>
            </a:r>
            <a:r>
              <a:rPr lang="en-US" dirty="0" smtClean="0">
                <a:latin typeface="Leelawadee UI" panose="020B0502040204020203" pitchFamily="34" charset="-34"/>
                <a:cs typeface="Leelawadee UI" panose="020B0502040204020203" pitchFamily="34" charset="-34"/>
              </a:rPr>
              <a:t>KASADE:</a:t>
            </a:r>
            <a:endParaRPr lang="en-US" dirty="0">
              <a:latin typeface="Leelawadee UI" panose="020B0502040204020203" pitchFamily="34" charset="-34"/>
              <a:cs typeface="Leelawadee UI" panose="020B0502040204020203" pitchFamily="34" charset="-34"/>
            </a:endParaRPr>
          </a:p>
          <a:p>
            <a:r>
              <a:rPr lang="en-US" dirty="0">
                <a:latin typeface="Leelawadee UI" panose="020B0502040204020203" pitchFamily="34" charset="-34"/>
                <a:cs typeface="Leelawadee UI" panose="020B0502040204020203" pitchFamily="34" charset="-34"/>
              </a:rPr>
              <a:t>History: </a:t>
            </a:r>
            <a:r>
              <a:rPr lang="en-US" dirty="0" smtClean="0">
                <a:latin typeface="Leelawadee UI" panose="020B0502040204020203" pitchFamily="34" charset="-34"/>
                <a:cs typeface="Leelawadee UI" panose="020B0502040204020203" pitchFamily="34" charset="-34"/>
              </a:rPr>
              <a:t>KASADE </a:t>
            </a:r>
            <a:r>
              <a:rPr lang="en-US" dirty="0">
                <a:latin typeface="Leelawadee UI" panose="020B0502040204020203" pitchFamily="34" charset="-34"/>
                <a:cs typeface="Leelawadee UI" panose="020B0502040204020203" pitchFamily="34" charset="-34"/>
              </a:rPr>
              <a:t>has a rich history that dates back to the late </a:t>
            </a:r>
            <a:r>
              <a:rPr lang="en-US" dirty="0" smtClean="0">
                <a:latin typeface="Leelawadee UI" panose="020B0502040204020203" pitchFamily="34" charset="-34"/>
                <a:cs typeface="Leelawadee UI" panose="020B0502040204020203" pitchFamily="34" charset="-34"/>
              </a:rPr>
              <a:t>20th </a:t>
            </a:r>
            <a:r>
              <a:rPr lang="en-US" dirty="0">
                <a:latin typeface="Leelawadee UI" panose="020B0502040204020203" pitchFamily="34" charset="-34"/>
                <a:cs typeface="Leelawadee UI" panose="020B0502040204020203" pitchFamily="34" charset="-34"/>
              </a:rPr>
              <a:t>century. It was originally founded in </a:t>
            </a:r>
            <a:r>
              <a:rPr lang="en-US" dirty="0" smtClean="0">
                <a:latin typeface="Leelawadee UI" panose="020B0502040204020203" pitchFamily="34" charset="-34"/>
                <a:cs typeface="Leelawadee UI" panose="020B0502040204020203" pitchFamily="34" charset="-34"/>
              </a:rPr>
              <a:t>2000 </a:t>
            </a:r>
            <a:r>
              <a:rPr lang="en-US" dirty="0">
                <a:latin typeface="Leelawadee UI" panose="020B0502040204020203" pitchFamily="34" charset="-34"/>
                <a:cs typeface="Leelawadee UI" panose="020B0502040204020203" pitchFamily="34" charset="-34"/>
              </a:rPr>
              <a:t>as the Pacific Coast Oil Company. Over the years, it went through several mergers and acquisitions, ultimately becoming </a:t>
            </a:r>
            <a:r>
              <a:rPr lang="en-US" dirty="0" smtClean="0">
                <a:latin typeface="Leelawadee UI" panose="020B0502040204020203" pitchFamily="34" charset="-34"/>
                <a:cs typeface="Leelawadee UI" panose="020B0502040204020203" pitchFamily="34" charset="-34"/>
              </a:rPr>
              <a:t>KASADE </a:t>
            </a:r>
            <a:r>
              <a:rPr lang="en-US" dirty="0">
                <a:latin typeface="Leelawadee UI" panose="020B0502040204020203" pitchFamily="34" charset="-34"/>
                <a:cs typeface="Leelawadee UI" panose="020B0502040204020203" pitchFamily="34" charset="-34"/>
              </a:rPr>
              <a:t>Corporation in </a:t>
            </a:r>
            <a:r>
              <a:rPr lang="en-US" dirty="0" smtClean="0">
                <a:latin typeface="Leelawadee UI" panose="020B0502040204020203" pitchFamily="34" charset="-34"/>
                <a:cs typeface="Leelawadee UI" panose="020B0502040204020203" pitchFamily="34" charset="-34"/>
              </a:rPr>
              <a:t>2005.</a:t>
            </a:r>
            <a:endParaRPr lang="en-US" dirty="0">
              <a:latin typeface="Leelawadee UI" panose="020B0502040204020203" pitchFamily="34" charset="-34"/>
              <a:cs typeface="Leelawadee UI" panose="020B0502040204020203" pitchFamily="34" charset="-34"/>
            </a:endParaRPr>
          </a:p>
          <a:p>
            <a:r>
              <a:rPr lang="en-US" dirty="0">
                <a:latin typeface="Leelawadee UI" panose="020B0502040204020203" pitchFamily="34" charset="-34"/>
                <a:cs typeface="Leelawadee UI" panose="020B0502040204020203" pitchFamily="34" charset="-34"/>
              </a:rPr>
              <a:t>Operations: </a:t>
            </a:r>
            <a:r>
              <a:rPr lang="en-US" dirty="0" smtClean="0">
                <a:latin typeface="Leelawadee UI" panose="020B0502040204020203" pitchFamily="34" charset="-34"/>
                <a:cs typeface="Leelawadee UI" panose="020B0502040204020203" pitchFamily="34" charset="-34"/>
              </a:rPr>
              <a:t>KASADE </a:t>
            </a:r>
            <a:r>
              <a:rPr lang="en-US" dirty="0">
                <a:latin typeface="Leelawadee UI" panose="020B0502040204020203" pitchFamily="34" charset="-34"/>
                <a:cs typeface="Leelawadee UI" panose="020B0502040204020203" pitchFamily="34" charset="-34"/>
              </a:rPr>
              <a:t>operates in various segments of the energy industry, including:</a:t>
            </a:r>
          </a:p>
          <a:p>
            <a:r>
              <a:rPr lang="en-US" dirty="0">
                <a:latin typeface="Leelawadee UI" panose="020B0502040204020203" pitchFamily="34" charset="-34"/>
                <a:cs typeface="Leelawadee UI" panose="020B0502040204020203" pitchFamily="34" charset="-34"/>
              </a:rPr>
              <a:t>Upstream: Exploration and production of crude oil and natural gas. </a:t>
            </a:r>
            <a:r>
              <a:rPr lang="en-US" dirty="0" smtClean="0">
                <a:latin typeface="Leelawadee UI" panose="020B0502040204020203" pitchFamily="34" charset="-34"/>
                <a:cs typeface="Leelawadee UI" panose="020B0502040204020203" pitchFamily="34" charset="-34"/>
              </a:rPr>
              <a:t>KASADE </a:t>
            </a:r>
            <a:r>
              <a:rPr lang="en-US" dirty="0">
                <a:latin typeface="Leelawadee UI" panose="020B0502040204020203" pitchFamily="34" charset="-34"/>
                <a:cs typeface="Leelawadee UI" panose="020B0502040204020203" pitchFamily="34" charset="-34"/>
              </a:rPr>
              <a:t>has operations in multiple countries around the world.</a:t>
            </a:r>
          </a:p>
          <a:p>
            <a:r>
              <a:rPr lang="en-US" dirty="0">
                <a:latin typeface="Leelawadee UI" panose="020B0502040204020203" pitchFamily="34" charset="-34"/>
                <a:cs typeface="Leelawadee UI" panose="020B0502040204020203" pitchFamily="34" charset="-34"/>
              </a:rPr>
              <a:t>Downstream: Refining, marketing, and distributing petroleum products. Chevron markets its products under various brand names, including Chevron, Texaco, and Caltex.</a:t>
            </a:r>
          </a:p>
          <a:p>
            <a:r>
              <a:rPr lang="en-US" dirty="0">
                <a:latin typeface="Leelawadee UI" panose="020B0502040204020203" pitchFamily="34" charset="-34"/>
                <a:cs typeface="Leelawadee UI" panose="020B0502040204020203" pitchFamily="34" charset="-34"/>
              </a:rPr>
              <a:t> </a:t>
            </a:r>
          </a:p>
          <a:p>
            <a:endParaRPr lang="en-US" dirty="0"/>
          </a:p>
        </p:txBody>
      </p:sp>
    </p:spTree>
    <p:extLst>
      <p:ext uri="{BB962C8B-B14F-4D97-AF65-F5344CB8AC3E}">
        <p14:creationId xmlns:p14="http://schemas.microsoft.com/office/powerpoint/2010/main" val="110513472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arn(inVertical)">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chemeClr val="tx1"/>
                </a:solidFill>
                <a:latin typeface="Book Antiqua" panose="02040602050305030304" pitchFamily="18" charset="0"/>
              </a:rPr>
              <a:t>PRODUCTS AND SERVICES</a:t>
            </a:r>
          </a:p>
        </p:txBody>
      </p:sp>
      <p:sp>
        <p:nvSpPr>
          <p:cNvPr id="3" name="Content Placeholder 2"/>
          <p:cNvSpPr>
            <a:spLocks noGrp="1"/>
          </p:cNvSpPr>
          <p:nvPr>
            <p:ph idx="1"/>
          </p:nvPr>
        </p:nvSpPr>
        <p:spPr/>
        <p:txBody>
          <a:bodyPr>
            <a:normAutofit lnSpcReduction="10000"/>
          </a:bodyPr>
          <a:lstStyle/>
          <a:p>
            <a:pPr marL="0" indent="0">
              <a:buNone/>
            </a:pPr>
            <a:r>
              <a:rPr lang="en-US" dirty="0" err="1" smtClean="0"/>
              <a:t>Kasade</a:t>
            </a:r>
            <a:r>
              <a:rPr lang="en-US" dirty="0" smtClean="0"/>
              <a:t> </a:t>
            </a:r>
            <a:r>
              <a:rPr lang="en-US" dirty="0"/>
              <a:t>Corporation offers a wide range of products and services related to the energy industry. These include:</a:t>
            </a:r>
          </a:p>
          <a:p>
            <a:pPr marL="457200" indent="-457200">
              <a:buFont typeface="+mj-lt"/>
              <a:buAutoNum type="alphaLcParenR"/>
            </a:pPr>
            <a:r>
              <a:rPr lang="en-US" dirty="0"/>
              <a:t>Exploration and Production: </a:t>
            </a:r>
            <a:r>
              <a:rPr lang="en-US" dirty="0" err="1" smtClean="0"/>
              <a:t>Kasade</a:t>
            </a:r>
            <a:r>
              <a:rPr lang="en-US" dirty="0" smtClean="0"/>
              <a:t> </a:t>
            </a:r>
            <a:r>
              <a:rPr lang="en-US" dirty="0"/>
              <a:t>is involved in the exploration and production of crude oil and natural gas. This includes activities such as drilling for oil and gas reserves, managing offshore and onshore production facilities, and developing new sources of energy.</a:t>
            </a:r>
          </a:p>
          <a:p>
            <a:pPr marL="457200" indent="-457200">
              <a:buFont typeface="+mj-lt"/>
              <a:buAutoNum type="alphaLcParenR"/>
            </a:pPr>
            <a:r>
              <a:rPr lang="en-US" dirty="0"/>
              <a:t>Refining and Marketing: </a:t>
            </a:r>
            <a:r>
              <a:rPr lang="en-US" dirty="0" err="1" smtClean="0"/>
              <a:t>Kasade</a:t>
            </a:r>
            <a:r>
              <a:rPr lang="en-US" dirty="0" smtClean="0"/>
              <a:t> </a:t>
            </a:r>
            <a:r>
              <a:rPr lang="en-US" dirty="0"/>
              <a:t>refines crude oil into various petroleum products, including gasoline, diesel, jet fuel, and lubricants. These products are then marketed and distributed through a network of service stations and retail outlets. </a:t>
            </a:r>
            <a:r>
              <a:rPr lang="en-US" dirty="0" err="1" smtClean="0"/>
              <a:t>Kasade</a:t>
            </a:r>
            <a:r>
              <a:rPr lang="en-US" dirty="0" smtClean="0"/>
              <a:t> </a:t>
            </a:r>
            <a:r>
              <a:rPr lang="en-US" dirty="0"/>
              <a:t>operates under various brand names, including </a:t>
            </a:r>
            <a:r>
              <a:rPr lang="en-US" dirty="0" err="1" smtClean="0"/>
              <a:t>Kasade</a:t>
            </a:r>
            <a:r>
              <a:rPr lang="en-US" dirty="0" smtClean="0"/>
              <a:t>, </a:t>
            </a:r>
            <a:r>
              <a:rPr lang="en-US" dirty="0"/>
              <a:t>Texaco, and Caltex in different parts of the world.</a:t>
            </a:r>
          </a:p>
          <a:p>
            <a:pPr marL="457200" indent="-457200">
              <a:buFont typeface="+mj-lt"/>
              <a:buAutoNum type="alphaLcParenR"/>
            </a:pPr>
            <a:r>
              <a:rPr lang="en-US" dirty="0"/>
              <a:t>Petrochemicals: </a:t>
            </a:r>
            <a:r>
              <a:rPr lang="en-US" dirty="0" err="1" smtClean="0"/>
              <a:t>Kasade</a:t>
            </a:r>
            <a:r>
              <a:rPr lang="en-US" dirty="0" smtClean="0"/>
              <a:t> </a:t>
            </a:r>
            <a:r>
              <a:rPr lang="en-US" dirty="0"/>
              <a:t>also produces and markets petrochemical products. Petrochemicals are chemicals derived from petroleum and are used in a wide range of industries, including plastics, textiles, and pharmaceuticals.</a:t>
            </a:r>
          </a:p>
          <a:p>
            <a:r>
              <a:rPr lang="en-US" dirty="0"/>
              <a:t> </a:t>
            </a:r>
          </a:p>
          <a:p>
            <a:endParaRPr lang="en-US" dirty="0"/>
          </a:p>
        </p:txBody>
      </p:sp>
    </p:spTree>
    <p:extLst>
      <p:ext uri="{BB962C8B-B14F-4D97-AF65-F5344CB8AC3E}">
        <p14:creationId xmlns:p14="http://schemas.microsoft.com/office/powerpoint/2010/main" val="79092971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chemeClr val="tx1"/>
                </a:solidFill>
                <a:latin typeface="Book Antiqua" panose="02040602050305030304" pitchFamily="18" charset="0"/>
              </a:rPr>
              <a:t>OPERATIONS</a:t>
            </a:r>
          </a:p>
        </p:txBody>
      </p:sp>
      <p:sp>
        <p:nvSpPr>
          <p:cNvPr id="3" name="Content Placeholder 2"/>
          <p:cNvSpPr>
            <a:spLocks noGrp="1"/>
          </p:cNvSpPr>
          <p:nvPr>
            <p:ph idx="1"/>
          </p:nvPr>
        </p:nvSpPr>
        <p:spPr>
          <a:xfrm>
            <a:off x="1097280" y="2009955"/>
            <a:ext cx="10058400" cy="4169689"/>
          </a:xfrm>
        </p:spPr>
        <p:txBody>
          <a:bodyPr>
            <a:normAutofit lnSpcReduction="10000"/>
          </a:bodyPr>
          <a:lstStyle/>
          <a:p>
            <a:r>
              <a:rPr lang="en-US" dirty="0" err="1" smtClean="0"/>
              <a:t>Kasade</a:t>
            </a:r>
            <a:r>
              <a:rPr lang="en-US" dirty="0" smtClean="0"/>
              <a:t> </a:t>
            </a:r>
            <a:r>
              <a:rPr lang="en-US" dirty="0"/>
              <a:t>Corporation operates in various segments of the energy industry, and its operations are diverse and global. Here are the primary areas in which </a:t>
            </a:r>
            <a:r>
              <a:rPr lang="en-US" dirty="0" err="1" smtClean="0"/>
              <a:t>Kasade</a:t>
            </a:r>
            <a:r>
              <a:rPr lang="en-US" dirty="0" smtClean="0"/>
              <a:t> </a:t>
            </a:r>
            <a:r>
              <a:rPr lang="en-US" dirty="0"/>
              <a:t>is engaged:</a:t>
            </a:r>
          </a:p>
          <a:p>
            <a:pPr marL="457200" indent="-457200">
              <a:buFont typeface="+mj-lt"/>
              <a:buAutoNum type="alphaLcParenR"/>
            </a:pPr>
            <a:r>
              <a:rPr lang="en-US" dirty="0"/>
              <a:t>Upstream Operations: </a:t>
            </a:r>
            <a:r>
              <a:rPr lang="en-US" dirty="0" err="1" smtClean="0"/>
              <a:t>Kasade</a:t>
            </a:r>
            <a:r>
              <a:rPr lang="en-US" dirty="0" smtClean="0"/>
              <a:t> </a:t>
            </a:r>
            <a:r>
              <a:rPr lang="en-US" dirty="0"/>
              <a:t>is involved in the exploration and production of crude oil and natural gas. This segment includes activities such as:</a:t>
            </a:r>
          </a:p>
          <a:p>
            <a:pPr marL="457200" indent="-457200">
              <a:buFont typeface="+mj-lt"/>
              <a:buAutoNum type="alphaLcParenR"/>
            </a:pPr>
            <a:r>
              <a:rPr lang="en-US" dirty="0"/>
              <a:t>Exploration: </a:t>
            </a:r>
            <a:r>
              <a:rPr lang="en-US" dirty="0" err="1" smtClean="0"/>
              <a:t>Kasade</a:t>
            </a:r>
            <a:r>
              <a:rPr lang="en-US" dirty="0" smtClean="0"/>
              <a:t> </a:t>
            </a:r>
            <a:r>
              <a:rPr lang="en-US" dirty="0"/>
              <a:t>explores for new oil and gas reserves by conducting geological and geophysical studies and drilling exploratory wells.</a:t>
            </a:r>
          </a:p>
          <a:p>
            <a:pPr marL="457200" indent="-457200">
              <a:buFont typeface="+mj-lt"/>
              <a:buAutoNum type="alphaLcParenR"/>
            </a:pPr>
            <a:r>
              <a:rPr lang="en-US" dirty="0"/>
              <a:t>Production</a:t>
            </a:r>
            <a:r>
              <a:rPr lang="en-US" dirty="0" smtClean="0"/>
              <a:t>: We manage </a:t>
            </a:r>
            <a:r>
              <a:rPr lang="en-US" dirty="0"/>
              <a:t>and operates production facilities, including offshore platforms and onshore drilling operations, to extract and produce oil and natural gas.</a:t>
            </a:r>
          </a:p>
          <a:p>
            <a:pPr marL="457200" indent="-457200">
              <a:buFont typeface="+mj-lt"/>
              <a:buAutoNum type="alphaLcParenR"/>
            </a:pPr>
            <a:r>
              <a:rPr lang="en-US" dirty="0"/>
              <a:t>Reservoir Management: </a:t>
            </a:r>
            <a:r>
              <a:rPr lang="en-US" dirty="0" err="1" smtClean="0"/>
              <a:t>Kasade</a:t>
            </a:r>
            <a:r>
              <a:rPr lang="en-US" dirty="0" smtClean="0"/>
              <a:t> </a:t>
            </a:r>
            <a:r>
              <a:rPr lang="en-US" dirty="0"/>
              <a:t>focuses on optimizing reservoir performance, which involves monitoring and managing the flow of hydrocarbons from underground reservoirs.</a:t>
            </a:r>
          </a:p>
          <a:p>
            <a:pPr marL="457200" indent="-457200">
              <a:buFont typeface="+mj-lt"/>
              <a:buAutoNum type="alphaLcParenR"/>
            </a:pPr>
            <a:r>
              <a:rPr lang="en-US" dirty="0"/>
              <a:t>Downstream Operations: </a:t>
            </a:r>
            <a:r>
              <a:rPr lang="en-US" dirty="0" err="1" smtClean="0"/>
              <a:t>Kasade</a:t>
            </a:r>
            <a:r>
              <a:rPr lang="en-US" dirty="0" smtClean="0"/>
              <a:t> </a:t>
            </a:r>
            <a:r>
              <a:rPr lang="en-US" dirty="0"/>
              <a:t>is also active in the downstream sector, which involves refining, marketing, and distributing petroleum products. This includes:</a:t>
            </a:r>
          </a:p>
          <a:p>
            <a:endParaRPr lang="en-US" dirty="0"/>
          </a:p>
        </p:txBody>
      </p:sp>
    </p:spTree>
    <p:extLst>
      <p:ext uri="{BB962C8B-B14F-4D97-AF65-F5344CB8AC3E}">
        <p14:creationId xmlns:p14="http://schemas.microsoft.com/office/powerpoint/2010/main" val="218759314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arn(inVertical)">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80000"/>
              </a:lnSpc>
            </a:pPr>
            <a:r>
              <a:rPr lang="en-US" sz="1900" dirty="0">
                <a:latin typeface="Leelawadee UI" panose="020B0502040204020203" pitchFamily="34" charset="-34"/>
                <a:cs typeface="Leelawadee UI" panose="020B0502040204020203" pitchFamily="34" charset="-34"/>
              </a:rPr>
              <a:t>Refining: </a:t>
            </a:r>
            <a:r>
              <a:rPr lang="en-US" sz="1900" dirty="0" err="1">
                <a:latin typeface="Leelawadee UI" panose="020B0502040204020203" pitchFamily="34" charset="-34"/>
                <a:cs typeface="Leelawadee UI" panose="020B0502040204020203" pitchFamily="34" charset="-34"/>
              </a:rPr>
              <a:t>Kasade</a:t>
            </a:r>
            <a:r>
              <a:rPr lang="en-US" sz="1900" dirty="0">
                <a:latin typeface="Leelawadee UI" panose="020B0502040204020203" pitchFamily="34" charset="-34"/>
                <a:cs typeface="Leelawadee UI" panose="020B0502040204020203" pitchFamily="34" charset="-34"/>
              </a:rPr>
              <a:t> </a:t>
            </a:r>
            <a:r>
              <a:rPr lang="en-US" sz="1900" dirty="0">
                <a:latin typeface="Leelawadee UI" panose="020B0502040204020203" pitchFamily="34" charset="-34"/>
                <a:cs typeface="Leelawadee UI" panose="020B0502040204020203" pitchFamily="34" charset="-34"/>
              </a:rPr>
              <a:t>refines crude oil into various petroleum products, such as gasoline, diesel fuel, jet fuel, and lubricants, in its refineries around the world.</a:t>
            </a:r>
          </a:p>
          <a:p>
            <a:pPr>
              <a:lnSpc>
                <a:spcPct val="80000"/>
              </a:lnSpc>
            </a:pPr>
            <a:r>
              <a:rPr lang="en-US" sz="1900" dirty="0">
                <a:latin typeface="Leelawadee UI" panose="020B0502040204020203" pitchFamily="34" charset="-34"/>
                <a:cs typeface="Leelawadee UI" panose="020B0502040204020203" pitchFamily="34" charset="-34"/>
              </a:rPr>
              <a:t>Marketing and Distribution: </a:t>
            </a:r>
            <a:r>
              <a:rPr lang="en-US" sz="1900" dirty="0" err="1">
                <a:latin typeface="Leelawadee UI" panose="020B0502040204020203" pitchFamily="34" charset="-34"/>
                <a:cs typeface="Leelawadee UI" panose="020B0502040204020203" pitchFamily="34" charset="-34"/>
              </a:rPr>
              <a:t>Kasade</a:t>
            </a:r>
            <a:r>
              <a:rPr lang="en-US" sz="1900" dirty="0">
                <a:latin typeface="Leelawadee UI" panose="020B0502040204020203" pitchFamily="34" charset="-34"/>
                <a:cs typeface="Leelawadee UI" panose="020B0502040204020203" pitchFamily="34" charset="-34"/>
              </a:rPr>
              <a:t> </a:t>
            </a:r>
            <a:r>
              <a:rPr lang="en-US" sz="1900" dirty="0">
                <a:latin typeface="Leelawadee UI" panose="020B0502040204020203" pitchFamily="34" charset="-34"/>
                <a:cs typeface="Leelawadee UI" panose="020B0502040204020203" pitchFamily="34" charset="-34"/>
              </a:rPr>
              <a:t>markets and distributes its refined products through a network of service stations, commercial customers, and retail outlets. These products are often sold under brand names like </a:t>
            </a:r>
            <a:r>
              <a:rPr lang="en-US" sz="1900" dirty="0" err="1">
                <a:latin typeface="Leelawadee UI" panose="020B0502040204020203" pitchFamily="34" charset="-34"/>
                <a:cs typeface="Leelawadee UI" panose="020B0502040204020203" pitchFamily="34" charset="-34"/>
              </a:rPr>
              <a:t>Kasade</a:t>
            </a:r>
            <a:r>
              <a:rPr lang="en-US" sz="1900" dirty="0">
                <a:latin typeface="Leelawadee UI" panose="020B0502040204020203" pitchFamily="34" charset="-34"/>
                <a:cs typeface="Leelawadee UI" panose="020B0502040204020203" pitchFamily="34" charset="-34"/>
              </a:rPr>
              <a:t>, </a:t>
            </a:r>
            <a:r>
              <a:rPr lang="en-US" sz="1900" dirty="0">
                <a:latin typeface="Leelawadee UI" panose="020B0502040204020203" pitchFamily="34" charset="-34"/>
                <a:cs typeface="Leelawadee UI" panose="020B0502040204020203" pitchFamily="34" charset="-34"/>
              </a:rPr>
              <a:t>Texaco, and Caltex, depending on the region.</a:t>
            </a:r>
          </a:p>
          <a:p>
            <a:pPr>
              <a:lnSpc>
                <a:spcPct val="80000"/>
              </a:lnSpc>
            </a:pPr>
            <a:r>
              <a:rPr lang="en-US" sz="1900" dirty="0">
                <a:latin typeface="Leelawadee UI" panose="020B0502040204020203" pitchFamily="34" charset="-34"/>
                <a:cs typeface="Leelawadee UI" panose="020B0502040204020203" pitchFamily="34" charset="-34"/>
              </a:rPr>
              <a:t>Chemicals: </a:t>
            </a:r>
            <a:r>
              <a:rPr lang="en-US" sz="1900" dirty="0" err="1">
                <a:latin typeface="Leelawadee UI" panose="020B0502040204020203" pitchFamily="34" charset="-34"/>
                <a:cs typeface="Leelawadee UI" panose="020B0502040204020203" pitchFamily="34" charset="-34"/>
              </a:rPr>
              <a:t>Kasade</a:t>
            </a:r>
            <a:r>
              <a:rPr lang="en-US" sz="1900" dirty="0">
                <a:latin typeface="Leelawadee UI" panose="020B0502040204020203" pitchFamily="34" charset="-34"/>
                <a:cs typeface="Leelawadee UI" panose="020B0502040204020203" pitchFamily="34" charset="-34"/>
              </a:rPr>
              <a:t> </a:t>
            </a:r>
            <a:r>
              <a:rPr lang="en-US" sz="1900" dirty="0">
                <a:latin typeface="Leelawadee UI" panose="020B0502040204020203" pitchFamily="34" charset="-34"/>
                <a:cs typeface="Leelawadee UI" panose="020B0502040204020203" pitchFamily="34" charset="-34"/>
              </a:rPr>
              <a:t>operates in the chemicals sector, where it produces and markets petrochemical products. These chemicals are used in various industries, including plastics, textiles, and industrial manufacturing.</a:t>
            </a:r>
          </a:p>
          <a:p>
            <a:pPr>
              <a:lnSpc>
                <a:spcPct val="80000"/>
              </a:lnSpc>
            </a:pPr>
            <a:r>
              <a:rPr lang="en-US" sz="1900" dirty="0">
                <a:latin typeface="Leelawadee UI" panose="020B0502040204020203" pitchFamily="34" charset="-34"/>
                <a:cs typeface="Leelawadee UI" panose="020B0502040204020203" pitchFamily="34" charset="-34"/>
              </a:rPr>
              <a:t>Natural Gas: </a:t>
            </a:r>
            <a:r>
              <a:rPr lang="en-US" sz="1900" dirty="0" err="1">
                <a:latin typeface="Leelawadee UI" panose="020B0502040204020203" pitchFamily="34" charset="-34"/>
                <a:cs typeface="Leelawadee UI" panose="020B0502040204020203" pitchFamily="34" charset="-34"/>
              </a:rPr>
              <a:t>Kasade</a:t>
            </a:r>
            <a:r>
              <a:rPr lang="en-US" sz="1900" dirty="0">
                <a:latin typeface="Leelawadee UI" panose="020B0502040204020203" pitchFamily="34" charset="-34"/>
                <a:cs typeface="Leelawadee UI" panose="020B0502040204020203" pitchFamily="34" charset="-34"/>
              </a:rPr>
              <a:t> </a:t>
            </a:r>
            <a:r>
              <a:rPr lang="en-US" sz="1900" dirty="0">
                <a:latin typeface="Leelawadee UI" panose="020B0502040204020203" pitchFamily="34" charset="-34"/>
                <a:cs typeface="Leelawadee UI" panose="020B0502040204020203" pitchFamily="34" charset="-34"/>
              </a:rPr>
              <a:t>is involved in the production and distribution of natural gas, including both conventional and unconventional sources, such as shale gas and liquefied natural gas (LNG).</a:t>
            </a:r>
          </a:p>
          <a:p>
            <a:r>
              <a:rPr lang="en-US" dirty="0"/>
              <a:t> </a:t>
            </a:r>
          </a:p>
          <a:p>
            <a:endParaRPr lang="en-US" dirty="0"/>
          </a:p>
        </p:txBody>
      </p:sp>
    </p:spTree>
    <p:extLst>
      <p:ext uri="{BB962C8B-B14F-4D97-AF65-F5344CB8AC3E}">
        <p14:creationId xmlns:p14="http://schemas.microsoft.com/office/powerpoint/2010/main" val="37280421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solidFill>
                  <a:schemeClr val="tx1"/>
                </a:solidFill>
                <a:latin typeface="Book Antiqua" panose="02040602050305030304" pitchFamily="18" charset="0"/>
              </a:rPr>
              <a:t>TECHNOLOGY AND INNOVATION</a:t>
            </a:r>
          </a:p>
        </p:txBody>
      </p:sp>
      <p:sp>
        <p:nvSpPr>
          <p:cNvPr id="3" name="Content Placeholder 2"/>
          <p:cNvSpPr>
            <a:spLocks noGrp="1"/>
          </p:cNvSpPr>
          <p:nvPr>
            <p:ph idx="1"/>
          </p:nvPr>
        </p:nvSpPr>
        <p:spPr/>
        <p:txBody>
          <a:bodyPr/>
          <a:lstStyle/>
          <a:p>
            <a:pPr>
              <a:lnSpc>
                <a:spcPct val="80000"/>
              </a:lnSpc>
            </a:pPr>
            <a:r>
              <a:rPr lang="en-US" sz="1900" dirty="0" err="1">
                <a:latin typeface="Leelawadee UI" panose="020B0502040204020203" pitchFamily="34" charset="-34"/>
                <a:cs typeface="Leelawadee UI" panose="020B0502040204020203" pitchFamily="34" charset="-34"/>
              </a:rPr>
              <a:t>Kasade</a:t>
            </a:r>
            <a:r>
              <a:rPr lang="en-US" sz="1900" dirty="0">
                <a:latin typeface="Leelawadee UI" panose="020B0502040204020203" pitchFamily="34" charset="-34"/>
                <a:cs typeface="Leelawadee UI" panose="020B0502040204020203" pitchFamily="34" charset="-34"/>
              </a:rPr>
              <a:t> </a:t>
            </a:r>
            <a:r>
              <a:rPr lang="en-US" sz="1900" dirty="0">
                <a:latin typeface="Leelawadee UI" panose="020B0502040204020203" pitchFamily="34" charset="-34"/>
                <a:cs typeface="Leelawadee UI" panose="020B0502040204020203" pitchFamily="34" charset="-34"/>
              </a:rPr>
              <a:t>Corporation has a strong focus on technology and innovation in the energy sector. </a:t>
            </a:r>
            <a:r>
              <a:rPr lang="en-US" sz="1900" dirty="0">
                <a:latin typeface="Leelawadee UI" panose="020B0502040204020203" pitchFamily="34" charset="-34"/>
                <a:cs typeface="Leelawadee UI" panose="020B0502040204020203" pitchFamily="34" charset="-34"/>
              </a:rPr>
              <a:t>We  </a:t>
            </a:r>
            <a:r>
              <a:rPr lang="en-US" sz="1900" dirty="0">
                <a:latin typeface="Leelawadee UI" panose="020B0502040204020203" pitchFamily="34" charset="-34"/>
                <a:cs typeface="Leelawadee UI" panose="020B0502040204020203" pitchFamily="34" charset="-34"/>
              </a:rPr>
              <a:t>continuously invests in research and development to advance technologies related to energy exploration, production, and sustainability. Some key areas of technology and innovation for </a:t>
            </a:r>
            <a:r>
              <a:rPr lang="en-US" sz="1900" dirty="0" err="1">
                <a:latin typeface="Leelawadee UI" panose="020B0502040204020203" pitchFamily="34" charset="-34"/>
                <a:cs typeface="Leelawadee UI" panose="020B0502040204020203" pitchFamily="34" charset="-34"/>
              </a:rPr>
              <a:t>Kasade</a:t>
            </a:r>
            <a:r>
              <a:rPr lang="en-US" sz="1900" dirty="0">
                <a:latin typeface="Leelawadee UI" panose="020B0502040204020203" pitchFamily="34" charset="-34"/>
                <a:cs typeface="Leelawadee UI" panose="020B0502040204020203" pitchFamily="34" charset="-34"/>
              </a:rPr>
              <a:t> </a:t>
            </a:r>
            <a:r>
              <a:rPr lang="en-US" sz="1900" dirty="0">
                <a:latin typeface="Leelawadee UI" panose="020B0502040204020203" pitchFamily="34" charset="-34"/>
                <a:cs typeface="Leelawadee UI" panose="020B0502040204020203" pitchFamily="34" charset="-34"/>
              </a:rPr>
              <a:t>include:</a:t>
            </a:r>
          </a:p>
          <a:p>
            <a:pPr>
              <a:lnSpc>
                <a:spcPct val="80000"/>
              </a:lnSpc>
            </a:pPr>
            <a:r>
              <a:rPr lang="en-US" sz="1900" dirty="0">
                <a:latin typeface="Leelawadee UI" panose="020B0502040204020203" pitchFamily="34" charset="-34"/>
                <a:cs typeface="Leelawadee UI" panose="020B0502040204020203" pitchFamily="34" charset="-34"/>
              </a:rPr>
              <a:t>Reservoir Management: </a:t>
            </a:r>
            <a:r>
              <a:rPr lang="en-US" sz="1900" dirty="0" err="1">
                <a:latin typeface="Leelawadee UI" panose="020B0502040204020203" pitchFamily="34" charset="-34"/>
                <a:cs typeface="Leelawadee UI" panose="020B0502040204020203" pitchFamily="34" charset="-34"/>
              </a:rPr>
              <a:t>Kasade</a:t>
            </a:r>
            <a:r>
              <a:rPr lang="en-US" sz="1900" dirty="0">
                <a:latin typeface="Leelawadee UI" panose="020B0502040204020203" pitchFamily="34" charset="-34"/>
                <a:cs typeface="Leelawadee UI" panose="020B0502040204020203" pitchFamily="34" charset="-34"/>
              </a:rPr>
              <a:t> </a:t>
            </a:r>
            <a:r>
              <a:rPr lang="en-US" sz="1900" dirty="0">
                <a:latin typeface="Leelawadee UI" panose="020B0502040204020203" pitchFamily="34" charset="-34"/>
                <a:cs typeface="Leelawadee UI" panose="020B0502040204020203" pitchFamily="34" charset="-34"/>
              </a:rPr>
              <a:t>utilizes advanced technologies such as seismic imaging, data analytics, and reservoir simulation to optimize the management of oil and gas reservoirs. This allows for more efficient production and recovery of hydrocarbons.</a:t>
            </a:r>
          </a:p>
          <a:p>
            <a:pPr>
              <a:lnSpc>
                <a:spcPct val="80000"/>
              </a:lnSpc>
            </a:pPr>
            <a:r>
              <a:rPr lang="en-US" sz="1900" dirty="0">
                <a:latin typeface="Leelawadee UI" panose="020B0502040204020203" pitchFamily="34" charset="-34"/>
                <a:cs typeface="Leelawadee UI" panose="020B0502040204020203" pitchFamily="34" charset="-34"/>
              </a:rPr>
              <a:t>Drilling and Well Technology: </a:t>
            </a:r>
            <a:r>
              <a:rPr lang="en-US" sz="1900" dirty="0">
                <a:latin typeface="Leelawadee UI" panose="020B0502040204020203" pitchFamily="34" charset="-34"/>
                <a:cs typeface="Leelawadee UI" panose="020B0502040204020203" pitchFamily="34" charset="-34"/>
              </a:rPr>
              <a:t>We invest </a:t>
            </a:r>
            <a:r>
              <a:rPr lang="en-US" sz="1900" dirty="0">
                <a:latin typeface="Leelawadee UI" panose="020B0502040204020203" pitchFamily="34" charset="-34"/>
                <a:cs typeface="Leelawadee UI" panose="020B0502040204020203" pitchFamily="34" charset="-34"/>
              </a:rPr>
              <a:t>in cutting-edge drilling technologies, including directional drilling, drilling automation, and remote monitoring. These technologies help improve drilling efficiency, safety, and accuracy.</a:t>
            </a:r>
          </a:p>
          <a:p>
            <a:r>
              <a:rPr lang="en-US" dirty="0"/>
              <a:t/>
            </a:r>
            <a:br>
              <a:rPr lang="en-US" dirty="0"/>
            </a:br>
            <a:endParaRPr lang="en-US" dirty="0"/>
          </a:p>
        </p:txBody>
      </p:sp>
    </p:spTree>
    <p:extLst>
      <p:ext uri="{BB962C8B-B14F-4D97-AF65-F5344CB8AC3E}">
        <p14:creationId xmlns:p14="http://schemas.microsoft.com/office/powerpoint/2010/main" val="208078426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chemeClr val="tx1"/>
                </a:solidFill>
                <a:latin typeface="Book Antiqua" panose="02040602050305030304" pitchFamily="18" charset="0"/>
              </a:rPr>
              <a:t>CONCLUSION</a:t>
            </a:r>
            <a:endParaRPr lang="en-US" b="1" dirty="0">
              <a:solidFill>
                <a:schemeClr val="tx1"/>
              </a:solidFill>
              <a:latin typeface="Book Antiqua" panose="02040602050305030304" pitchFamily="18" charset="0"/>
            </a:endParaRPr>
          </a:p>
        </p:txBody>
      </p:sp>
      <p:sp>
        <p:nvSpPr>
          <p:cNvPr id="3" name="Content Placeholder 2"/>
          <p:cNvSpPr>
            <a:spLocks noGrp="1"/>
          </p:cNvSpPr>
          <p:nvPr>
            <p:ph idx="1"/>
          </p:nvPr>
        </p:nvSpPr>
        <p:spPr/>
        <p:txBody>
          <a:bodyPr/>
          <a:lstStyle/>
          <a:p>
            <a:pPr>
              <a:lnSpc>
                <a:spcPct val="80000"/>
              </a:lnSpc>
            </a:pPr>
            <a:r>
              <a:rPr lang="en-US" sz="1900" dirty="0">
                <a:latin typeface="Leelawadee UI" panose="020B0502040204020203" pitchFamily="34" charset="-34"/>
                <a:cs typeface="Leelawadee UI" panose="020B0502040204020203" pitchFamily="34" charset="-34"/>
              </a:rPr>
              <a:t>In conclusion, our presentation has provided a comprehensive overview </a:t>
            </a:r>
            <a:r>
              <a:rPr lang="en-US" sz="1900" dirty="0">
                <a:latin typeface="Leelawadee UI" panose="020B0502040204020203" pitchFamily="34" charset="-34"/>
                <a:cs typeface="Leelawadee UI" panose="020B0502040204020203" pitchFamily="34" charset="-34"/>
              </a:rPr>
              <a:t>of </a:t>
            </a:r>
            <a:r>
              <a:rPr lang="en-US" sz="1900" dirty="0" err="1">
                <a:latin typeface="Leelawadee UI" panose="020B0502040204020203" pitchFamily="34" charset="-34"/>
                <a:cs typeface="Leelawadee UI" panose="020B0502040204020203" pitchFamily="34" charset="-34"/>
              </a:rPr>
              <a:t>Kasade</a:t>
            </a:r>
            <a:r>
              <a:rPr lang="en-US" sz="1900" dirty="0">
                <a:latin typeface="Leelawadee UI" panose="020B0502040204020203" pitchFamily="34" charset="-34"/>
                <a:cs typeface="Leelawadee UI" panose="020B0502040204020203" pitchFamily="34" charset="-34"/>
              </a:rPr>
              <a:t>, </a:t>
            </a:r>
            <a:r>
              <a:rPr lang="en-US" sz="1900" dirty="0">
                <a:latin typeface="Leelawadee UI" panose="020B0502040204020203" pitchFamily="34" charset="-34"/>
                <a:cs typeface="Leelawadee UI" panose="020B0502040204020203" pitchFamily="34" charset="-34"/>
              </a:rPr>
              <a:t>a prominent player in the oil and gas industry. We have explored the following key points:</a:t>
            </a:r>
          </a:p>
          <a:p>
            <a:pPr>
              <a:lnSpc>
                <a:spcPct val="80000"/>
              </a:lnSpc>
            </a:pPr>
            <a:r>
              <a:rPr lang="en-US" sz="1900" dirty="0">
                <a:latin typeface="Leelawadee UI" panose="020B0502040204020203" pitchFamily="34" charset="-34"/>
                <a:cs typeface="Leelawadee UI" panose="020B0502040204020203" pitchFamily="34" charset="-34"/>
              </a:rPr>
              <a:t>Company Overview: We've learned about the company's history, mission, and core values, highlighting its commitment to sustainable energy solutions.</a:t>
            </a:r>
          </a:p>
          <a:p>
            <a:pPr>
              <a:lnSpc>
                <a:spcPct val="80000"/>
              </a:lnSpc>
            </a:pPr>
            <a:r>
              <a:rPr lang="en-US" sz="1900" dirty="0">
                <a:latin typeface="Leelawadee UI" panose="020B0502040204020203" pitchFamily="34" charset="-34"/>
                <a:cs typeface="Leelawadee UI" panose="020B0502040204020203" pitchFamily="34" charset="-34"/>
              </a:rPr>
              <a:t>Operations and Assets: </a:t>
            </a:r>
            <a:r>
              <a:rPr lang="en-US" sz="1900" dirty="0" err="1">
                <a:latin typeface="Leelawadee UI" panose="020B0502040204020203" pitchFamily="34" charset="-34"/>
                <a:cs typeface="Leelawadee UI" panose="020B0502040204020203" pitchFamily="34" charset="-34"/>
              </a:rPr>
              <a:t>Kasade</a:t>
            </a:r>
            <a:r>
              <a:rPr lang="en-US" sz="1900" dirty="0">
                <a:latin typeface="Leelawadee UI" panose="020B0502040204020203" pitchFamily="34" charset="-34"/>
                <a:cs typeface="Leelawadee UI" panose="020B0502040204020203" pitchFamily="34" charset="-34"/>
              </a:rPr>
              <a:t> </a:t>
            </a:r>
            <a:r>
              <a:rPr lang="en-US" sz="1900" dirty="0">
                <a:latin typeface="Leelawadee UI" panose="020B0502040204020203" pitchFamily="34" charset="-34"/>
                <a:cs typeface="Leelawadee UI" panose="020B0502040204020203" pitchFamily="34" charset="-34"/>
              </a:rPr>
              <a:t>boasts an extensive portfolio of exploration, production, and refining assets, strategically positioned to meet global energy demands.</a:t>
            </a:r>
          </a:p>
          <a:p>
            <a:pPr>
              <a:lnSpc>
                <a:spcPct val="80000"/>
              </a:lnSpc>
            </a:pPr>
            <a:r>
              <a:rPr lang="en-US" sz="1900" dirty="0">
                <a:latin typeface="Leelawadee UI" panose="020B0502040204020203" pitchFamily="34" charset="-34"/>
                <a:cs typeface="Leelawadee UI" panose="020B0502040204020203" pitchFamily="34" charset="-34"/>
              </a:rPr>
              <a:t>Environmental Responsibility: </a:t>
            </a:r>
            <a:r>
              <a:rPr lang="en-US" sz="1900" dirty="0">
                <a:latin typeface="Leelawadee UI" panose="020B0502040204020203" pitchFamily="34" charset="-34"/>
                <a:cs typeface="Leelawadee UI" panose="020B0502040204020203" pitchFamily="34" charset="-34"/>
              </a:rPr>
              <a:t>Our company </a:t>
            </a:r>
            <a:r>
              <a:rPr lang="en-US" sz="1900" dirty="0">
                <a:latin typeface="Leelawadee UI" panose="020B0502040204020203" pitchFamily="34" charset="-34"/>
                <a:cs typeface="Leelawadee UI" panose="020B0502040204020203" pitchFamily="34" charset="-34"/>
              </a:rPr>
              <a:t>is dedicated to environmental stewardship, implementing advanced technologies and sustainable practices to minimize its ecological footprint.</a:t>
            </a:r>
          </a:p>
          <a:p>
            <a:r>
              <a:rPr lang="en-US" dirty="0"/>
              <a:t> </a:t>
            </a:r>
          </a:p>
          <a:p>
            <a:endParaRPr lang="en-US" dirty="0"/>
          </a:p>
        </p:txBody>
      </p:sp>
    </p:spTree>
    <p:extLst>
      <p:ext uri="{BB962C8B-B14F-4D97-AF65-F5344CB8AC3E}">
        <p14:creationId xmlns:p14="http://schemas.microsoft.com/office/powerpoint/2010/main" val="216635612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78</TotalTime>
  <Words>876</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Book Antiqua</vt:lpstr>
      <vt:lpstr>Calibri</vt:lpstr>
      <vt:lpstr>Calibri Light</vt:lpstr>
      <vt:lpstr>Courier New</vt:lpstr>
      <vt:lpstr>Leelawadee UI</vt:lpstr>
      <vt:lpstr>Retrospect</vt:lpstr>
      <vt:lpstr>KASADE OIL &amp; GAS</vt:lpstr>
      <vt:lpstr>TABLE OF CONTETNS</vt:lpstr>
      <vt:lpstr>Company Overview</vt:lpstr>
      <vt:lpstr>PRODUCTS AND SERVICES</vt:lpstr>
      <vt:lpstr>OPERATIONS</vt:lpstr>
      <vt:lpstr>PowerPoint Presentation</vt:lpstr>
      <vt:lpstr>TECHNOLOGY AND INNOVATION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KASADE OIL &amp; GAS</dc:title>
  <dc:creator>LATEEF</dc:creator>
  <cp:lastModifiedBy>LATEEF</cp:lastModifiedBy>
  <cp:revision>9</cp:revision>
  <dcterms:created xsi:type="dcterms:W3CDTF">2023-10-30T10:31:52Z</dcterms:created>
  <dcterms:modified xsi:type="dcterms:W3CDTF">2023-10-30T22:42:01Z</dcterms:modified>
</cp:coreProperties>
</file>