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2" r:id="rId6"/>
    <p:sldId id="263" r:id="rId7"/>
    <p:sldId id="264" r:id="rId8"/>
    <p:sldId id="261" r:id="rId9"/>
    <p:sldId id="267" r:id="rId10"/>
    <p:sldId id="269" r:id="rId11"/>
    <p:sldId id="268" r:id="rId12"/>
    <p:sldId id="270" r:id="rId13"/>
    <p:sldId id="271" r:id="rId14"/>
    <p:sldId id="272" r:id="rId15"/>
    <p:sldId id="273" r:id="rId16"/>
    <p:sldId id="274"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3" autoAdjust="0"/>
    <p:restoredTop sz="94660"/>
  </p:normalViewPr>
  <p:slideViewPr>
    <p:cSldViewPr snapToGrid="0">
      <p:cViewPr varScale="1">
        <p:scale>
          <a:sx n="74" d="100"/>
          <a:sy n="74" d="100"/>
        </p:scale>
        <p:origin x="54" y="10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3/1/2021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3/1/2021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5.xml"/><Relationship Id="rId5" Type="http://schemas.openxmlformats.org/officeDocument/2006/relationships/image" Target="../media/image10.JPG"/><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5.xml"/><Relationship Id="rId5" Type="http://schemas.openxmlformats.org/officeDocument/2006/relationships/image" Target="../media/image14.JPG"/><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6000" dirty="0"/>
              <a:t>How we can Learn from Tracking Fatal Encounters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By LATEEF MEDLEY</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10;&#10;Description automatically generated">
            <a:extLst>
              <a:ext uri="{FF2B5EF4-FFF2-40B4-BE49-F238E27FC236}">
                <a16:creationId xmlns:a16="http://schemas.microsoft.com/office/drawing/2014/main" id="{264DDC38-5D49-4906-8B39-5486E6165CAF}"/>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tretch/>
        </p:blipFill>
        <p:spPr>
          <a:xfrm>
            <a:off x="443724" y="0"/>
            <a:ext cx="11304567" cy="4578350"/>
          </a:xfrm>
          <a:noFill/>
        </p:spPr>
      </p:pic>
      <p:sp>
        <p:nvSpPr>
          <p:cNvPr id="2" name="Title 1">
            <a:extLst>
              <a:ext uri="{FF2B5EF4-FFF2-40B4-BE49-F238E27FC236}">
                <a16:creationId xmlns:a16="http://schemas.microsoft.com/office/drawing/2014/main" id="{BC55B927-7481-4C8B-BEC2-953D1B32A3D2}"/>
              </a:ext>
            </a:extLst>
          </p:cNvPr>
          <p:cNvSpPr>
            <a:spLocks noGrp="1"/>
          </p:cNvSpPr>
          <p:nvPr>
            <p:ph type="title"/>
          </p:nvPr>
        </p:nvSpPr>
        <p:spPr>
          <a:xfrm>
            <a:off x="1097279" y="4799362"/>
            <a:ext cx="10113645" cy="743682"/>
          </a:xfrm>
        </p:spPr>
        <p:txBody>
          <a:bodyPr anchor="b">
            <a:normAutofit/>
          </a:bodyPr>
          <a:lstStyle/>
          <a:p>
            <a:r>
              <a:rPr lang="en-US" dirty="0"/>
              <a:t>Train Test Split</a:t>
            </a:r>
          </a:p>
        </p:txBody>
      </p:sp>
      <p:sp>
        <p:nvSpPr>
          <p:cNvPr id="14" name="Text Placeholder 3">
            <a:extLst>
              <a:ext uri="{FF2B5EF4-FFF2-40B4-BE49-F238E27FC236}">
                <a16:creationId xmlns:a16="http://schemas.microsoft.com/office/drawing/2014/main" id="{0D0AA7DB-B6A6-47FD-8D5E-278797096FC7}"/>
              </a:ext>
            </a:extLst>
          </p:cNvPr>
          <p:cNvSpPr>
            <a:spLocks noGrp="1"/>
          </p:cNvSpPr>
          <p:nvPr>
            <p:ph type="body" sz="half" idx="2"/>
          </p:nvPr>
        </p:nvSpPr>
        <p:spPr>
          <a:xfrm>
            <a:off x="1097279" y="5715000"/>
            <a:ext cx="10113264" cy="609600"/>
          </a:xfrm>
        </p:spPr>
        <p:txBody>
          <a:bodyPr>
            <a:normAutofit fontScale="92500" lnSpcReduction="10000"/>
          </a:bodyPr>
          <a:lstStyle/>
          <a:p>
            <a:r>
              <a:rPr lang="en-US" dirty="0"/>
              <a:t>Blue is used to train the Model</a:t>
            </a:r>
          </a:p>
          <a:p>
            <a:r>
              <a:rPr lang="en-US" dirty="0"/>
              <a:t>Red is used to test the model</a:t>
            </a:r>
          </a:p>
        </p:txBody>
      </p:sp>
    </p:spTree>
    <p:extLst>
      <p:ext uri="{BB962C8B-B14F-4D97-AF65-F5344CB8AC3E}">
        <p14:creationId xmlns:p14="http://schemas.microsoft.com/office/powerpoint/2010/main" val="3609387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29ED85B-06DF-42D9-B7C9-C93FDB54827F}"/>
              </a:ext>
            </a:extLst>
          </p:cNvPr>
          <p:cNvSpPr>
            <a:spLocks noGrp="1"/>
          </p:cNvSpPr>
          <p:nvPr>
            <p:ph type="title"/>
          </p:nvPr>
        </p:nvSpPr>
        <p:spPr>
          <a:xfrm>
            <a:off x="1097280" y="286603"/>
            <a:ext cx="10058400" cy="1450757"/>
          </a:xfrm>
        </p:spPr>
        <p:txBody>
          <a:bodyPr/>
          <a:lstStyle/>
          <a:p>
            <a:r>
              <a:rPr lang="en-US" dirty="0"/>
              <a:t>ARIMA VS FBPROPHET MODELS</a:t>
            </a:r>
            <a:br>
              <a:rPr lang="en-US" dirty="0"/>
            </a:br>
            <a:r>
              <a:rPr lang="en-US" sz="1500" dirty="0"/>
              <a:t>(Prediction in Orange – Actual in Blue)</a:t>
            </a:r>
            <a:endParaRPr lang="en-US" dirty="0"/>
          </a:p>
        </p:txBody>
      </p:sp>
      <p:sp>
        <p:nvSpPr>
          <p:cNvPr id="11" name="Text Placeholder 2">
            <a:extLst>
              <a:ext uri="{FF2B5EF4-FFF2-40B4-BE49-F238E27FC236}">
                <a16:creationId xmlns:a16="http://schemas.microsoft.com/office/drawing/2014/main" id="{D3986451-4335-410E-90C6-61E2C8F0AAE9}"/>
              </a:ext>
            </a:extLst>
          </p:cNvPr>
          <p:cNvSpPr>
            <a:spLocks noGrp="1"/>
          </p:cNvSpPr>
          <p:nvPr>
            <p:ph type="body" idx="1"/>
          </p:nvPr>
        </p:nvSpPr>
        <p:spPr>
          <a:xfrm>
            <a:off x="1097280" y="2163418"/>
            <a:ext cx="4639736" cy="736282"/>
          </a:xfrm>
        </p:spPr>
        <p:txBody>
          <a:bodyPr>
            <a:noAutofit/>
          </a:bodyPr>
          <a:lstStyle/>
          <a:p>
            <a:r>
              <a:rPr lang="en-US" sz="1500" dirty="0"/>
              <a:t>ARIMA MODEL</a:t>
            </a:r>
          </a:p>
          <a:p>
            <a:r>
              <a:rPr lang="en-US" sz="1500" dirty="0"/>
              <a:t>MAE SCORE : 1.9174</a:t>
            </a:r>
          </a:p>
          <a:p>
            <a:r>
              <a:rPr lang="en-US" sz="1500" dirty="0"/>
              <a:t>MSE SCORE : 6.0</a:t>
            </a:r>
          </a:p>
        </p:txBody>
      </p:sp>
      <p:sp>
        <p:nvSpPr>
          <p:cNvPr id="15" name="Text Placeholder 4">
            <a:extLst>
              <a:ext uri="{FF2B5EF4-FFF2-40B4-BE49-F238E27FC236}">
                <a16:creationId xmlns:a16="http://schemas.microsoft.com/office/drawing/2014/main" id="{5DAF6B40-A70B-4F38-9C55-520BA601E695}"/>
              </a:ext>
            </a:extLst>
          </p:cNvPr>
          <p:cNvSpPr>
            <a:spLocks noGrp="1"/>
          </p:cNvSpPr>
          <p:nvPr>
            <p:ph type="body" sz="quarter" idx="3"/>
          </p:nvPr>
        </p:nvSpPr>
        <p:spPr>
          <a:xfrm>
            <a:off x="6515944" y="2163418"/>
            <a:ext cx="4639736" cy="736282"/>
          </a:xfrm>
        </p:spPr>
        <p:txBody>
          <a:bodyPr>
            <a:noAutofit/>
          </a:bodyPr>
          <a:lstStyle/>
          <a:p>
            <a:r>
              <a:rPr lang="en-US" sz="1500" dirty="0" err="1"/>
              <a:t>fbProphet</a:t>
            </a:r>
            <a:r>
              <a:rPr lang="en-US" sz="1500" dirty="0"/>
              <a:t> MODEL</a:t>
            </a:r>
          </a:p>
          <a:p>
            <a:r>
              <a:rPr lang="en-US" sz="1500" dirty="0"/>
              <a:t>MAE SCORE : 1.909</a:t>
            </a:r>
          </a:p>
          <a:p>
            <a:r>
              <a:rPr lang="en-US" sz="1500" dirty="0"/>
              <a:t>MSE SCORE : 6.19</a:t>
            </a:r>
          </a:p>
        </p:txBody>
      </p:sp>
      <p:pic>
        <p:nvPicPr>
          <p:cNvPr id="16" name="Content Placeholder 15" descr="Graphical user interface, application&#10;&#10;Description automatically generated">
            <a:extLst>
              <a:ext uri="{FF2B5EF4-FFF2-40B4-BE49-F238E27FC236}">
                <a16:creationId xmlns:a16="http://schemas.microsoft.com/office/drawing/2014/main" id="{0E408092-655D-4B84-9DB3-558EDC781FF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3113723"/>
            <a:ext cx="6004560" cy="2485177"/>
          </a:xfrm>
        </p:spPr>
      </p:pic>
      <p:pic>
        <p:nvPicPr>
          <p:cNvPr id="21" name="Content Placeholder 20" descr="A picture containing text, ocean, screenshot&#10;&#10;Description automatically generated">
            <a:extLst>
              <a:ext uri="{FF2B5EF4-FFF2-40B4-BE49-F238E27FC236}">
                <a16:creationId xmlns:a16="http://schemas.microsoft.com/office/drawing/2014/main" id="{FE653320-2E4C-4933-B3D1-D6B09805D063}"/>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26480" y="3113723"/>
            <a:ext cx="6004559" cy="2485177"/>
          </a:xfrm>
        </p:spPr>
      </p:pic>
      <p:sp>
        <p:nvSpPr>
          <p:cNvPr id="22" name="TextBox 21">
            <a:extLst>
              <a:ext uri="{FF2B5EF4-FFF2-40B4-BE49-F238E27FC236}">
                <a16:creationId xmlns:a16="http://schemas.microsoft.com/office/drawing/2014/main" id="{33DD2683-44E1-4EA9-80B8-E0E3961A553E}"/>
              </a:ext>
            </a:extLst>
          </p:cNvPr>
          <p:cNvSpPr txBox="1"/>
          <p:nvPr/>
        </p:nvSpPr>
        <p:spPr>
          <a:xfrm>
            <a:off x="1097280" y="5598900"/>
            <a:ext cx="10058400" cy="646331"/>
          </a:xfrm>
          <a:prstGeom prst="rect">
            <a:avLst/>
          </a:prstGeom>
          <a:noFill/>
        </p:spPr>
        <p:txBody>
          <a:bodyPr wrap="square" rtlCol="0">
            <a:spAutoFit/>
          </a:bodyPr>
          <a:lstStyle/>
          <a:p>
            <a:r>
              <a:rPr lang="en-US" dirty="0"/>
              <a:t>Based on the view I would conclude that the ARIMA model performed a little better considering how it’s upper and lower bounds makes it less sensitive to fluctuations in the data.</a:t>
            </a:r>
          </a:p>
        </p:txBody>
      </p:sp>
    </p:spTree>
    <p:extLst>
      <p:ext uri="{BB962C8B-B14F-4D97-AF65-F5344CB8AC3E}">
        <p14:creationId xmlns:p14="http://schemas.microsoft.com/office/powerpoint/2010/main" val="1025203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1FB21-E22B-49E0-AF44-9E40FAF90727}"/>
              </a:ext>
            </a:extLst>
          </p:cNvPr>
          <p:cNvSpPr>
            <a:spLocks noGrp="1"/>
          </p:cNvSpPr>
          <p:nvPr>
            <p:ph type="title"/>
          </p:nvPr>
        </p:nvSpPr>
        <p:spPr/>
        <p:txBody>
          <a:bodyPr>
            <a:normAutofit/>
          </a:bodyPr>
          <a:lstStyle/>
          <a:p>
            <a:r>
              <a:rPr lang="en-US" sz="3700" dirty="0"/>
              <a:t>ARIMA VS FBPROPHET MODELS RESIDUALS</a:t>
            </a:r>
          </a:p>
        </p:txBody>
      </p:sp>
      <p:sp>
        <p:nvSpPr>
          <p:cNvPr id="3" name="Text Placeholder 2">
            <a:extLst>
              <a:ext uri="{FF2B5EF4-FFF2-40B4-BE49-F238E27FC236}">
                <a16:creationId xmlns:a16="http://schemas.microsoft.com/office/drawing/2014/main" id="{D45AEF9C-E5AA-421D-9867-AFC54560A868}"/>
              </a:ext>
            </a:extLst>
          </p:cNvPr>
          <p:cNvSpPr>
            <a:spLocks noGrp="1"/>
          </p:cNvSpPr>
          <p:nvPr>
            <p:ph type="body" idx="1"/>
          </p:nvPr>
        </p:nvSpPr>
        <p:spPr>
          <a:xfrm>
            <a:off x="1097280" y="2321342"/>
            <a:ext cx="2379542" cy="736282"/>
          </a:xfrm>
        </p:spPr>
        <p:txBody>
          <a:bodyPr>
            <a:noAutofit/>
          </a:bodyPr>
          <a:lstStyle/>
          <a:p>
            <a:r>
              <a:rPr lang="en-US" sz="1000" dirty="0"/>
              <a:t>ARIMA</a:t>
            </a:r>
          </a:p>
          <a:p>
            <a:r>
              <a:rPr lang="en-US" sz="1000" dirty="0"/>
              <a:t>MEAN : </a:t>
            </a:r>
          </a:p>
          <a:p>
            <a:r>
              <a:rPr lang="en-US" sz="1000" dirty="0"/>
              <a:t>KURTOSIS : </a:t>
            </a:r>
          </a:p>
          <a:p>
            <a:r>
              <a:rPr lang="en-US" sz="1000" dirty="0"/>
              <a:t>SKEW : </a:t>
            </a:r>
          </a:p>
        </p:txBody>
      </p:sp>
      <p:pic>
        <p:nvPicPr>
          <p:cNvPr id="8" name="Content Placeholder 7" descr="Chart, line chart&#10;&#10;Description automatically generated">
            <a:extLst>
              <a:ext uri="{FF2B5EF4-FFF2-40B4-BE49-F238E27FC236}">
                <a16:creationId xmlns:a16="http://schemas.microsoft.com/office/drawing/2014/main" id="{63F4B458-80BA-412E-8648-BC3A8D32F30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36321" y="3630935"/>
            <a:ext cx="2379542" cy="2085975"/>
          </a:xfrm>
        </p:spPr>
      </p:pic>
      <p:sp>
        <p:nvSpPr>
          <p:cNvPr id="5" name="Text Placeholder 4">
            <a:extLst>
              <a:ext uri="{FF2B5EF4-FFF2-40B4-BE49-F238E27FC236}">
                <a16:creationId xmlns:a16="http://schemas.microsoft.com/office/drawing/2014/main" id="{F526214F-2214-4B68-9F5F-9D902730DDFC}"/>
              </a:ext>
            </a:extLst>
          </p:cNvPr>
          <p:cNvSpPr>
            <a:spLocks noGrp="1"/>
          </p:cNvSpPr>
          <p:nvPr>
            <p:ph type="body" sz="quarter" idx="3"/>
          </p:nvPr>
        </p:nvSpPr>
        <p:spPr>
          <a:xfrm>
            <a:off x="7831840" y="2469272"/>
            <a:ext cx="2379542" cy="736282"/>
          </a:xfrm>
        </p:spPr>
        <p:txBody>
          <a:bodyPr>
            <a:noAutofit/>
          </a:bodyPr>
          <a:lstStyle/>
          <a:p>
            <a:r>
              <a:rPr lang="en-US" sz="1000" dirty="0"/>
              <a:t>FBPROPHET</a:t>
            </a:r>
          </a:p>
          <a:p>
            <a:r>
              <a:rPr lang="en-US" sz="1000" dirty="0"/>
              <a:t>MEAN : </a:t>
            </a:r>
          </a:p>
          <a:p>
            <a:r>
              <a:rPr lang="en-US" sz="1000" dirty="0"/>
              <a:t>KURTOSIS : </a:t>
            </a:r>
          </a:p>
          <a:p>
            <a:r>
              <a:rPr lang="en-US" sz="1000" dirty="0"/>
              <a:t>SKEW : </a:t>
            </a:r>
          </a:p>
          <a:p>
            <a:endParaRPr lang="en-US" sz="1000" dirty="0"/>
          </a:p>
        </p:txBody>
      </p:sp>
      <p:pic>
        <p:nvPicPr>
          <p:cNvPr id="10" name="Content Placeholder 9" descr="Chart, line chart&#10;&#10;Description automatically generated">
            <a:extLst>
              <a:ext uri="{FF2B5EF4-FFF2-40B4-BE49-F238E27FC236}">
                <a16:creationId xmlns:a16="http://schemas.microsoft.com/office/drawing/2014/main" id="{61BDFC79-7621-45A0-B53E-85978C13092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3415863" y="3641606"/>
            <a:ext cx="2680138" cy="2075304"/>
          </a:xfrm>
        </p:spPr>
      </p:pic>
      <p:pic>
        <p:nvPicPr>
          <p:cNvPr id="12" name="Picture 11" descr="Chart, line chart&#10;&#10;Description automatically generated">
            <a:extLst>
              <a:ext uri="{FF2B5EF4-FFF2-40B4-BE49-F238E27FC236}">
                <a16:creationId xmlns:a16="http://schemas.microsoft.com/office/drawing/2014/main" id="{3CEFFADD-C1A4-4955-A984-ADE982A59F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5944" y="3629789"/>
            <a:ext cx="2379543" cy="2087121"/>
          </a:xfrm>
          <a:prstGeom prst="rect">
            <a:avLst/>
          </a:prstGeom>
        </p:spPr>
      </p:pic>
      <p:pic>
        <p:nvPicPr>
          <p:cNvPr id="14" name="Picture 13" descr="Chart, line chart&#10;&#10;Description automatically generated">
            <a:extLst>
              <a:ext uri="{FF2B5EF4-FFF2-40B4-BE49-F238E27FC236}">
                <a16:creationId xmlns:a16="http://schemas.microsoft.com/office/drawing/2014/main" id="{0EFEE410-69C8-4037-BF73-B32FCBE3A8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21611" y="3644234"/>
            <a:ext cx="2680139" cy="2072676"/>
          </a:xfrm>
          <a:prstGeom prst="rect">
            <a:avLst/>
          </a:prstGeom>
        </p:spPr>
      </p:pic>
      <p:sp>
        <p:nvSpPr>
          <p:cNvPr id="15" name="Text Placeholder 4">
            <a:extLst>
              <a:ext uri="{FF2B5EF4-FFF2-40B4-BE49-F238E27FC236}">
                <a16:creationId xmlns:a16="http://schemas.microsoft.com/office/drawing/2014/main" id="{3D36C142-F150-43CD-B608-55B0272B5020}"/>
              </a:ext>
            </a:extLst>
          </p:cNvPr>
          <p:cNvSpPr txBox="1">
            <a:spLocks/>
          </p:cNvSpPr>
          <p:nvPr/>
        </p:nvSpPr>
        <p:spPr>
          <a:xfrm>
            <a:off x="4464560" y="2480112"/>
            <a:ext cx="2379542" cy="736282"/>
          </a:xfrm>
          <a:prstGeom prst="rect">
            <a:avLst/>
          </a:prstGeom>
        </p:spPr>
        <p:txBody>
          <a:bodyPr vert="horz" lIns="91440" tIns="45720" rIns="91440" bIns="45720" rtlCol="0" anchor="ctr">
            <a:no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sz="1000" dirty="0"/>
              <a:t>IDEAL </a:t>
            </a:r>
          </a:p>
          <a:p>
            <a:r>
              <a:rPr lang="en-US" sz="1000" dirty="0"/>
              <a:t>MEAN : 0</a:t>
            </a:r>
          </a:p>
          <a:p>
            <a:r>
              <a:rPr lang="en-US" sz="1000" dirty="0"/>
              <a:t>KURTOSIS : 3</a:t>
            </a:r>
          </a:p>
          <a:p>
            <a:r>
              <a:rPr lang="en-US" sz="1000" dirty="0"/>
              <a:t>SKEW : 0</a:t>
            </a:r>
          </a:p>
          <a:p>
            <a:endParaRPr lang="en-US" sz="1000" dirty="0"/>
          </a:p>
        </p:txBody>
      </p:sp>
      <p:sp>
        <p:nvSpPr>
          <p:cNvPr id="16" name="TextBox 15">
            <a:extLst>
              <a:ext uri="{FF2B5EF4-FFF2-40B4-BE49-F238E27FC236}">
                <a16:creationId xmlns:a16="http://schemas.microsoft.com/office/drawing/2014/main" id="{216D537C-E189-426B-BFEF-5F6C60091868}"/>
              </a:ext>
            </a:extLst>
          </p:cNvPr>
          <p:cNvSpPr txBox="1"/>
          <p:nvPr/>
        </p:nvSpPr>
        <p:spPr>
          <a:xfrm>
            <a:off x="1054769" y="5727581"/>
            <a:ext cx="10419955" cy="646331"/>
          </a:xfrm>
          <a:prstGeom prst="rect">
            <a:avLst/>
          </a:prstGeom>
          <a:noFill/>
        </p:spPr>
        <p:txBody>
          <a:bodyPr wrap="square" rtlCol="0">
            <a:spAutoFit/>
          </a:bodyPr>
          <a:lstStyle/>
          <a:p>
            <a:r>
              <a:rPr lang="en-US" dirty="0"/>
              <a:t>The closer to Ideal scores, the better the data was preprocessed and modeled. That downward trend in the line plots are not ideal.</a:t>
            </a:r>
          </a:p>
        </p:txBody>
      </p:sp>
    </p:spTree>
    <p:extLst>
      <p:ext uri="{BB962C8B-B14F-4D97-AF65-F5344CB8AC3E}">
        <p14:creationId xmlns:p14="http://schemas.microsoft.com/office/powerpoint/2010/main" val="690666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01C2B-AEDD-497E-8E23-7588B54F34BF}"/>
              </a:ext>
            </a:extLst>
          </p:cNvPr>
          <p:cNvSpPr>
            <a:spLocks noGrp="1"/>
          </p:cNvSpPr>
          <p:nvPr>
            <p:ph type="title"/>
          </p:nvPr>
        </p:nvSpPr>
        <p:spPr/>
        <p:txBody>
          <a:bodyPr>
            <a:normAutofit/>
          </a:bodyPr>
          <a:lstStyle/>
          <a:p>
            <a:r>
              <a:rPr lang="en-US" sz="3700" dirty="0"/>
              <a:t>ARIMA VS FBPROPHET MODELS RESIDUALS</a:t>
            </a:r>
          </a:p>
        </p:txBody>
      </p:sp>
      <p:sp>
        <p:nvSpPr>
          <p:cNvPr id="3" name="Text Placeholder 2">
            <a:extLst>
              <a:ext uri="{FF2B5EF4-FFF2-40B4-BE49-F238E27FC236}">
                <a16:creationId xmlns:a16="http://schemas.microsoft.com/office/drawing/2014/main" id="{E7402796-9579-4671-A6CA-75E65485CB29}"/>
              </a:ext>
            </a:extLst>
          </p:cNvPr>
          <p:cNvSpPr>
            <a:spLocks noGrp="1"/>
          </p:cNvSpPr>
          <p:nvPr>
            <p:ph type="body" idx="1"/>
          </p:nvPr>
        </p:nvSpPr>
        <p:spPr/>
        <p:txBody>
          <a:bodyPr/>
          <a:lstStyle/>
          <a:p>
            <a:r>
              <a:rPr lang="en-US" dirty="0"/>
              <a:t>ARIMA RESIDUALS ACF - PACF</a:t>
            </a:r>
          </a:p>
        </p:txBody>
      </p:sp>
      <p:pic>
        <p:nvPicPr>
          <p:cNvPr id="8" name="Content Placeholder 7" descr="Chart, calendar&#10;&#10;Description automatically generated">
            <a:extLst>
              <a:ext uri="{FF2B5EF4-FFF2-40B4-BE49-F238E27FC236}">
                <a16:creationId xmlns:a16="http://schemas.microsoft.com/office/drawing/2014/main" id="{BC89FC59-9767-4232-83F4-1AEC85D213F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3113722"/>
            <a:ext cx="2871537" cy="2257425"/>
          </a:xfrm>
        </p:spPr>
      </p:pic>
      <p:sp>
        <p:nvSpPr>
          <p:cNvPr id="5" name="Text Placeholder 4">
            <a:extLst>
              <a:ext uri="{FF2B5EF4-FFF2-40B4-BE49-F238E27FC236}">
                <a16:creationId xmlns:a16="http://schemas.microsoft.com/office/drawing/2014/main" id="{92EC6280-9887-4985-B06B-BD2A06B62D6E}"/>
              </a:ext>
            </a:extLst>
          </p:cNvPr>
          <p:cNvSpPr>
            <a:spLocks noGrp="1"/>
          </p:cNvSpPr>
          <p:nvPr>
            <p:ph type="body" sz="quarter" idx="3"/>
          </p:nvPr>
        </p:nvSpPr>
        <p:spPr>
          <a:xfrm>
            <a:off x="6753225" y="2217420"/>
            <a:ext cx="4639736" cy="736282"/>
          </a:xfrm>
        </p:spPr>
        <p:txBody>
          <a:bodyPr/>
          <a:lstStyle/>
          <a:p>
            <a:r>
              <a:rPr lang="en-US" dirty="0"/>
              <a:t>FBPROPHET RESIDUALS ACF - PACF</a:t>
            </a:r>
          </a:p>
        </p:txBody>
      </p:sp>
      <p:pic>
        <p:nvPicPr>
          <p:cNvPr id="10" name="Content Placeholder 9" descr="Graphical user interface, chart, application&#10;&#10;Description automatically generated">
            <a:extLst>
              <a:ext uri="{FF2B5EF4-FFF2-40B4-BE49-F238E27FC236}">
                <a16:creationId xmlns:a16="http://schemas.microsoft.com/office/drawing/2014/main" id="{AC54D5A3-75FF-4A8D-A530-CA3501714D1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2871537" y="3113722"/>
            <a:ext cx="2871537" cy="2190750"/>
          </a:xfrm>
        </p:spPr>
      </p:pic>
      <p:pic>
        <p:nvPicPr>
          <p:cNvPr id="12" name="Picture 11" descr="Chart&#10;&#10;Description automatically generated">
            <a:extLst>
              <a:ext uri="{FF2B5EF4-FFF2-40B4-BE49-F238E27FC236}">
                <a16:creationId xmlns:a16="http://schemas.microsoft.com/office/drawing/2014/main" id="{FCA77C61-E1E3-4F53-B7E6-EEA4D24B6E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6481" y="3113722"/>
            <a:ext cx="2871538" cy="2257425"/>
          </a:xfrm>
          <a:prstGeom prst="rect">
            <a:avLst/>
          </a:prstGeom>
        </p:spPr>
      </p:pic>
      <p:pic>
        <p:nvPicPr>
          <p:cNvPr id="14" name="Picture 13" descr="Graphical user interface, chart, application&#10;&#10;Description automatically generated">
            <a:extLst>
              <a:ext uri="{FF2B5EF4-FFF2-40B4-BE49-F238E27FC236}">
                <a16:creationId xmlns:a16="http://schemas.microsoft.com/office/drawing/2014/main" id="{877E7357-9527-4026-90A8-D40255973C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98017" y="3132771"/>
            <a:ext cx="3049603" cy="2219325"/>
          </a:xfrm>
          <a:prstGeom prst="rect">
            <a:avLst/>
          </a:prstGeom>
        </p:spPr>
      </p:pic>
      <p:sp>
        <p:nvSpPr>
          <p:cNvPr id="15" name="TextBox 14">
            <a:extLst>
              <a:ext uri="{FF2B5EF4-FFF2-40B4-BE49-F238E27FC236}">
                <a16:creationId xmlns:a16="http://schemas.microsoft.com/office/drawing/2014/main" id="{2418DDFC-F4CC-4F53-9E7D-194372AB8623}"/>
              </a:ext>
            </a:extLst>
          </p:cNvPr>
          <p:cNvSpPr txBox="1"/>
          <p:nvPr/>
        </p:nvSpPr>
        <p:spPr>
          <a:xfrm>
            <a:off x="206062" y="5705341"/>
            <a:ext cx="11841558" cy="369332"/>
          </a:xfrm>
          <a:prstGeom prst="rect">
            <a:avLst/>
          </a:prstGeom>
          <a:noFill/>
        </p:spPr>
        <p:txBody>
          <a:bodyPr wrap="square" rtlCol="0">
            <a:spAutoFit/>
          </a:bodyPr>
          <a:lstStyle/>
          <a:p>
            <a:r>
              <a:rPr lang="en-US" dirty="0"/>
              <a:t>These plots tell me that the errors are not autocorrelated, which a general assumption of linear models.</a:t>
            </a:r>
          </a:p>
        </p:txBody>
      </p:sp>
    </p:spTree>
    <p:extLst>
      <p:ext uri="{BB962C8B-B14F-4D97-AF65-F5344CB8AC3E}">
        <p14:creationId xmlns:p14="http://schemas.microsoft.com/office/powerpoint/2010/main" val="3236483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12567BBA-8D21-47E3-AC61-F749A8412F0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5098" b="25098"/>
          <a:stretch>
            <a:fillRect/>
          </a:stretch>
        </p:blipFill>
        <p:spPr>
          <a:xfrm>
            <a:off x="0" y="0"/>
            <a:ext cx="12192000" cy="4578350"/>
          </a:xfrm>
        </p:spPr>
      </p:pic>
      <p:sp>
        <p:nvSpPr>
          <p:cNvPr id="13" name="Title 2">
            <a:extLst>
              <a:ext uri="{FF2B5EF4-FFF2-40B4-BE49-F238E27FC236}">
                <a16:creationId xmlns:a16="http://schemas.microsoft.com/office/drawing/2014/main" id="{A5127439-C8FB-49B8-AD75-BE0D8A8DFDD0}"/>
              </a:ext>
            </a:extLst>
          </p:cNvPr>
          <p:cNvSpPr>
            <a:spLocks noGrp="1"/>
          </p:cNvSpPr>
          <p:nvPr>
            <p:ph type="title"/>
          </p:nvPr>
        </p:nvSpPr>
        <p:spPr>
          <a:xfrm>
            <a:off x="1097279" y="4799362"/>
            <a:ext cx="10113645" cy="743682"/>
          </a:xfrm>
        </p:spPr>
        <p:txBody>
          <a:bodyPr/>
          <a:lstStyle/>
          <a:p>
            <a:r>
              <a:rPr lang="en-US" dirty="0"/>
              <a:t>User Specification </a:t>
            </a:r>
          </a:p>
        </p:txBody>
      </p:sp>
      <p:sp>
        <p:nvSpPr>
          <p:cNvPr id="15" name="Text Placeholder 3">
            <a:extLst>
              <a:ext uri="{FF2B5EF4-FFF2-40B4-BE49-F238E27FC236}">
                <a16:creationId xmlns:a16="http://schemas.microsoft.com/office/drawing/2014/main" id="{649BCAA6-42BE-4756-9232-13DF22FECC78}"/>
              </a:ext>
            </a:extLst>
          </p:cNvPr>
          <p:cNvSpPr>
            <a:spLocks noGrp="1"/>
          </p:cNvSpPr>
          <p:nvPr>
            <p:ph type="body" sz="half" idx="2"/>
          </p:nvPr>
        </p:nvSpPr>
        <p:spPr>
          <a:xfrm>
            <a:off x="1097279" y="5715000"/>
            <a:ext cx="10113264" cy="609600"/>
          </a:xfrm>
        </p:spPr>
        <p:txBody>
          <a:bodyPr/>
          <a:lstStyle/>
          <a:p>
            <a:r>
              <a:rPr lang="en-US" dirty="0"/>
              <a:t>Examples of how these models and this data can be used</a:t>
            </a:r>
          </a:p>
        </p:txBody>
      </p:sp>
    </p:spTree>
    <p:extLst>
      <p:ext uri="{BB962C8B-B14F-4D97-AF65-F5344CB8AC3E}">
        <p14:creationId xmlns:p14="http://schemas.microsoft.com/office/powerpoint/2010/main" val="3409881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F13C906-F9B4-4111-899E-EE4E099562C4}"/>
              </a:ext>
            </a:extLst>
          </p:cNvPr>
          <p:cNvSpPr>
            <a:spLocks noGrp="1"/>
          </p:cNvSpPr>
          <p:nvPr>
            <p:ph type="title"/>
          </p:nvPr>
        </p:nvSpPr>
        <p:spPr>
          <a:xfrm>
            <a:off x="1097280" y="286603"/>
            <a:ext cx="10058400" cy="1450757"/>
          </a:xfrm>
        </p:spPr>
        <p:txBody>
          <a:bodyPr>
            <a:normAutofit/>
          </a:bodyPr>
          <a:lstStyle/>
          <a:p>
            <a:r>
              <a:rPr lang="en-US" dirty="0"/>
              <a:t>User Specification </a:t>
            </a:r>
            <a:br>
              <a:rPr lang="en-US" dirty="0"/>
            </a:br>
            <a:r>
              <a:rPr lang="en-US" sz="1700" dirty="0"/>
              <a:t>Agencies Overseeing Law Enforcement</a:t>
            </a:r>
          </a:p>
        </p:txBody>
      </p:sp>
      <p:sp>
        <p:nvSpPr>
          <p:cNvPr id="11" name="Content Placeholder 2">
            <a:extLst>
              <a:ext uri="{FF2B5EF4-FFF2-40B4-BE49-F238E27FC236}">
                <a16:creationId xmlns:a16="http://schemas.microsoft.com/office/drawing/2014/main" id="{63EB6A9D-3D41-450B-B429-8C215ED389FA}"/>
              </a:ext>
            </a:extLst>
          </p:cNvPr>
          <p:cNvSpPr>
            <a:spLocks noGrp="1"/>
          </p:cNvSpPr>
          <p:nvPr>
            <p:ph idx="1"/>
          </p:nvPr>
        </p:nvSpPr>
        <p:spPr>
          <a:xfrm>
            <a:off x="1097280" y="2108201"/>
            <a:ext cx="10058400" cy="3760891"/>
          </a:xfrm>
        </p:spPr>
        <p:txBody>
          <a:bodyPr>
            <a:normAutofit/>
          </a:bodyPr>
          <a:lstStyle/>
          <a:p>
            <a:r>
              <a:rPr lang="en-US" dirty="0">
                <a:latin typeface="Times New Roman" panose="02020603050405020304" pitchFamily="18" charset="0"/>
                <a:cs typeface="Times New Roman" panose="02020603050405020304" pitchFamily="18" charset="0"/>
              </a:rPr>
              <a:t>Agencies overseeing law enforcement operations with an interest in maintaining and improving public trust in law enforcement could use these reports as a starting point for investigating "use of force" in very specific situations(referring to the returned data frame) and uncovering trends(referring to the components report). For example, if suicide is on the rise and these encounters are resulting in death then resources can be allocated to have professionals (with the proper negotiating skills) accompany law enforcement in those areas. In an attempt to address the problems of the public we should be, thinking national but acting locally situations. Needs investigations of this kind could be done on a local, state-wide, or national level depending on the jurisdiction of the agency.</a:t>
            </a:r>
          </a:p>
        </p:txBody>
      </p:sp>
    </p:spTree>
    <p:extLst>
      <p:ext uri="{BB962C8B-B14F-4D97-AF65-F5344CB8AC3E}">
        <p14:creationId xmlns:p14="http://schemas.microsoft.com/office/powerpoint/2010/main" val="4214658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37B5-3861-405C-BD53-ADAD596B70D7}"/>
              </a:ext>
            </a:extLst>
          </p:cNvPr>
          <p:cNvSpPr>
            <a:spLocks noGrp="1"/>
          </p:cNvSpPr>
          <p:nvPr>
            <p:ph type="title"/>
          </p:nvPr>
        </p:nvSpPr>
        <p:spPr/>
        <p:txBody>
          <a:bodyPr/>
          <a:lstStyle/>
          <a:p>
            <a:r>
              <a:rPr lang="en-US" dirty="0"/>
              <a:t>User Specification</a:t>
            </a:r>
            <a:br>
              <a:rPr lang="en-US" dirty="0"/>
            </a:br>
            <a:r>
              <a:rPr lang="en-US" sz="1500" dirty="0"/>
              <a:t>Law Enforcement</a:t>
            </a:r>
            <a:endParaRPr lang="en-US" dirty="0"/>
          </a:p>
        </p:txBody>
      </p:sp>
      <p:sp>
        <p:nvSpPr>
          <p:cNvPr id="3" name="Content Placeholder 2">
            <a:extLst>
              <a:ext uri="{FF2B5EF4-FFF2-40B4-BE49-F238E27FC236}">
                <a16:creationId xmlns:a16="http://schemas.microsoft.com/office/drawing/2014/main" id="{26474CFF-930E-463C-9539-DFC13F24290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 believe law enforcement agencies working along with an "outside" data organizer like FatalEncounter.org would benefit from making these reports public and quickly accessible so that the narrative of policing starts with honesty and transparency. If the data comes from law enforcement and is verified with other public sources then, people are more likely to trust it and those agencies over time, as long as there are no "conflicts of interest."</a:t>
            </a:r>
          </a:p>
        </p:txBody>
      </p:sp>
    </p:spTree>
    <p:extLst>
      <p:ext uri="{BB962C8B-B14F-4D97-AF65-F5344CB8AC3E}">
        <p14:creationId xmlns:p14="http://schemas.microsoft.com/office/powerpoint/2010/main" val="3197925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C8ED-46E8-43EC-B971-1AE376B939CD}"/>
              </a:ext>
            </a:extLst>
          </p:cNvPr>
          <p:cNvSpPr>
            <a:spLocks noGrp="1"/>
          </p:cNvSpPr>
          <p:nvPr>
            <p:ph type="title"/>
          </p:nvPr>
        </p:nvSpPr>
        <p:spPr/>
        <p:txBody>
          <a:bodyPr/>
          <a:lstStyle/>
          <a:p>
            <a:r>
              <a:rPr lang="en-US" dirty="0"/>
              <a:t>User Specification</a:t>
            </a:r>
            <a:br>
              <a:rPr lang="en-US" dirty="0"/>
            </a:br>
            <a:r>
              <a:rPr lang="en-US" sz="1500" dirty="0"/>
              <a:t>Nonprofit and Civil Rights Groups</a:t>
            </a:r>
          </a:p>
        </p:txBody>
      </p:sp>
      <p:sp>
        <p:nvSpPr>
          <p:cNvPr id="3" name="Content Placeholder 2">
            <a:extLst>
              <a:ext uri="{FF2B5EF4-FFF2-40B4-BE49-F238E27FC236}">
                <a16:creationId xmlns:a16="http://schemas.microsoft.com/office/drawing/2014/main" id="{07F61F84-1D91-430F-8305-5B87A7E59E0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Once the data is widely available then these groups could use it to create databases of incidents and results or amendments made to ensure fewer of these incidents occur by appealing to agencies for the need of consistent accountability. These organizations should also make their information open to the general public and as we progress towards being more routinely consistent this will also help reinforce public trust and transparency.</a:t>
            </a:r>
          </a:p>
        </p:txBody>
      </p:sp>
    </p:spTree>
    <p:extLst>
      <p:ext uri="{BB962C8B-B14F-4D97-AF65-F5344CB8AC3E}">
        <p14:creationId xmlns:p14="http://schemas.microsoft.com/office/powerpoint/2010/main" val="4035054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9D23-2C20-4088-BF27-0AB7477A6ED6}"/>
              </a:ext>
            </a:extLst>
          </p:cNvPr>
          <p:cNvSpPr>
            <a:spLocks noGrp="1"/>
          </p:cNvSpPr>
          <p:nvPr>
            <p:ph type="title"/>
          </p:nvPr>
        </p:nvSpPr>
        <p:spPr>
          <a:xfrm>
            <a:off x="128790" y="786383"/>
            <a:ext cx="4378816" cy="2093975"/>
          </a:xfrm>
        </p:spPr>
        <p:txBody>
          <a:bodyPr anchor="b">
            <a:normAutofit/>
          </a:bodyPr>
          <a:lstStyle/>
          <a:p>
            <a:r>
              <a:rPr lang="en-US" dirty="0"/>
              <a:t>Conclusion</a:t>
            </a:r>
          </a:p>
        </p:txBody>
      </p:sp>
      <p:sp>
        <p:nvSpPr>
          <p:cNvPr id="3" name="Content Placeholder 2">
            <a:extLst>
              <a:ext uri="{FF2B5EF4-FFF2-40B4-BE49-F238E27FC236}">
                <a16:creationId xmlns:a16="http://schemas.microsoft.com/office/drawing/2014/main" id="{FC5F48B9-074F-485B-8F2A-D9A1D967B286}"/>
              </a:ext>
            </a:extLst>
          </p:cNvPr>
          <p:cNvSpPr>
            <a:spLocks noGrp="1"/>
          </p:cNvSpPr>
          <p:nvPr>
            <p:ph idx="1"/>
          </p:nvPr>
        </p:nvSpPr>
        <p:spPr>
          <a:xfrm>
            <a:off x="5458984" y="812799"/>
            <a:ext cx="5928344" cy="5294757"/>
          </a:xfrm>
        </p:spPr>
        <p:txBody>
          <a:bodyPr>
            <a:normAutofit/>
          </a:bodyPr>
          <a:lstStyle/>
          <a:p>
            <a:r>
              <a:rPr lang="en-US"/>
              <a:t>I know the current political environment has polarized the US citizens into framing the subject of policing into partisan hate or love categories. But let's take a step back and be honest, we all want transparent law and order and equal treatment under the law. That is the idea that unites us, creating a transparent system with checks and balances that hold people accountable is how we get there. It's unlikely that public trust will be created or restored among every part of the US population immediately, but with transparency, accountability, and consistency over time, it is achievable.</a:t>
            </a:r>
          </a:p>
        </p:txBody>
      </p:sp>
      <p:sp>
        <p:nvSpPr>
          <p:cNvPr id="8" name="Text Placeholder 3">
            <a:extLst>
              <a:ext uri="{FF2B5EF4-FFF2-40B4-BE49-F238E27FC236}">
                <a16:creationId xmlns:a16="http://schemas.microsoft.com/office/drawing/2014/main" id="{E35324D6-0B80-4482-8DAE-234E04E72199}"/>
              </a:ext>
            </a:extLst>
          </p:cNvPr>
          <p:cNvSpPr>
            <a:spLocks noGrp="1"/>
          </p:cNvSpPr>
          <p:nvPr>
            <p:ph type="body" sz="half" idx="2"/>
          </p:nvPr>
        </p:nvSpPr>
        <p:spPr>
          <a:xfrm>
            <a:off x="643465" y="3043050"/>
            <a:ext cx="3517567" cy="3064505"/>
          </a:xfrm>
        </p:spPr>
        <p:txBody>
          <a:bodyPr/>
          <a:lstStyle/>
          <a:p>
            <a:endParaRPr lang="en-US" dirty="0"/>
          </a:p>
        </p:txBody>
      </p:sp>
      <p:pic>
        <p:nvPicPr>
          <p:cNvPr id="5" name="Picture 4">
            <a:extLst>
              <a:ext uri="{FF2B5EF4-FFF2-40B4-BE49-F238E27FC236}">
                <a16:creationId xmlns:a16="http://schemas.microsoft.com/office/drawing/2014/main" id="{1BA54A21-B8D8-4FEB-92EF-D25AD5EA3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90" y="3043049"/>
            <a:ext cx="4378815" cy="3227197"/>
          </a:xfrm>
          <a:prstGeom prst="rect">
            <a:avLst/>
          </a:prstGeom>
        </p:spPr>
      </p:pic>
    </p:spTree>
    <p:extLst>
      <p:ext uri="{BB962C8B-B14F-4D97-AF65-F5344CB8AC3E}">
        <p14:creationId xmlns:p14="http://schemas.microsoft.com/office/powerpoint/2010/main" val="393852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Autofit/>
          </a:bodyPr>
          <a:lstStyle/>
          <a:p>
            <a:pPr lvl="0"/>
            <a:r>
              <a:rPr lang="en-US" sz="3500" dirty="0"/>
              <a:t>“Secrecy in police work is not only undesirable but unwarranted. Accountability means being responsive to the problems and needs of citizens. It also means managing police resources in the most cost-effective manner. It must be remembered that the power to police comes from the consent of those being policed.”</a:t>
            </a:r>
            <a:endParaRPr lang="en-US" sz="35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a:t>
            </a:r>
            <a:r>
              <a:rPr lang="en-US" dirty="0">
                <a:solidFill>
                  <a:schemeClr val="bg1"/>
                </a:solidFill>
              </a:rPr>
              <a:t>The Community Relations Service (CRS), a component of the U.S. Department of Justice.</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7314D-21CA-4BAC-9A13-0F2010C3DD67}"/>
              </a:ext>
            </a:extLst>
          </p:cNvPr>
          <p:cNvSpPr>
            <a:spLocks noGrp="1"/>
          </p:cNvSpPr>
          <p:nvPr>
            <p:ph type="title"/>
          </p:nvPr>
        </p:nvSpPr>
        <p:spPr/>
        <p:txBody>
          <a:bodyPr/>
          <a:lstStyle/>
          <a:p>
            <a:r>
              <a:rPr lang="en-US" u="sng" dirty="0"/>
              <a:t>GLOSSARY</a:t>
            </a:r>
          </a:p>
        </p:txBody>
      </p:sp>
      <p:sp>
        <p:nvSpPr>
          <p:cNvPr id="3" name="Content Placeholder 2">
            <a:extLst>
              <a:ext uri="{FF2B5EF4-FFF2-40B4-BE49-F238E27FC236}">
                <a16:creationId xmlns:a16="http://schemas.microsoft.com/office/drawing/2014/main" id="{0FB5AB9E-0DE7-46C0-9199-11BBCDC127C5}"/>
              </a:ext>
            </a:extLst>
          </p:cNvPr>
          <p:cNvSpPr>
            <a:spLocks noGrp="1"/>
          </p:cNvSpPr>
          <p:nvPr>
            <p:ph idx="1"/>
          </p:nvPr>
        </p:nvSpPr>
        <p:spPr>
          <a:xfrm>
            <a:off x="609600" y="2108201"/>
            <a:ext cx="10546080" cy="3760891"/>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Fatal Encounter - an encounter in which a US civilian made contact with representative(s) from one or more law enforcement agencies and died </a:t>
            </a:r>
            <a:r>
              <a:rPr lang="en-US" sz="2000" i="1" dirty="0">
                <a:latin typeface="Times New Roman" panose="02020603050405020304" pitchFamily="18" charset="0"/>
                <a:cs typeface="Times New Roman" panose="02020603050405020304" pitchFamily="18" charset="0"/>
              </a:rPr>
              <a:t>Does not include civilians who died in law enforcement custody</a:t>
            </a:r>
          </a:p>
        </p:txBody>
      </p:sp>
    </p:spTree>
    <p:extLst>
      <p:ext uri="{BB962C8B-B14F-4D97-AF65-F5344CB8AC3E}">
        <p14:creationId xmlns:p14="http://schemas.microsoft.com/office/powerpoint/2010/main" val="2154385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82D8C-F1DD-4C1E-AE70-A9A0595A461F}"/>
              </a:ext>
            </a:extLst>
          </p:cNvPr>
          <p:cNvSpPr>
            <a:spLocks noGrp="1"/>
          </p:cNvSpPr>
          <p:nvPr>
            <p:ph type="title"/>
          </p:nvPr>
        </p:nvSpPr>
        <p:spPr/>
        <p:txBody>
          <a:bodyPr/>
          <a:lstStyle/>
          <a:p>
            <a:r>
              <a:rPr lang="en-US" dirty="0"/>
              <a:t>End User Specification</a:t>
            </a:r>
          </a:p>
        </p:txBody>
      </p:sp>
      <p:sp>
        <p:nvSpPr>
          <p:cNvPr id="3" name="Content Placeholder 2">
            <a:extLst>
              <a:ext uri="{FF2B5EF4-FFF2-40B4-BE49-F238E27FC236}">
                <a16:creationId xmlns:a16="http://schemas.microsoft.com/office/drawing/2014/main" id="{C511C405-FEE5-408C-A26C-3764EA0CA22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presentation was designed for: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Nonprofit Civil Rights Organizations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Government Agencies overseeing law enforcement agencies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Law Enforcement Agencies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General US Public</a:t>
            </a:r>
          </a:p>
        </p:txBody>
      </p:sp>
    </p:spTree>
    <p:extLst>
      <p:ext uri="{BB962C8B-B14F-4D97-AF65-F5344CB8AC3E}">
        <p14:creationId xmlns:p14="http://schemas.microsoft.com/office/powerpoint/2010/main" val="1459209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51B49-9A6B-4377-B932-A821D3A6BD55}"/>
              </a:ext>
            </a:extLst>
          </p:cNvPr>
          <p:cNvSpPr>
            <a:spLocks noGrp="1"/>
          </p:cNvSpPr>
          <p:nvPr>
            <p:ph type="title"/>
          </p:nvPr>
        </p:nvSpPr>
        <p:spPr/>
        <p:txBody>
          <a:bodyPr/>
          <a:lstStyle/>
          <a:p>
            <a:r>
              <a:rPr lang="en-US" dirty="0"/>
              <a:t>The Purpose</a:t>
            </a:r>
          </a:p>
        </p:txBody>
      </p:sp>
      <p:sp>
        <p:nvSpPr>
          <p:cNvPr id="3" name="Content Placeholder 2">
            <a:extLst>
              <a:ext uri="{FF2B5EF4-FFF2-40B4-BE49-F238E27FC236}">
                <a16:creationId xmlns:a16="http://schemas.microsoft.com/office/drawing/2014/main" id="{66059ABD-8758-4791-87FA-D33E8B1495C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goal of this work is to provide a look into what has happened regarding civilian fatal encounters with police over the last 20 years by region and to predict what may happen based on the trends and seasonality we have already observed. I hope that this information will enlighten civilians, law enforcement agencies, and overseeing agencies of the risk of ignoring problems in policing today. </a:t>
            </a:r>
          </a:p>
        </p:txBody>
      </p:sp>
    </p:spTree>
    <p:extLst>
      <p:ext uri="{BB962C8B-B14F-4D97-AF65-F5344CB8AC3E}">
        <p14:creationId xmlns:p14="http://schemas.microsoft.com/office/powerpoint/2010/main" val="1524577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38C85-A555-4CFE-A950-87FFE0747363}"/>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DFB24FAE-FDBB-41FA-B817-84565FCD50C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These encounters, when negatively viewed by the public make this line of work more dangerous for everyone involved. One of the major problems regarding this work is that comprehensive reporting and analytics regarding this matter on a national scale is scarce. That may be because there are over 10,000 law enforcement agencies, reporting is optional in some cases, and there are major inconsistencies in how reporting is done, which lends itself to the unhealthy narrative that there is secrecy in public policing.</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4528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8BB76-9096-4CCE-AEF5-5FBBDE354754}"/>
              </a:ext>
            </a:extLst>
          </p:cNvPr>
          <p:cNvSpPr>
            <a:spLocks noGrp="1"/>
          </p:cNvSpPr>
          <p:nvPr>
            <p:ph type="title"/>
          </p:nvPr>
        </p:nvSpPr>
        <p:spPr/>
        <p:txBody>
          <a:bodyPr>
            <a:normAutofit/>
          </a:bodyPr>
          <a:lstStyle/>
          <a:p>
            <a:r>
              <a:rPr lang="en-US" sz="3500" dirty="0"/>
              <a:t>Quick Note about the availability of this data</a:t>
            </a:r>
          </a:p>
        </p:txBody>
      </p:sp>
      <p:sp>
        <p:nvSpPr>
          <p:cNvPr id="3" name="Content Placeholder 2">
            <a:extLst>
              <a:ext uri="{FF2B5EF4-FFF2-40B4-BE49-F238E27FC236}">
                <a16:creationId xmlns:a16="http://schemas.microsoft.com/office/drawing/2014/main" id="{F7654A3D-6D40-4973-948F-896D0EBF328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nation’s leading law enforcement agency [FBI] collects vast amounts of information on crime nationwide, but missing from this clearinghouse are statistics on where, how often, and under what circumstances police use deadly force. In fact, no one anywhere comprehensively tracks the most significant act police can do in the line of duty: take a life,” according to the Las Vegas Review-Journal in its series Deadly Force (Nov. 28, 2011) </a:t>
            </a:r>
          </a:p>
          <a:p>
            <a:r>
              <a:rPr lang="en-US" dirty="0">
                <a:latin typeface="Times New Roman" panose="02020603050405020304" pitchFamily="18" charset="0"/>
                <a:cs typeface="Times New Roman" panose="02020603050405020304" pitchFamily="18" charset="0"/>
              </a:rPr>
              <a:t>During my search for this data I can say that some summary statistics are available to the public, but I had a hard time finding a tabular form of encounters.</a:t>
            </a:r>
          </a:p>
        </p:txBody>
      </p:sp>
    </p:spTree>
    <p:extLst>
      <p:ext uri="{BB962C8B-B14F-4D97-AF65-F5344CB8AC3E}">
        <p14:creationId xmlns:p14="http://schemas.microsoft.com/office/powerpoint/2010/main" val="3453062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F823E-6847-4B31-910E-1AFAA952298C}"/>
              </a:ext>
            </a:extLst>
          </p:cNvPr>
          <p:cNvSpPr>
            <a:spLocks noGrp="1"/>
          </p:cNvSpPr>
          <p:nvPr>
            <p:ph type="title"/>
          </p:nvPr>
        </p:nvSpPr>
        <p:spPr>
          <a:xfrm>
            <a:off x="643466" y="786383"/>
            <a:ext cx="3517567" cy="2093975"/>
          </a:xfrm>
        </p:spPr>
        <p:txBody>
          <a:bodyPr anchor="b">
            <a:normAutofit/>
          </a:bodyPr>
          <a:lstStyle/>
          <a:p>
            <a:r>
              <a:rPr lang="en-US"/>
              <a:t>Sum of Fatal Encounters Since Jan 1, 2000</a:t>
            </a:r>
          </a:p>
        </p:txBody>
      </p:sp>
      <p:sp>
        <p:nvSpPr>
          <p:cNvPr id="11" name="Text Placeholder 3">
            <a:extLst>
              <a:ext uri="{FF2B5EF4-FFF2-40B4-BE49-F238E27FC236}">
                <a16:creationId xmlns:a16="http://schemas.microsoft.com/office/drawing/2014/main" id="{D54D7ACF-0E7B-4F03-B974-0C2B72BFF581}"/>
              </a:ext>
            </a:extLst>
          </p:cNvPr>
          <p:cNvSpPr>
            <a:spLocks noGrp="1"/>
          </p:cNvSpPr>
          <p:nvPr>
            <p:ph type="body" sz="half" idx="2"/>
          </p:nvPr>
        </p:nvSpPr>
        <p:spPr>
          <a:xfrm>
            <a:off x="643465" y="3043050"/>
            <a:ext cx="3517567" cy="3064505"/>
          </a:xfrm>
        </p:spPr>
        <p:txBody>
          <a:bodyPr/>
          <a:lstStyle/>
          <a:p>
            <a:r>
              <a:rPr lang="en-US" dirty="0"/>
              <a:t>Notice the increasing trend of total Fatal Encounters per year. </a:t>
            </a:r>
          </a:p>
          <a:p>
            <a:r>
              <a:rPr lang="en-US" dirty="0"/>
              <a:t>It’s easy to look at this as just a graph, but each bar is hundreds of lives lost.</a:t>
            </a:r>
          </a:p>
        </p:txBody>
      </p:sp>
      <p:pic>
        <p:nvPicPr>
          <p:cNvPr id="12" name="Content Placeholder 11" descr="Chart, bar chart&#10;&#10;Description automatically generated">
            <a:extLst>
              <a:ext uri="{FF2B5EF4-FFF2-40B4-BE49-F238E27FC236}">
                <a16:creationId xmlns:a16="http://schemas.microsoft.com/office/drawing/2014/main" id="{F466B61B-3E42-41C2-A106-99022DB579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8114" y="786383"/>
            <a:ext cx="7503885" cy="5321172"/>
          </a:xfrm>
        </p:spPr>
      </p:pic>
    </p:spTree>
    <p:extLst>
      <p:ext uri="{BB962C8B-B14F-4D97-AF65-F5344CB8AC3E}">
        <p14:creationId xmlns:p14="http://schemas.microsoft.com/office/powerpoint/2010/main" val="3633717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 histogram&#10;&#10;Description automatically generated">
            <a:extLst>
              <a:ext uri="{FF2B5EF4-FFF2-40B4-BE49-F238E27FC236}">
                <a16:creationId xmlns:a16="http://schemas.microsoft.com/office/drawing/2014/main" id="{4D6D0B3C-EF5A-4B0A-94C4-AF35AB4F0755}"/>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tretch/>
        </p:blipFill>
        <p:spPr>
          <a:xfrm>
            <a:off x="1097279" y="0"/>
            <a:ext cx="10113645" cy="4578350"/>
          </a:xfrm>
          <a:noFill/>
        </p:spPr>
      </p:pic>
      <p:sp>
        <p:nvSpPr>
          <p:cNvPr id="9" name="Title 1">
            <a:extLst>
              <a:ext uri="{FF2B5EF4-FFF2-40B4-BE49-F238E27FC236}">
                <a16:creationId xmlns:a16="http://schemas.microsoft.com/office/drawing/2014/main" id="{FC302F36-0C25-47C2-98D4-635ADB081D96}"/>
              </a:ext>
            </a:extLst>
          </p:cNvPr>
          <p:cNvSpPr>
            <a:spLocks noGrp="1"/>
          </p:cNvSpPr>
          <p:nvPr>
            <p:ph type="title"/>
          </p:nvPr>
        </p:nvSpPr>
        <p:spPr>
          <a:xfrm>
            <a:off x="1097279" y="4799362"/>
            <a:ext cx="10113645" cy="743682"/>
          </a:xfrm>
        </p:spPr>
        <p:txBody>
          <a:bodyPr anchor="b">
            <a:normAutofit/>
          </a:bodyPr>
          <a:lstStyle/>
          <a:p>
            <a:r>
              <a:rPr lang="en-US" sz="2500" dirty="0"/>
              <a:t>National Fatal Encounter Time Series</a:t>
            </a:r>
            <a:br>
              <a:rPr lang="en-US" sz="2500" dirty="0"/>
            </a:br>
            <a:r>
              <a:rPr lang="en-US" sz="2500" dirty="0"/>
              <a:t>(Fatal Encounters Per Day)</a:t>
            </a:r>
          </a:p>
        </p:txBody>
      </p:sp>
    </p:spTree>
    <p:extLst>
      <p:ext uri="{BB962C8B-B14F-4D97-AF65-F5344CB8AC3E}">
        <p14:creationId xmlns:p14="http://schemas.microsoft.com/office/powerpoint/2010/main" val="154079216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1</TotalTime>
  <Words>1090</Words>
  <Application>Microsoft Office PowerPoint</Application>
  <PresentationFormat>Widescreen</PresentationFormat>
  <Paragraphs>62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Bookman Old Style</vt:lpstr>
      <vt:lpstr>Calibri</vt:lpstr>
      <vt:lpstr>Franklin Gothic Book</vt:lpstr>
      <vt:lpstr>Times New Roman</vt:lpstr>
      <vt:lpstr>Wingdings</vt:lpstr>
      <vt:lpstr>1_RetrospectVTI</vt:lpstr>
      <vt:lpstr>How we can Learn from Tracking Fatal Encounters</vt:lpstr>
      <vt:lpstr>“Secrecy in police work is not only undesirable but unwarranted. Accountability means being responsive to the problems and needs of citizens. It also means managing police resources in the most cost-effective manner. It must be remembered that the power to police comes from the consent of those being policed.”</vt:lpstr>
      <vt:lpstr>GLOSSARY</vt:lpstr>
      <vt:lpstr>End User Specification</vt:lpstr>
      <vt:lpstr>The Purpose</vt:lpstr>
      <vt:lpstr>The Problem</vt:lpstr>
      <vt:lpstr>Quick Note about the availability of this data</vt:lpstr>
      <vt:lpstr>Sum of Fatal Encounters Since Jan 1, 2000</vt:lpstr>
      <vt:lpstr>National Fatal Encounter Time Series (Fatal Encounters Per Day)</vt:lpstr>
      <vt:lpstr>Train Test Split</vt:lpstr>
      <vt:lpstr>ARIMA VS FBPROPHET MODELS (Prediction in Orange – Actual in Blue)</vt:lpstr>
      <vt:lpstr>ARIMA VS FBPROPHET MODELS RESIDUALS</vt:lpstr>
      <vt:lpstr>ARIMA VS FBPROPHET MODELS RESIDUALS</vt:lpstr>
      <vt:lpstr>User Specification </vt:lpstr>
      <vt:lpstr>User Specification  Agencies Overseeing Law Enforcement</vt:lpstr>
      <vt:lpstr>User Specification Law Enforcement</vt:lpstr>
      <vt:lpstr>User Specification Nonprofit and Civil Rights Groups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we can Learn from Tracking Fatal Encounters</dc:title>
  <dc:creator>Lateef Medley</dc:creator>
  <cp:lastModifiedBy>Lateef Medley</cp:lastModifiedBy>
  <cp:revision>1</cp:revision>
  <dcterms:created xsi:type="dcterms:W3CDTF">2021-03-01T22:45:28Z</dcterms:created>
  <dcterms:modified xsi:type="dcterms:W3CDTF">2021-03-01T22:46:37Z</dcterms:modified>
</cp:coreProperties>
</file>