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7"/>
  </p:notesMasterIdLst>
  <p:sldIdLst>
    <p:sldId id="258" r:id="rId2"/>
    <p:sldId id="259" r:id="rId3"/>
    <p:sldId id="262" r:id="rId4"/>
    <p:sldId id="263" r:id="rId5"/>
    <p:sldId id="264" r:id="rId6"/>
    <p:sldId id="267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38408-A555-4343-A75B-448CA6B2C26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4FC98-ECBE-4F77-9AC9-740719DE1890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Feature Engineering</a:t>
          </a:r>
        </a:p>
        <a:p>
          <a:r>
            <a:rPr lang="en-US" sz="16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Create new features to enhance the model for price prediction</a:t>
          </a:r>
          <a:endParaRPr lang="en-US" sz="16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E9A3F5-6C9B-4615-9E63-03431104BA60}" type="parTrans" cxnId="{A5C99836-176D-460F-B627-CFC8B18D976E}">
      <dgm:prSet/>
      <dgm:spPr/>
      <dgm:t>
        <a:bodyPr/>
        <a:lstStyle/>
        <a:p>
          <a:endParaRPr lang="en-US"/>
        </a:p>
      </dgm:t>
    </dgm:pt>
    <dgm:pt modelId="{7A6AC807-1468-4BDF-AEBD-E6362727E31C}" type="sibTrans" cxnId="{A5C99836-176D-460F-B627-CFC8B18D976E}">
      <dgm:prSet/>
      <dgm:spPr/>
      <dgm:t>
        <a:bodyPr/>
        <a:lstStyle/>
        <a:p>
          <a:endParaRPr lang="en-US"/>
        </a:p>
      </dgm:t>
    </dgm:pt>
    <dgm:pt modelId="{D8180909-CE67-4159-B11E-229FA2616F1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Size Impact Analysis</a:t>
          </a:r>
        </a:p>
        <a:p>
          <a:r>
            <a:rPr lang="en-US" sz="16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Investigate the effects of size-related features on the pricing</a:t>
          </a:r>
          <a:endParaRPr lang="en-US" sz="16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1E865-41A7-4EAB-9F42-915E962AC7FC}" type="parTrans" cxnId="{0401D11E-BB9F-4901-A2EF-A3623B72AFBC}">
      <dgm:prSet/>
      <dgm:spPr/>
      <dgm:t>
        <a:bodyPr/>
        <a:lstStyle/>
        <a:p>
          <a:endParaRPr lang="en-US"/>
        </a:p>
      </dgm:t>
    </dgm:pt>
    <dgm:pt modelId="{E27EAD9F-36A4-41B7-A51B-DB8A394070D3}" type="sibTrans" cxnId="{0401D11E-BB9F-4901-A2EF-A3623B72AFBC}">
      <dgm:prSet/>
      <dgm:spPr/>
      <dgm:t>
        <a:bodyPr/>
        <a:lstStyle/>
        <a:p>
          <a:endParaRPr lang="en-US"/>
        </a:p>
      </dgm:t>
    </dgm:pt>
    <dgm:pt modelId="{D0DD1058-80E0-4293-B6B7-D62EBD0BAF35}">
      <dgm:prSet phldrT="[Text]" custT="1"/>
      <dgm:spPr/>
      <dgm:t>
        <a:bodyPr/>
        <a:lstStyle/>
        <a:p>
          <a:pPr algn="l"/>
          <a:r>
            <a: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2.Cleaning Data</a:t>
          </a:r>
          <a:r>
            <a: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      </a:t>
          </a:r>
          <a:r>
            <a:rPr lang="en-US" sz="14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Handle missing values, finding and filtering duplicates, trimming anomalies and Standardizing format</a:t>
          </a:r>
          <a:endParaRPr lang="en-US" sz="14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FB5D8-EB44-43A3-94EF-96BCF399DF2F}" type="parTrans" cxnId="{F5C21E0F-CB4B-4E63-BA70-2E05D59791CC}">
      <dgm:prSet/>
      <dgm:spPr/>
      <dgm:t>
        <a:bodyPr/>
        <a:lstStyle/>
        <a:p>
          <a:endParaRPr lang="en-US"/>
        </a:p>
      </dgm:t>
    </dgm:pt>
    <dgm:pt modelId="{33EEA3D5-2F00-459B-9EAF-1F98ED5BC8BE}" type="sibTrans" cxnId="{F5C21E0F-CB4B-4E63-BA70-2E05D59791CC}">
      <dgm:prSet/>
      <dgm:spPr/>
      <dgm:t>
        <a:bodyPr/>
        <a:lstStyle/>
        <a:p>
          <a:endParaRPr lang="en-US"/>
        </a:p>
      </dgm:t>
    </dgm:pt>
    <dgm:pt modelId="{0C5CA4AC-FF4D-43E1-A3C4-E16407303BB4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Market Trends</a:t>
          </a:r>
        </a:p>
        <a:p>
          <a:r>
            <a:rPr lang="en-US" sz="16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Analysis historical prices trends and their influences overtime.</a:t>
          </a:r>
          <a:endParaRPr lang="en-US" sz="16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760175-303A-47F4-9174-41EE7EF80E0D}" type="parTrans" cxnId="{E62266A2-57CE-4761-AAFC-834C09207C7B}">
      <dgm:prSet/>
      <dgm:spPr/>
      <dgm:t>
        <a:bodyPr/>
        <a:lstStyle/>
        <a:p>
          <a:endParaRPr lang="en-US"/>
        </a:p>
      </dgm:t>
    </dgm:pt>
    <dgm:pt modelId="{78744972-9C05-4B78-A2F4-36465FAAF49D}" type="sibTrans" cxnId="{E62266A2-57CE-4761-AAFC-834C09207C7B}">
      <dgm:prSet/>
      <dgm:spPr/>
      <dgm:t>
        <a:bodyPr/>
        <a:lstStyle/>
        <a:p>
          <a:endParaRPr lang="en-US"/>
        </a:p>
      </dgm:t>
    </dgm:pt>
    <dgm:pt modelId="{EC40CD0B-408F-49FC-9D29-FF9269F275B8}">
      <dgm:prSet phldrT="[Text]" custT="1"/>
      <dgm:spPr/>
      <dgm:t>
        <a:bodyPr/>
        <a:lstStyle/>
        <a:p>
          <a:r>
            <a:rPr lang="en-US" sz="1800" u="sng" kern="1200" dirty="0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</a:t>
          </a:r>
          <a:r>
            <a:rPr lang="en-US" sz="1800" u="sng" kern="1200" dirty="0" err="1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Uni</a:t>
          </a:r>
          <a:r>
            <a:rPr lang="en-US" sz="1800" u="sng" kern="1200" dirty="0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Variant Analysis  </a:t>
          </a:r>
          <a:r>
            <a:rPr lang="en-US" sz="14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Analyze single to understand their individual Distribution</a:t>
          </a:r>
          <a:endParaRPr lang="en-US" sz="14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740D28-18C5-4694-9512-6B138830A020}" type="parTrans" cxnId="{0CEDCF48-8D5B-4923-8B2D-0C4D3DED1AF5}">
      <dgm:prSet/>
      <dgm:spPr/>
      <dgm:t>
        <a:bodyPr/>
        <a:lstStyle/>
        <a:p>
          <a:endParaRPr lang="en-US"/>
        </a:p>
      </dgm:t>
    </dgm:pt>
    <dgm:pt modelId="{43E626F4-1407-4113-BFD2-3416C9F17B47}" type="sibTrans" cxnId="{0CEDCF48-8D5B-4923-8B2D-0C4D3DED1AF5}">
      <dgm:prSet/>
      <dgm:spPr/>
      <dgm:t>
        <a:bodyPr/>
        <a:lstStyle/>
        <a:p>
          <a:endParaRPr lang="en-US"/>
        </a:p>
      </dgm:t>
    </dgm:pt>
    <dgm:pt modelId="{552B53C7-0A6D-4600-918A-471F5D1123E6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8. Customer Preferences</a:t>
          </a:r>
        </a:p>
        <a:p>
          <a:r>
            <a:rPr lang="en-US" sz="1600" u="none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Examine how amenities impact pricing based on customer preferences</a:t>
          </a:r>
          <a:endParaRPr lang="en-US" sz="16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84DEF-F878-4B7F-A8DB-F155C95B2BBE}" type="parTrans" cxnId="{17F8BBDA-159D-4AB4-B3D9-8DEAE049FEE3}">
      <dgm:prSet/>
      <dgm:spPr/>
      <dgm:t>
        <a:bodyPr/>
        <a:lstStyle/>
        <a:p>
          <a:endParaRPr lang="en-US"/>
        </a:p>
      </dgm:t>
    </dgm:pt>
    <dgm:pt modelId="{D5874410-4B99-4E04-B236-02AD53337769}" type="sibTrans" cxnId="{17F8BBDA-159D-4AB4-B3D9-8DEAE049FEE3}">
      <dgm:prSet/>
      <dgm:spPr/>
      <dgm:t>
        <a:bodyPr/>
        <a:lstStyle/>
        <a:p>
          <a:endParaRPr lang="en-US"/>
        </a:p>
      </dgm:t>
    </dgm:pt>
    <dgm:pt modelId="{52B4F0BE-95D9-4DCD-ADBD-BE83AA5388E5}">
      <dgm:prSet phldrT="[Text]" custT="1"/>
      <dgm:spPr/>
      <dgm:t>
        <a:bodyPr/>
        <a:lstStyle/>
        <a:p>
          <a:r>
            <a:rPr lang="en-US" sz="1800" u="sng" kern="1200" dirty="0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4,. Bi &amp; Multi      Variant Analysis                  </a:t>
          </a:r>
          <a:r>
            <a:rPr lang="en-US" sz="14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Explore relationships among multiple variables affecting house prices and calculating correlations                                                              </a:t>
          </a:r>
          <a:endParaRPr lang="en-US" sz="14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A83A54-6A87-4427-BEA3-5FCE3B303597}" type="parTrans" cxnId="{645350F1-7142-4476-A100-201A4E119244}">
      <dgm:prSet/>
      <dgm:spPr/>
      <dgm:t>
        <a:bodyPr/>
        <a:lstStyle/>
        <a:p>
          <a:endParaRPr lang="en-US"/>
        </a:p>
      </dgm:t>
    </dgm:pt>
    <dgm:pt modelId="{49689FA4-6813-4807-8AB7-59B9BC5E1AB9}" type="sibTrans" cxnId="{645350F1-7142-4476-A100-201A4E119244}">
      <dgm:prSet/>
      <dgm:spPr/>
      <dgm:t>
        <a:bodyPr/>
        <a:lstStyle/>
        <a:p>
          <a:endParaRPr lang="en-US"/>
        </a:p>
      </dgm:t>
    </dgm:pt>
    <dgm:pt modelId="{9CB802DD-04E7-43A3-AB2E-7FC4704A7BC3}">
      <dgm:prSet phldrT="[Text]" custT="1"/>
      <dgm:spPr/>
      <dgm:t>
        <a:bodyPr anchor="ctr"/>
        <a:lstStyle/>
        <a:p>
          <a:pPr algn="ctr"/>
          <a:endParaRPr lang="en-US" sz="1800" u="none" dirty="0"/>
        </a:p>
      </dgm:t>
    </dgm:pt>
    <dgm:pt modelId="{BCCD484C-5255-4D17-9B3C-601399695013}" type="parTrans" cxnId="{2571FE89-EF88-4CAF-9263-07B1EB0DDF57}">
      <dgm:prSet/>
      <dgm:spPr/>
      <dgm:t>
        <a:bodyPr/>
        <a:lstStyle/>
        <a:p>
          <a:endParaRPr lang="en-US"/>
        </a:p>
      </dgm:t>
    </dgm:pt>
    <dgm:pt modelId="{E17EE3EE-E8A7-453D-8277-FAE3EA8B57EB}" type="sibTrans" cxnId="{2571FE89-EF88-4CAF-9263-07B1EB0DDF57}">
      <dgm:prSet/>
      <dgm:spPr/>
      <dgm:t>
        <a:bodyPr/>
        <a:lstStyle/>
        <a:p>
          <a:endParaRPr lang="en-US"/>
        </a:p>
      </dgm:t>
    </dgm:pt>
    <dgm:pt modelId="{4C9EABF1-D78C-4E23-9301-C1ED00972418}">
      <dgm:prSet phldrT="[Text]" custT="1"/>
      <dgm:spPr/>
      <dgm:t>
        <a:bodyPr anchor="ctr"/>
        <a:lstStyle/>
        <a:p>
          <a:pPr algn="ctr"/>
          <a:r>
            <a: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Loading Data  </a:t>
          </a:r>
          <a:r>
            <a:rPr lang="en-US" sz="16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Imported real estate data into a pandas data Frame to      Analysis</a:t>
          </a:r>
          <a:endParaRPr lang="en-US" sz="16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2E896-4FA8-4A1F-BB28-F8CC719F57C5}" type="parTrans" cxnId="{75D756D5-0AAE-410F-868A-BB66A34E3F37}">
      <dgm:prSet/>
      <dgm:spPr/>
      <dgm:t>
        <a:bodyPr/>
        <a:lstStyle/>
        <a:p>
          <a:endParaRPr lang="en-US"/>
        </a:p>
      </dgm:t>
    </dgm:pt>
    <dgm:pt modelId="{75CF57DD-6C2C-4678-B78B-3F1C3081280D}" type="sibTrans" cxnId="{75D756D5-0AAE-410F-868A-BB66A34E3F37}">
      <dgm:prSet/>
      <dgm:spPr/>
      <dgm:t>
        <a:bodyPr/>
        <a:lstStyle/>
        <a:p>
          <a:endParaRPr lang="en-US"/>
        </a:p>
      </dgm:t>
    </dgm:pt>
    <dgm:pt modelId="{C8C72514-CCFF-4190-A3D1-9F3BA8558C83}" type="pres">
      <dgm:prSet presAssocID="{30938408-A555-4343-A75B-448CA6B2C2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868D9-2214-413A-BD34-B518D27CA231}" type="pres">
      <dgm:prSet presAssocID="{30938408-A555-4343-A75B-448CA6B2C267}" presName="children" presStyleCnt="0"/>
      <dgm:spPr/>
    </dgm:pt>
    <dgm:pt modelId="{34B9A2BF-731F-4881-A69E-A8FD72B17000}" type="pres">
      <dgm:prSet presAssocID="{30938408-A555-4343-A75B-448CA6B2C267}" presName="child1group" presStyleCnt="0"/>
      <dgm:spPr/>
    </dgm:pt>
    <dgm:pt modelId="{951DBA12-3F58-48D9-94B9-7C97CB2D2415}" type="pres">
      <dgm:prSet presAssocID="{30938408-A555-4343-A75B-448CA6B2C267}" presName="child1" presStyleLbl="bgAcc1" presStyleIdx="0" presStyleCnt="4"/>
      <dgm:spPr/>
      <dgm:t>
        <a:bodyPr/>
        <a:lstStyle/>
        <a:p>
          <a:endParaRPr lang="en-US"/>
        </a:p>
      </dgm:t>
    </dgm:pt>
    <dgm:pt modelId="{4BC6F62A-0DE9-49C0-8BC1-43BE4BFB9FB3}" type="pres">
      <dgm:prSet presAssocID="{30938408-A555-4343-A75B-448CA6B2C26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46D9A-2528-4D49-A43C-444531D2C3F3}" type="pres">
      <dgm:prSet presAssocID="{30938408-A555-4343-A75B-448CA6B2C267}" presName="child2group" presStyleCnt="0"/>
      <dgm:spPr/>
    </dgm:pt>
    <dgm:pt modelId="{443BB524-6D20-47E5-BF89-0E614B401F25}" type="pres">
      <dgm:prSet presAssocID="{30938408-A555-4343-A75B-448CA6B2C267}" presName="child2" presStyleLbl="bgAcc1" presStyleIdx="1" presStyleCnt="4" custScaleX="92514"/>
      <dgm:spPr/>
      <dgm:t>
        <a:bodyPr/>
        <a:lstStyle/>
        <a:p>
          <a:endParaRPr lang="en-US"/>
        </a:p>
      </dgm:t>
    </dgm:pt>
    <dgm:pt modelId="{09E6AEF9-CF08-48FF-B9D5-F302D1165C0E}" type="pres">
      <dgm:prSet presAssocID="{30938408-A555-4343-A75B-448CA6B2C26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B0566-6289-4D04-BBCA-7753E3EE45E2}" type="pres">
      <dgm:prSet presAssocID="{30938408-A555-4343-A75B-448CA6B2C267}" presName="child3group" presStyleCnt="0"/>
      <dgm:spPr/>
    </dgm:pt>
    <dgm:pt modelId="{C12BBDE0-60F4-4417-98D3-BCDD72088E1E}" type="pres">
      <dgm:prSet presAssocID="{30938408-A555-4343-A75B-448CA6B2C267}" presName="child3" presStyleLbl="bgAcc1" presStyleIdx="2" presStyleCnt="4" custScaleX="86116" custScaleY="91325"/>
      <dgm:spPr/>
      <dgm:t>
        <a:bodyPr/>
        <a:lstStyle/>
        <a:p>
          <a:endParaRPr lang="en-US"/>
        </a:p>
      </dgm:t>
    </dgm:pt>
    <dgm:pt modelId="{DD7E262E-A18B-44B8-9190-5AADC068644B}" type="pres">
      <dgm:prSet presAssocID="{30938408-A555-4343-A75B-448CA6B2C26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7DA28-1B6E-41C3-9E7E-77840F61FE80}" type="pres">
      <dgm:prSet presAssocID="{30938408-A555-4343-A75B-448CA6B2C267}" presName="child4group" presStyleCnt="0"/>
      <dgm:spPr/>
    </dgm:pt>
    <dgm:pt modelId="{4F9052CA-BE64-4894-90AE-C307786B44B1}" type="pres">
      <dgm:prSet presAssocID="{30938408-A555-4343-A75B-448CA6B2C267}" presName="child4" presStyleLbl="bgAcc1" presStyleIdx="3" presStyleCnt="4" custScaleX="108303"/>
      <dgm:spPr/>
      <dgm:t>
        <a:bodyPr/>
        <a:lstStyle/>
        <a:p>
          <a:endParaRPr lang="en-US"/>
        </a:p>
      </dgm:t>
    </dgm:pt>
    <dgm:pt modelId="{8B4232D6-C16C-4453-ADA6-128F6AF12880}" type="pres">
      <dgm:prSet presAssocID="{30938408-A555-4343-A75B-448CA6B2C26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316F8-9A1B-48CD-A68D-7581AA5EC40F}" type="pres">
      <dgm:prSet presAssocID="{30938408-A555-4343-A75B-448CA6B2C267}" presName="childPlaceholder" presStyleCnt="0"/>
      <dgm:spPr/>
    </dgm:pt>
    <dgm:pt modelId="{484AFAF3-6772-4E5D-AF7F-5CB8F109EFC7}" type="pres">
      <dgm:prSet presAssocID="{30938408-A555-4343-A75B-448CA6B2C267}" presName="circle" presStyleCnt="0"/>
      <dgm:spPr/>
    </dgm:pt>
    <dgm:pt modelId="{E0A90ECD-958C-4D41-B848-4BEF91F5564E}" type="pres">
      <dgm:prSet presAssocID="{30938408-A555-4343-A75B-448CA6B2C267}" presName="quadrant1" presStyleLbl="node1" presStyleIdx="0" presStyleCnt="4" custLinFactNeighborX="-6730" custLinFactNeighborY="4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CFAAB-DEE6-4441-AD56-AD984C90A984}" type="pres">
      <dgm:prSet presAssocID="{30938408-A555-4343-A75B-448CA6B2C267}" presName="quadrant2" presStyleLbl="node1" presStyleIdx="1" presStyleCnt="4" custLinFactNeighborX="-11388" custLinFactNeighborY="4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4AC69-A4C7-4650-8CDD-A3A66C7EDE6D}" type="pres">
      <dgm:prSet presAssocID="{30938408-A555-4343-A75B-448CA6B2C267}" presName="quadrant3" presStyleLbl="node1" presStyleIdx="2" presStyleCnt="4" custLinFactNeighborX="-10170" custLinFactNeighborY="-20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184D2-5C38-4DC1-91E2-2FDC30EE1BC7}" type="pres">
      <dgm:prSet presAssocID="{30938408-A555-4343-A75B-448CA6B2C267}" presName="quadrant4" presStyleLbl="node1" presStyleIdx="3" presStyleCnt="4" custLinFactNeighborX="-6211" custLinFactNeighborY="-20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837D2-70EA-409D-A5D8-77C9E0F205F8}" type="pres">
      <dgm:prSet presAssocID="{30938408-A555-4343-A75B-448CA6B2C267}" presName="quadrantPlaceholder" presStyleCnt="0"/>
      <dgm:spPr/>
    </dgm:pt>
    <dgm:pt modelId="{DB1B162A-5190-48AA-922C-2CC325E84C07}" type="pres">
      <dgm:prSet presAssocID="{30938408-A555-4343-A75B-448CA6B2C267}" presName="center1" presStyleLbl="fgShp" presStyleIdx="0" presStyleCnt="2" custLinFactY="-100000" custLinFactNeighborX="-22489" custLinFactNeighborY="-12473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7CD5C12-ED71-4A9E-B0B2-076D9C0341D2}" type="pres">
      <dgm:prSet presAssocID="{30938408-A555-4343-A75B-448CA6B2C267}" presName="center2" presStyleLbl="fgShp" presStyleIdx="1" presStyleCnt="2" custLinFactY="100000" custLinFactNeighborX="-25487" custLinFactNeighborY="100001"/>
      <dgm:spPr/>
    </dgm:pt>
  </dgm:ptLst>
  <dgm:cxnLst>
    <dgm:cxn modelId="{645350F1-7142-4476-A100-201A4E119244}" srcId="{552B53C7-0A6D-4600-918A-471F5D1123E6}" destId="{52B4F0BE-95D9-4DCD-ADBD-BE83AA5388E5}" srcOrd="0" destOrd="0" parTransId="{83A83A54-6A87-4427-BEA3-5FCE3B303597}" sibTransId="{49689FA4-6813-4807-8AB7-59B9BC5E1AB9}"/>
    <dgm:cxn modelId="{C595C145-8BA6-40AB-B29D-94A27C34C0FE}" type="presOf" srcId="{9CB802DD-04E7-43A3-AB2E-7FC4704A7BC3}" destId="{951DBA12-3F58-48D9-94B9-7C97CB2D2415}" srcOrd="0" destOrd="0" presId="urn:microsoft.com/office/officeart/2005/8/layout/cycle4"/>
    <dgm:cxn modelId="{A5C99836-176D-460F-B627-CFC8B18D976E}" srcId="{30938408-A555-4343-A75B-448CA6B2C267}" destId="{2F14FC98-ECBE-4F77-9AC9-740719DE1890}" srcOrd="0" destOrd="0" parTransId="{0CE9A3F5-6C9B-4615-9E63-03431104BA60}" sibTransId="{7A6AC807-1468-4BDF-AEBD-E6362727E31C}"/>
    <dgm:cxn modelId="{0CEDCF48-8D5B-4923-8B2D-0C4D3DED1AF5}" srcId="{0C5CA4AC-FF4D-43E1-A3C4-E16407303BB4}" destId="{EC40CD0B-408F-49FC-9D29-FF9269F275B8}" srcOrd="0" destOrd="0" parTransId="{DB740D28-18C5-4694-9512-6B138830A020}" sibTransId="{43E626F4-1407-4113-BFD2-3416C9F17B47}"/>
    <dgm:cxn modelId="{0A1C610B-5373-4BE8-9339-B2768F31BE54}" type="presOf" srcId="{52B4F0BE-95D9-4DCD-ADBD-BE83AA5388E5}" destId="{8B4232D6-C16C-4453-ADA6-128F6AF12880}" srcOrd="1" destOrd="0" presId="urn:microsoft.com/office/officeart/2005/8/layout/cycle4"/>
    <dgm:cxn modelId="{0401D11E-BB9F-4901-A2EF-A3623B72AFBC}" srcId="{30938408-A555-4343-A75B-448CA6B2C267}" destId="{D8180909-CE67-4159-B11E-229FA2616F16}" srcOrd="1" destOrd="0" parTransId="{3C51E865-41A7-4EAB-9F42-915E962AC7FC}" sibTransId="{E27EAD9F-36A4-41B7-A51B-DB8A394070D3}"/>
    <dgm:cxn modelId="{E62266A2-57CE-4761-AAFC-834C09207C7B}" srcId="{30938408-A555-4343-A75B-448CA6B2C267}" destId="{0C5CA4AC-FF4D-43E1-A3C4-E16407303BB4}" srcOrd="2" destOrd="0" parTransId="{03760175-303A-47F4-9174-41EE7EF80E0D}" sibTransId="{78744972-9C05-4B78-A2F4-36465FAAF49D}"/>
    <dgm:cxn modelId="{902ED772-E6D6-4F3B-9D8F-F71957D5C945}" type="presOf" srcId="{52B4F0BE-95D9-4DCD-ADBD-BE83AA5388E5}" destId="{4F9052CA-BE64-4894-90AE-C307786B44B1}" srcOrd="0" destOrd="0" presId="urn:microsoft.com/office/officeart/2005/8/layout/cycle4"/>
    <dgm:cxn modelId="{92533A24-2CCC-4627-B0C4-3EB452A87754}" type="presOf" srcId="{0C5CA4AC-FF4D-43E1-A3C4-E16407303BB4}" destId="{AE04AC69-A4C7-4650-8CDD-A3A66C7EDE6D}" srcOrd="0" destOrd="0" presId="urn:microsoft.com/office/officeart/2005/8/layout/cycle4"/>
    <dgm:cxn modelId="{345031CE-EAB6-4F5D-B95C-B01E6DBA48EB}" type="presOf" srcId="{EC40CD0B-408F-49FC-9D29-FF9269F275B8}" destId="{DD7E262E-A18B-44B8-9190-5AADC068644B}" srcOrd="1" destOrd="0" presId="urn:microsoft.com/office/officeart/2005/8/layout/cycle4"/>
    <dgm:cxn modelId="{227AB899-9F9F-4003-8B93-180013F33DC1}" type="presOf" srcId="{2F14FC98-ECBE-4F77-9AC9-740719DE1890}" destId="{E0A90ECD-958C-4D41-B848-4BEF91F5564E}" srcOrd="0" destOrd="0" presId="urn:microsoft.com/office/officeart/2005/8/layout/cycle4"/>
    <dgm:cxn modelId="{F6C2A79F-25D5-48CA-8E87-9B0B905D42AD}" type="presOf" srcId="{4C9EABF1-D78C-4E23-9301-C1ED00972418}" destId="{4BC6F62A-0DE9-49C0-8BC1-43BE4BFB9FB3}" srcOrd="1" destOrd="1" presId="urn:microsoft.com/office/officeart/2005/8/layout/cycle4"/>
    <dgm:cxn modelId="{ADEADB79-7AD9-4C3D-9E1E-354C74D5F7C8}" type="presOf" srcId="{30938408-A555-4343-A75B-448CA6B2C267}" destId="{C8C72514-CCFF-4190-A3D1-9F3BA8558C83}" srcOrd="0" destOrd="0" presId="urn:microsoft.com/office/officeart/2005/8/layout/cycle4"/>
    <dgm:cxn modelId="{17F8BBDA-159D-4AB4-B3D9-8DEAE049FEE3}" srcId="{30938408-A555-4343-A75B-448CA6B2C267}" destId="{552B53C7-0A6D-4600-918A-471F5D1123E6}" srcOrd="3" destOrd="0" parTransId="{C7184DEF-F878-4B7F-A8DB-F155C95B2BBE}" sibTransId="{D5874410-4B99-4E04-B236-02AD53337769}"/>
    <dgm:cxn modelId="{0B29E9CA-6779-410D-86BF-5F4914886251}" type="presOf" srcId="{D0DD1058-80E0-4293-B6B7-D62EBD0BAF35}" destId="{09E6AEF9-CF08-48FF-B9D5-F302D1165C0E}" srcOrd="1" destOrd="0" presId="urn:microsoft.com/office/officeart/2005/8/layout/cycle4"/>
    <dgm:cxn modelId="{BFE7CCF0-D72C-4880-9AE1-5D56AB735864}" type="presOf" srcId="{D0DD1058-80E0-4293-B6B7-D62EBD0BAF35}" destId="{443BB524-6D20-47E5-BF89-0E614B401F25}" srcOrd="0" destOrd="0" presId="urn:microsoft.com/office/officeart/2005/8/layout/cycle4"/>
    <dgm:cxn modelId="{F5C21E0F-CB4B-4E63-BA70-2E05D59791CC}" srcId="{D8180909-CE67-4159-B11E-229FA2616F16}" destId="{D0DD1058-80E0-4293-B6B7-D62EBD0BAF35}" srcOrd="0" destOrd="0" parTransId="{3EDFB5D8-EB44-43A3-94EF-96BCF399DF2F}" sibTransId="{33EEA3D5-2F00-459B-9EAF-1F98ED5BC8BE}"/>
    <dgm:cxn modelId="{75D756D5-0AAE-410F-868A-BB66A34E3F37}" srcId="{2F14FC98-ECBE-4F77-9AC9-740719DE1890}" destId="{4C9EABF1-D78C-4E23-9301-C1ED00972418}" srcOrd="1" destOrd="0" parTransId="{E242E896-4FA8-4A1F-BB28-F8CC719F57C5}" sibTransId="{75CF57DD-6C2C-4678-B78B-3F1C3081280D}"/>
    <dgm:cxn modelId="{2571FE89-EF88-4CAF-9263-07B1EB0DDF57}" srcId="{2F14FC98-ECBE-4F77-9AC9-740719DE1890}" destId="{9CB802DD-04E7-43A3-AB2E-7FC4704A7BC3}" srcOrd="0" destOrd="0" parTransId="{BCCD484C-5255-4D17-9B3C-601399695013}" sibTransId="{E17EE3EE-E8A7-453D-8277-FAE3EA8B57EB}"/>
    <dgm:cxn modelId="{BA06AE0F-F5CA-4131-B917-F00780BF3B33}" type="presOf" srcId="{D8180909-CE67-4159-B11E-229FA2616F16}" destId="{495CFAAB-DEE6-4441-AD56-AD984C90A984}" srcOrd="0" destOrd="0" presId="urn:microsoft.com/office/officeart/2005/8/layout/cycle4"/>
    <dgm:cxn modelId="{E7D9820E-7B66-4A13-8244-4A34113F11DC}" type="presOf" srcId="{552B53C7-0A6D-4600-918A-471F5D1123E6}" destId="{8F1184D2-5C38-4DC1-91E2-2FDC30EE1BC7}" srcOrd="0" destOrd="0" presId="urn:microsoft.com/office/officeart/2005/8/layout/cycle4"/>
    <dgm:cxn modelId="{526B4498-49CF-4E9F-A156-21ADD8409770}" type="presOf" srcId="{EC40CD0B-408F-49FC-9D29-FF9269F275B8}" destId="{C12BBDE0-60F4-4417-98D3-BCDD72088E1E}" srcOrd="0" destOrd="0" presId="urn:microsoft.com/office/officeart/2005/8/layout/cycle4"/>
    <dgm:cxn modelId="{208DB0E4-1C39-4320-BB4F-90CC738B627B}" type="presOf" srcId="{9CB802DD-04E7-43A3-AB2E-7FC4704A7BC3}" destId="{4BC6F62A-0DE9-49C0-8BC1-43BE4BFB9FB3}" srcOrd="1" destOrd="0" presId="urn:microsoft.com/office/officeart/2005/8/layout/cycle4"/>
    <dgm:cxn modelId="{D22B56FB-77DF-448B-BA23-1DE062E1E9AA}" type="presOf" srcId="{4C9EABF1-D78C-4E23-9301-C1ED00972418}" destId="{951DBA12-3F58-48D9-94B9-7C97CB2D2415}" srcOrd="0" destOrd="1" presId="urn:microsoft.com/office/officeart/2005/8/layout/cycle4"/>
    <dgm:cxn modelId="{BA75503D-0F0B-4F3D-868C-F07F4F896F69}" type="presParOf" srcId="{C8C72514-CCFF-4190-A3D1-9F3BA8558C83}" destId="{621868D9-2214-413A-BD34-B518D27CA231}" srcOrd="0" destOrd="0" presId="urn:microsoft.com/office/officeart/2005/8/layout/cycle4"/>
    <dgm:cxn modelId="{F80ED26B-6A2C-4F30-9F66-27298C078595}" type="presParOf" srcId="{621868D9-2214-413A-BD34-B518D27CA231}" destId="{34B9A2BF-731F-4881-A69E-A8FD72B17000}" srcOrd="0" destOrd="0" presId="urn:microsoft.com/office/officeart/2005/8/layout/cycle4"/>
    <dgm:cxn modelId="{1E6D8C27-91AE-491A-997B-2EE58DFD1759}" type="presParOf" srcId="{34B9A2BF-731F-4881-A69E-A8FD72B17000}" destId="{951DBA12-3F58-48D9-94B9-7C97CB2D2415}" srcOrd="0" destOrd="0" presId="urn:microsoft.com/office/officeart/2005/8/layout/cycle4"/>
    <dgm:cxn modelId="{2358112B-89F1-4014-A79F-B943D4DEA266}" type="presParOf" srcId="{34B9A2BF-731F-4881-A69E-A8FD72B17000}" destId="{4BC6F62A-0DE9-49C0-8BC1-43BE4BFB9FB3}" srcOrd="1" destOrd="0" presId="urn:microsoft.com/office/officeart/2005/8/layout/cycle4"/>
    <dgm:cxn modelId="{45887694-315A-4348-A929-61638B2E6F1A}" type="presParOf" srcId="{621868D9-2214-413A-BD34-B518D27CA231}" destId="{4B746D9A-2528-4D49-A43C-444531D2C3F3}" srcOrd="1" destOrd="0" presId="urn:microsoft.com/office/officeart/2005/8/layout/cycle4"/>
    <dgm:cxn modelId="{8783B743-DB89-4AFF-AE47-5E7F9FB19E3C}" type="presParOf" srcId="{4B746D9A-2528-4D49-A43C-444531D2C3F3}" destId="{443BB524-6D20-47E5-BF89-0E614B401F25}" srcOrd="0" destOrd="0" presId="urn:microsoft.com/office/officeart/2005/8/layout/cycle4"/>
    <dgm:cxn modelId="{FC3D7A86-8FEA-4DF8-9432-4E45BECC21B1}" type="presParOf" srcId="{4B746D9A-2528-4D49-A43C-444531D2C3F3}" destId="{09E6AEF9-CF08-48FF-B9D5-F302D1165C0E}" srcOrd="1" destOrd="0" presId="urn:microsoft.com/office/officeart/2005/8/layout/cycle4"/>
    <dgm:cxn modelId="{1D91CD12-493F-47BE-8560-24FFFD24CD2B}" type="presParOf" srcId="{621868D9-2214-413A-BD34-B518D27CA231}" destId="{A76B0566-6289-4D04-BBCA-7753E3EE45E2}" srcOrd="2" destOrd="0" presId="urn:microsoft.com/office/officeart/2005/8/layout/cycle4"/>
    <dgm:cxn modelId="{ED6679C4-7376-4C29-89B8-2C04298FC3F4}" type="presParOf" srcId="{A76B0566-6289-4D04-BBCA-7753E3EE45E2}" destId="{C12BBDE0-60F4-4417-98D3-BCDD72088E1E}" srcOrd="0" destOrd="0" presId="urn:microsoft.com/office/officeart/2005/8/layout/cycle4"/>
    <dgm:cxn modelId="{4E21E8CA-86A8-4FD5-847A-E43E96959DB4}" type="presParOf" srcId="{A76B0566-6289-4D04-BBCA-7753E3EE45E2}" destId="{DD7E262E-A18B-44B8-9190-5AADC068644B}" srcOrd="1" destOrd="0" presId="urn:microsoft.com/office/officeart/2005/8/layout/cycle4"/>
    <dgm:cxn modelId="{273C72DB-063F-407D-8098-07599FDF930B}" type="presParOf" srcId="{621868D9-2214-413A-BD34-B518D27CA231}" destId="{8EE7DA28-1B6E-41C3-9E7E-77840F61FE80}" srcOrd="3" destOrd="0" presId="urn:microsoft.com/office/officeart/2005/8/layout/cycle4"/>
    <dgm:cxn modelId="{CA5640DD-6EA5-464C-B3F6-E1146340D714}" type="presParOf" srcId="{8EE7DA28-1B6E-41C3-9E7E-77840F61FE80}" destId="{4F9052CA-BE64-4894-90AE-C307786B44B1}" srcOrd="0" destOrd="0" presId="urn:microsoft.com/office/officeart/2005/8/layout/cycle4"/>
    <dgm:cxn modelId="{D4AE01E5-CF03-4C53-AD9C-EB6CE2E3B7E9}" type="presParOf" srcId="{8EE7DA28-1B6E-41C3-9E7E-77840F61FE80}" destId="{8B4232D6-C16C-4453-ADA6-128F6AF12880}" srcOrd="1" destOrd="0" presId="urn:microsoft.com/office/officeart/2005/8/layout/cycle4"/>
    <dgm:cxn modelId="{2DCF328B-3560-4741-AFFC-596DA86E5A13}" type="presParOf" srcId="{621868D9-2214-413A-BD34-B518D27CA231}" destId="{B6D316F8-9A1B-48CD-A68D-7581AA5EC40F}" srcOrd="4" destOrd="0" presId="urn:microsoft.com/office/officeart/2005/8/layout/cycle4"/>
    <dgm:cxn modelId="{A9E403AF-CA46-496E-BCB3-8609AA663737}" type="presParOf" srcId="{C8C72514-CCFF-4190-A3D1-9F3BA8558C83}" destId="{484AFAF3-6772-4E5D-AF7F-5CB8F109EFC7}" srcOrd="1" destOrd="0" presId="urn:microsoft.com/office/officeart/2005/8/layout/cycle4"/>
    <dgm:cxn modelId="{C3D97D20-47CC-4331-9C0F-AD0A75E57573}" type="presParOf" srcId="{484AFAF3-6772-4E5D-AF7F-5CB8F109EFC7}" destId="{E0A90ECD-958C-4D41-B848-4BEF91F5564E}" srcOrd="0" destOrd="0" presId="urn:microsoft.com/office/officeart/2005/8/layout/cycle4"/>
    <dgm:cxn modelId="{FAF249E0-8EDD-4AF6-9ADC-05707240D580}" type="presParOf" srcId="{484AFAF3-6772-4E5D-AF7F-5CB8F109EFC7}" destId="{495CFAAB-DEE6-4441-AD56-AD984C90A984}" srcOrd="1" destOrd="0" presId="urn:microsoft.com/office/officeart/2005/8/layout/cycle4"/>
    <dgm:cxn modelId="{0E671549-EF77-4691-8CA4-C285F41E3993}" type="presParOf" srcId="{484AFAF3-6772-4E5D-AF7F-5CB8F109EFC7}" destId="{AE04AC69-A4C7-4650-8CDD-A3A66C7EDE6D}" srcOrd="2" destOrd="0" presId="urn:microsoft.com/office/officeart/2005/8/layout/cycle4"/>
    <dgm:cxn modelId="{642064C6-4601-4646-8BCB-88E017FCBFEB}" type="presParOf" srcId="{484AFAF3-6772-4E5D-AF7F-5CB8F109EFC7}" destId="{8F1184D2-5C38-4DC1-91E2-2FDC30EE1BC7}" srcOrd="3" destOrd="0" presId="urn:microsoft.com/office/officeart/2005/8/layout/cycle4"/>
    <dgm:cxn modelId="{C0E60071-5B4A-4D55-873B-B6E61113AC4F}" type="presParOf" srcId="{484AFAF3-6772-4E5D-AF7F-5CB8F109EFC7}" destId="{488837D2-70EA-409D-A5D8-77C9E0F205F8}" srcOrd="4" destOrd="0" presId="urn:microsoft.com/office/officeart/2005/8/layout/cycle4"/>
    <dgm:cxn modelId="{2360974A-7C59-4C6C-AF4D-43BC1935C0B1}" type="presParOf" srcId="{C8C72514-CCFF-4190-A3D1-9F3BA8558C83}" destId="{DB1B162A-5190-48AA-922C-2CC325E84C07}" srcOrd="2" destOrd="0" presId="urn:microsoft.com/office/officeart/2005/8/layout/cycle4"/>
    <dgm:cxn modelId="{DBE256BA-4919-47A7-BD46-AD945305CA1D}" type="presParOf" srcId="{C8C72514-CCFF-4190-A3D1-9F3BA8558C83}" destId="{D7CD5C12-ED71-4A9E-B0B2-076D9C0341D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BBDE0-60F4-4417-98D3-BCDD72088E1E}">
      <dsp:nvSpPr>
        <dsp:cNvPr id="0" name=""/>
        <dsp:cNvSpPr/>
      </dsp:nvSpPr>
      <dsp:spPr>
        <a:xfrm>
          <a:off x="5257453" y="4294913"/>
          <a:ext cx="2629587" cy="1806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sng" kern="1200" dirty="0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</a:t>
          </a:r>
          <a:r>
            <a:rPr lang="en-US" sz="1800" u="sng" kern="1200" dirty="0" err="1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Uni</a:t>
          </a:r>
          <a:r>
            <a:rPr lang="en-US" sz="1800" u="sng" kern="1200" dirty="0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Variant Analysis  </a:t>
          </a:r>
          <a:r>
            <a:rPr lang="en-US" sz="14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Analyze single to understand their individual Distribution</a:t>
          </a:r>
          <a:endParaRPr lang="en-US" sz="14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86010" y="4786196"/>
        <a:ext cx="1761349" cy="1275445"/>
      </dsp:txXfrm>
    </dsp:sp>
    <dsp:sp modelId="{4F9052CA-BE64-4894-90AE-C307786B44B1}">
      <dsp:nvSpPr>
        <dsp:cNvPr id="0" name=""/>
        <dsp:cNvSpPr/>
      </dsp:nvSpPr>
      <dsp:spPr>
        <a:xfrm>
          <a:off x="-63383" y="4209117"/>
          <a:ext cx="3307076" cy="197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u="sng" kern="1200" dirty="0" smtClean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4,. Bi &amp; Multi      Variant Analysis                  </a:t>
          </a:r>
          <a:r>
            <a:rPr lang="en-US" sz="1400" u="none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Explore relationships among multiple variables affecting house prices and calculating correlations                                                              </a:t>
          </a:r>
          <a:endParaRPr lang="en-US" sz="1400" u="none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-19933" y="4747067"/>
        <a:ext cx="2228053" cy="1396601"/>
      </dsp:txXfrm>
    </dsp:sp>
    <dsp:sp modelId="{443BB524-6D20-47E5-BF89-0E614B401F25}">
      <dsp:nvSpPr>
        <dsp:cNvPr id="0" name=""/>
        <dsp:cNvSpPr/>
      </dsp:nvSpPr>
      <dsp:spPr>
        <a:xfrm>
          <a:off x="5159770" y="5862"/>
          <a:ext cx="2824952" cy="197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2.Cleaning Data</a:t>
          </a:r>
          <a:r>
            <a:rPr lang="en-US" sz="20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      </a:t>
          </a:r>
          <a:r>
            <a:rPr lang="en-US" sz="1400" u="none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Handle missing values, finding and filtering duplicates, trimming anomalies and Standardizing format</a:t>
          </a:r>
          <a:endParaRPr lang="en-US" sz="1400" u="none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50706" y="49312"/>
        <a:ext cx="1890566" cy="1396601"/>
      </dsp:txXfrm>
    </dsp:sp>
    <dsp:sp modelId="{951DBA12-3F58-48D9-94B9-7C97CB2D2415}">
      <dsp:nvSpPr>
        <dsp:cNvPr id="0" name=""/>
        <dsp:cNvSpPr/>
      </dsp:nvSpPr>
      <dsp:spPr>
        <a:xfrm>
          <a:off x="63383" y="5862"/>
          <a:ext cx="3053540" cy="197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u="none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Loading Data  </a:t>
          </a:r>
          <a:r>
            <a:rPr lang="en-US" sz="1600" u="none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Imported real estate data into a pandas data Frame to      Analysis</a:t>
          </a:r>
          <a:endParaRPr lang="en-US" sz="1600" u="none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833" y="49312"/>
        <a:ext cx="2050578" cy="1396601"/>
      </dsp:txXfrm>
    </dsp:sp>
    <dsp:sp modelId="{E0A90ECD-958C-4D41-B848-4BEF91F5564E}">
      <dsp:nvSpPr>
        <dsp:cNvPr id="0" name=""/>
        <dsp:cNvSpPr/>
      </dsp:nvSpPr>
      <dsp:spPr>
        <a:xfrm>
          <a:off x="1099392" y="468492"/>
          <a:ext cx="2676484" cy="2676484"/>
        </a:xfrm>
        <a:prstGeom prst="pieWedge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Feature Engineering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Create new features to enhance the model for price prediction</a:t>
          </a:r>
          <a:endParaRPr lang="en-US" sz="1600" u="none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3316" y="1252416"/>
        <a:ext cx="1892560" cy="1892560"/>
      </dsp:txXfrm>
    </dsp:sp>
    <dsp:sp modelId="{495CFAAB-DEE6-4441-AD56-AD984C90A984}">
      <dsp:nvSpPr>
        <dsp:cNvPr id="0" name=""/>
        <dsp:cNvSpPr/>
      </dsp:nvSpPr>
      <dsp:spPr>
        <a:xfrm rot="5400000">
          <a:off x="3774831" y="468492"/>
          <a:ext cx="2676484" cy="2676484"/>
        </a:xfrm>
        <a:prstGeom prst="pieWedge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Size Impact Analysis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Investigate the effects of size-related features on the pricing</a:t>
          </a:r>
          <a:endParaRPr lang="en-US" sz="1600" u="none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774831" y="1252416"/>
        <a:ext cx="1892560" cy="1892560"/>
      </dsp:txXfrm>
    </dsp:sp>
    <dsp:sp modelId="{AE04AC69-A4C7-4650-8CDD-A3A66C7EDE6D}">
      <dsp:nvSpPr>
        <dsp:cNvPr id="0" name=""/>
        <dsp:cNvSpPr/>
      </dsp:nvSpPr>
      <dsp:spPr>
        <a:xfrm rot="10800000">
          <a:off x="3807431" y="3103408"/>
          <a:ext cx="2676484" cy="2676484"/>
        </a:xfrm>
        <a:prstGeom prst="pieWedge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Market Trends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Analysis historical prices trends and their influences overtime.</a:t>
          </a:r>
          <a:endParaRPr lang="en-US" sz="1600" u="none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807431" y="3103408"/>
        <a:ext cx="1892560" cy="1892560"/>
      </dsp:txXfrm>
    </dsp:sp>
    <dsp:sp modelId="{8F1184D2-5C38-4DC1-91E2-2FDC30EE1BC7}">
      <dsp:nvSpPr>
        <dsp:cNvPr id="0" name=""/>
        <dsp:cNvSpPr/>
      </dsp:nvSpPr>
      <dsp:spPr>
        <a:xfrm rot="16200000">
          <a:off x="1113283" y="3103408"/>
          <a:ext cx="2676484" cy="2676484"/>
        </a:xfrm>
        <a:prstGeom prst="pieWedge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8. Customer Preferences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u="none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Examine how amenities impact pricing based on customer preferences</a:t>
          </a:r>
          <a:endParaRPr lang="en-US" sz="1600" u="none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1897207" y="3103408"/>
        <a:ext cx="1892560" cy="1892560"/>
      </dsp:txXfrm>
    </dsp:sp>
    <dsp:sp modelId="{DB1B162A-5190-48AA-922C-2CC325E84C07}">
      <dsp:nvSpPr>
        <dsp:cNvPr id="0" name=""/>
        <dsp:cNvSpPr/>
      </dsp:nvSpPr>
      <dsp:spPr>
        <a:xfrm>
          <a:off x="3347947" y="734289"/>
          <a:ext cx="924097" cy="803563"/>
        </a:xfrm>
        <a:prstGeom prst="circular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D5C12-ED71-4A9E-B0B2-076D9C0341D2}">
      <dsp:nvSpPr>
        <dsp:cNvPr id="0" name=""/>
        <dsp:cNvSpPr/>
      </dsp:nvSpPr>
      <dsp:spPr>
        <a:xfrm rot="10800000">
          <a:off x="3320243" y="4456375"/>
          <a:ext cx="924097" cy="80356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8BE0A-5093-4368-A69D-34235EAE0329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9967-C0DE-4078-8F90-F334617B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2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69967-C0DE-4078-8F90-F334617B8C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4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69967-C0DE-4078-8F90-F334617B8C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0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69967-C0DE-4078-8F90-F334617B8C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8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2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7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7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4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2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2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7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386E74-6794-4C41-98D5-EFF8BEA1CFC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A9C1D0-737E-4905-BE6E-D96BD7138CC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1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09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30982" y="3560618"/>
            <a:ext cx="6761018" cy="221672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Exploratory Data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Analysis (EDA) for    Real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Estate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Unbounded" pitchFamily="34" charset="-122"/>
                <a:cs typeface="Arial" panose="020B0604020202020204" pitchFamily="34" charset="0"/>
              </a:rPr>
              <a:t>Pricing</a:t>
            </a:r>
          </a:p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By Latha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Payani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0" y="277089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277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1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45" y="138545"/>
            <a:ext cx="1194261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lgerian" panose="04020705040A02060702" pitchFamily="82" charset="0"/>
              </a:rPr>
              <a:t>Feature Engineering and Size Impact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21364"/>
            <a:ext cx="11402291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636" y="321025"/>
            <a:ext cx="11069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Algerian" panose="04020705040A02060702" pitchFamily="82" charset="0"/>
              </a:rPr>
              <a:t> Market Trends and Historical Pricing</a:t>
            </a:r>
            <a:endParaRPr lang="en-IN" sz="32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219"/>
            <a:ext cx="8353425" cy="5191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3425" y="1773381"/>
            <a:ext cx="3838575" cy="429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Price Surge </a:t>
            </a:r>
          </a:p>
          <a:p>
            <a:pPr algn="ctr"/>
            <a:endParaRPr lang="en-US" u="sng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Significant Increase in home Values Observed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     New Developments</a:t>
            </a:r>
          </a:p>
          <a:p>
            <a:pPr algn="ctr"/>
            <a:endParaRPr lang="en-US" u="sng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 of new housing projects boosts supply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u="sng" dirty="0">
                <a:solidFill>
                  <a:srgbClr val="C00000"/>
                </a:solidFill>
              </a:rPr>
              <a:t>Depreciation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Increase in mortgage rates impact buyer affordability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89822" y="1773381"/>
            <a:ext cx="983674" cy="51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2019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534402" y="3020290"/>
            <a:ext cx="983674" cy="51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2021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8589822" y="4330133"/>
            <a:ext cx="983674" cy="51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63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527" y="124692"/>
            <a:ext cx="11901055" cy="748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Customer Preferences and Amenities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7" y="1304491"/>
            <a:ext cx="7003040" cy="51911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342908" y="1537855"/>
            <a:ext cx="1274619" cy="550718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Amenities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08473" y="1537855"/>
            <a:ext cx="3034145" cy="67887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 enhancing property value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516090" y="2535381"/>
            <a:ext cx="1392382" cy="5334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Pool Area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08472" y="2763980"/>
            <a:ext cx="3034145" cy="67887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Preferences aligning with prices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682346" y="3844635"/>
            <a:ext cx="1392382" cy="5334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08472" y="4111335"/>
            <a:ext cx="3034145" cy="67887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Amenities affecting market prices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074728" y="5666507"/>
            <a:ext cx="3034145" cy="67887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Market Value of property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212281" y="5167742"/>
            <a:ext cx="1392382" cy="53340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Price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6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127" y="221673"/>
            <a:ext cx="6096000" cy="540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sz="3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Sentiment Analysis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1138237"/>
            <a:ext cx="8534400" cy="519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82" y="2466110"/>
            <a:ext cx="2493054" cy="2280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11491" y="1634836"/>
            <a:ext cx="3380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Customer Feedback </a:t>
            </a:r>
            <a:endParaRPr lang="en-IN" sz="2400" dirty="0"/>
          </a:p>
        </p:txBody>
      </p:sp>
      <p:sp>
        <p:nvSpPr>
          <p:cNvPr id="10" name="Oval 9"/>
          <p:cNvSpPr/>
          <p:nvPr/>
        </p:nvSpPr>
        <p:spPr>
          <a:xfrm>
            <a:off x="9684328" y="4932216"/>
            <a:ext cx="276710" cy="4017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0266219" y="4932216"/>
            <a:ext cx="222245" cy="4017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751510" y="4932216"/>
            <a:ext cx="179726" cy="401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1208900" y="4932216"/>
            <a:ext cx="165872" cy="4017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652436" y="4932216"/>
            <a:ext cx="179345" cy="40178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837" y="193964"/>
            <a:ext cx="1048789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C00000"/>
                </a:solidFill>
                <a:latin typeface="Algerian" panose="04020705040A02060702" pitchFamily="82" charset="0"/>
              </a:rPr>
              <a:t>Challenges in Real Estate Data Analysis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509" y="1427018"/>
            <a:ext cx="11693236" cy="525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Quality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Market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Dynamics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Ensure Consistent data Standards                                                  Analyze rapidly changing market trends     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to avoid </a:t>
            </a:r>
            <a:r>
              <a:rPr lang="en-US" dirty="0">
                <a:solidFill>
                  <a:srgbClr val="C00000"/>
                </a:solidFill>
              </a:rPr>
              <a:t>misleading conclusions during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            to capture true pricing influences.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                      analysis.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              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Selection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Missing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 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Identify relevant variables that Significantly impact                        Develop Strategies to handle missing values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         house pricing accuracy in models.                                                     Without introducing bias in outcomes.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                    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                          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Preferences</a:t>
            </a:r>
          </a:p>
          <a:p>
            <a:endParaRPr lang="en-US" sz="24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                           Incorporate Subjective buyer preferences to 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                                   to capture true market values expectations.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91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0472" y="1066800"/>
            <a:ext cx="8423563" cy="491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lang="en-IN" sz="5400" dirty="0">
              <a:solidFill>
                <a:srgbClr val="C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1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2" y="1191490"/>
            <a:ext cx="3626816" cy="55279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1999" cy="8451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      EDA Techniques for Real Estate Pricing</a:t>
            </a:r>
            <a:endParaRPr lang="en-IN" sz="4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448582"/>
              </p:ext>
            </p:extLst>
          </p:nvPr>
        </p:nvGraphicFramePr>
        <p:xfrm>
          <a:off x="4156366" y="665018"/>
          <a:ext cx="8035634" cy="619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991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Data Cleaning and Preparation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6" y="928255"/>
            <a:ext cx="1866747" cy="17621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34" y="5020423"/>
            <a:ext cx="2143125" cy="17549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11" y="1041624"/>
            <a:ext cx="2838846" cy="16488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09" y="2690446"/>
            <a:ext cx="2258291" cy="18740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092703" y="1274617"/>
            <a:ext cx="2770909" cy="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Loading data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Loaded housing data into a pandas Data Frame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9636" y="1205345"/>
            <a:ext cx="2604655" cy="1288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Handling </a:t>
            </a:r>
            <a:r>
              <a:rPr lang="en-US" u="sng" dirty="0" smtClean="0">
                <a:solidFill>
                  <a:srgbClr val="C00000"/>
                </a:solidFill>
              </a:rPr>
              <a:t>Missing Values</a:t>
            </a:r>
            <a:endParaRPr lang="en-IN" u="sng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and removed missing values by use of median and mode.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30836" y="3164034"/>
            <a:ext cx="2175725" cy="1160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Removed Duplicate Values</a:t>
            </a:r>
            <a:endParaRPr lang="en-IN" u="sng" dirty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Using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dropna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    I have removed duplicates in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5720" y="5020423"/>
            <a:ext cx="2840182" cy="1371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Outliers</a:t>
            </a:r>
            <a:endParaRPr lang="en-IN" u="sng" dirty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IQR (Inter Quartile Range) method to Handled outliers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27" y="2925723"/>
            <a:ext cx="3502637" cy="16009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67020" y="3099949"/>
            <a:ext cx="2590800" cy="1191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Standardize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fields, Standardize measurement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units.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2" y="4634661"/>
            <a:ext cx="2143125" cy="21431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479964" y="5020423"/>
            <a:ext cx="2646218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Data Validation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checks to ensure data meets quality standards before analysis.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309" y="235527"/>
            <a:ext cx="10460182" cy="692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Uni</a:t>
            </a:r>
            <a:r>
              <a:rPr lang="en-US" sz="4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-Variant Analysis</a:t>
            </a:r>
            <a:endParaRPr lang="en-IN" sz="4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AutoShape 2" descr="data:image/png;base64,iVBORw0KGgoAAAANSUhEUgAAA+0AAAK7CAYAAACH525NAAAAOXRFWHRTb2Z0d2FyZQBNYXRwbG90bGliIHZlcnNpb24zLjkuMiwgaHR0cHM6Ly9tYXRwbG90bGliLm9yZy8hTgPZAAAACXBIWXMAAA9hAAAPYQGoP6dpAAChQ0lEQVR4nOzdd3xV9eH/8fe5Nzc3e29ICIS9ZAm4KqiIiKh114m11J+z1lWpVkHbovbrxNlWxTpqh6MuRARBBVSGTMNOCCODbLKTe+/vjyRXAglk3OTcm7yej0ceD3Pvuee+kwbKO59luFwulwAAAAAAgNexmB0AAAAAAAA0j9IOAAAAAICXorQDAAAAAOClKO0AAAAAAHgpSjsAAAAAAF6K0g4AAAAAgJeitAMAAAAA4KUo7QAAAAAAeClKOwAAAAAAXorSDgDwOQsWLJBhGFqzZk2zz5933nlKTU3t2lCdwDCMJh/h4eGaNGmSPvnkk1a9ftmyZTIMQ8uWLevcoEdITU11Z7ZYLAoPD9eQIUN07bXX6vPPP2/2NYZhaM6cOW16n08//bTNr2nuvY7389QeBw4c0Jw5c7R+/fqjnpszZ44Mw/DYewEAujdKOwAAXuySSy7RqlWrtGLFCj3//PPKycnRjBkzWlXcx4wZo1WrVmnMmDFdkLSpU045RatWrdLKlSv17rvv6tZbb1VGRoamTp2qSy65RLW1tU2uX7VqlX71q1+16T0+/fRTzZ07t83Z2vNebXXgwAHNnTu32dL+q1/9SqtWrerU9wcAdB9+ZgcAAAAti4+P18SJEyVJJ598sk466ST1799fTz/9tKZPn97sa2pra2UYhsLCwtyv7WoRERFN3vuss87SLbfcojlz5mju3Ll64IEH9Nhjj7mf7+ycLpdLVVVVCgwMNO170qh3797q3bu3qRkAAL6DkXYAQI9QVVWl2bNnq2/fvvL391evXr10yy23qLi4uMl1LU3TTk1N1cyZM92fV1RU6O6771bfvn0VEBCgqKgojRs3Tv/85z+bvG7NmjU6//zzFRUVpYCAAI0ePVr//ve/2/11pKWlKTY2Vnv27JH00xT4N954Q3fddZd69eolu92unTt3tjg9/rvvvtOMGTMUHR2tgIAApaWl6Y477mhyzY4dO3TllVcqLi5OdrtdQ4YM0fPPP9/u3I3mzJmjYcOG6bnnnlNVVZX78SO/78f7/s6cOdOd5/AlBJmZme7Hbr31Vr300ksaMmSI7Ha7Xn/99Wbfq1FRUZGuv/56RUVFKTg4WDNmzNDu3bubXHPkz0GjSZMmadKkSZLq/zc58cQTJUnXX3+9O1vjezY3Pd7pdOrxxx/X4MGDZbfbFRcXp2uvvVb79u076n2GDx+u1atX67TTTlNQUJD69eunRx99VE6ns+VvPADAZzHSDgDwWQ6HQ3V1dUc97nK5jvr8wgsv1JIlSzR79myddtpp2rhxox566CGtWrVKq1atkt1ub9N733nnnXrjjTf0xz/+UaNHj1Z5ebk2b96sgoIC9zVffvmlzjnnHE2YMEEvvfSSwsPD9c477+jyyy9XRUVFs+XveIqKilRQUKABAwY0eXz27Nk66aST9NJLL8lisSguLk45OTlHvX7RokWaMWOGhgwZoieffFIpKSnKzMxsstb8xx9/1Mknn6yUlBQ98cQTSkhI0KJFi3T77bcrPz9fDz30UJtzH27GjBl69NFHtWbNGp166qnNXnO87+8f/vAHlZeX67///W+TqeaJiYnu//7ggw/09ddf68EHH1RCQoLi4uKOmeuGG27QlClT9Pbbb2vv3r164IEHNGnSJG3cuFERERGt/vrGjBmj1157Tddff70eeOAB94yIY42u33TTTfrrX/+qW2+9Veedd54yMzP1hz/8QcuWLdO6desUExPjvjYnJ0dXXXWV7rrrLj300EN6//33NXv2bCUlJenaa69tdU4AgG+gtAMAfNaxpjn36dPH/d+ff/65Fi1apMcff1z33HOPJGnKlClKTk7W5Zdfrn/84x+aNWtWm957xYoVOvvss/Xb3/7W/diR09VvvvlmDRs2TEuXLpWfX/3/5U6dOlX5+fn6/e9/r2uvvVYWy7EnvblcLtXV1cnlcmnXrl2688475XQ6ddVVVzW5Li0tTf/5z3+Om/uWW25RSkqKvvvuOwUEBLgfv/76693/feeddyo0NFTffPONwsLCJNV/v6qrq/Xoo4/q9ttvV2Rk5HHfqyWN/9scOHCgxWuO9/1NS0tTfHy8pJZ/DsrKyrRp06ZWZx03bpxeeeUV9+fDhg3TKaecoueff173339/q+4hSWFhYRo+fLg75/Gm42/dulV//etfdfPNN2v+/Pnux0ePHq0JEyboqaee0p/+9Cf34wUFBfr00081fvx4SfVLD5YtW6a3336b0g4A3RDT4wEAPusf//iHVq9efdTHkaO3S5culaSjRrYvvfRSBQcHa8mSJW1+7/Hjx2vhwoW67777tGzZMlVWVjZ5fufOndq6dau7XNfV1bk/zj33XGVnZ2vbtm3HfZ8XXnhBNptN/v7+GjJkiFauXKmHH35YN998c5PrLr744uPea/v27dq1a5duuOGGJoX9cFVVVVqyZIl+/vOfKygo6KjcVVVV+vbbb4/7Xsdy5EyI5hzv+9saZ5xxRpt+uXDkL0JOPvlk9enTR19++WWb37stGu9/5M/n+PHjNWTIkKN+PhMSEtyFvdHIkSPdSyYAAN0LI+0AAJ81ZMgQjRs37qjHw8PDtXfvXvfnBQUF8vPzU2xsbJPrDMNQQkJCkyntrfXss8+qd+/e+te//qXHHntMAQEBmjp1qv7yl79owIABys3NlSTdfffduvvuu5u9R35+/nHf57LLLtM999wjwzAUGhqqtLQ0Wa3Wo647fFp4Sw4ePCjp2NO0CwoKVFdXp/nz5zcZ9W1r7mNpLJdJSUktXnO8729rtOZ7criEhIRmH2vPz0dbNN6/ubxJSUlHlfHo6OijrrPb7e36xQYAwPtR2gEA3V50dLTq6up08ODBJsXd5XIpJyfHvWmYVF9+qqurj7rHkcUtODhYc+fO1dy5c5Wbm+seFZ4xY4a2bt3qXoM8e/ZsXXTRRc3mGjRo0HGzx8bGNvuLiSO15tzvxq/9yM3NDhcZGSmr1aprrrlGt9xyS7PX9O3b97jv1RKXy6WPPvpIwcHBx/y6jvf9bY22noXe3B4AOTk56t+/v/vzgICAZn8+8vPzm6w7b4vGEp6dnX3UL1QOHDjQ7vsCALoHpscDALq9M888U5L05ptvNnn83XffVXl5uft5qX538I0bNza5bunSpSorK2vx/vHx8Zo5c6Z+8YtfaNu2baqoqNCgQYM0YMAAbdiwQePGjWv2IzQ01INf5fENHDhQaWlpevXVV5stnpIUFBSkyZMn64cfftDIkSObzd3cSG9rzZ07Vz/++KN+85vftDhF/0jNfX8luTcP9NQI81tvvdXk85UrV2rPnj3uXeGl5n8+tm/fftRSh7ZkO+OMMyQd/fO5evVqpaenN/n5BAD0PIy0AwC6vSlTpmjq1Kn63e9+p9LSUp1yyinu3eNHjx6ta665xn3tNddcoz/84Q968MEHdfrpp+vHH3/Uc889p/Dw8Cb3nDBhgs477zyNHDlSkZGRSk9P1xtvvKGTTjpJQUFBkqSXX35Z06ZN09SpUzVz5kz16tVLhYWFSk9P17p161q1cZynPf/885oxY4YmTpyo3/72t0pJSVFWVpYWLVrkLq3PPPOMTj31VJ122mm66aablJqaqkOHDmnnzp366KOP3HsEHEtxcbF77Xt5ebm2bdumd955R19//bUuu+wyzZ0795ivb833d8SIEZKkxx57TNOmTZPVatXIkSPl7+/fru/NmjVr9Ktf/UqXXnqp9u7dq/vvv1+9evVqsn/ANddco6uvvlo333yzLr74Yu3Zs0ePP/74UUsv0tLSFBgYqLfeektDhgxRSEiIkpKSml0SMGjQIP3617/W/PnzZbFYNG3aNPfu8cnJyU024wMA9DyUdgBAt2cYhj744APNmTNHr732mv70pz8pJiZG11xzjf785z83Oe7tnnvuUWlpqRYsWKD/+7//0/jx4/Xvf/9bF1xwQZN7nnHGGfrwww/11FNPqaKiQr169dK1117bZJfxyZMn6/vvv9ef/vQn3XHHHSoqKlJ0dLSGDh2qyy67rMu+/sNNnTpVX331lR5++GHdfvvtqqqqUu/evXX++ee7rxk6dKjWrVunRx55RA888IDy8vIUERGhAQMG6Nxzz23V+6xYsUInnXSSDMNQcHCwevXqpfHjx+uBBx7Q2WeffdzXt+b7e+WVV2rFihV64YUX9PDDD8vlcikjI0Opqalt/r5I0iuvvKI33nhDV1xxhaqrqzV58mQ988wzioqKavKeBw4c0EsvvaTXXntNw4cP14svvnjULyGCgoL06quvau7cuTr77LNVW1urhx56qNnz4SXpxRdfVFpaml555RU9//zzCg8P1znnnKN58+Z1aGYDAMD3Ga7WbOEKAAAAAAC6HGvaAQAAAADwUpR2AAAAAAC8FKUdAAAAAAAvRWkHAAAAAMBLUdoBAAAAAPBSlHYAAAAAALwU57RLcjqdOnDggEJDQ2UYhtlxAAAAAADdnMvl0qFDh5SUlCSLpeXxdEq7pAMHDig5OdnsGAAAAACAHmbv3r3q3bt3i89T2iWFhoZKqv9mhYWFmZwGAAAAANDdlZaWKjk52d1HW0Jpl9xT4sPCwijtAAAAAIAuc7wl2mxEBwAAAACAl6K0AwAAAADgpSjtAAAAAAB4Kda0AwAAAPAIh8Oh2tpas2MAXsFqtcrPz6/Dx4pT2gEAAAB0WFlZmfbt2yeXy2V2FMBrBAUFKTExUf7+/u2+B6UdAAAAQIc4HA7t27dPQUFBio2N7fDIIuDrXC6XampqdPDgQWVkZGjAgAGyWNq3Op3SDgAAAKBDamtr5XK5FBsbq8DAQLPjAF4hMDBQNptNe/bsUU1NjQICAtp1HzaiAwAAAOARjLADTbV3dL3JPTyQAwAAAAAAdAJKOwAAAAAAXorSDgAAAACdxDAMffDBBx6/76RJk3THHXe4P09NTdXTTz/t8fdp7r3QtSjtAAAAANBGM2fOlGEYMgxDNptN8fHxmjJlil599VU5nU73ddnZ2Zo2bVqr7tmWgv/ee+/pkUceaU/0Fi1btkyGYai4uLjT3wutR2kHAAAAgHY455xzlJ2drczMTC1cuFCTJ0/Wb37zG5133nmqq6uTJCUkJMhut3vsPWtrayVJUVFRCg0N9dh9j6Ur3wtHo7QDAAAAQDvY7XYlJCSoV69eGjNmjH7/+9/rf//7nxYuXKgFCxZIajp6XlNTo1tvvVWJiYkKCAhQamqq5s2bJ6l+ersk/fznP5dhGO7P58yZo1GjRunVV19Vv379ZLfb5XK5mp2yfujQIV155ZUKCQlRUlKS5s+f734uMzNThmFo/fr17seKi4tlGIaWLVumzMxMTZ48WZIUGRkpwzA0c+ZMSUdPjy8qKtK1116ryMhIBQUFadq0adqxY4f7+QULFigiIkKLFi3SkCFDFBIS4v4FB9qO0g4AAAAAHnLGGWfohBNO0HvvvXfUc88++6w+/PBD/fvf/9a2bdv05ptvusv56tWrJUmvvfaasrOz3Z9L0s6dO/Xvf/9b7777bpPSfaS//OUvGjlypNatW6fZs2frt7/9rRYvXtyq3MnJyXr33XclSdu2bVN2draeeeaZZq+dOXOm1qxZow8//FCrVq2Sy+XSueee654FIEkVFRX6v//7P73xxhv66quvlJWVpbvvvrtVWdCUn9kBAAAAAKA7GTx4sDZu3HjU41lZWRowYIBOPfVUGYahPn36uJ+LjY2VJEVERCghIaHJ62pqavTGG2+4r2nJKaecovvuu0+SNHDgQK1YsUJPPfWUpkyZctzMVqtVUVFRkqS4uDhFREQ0e92OHTv04YcfasWKFTr55JMlSW+99ZaSk5P1wQcf6NJLL5VUP43/pZdeUlpamiTp1ltv1cMPP3zcHDgaI+0AAAAA4EEul0uGYRz1+MyZM7V+/XoNGjRIt99+uz7//PNW3a9Pnz7HLeySdNJJJx31eXp6eutCt1J6err8/Pw0YcIE92PR0dEaNGhQk/cKCgpyF3ZJSkxMVF5enkez9BSUdgAAAADwoPT0dPXt2/eox8eMGaOMjAw98sgjqqys1GWXXaZLLrnkuPcLDg5ud5bGXx5YLPXVz+VyuZ87fDp7ax3++iMfP/wXFTab7agcLb0Wx0ZpBwAAAAAPWbp0qTZt2qSLL7642efDwsJ0+eWX629/+5v+9a9/6d1331VhYaGk+qLrcDja/d7ffvvtUZ8PHjxY0k/T7w/fDO7I9fH+/v6SdMwMQ4cOVV1dnb777jv3YwUFBdq+fbuGDBnS7uxoGWvaAQAAAKAdqqurlZOTI4fDodzcXH322WeaN2+ezjvvPF177bVHXf/UU08pMTFRo0aNksVi0X/+8x8lJCS414+npqZqyZIlOuWUU2S32xUZGdmmPCtWrNDjjz+uCy+8UIsXL9Z//vMfffLJJ5KkwMBATZw4UY8++qhSU1OVn5+vBx54oMnr+/TpI8Mw9PHHH+vcc89VYGCgQkJCmlwzYMAAXXDBBZo1a5ZefvllhYaG6r777lOvXr10wQUXtCkvWoeRdgAAAABoh88++0yJiYlKTU3VOeecoy+//FLPPvus/ve//8lqtR51fUhIiB577DGNGzdOJ554ojIzM/Xpp5+6p64/8cQTWrx4sZKTkzV69Og257nrrru0du1ajR49Wo888oieeOIJTZ061f38q6++qtraWo0bN06/+c1v9Mc//rHJ63v16qW5c+fqvvvuU3x8vG699dZm3+e1117T2LFjdd555+mkk06Sy+XSp59+etSUeHiG4WJhgUpLSxUeHq6SkhKFhYWZHQcAAADwKVVVVcrIyFDfvn0VEBBgdhzAaxzrz0Zreygj7QAAAAAAeClKOwAAAAAAXorSDgAAAACAl2L3eMCDsrKylJ+f36F7xMTEKCUlxUOJAAAAAPgySjvgIVlZWRo8ZIgqKyo6dJ/AoCBtTU+nuAMAAACgtAOekp+fr8qKCl31u78oPiWtXffIzdqltx67R/n5+ZR2AAAAAJR2wNPiU9LUe8Aws2MAAAAA6AZM3Yjuq6++0owZM5SUlCTDMPTBBx80ed4wjGY//vKXv7ivmTRp0lHPX3HFFV38lQAAAAAA4HmmjrSXl5frhBNO0PXXX6+LL774qOezs7ObfL5w4ULdcMMNR107a9YsPfzww+7PAwMDOycwAAAAgFbzxCa9bcGGvuiOTC3t06ZN07Rp01p8PiEhocnn//vf/zR58mT169evyeNBQUFHXQsAAADAPJ7apLctzNjQd8GCBbrjjjtUXFzc6e9lGIbef/99XXjhhZ3+XseTmpqqO+64Q3fccYdH7ztz5kwVFxe7Z2FPmjRJo0aN0tNPP+3R92nuvbyVz6xpz83N1SeffKLXX3/9qOfeeustvfnmm4qPj9e0adP00EMPKTQ0tMV7VVdXq7q62v15aWlpp2QGAAAAeipPbNLbFu3Z0DcvL09/+MMftHDhQuXm5ioyMlInnHCC5syZo5NOOqnTsqampmrPnj2S6mcJ9+vXT7fddptuvPHGY74uOztbkZGRnZZrzpw5mjt3riTJarUqIiJCQ4cO1UUXXaSbbrpJdrvdfe3q1asVHBzcqvu2peA/88wzcrlc7crfkszMTPXt21c//PCDRo0a1anv1Rl8prS//vrrCg0N1UUXXdTk8auuukp9+/ZVQkKCNm/erNmzZ2vDhg1avHhxi/eaN2+e+4cRAAAAQOfx5k16L774YtXW1ur1119Xv379lJubqyVLlqiwsLDT3/vhhx/WrFmzVFZWpgULFuj//b//p4iICF1++eVHXVtTUyN/f/8umV08bNgwffHFF3I6nSooKNCyZcv0xz/+UW+88YaWLVvmHhyNjY316Ps6HA4ZhqHw8HCP3vdYuvK9OsLUjeja4tVXX9VVV12lgICAJo/PmjVLZ511loYPH64rrrhC//3vf/XFF19o3bp1Ld5r9uzZKikpcX/s3bu3s+MDAAAA8CLFxcX65ptv9Nhjj2ny5Mnq06ePxo8fr9mzZ2v69Onu65588kmNGDFCwcHBSk5O1s0336yysrJj3vujjz7S2LFjFRAQoH79+mnu3Lmqq6trck1oaKgSEhLUv39//fGPf9SAAQOaTAm/9dZbdeeddyomJkZTpkyRpKM27963b5+uuOIKRUVFKTg4WOPGjdN3333XphxH8vPzU0JCgpKSkjRixAjddtttWr58uTZv3qzHHnvMfV1qamqTKetz5sxRSkqK7Ha7kpKSdPvtt7u/lj179ui3v/2te+NwqX5ZQUREhD7++GMNHTpUdrtde/bs0cyZM4+a/l9XV6dbb71VERERio6O1gMPPNBkhLy5Tc0jIiK0YMECSVLfvn0lSaNHj5ZhGJo0aZIkHfVe1dXVuv322xUXF6eAgACdeuqpWr16tfv5ZcuWyTAMLVmyROPGjVNQUJBOPvlkbdu27Zjf047yidL+9ddfa9u2bfrVr3513GvHjBkjm82mHTt2tHiN3W5XWFhYkw8AAAAAPUdISIhCQkL0wQcfNFk6eySLxaJnn31Wmzdv1uuvv66lS5fq3nvvbfH6RYsW6eqrr9btt9+uH3/8US+//LIWLFigP/3pT8fMExAQoNraWvfnr7/+uvz8/LRixQq9/PLLR11fVlam008/XQcOHNCHH36oDRs26N5775XT6exQjuYMHjxY06ZN03vvvdfs8//973/11FNP6eWXX9aOHTv0wQcfaMSIEZKk9957T71799bDDz+s7OzsJpuNV1RUaN68efr73/+uLVu2KC4urtn7N34vvvvuOz377LN66qmn9Pe//73V+b///ntJ0hdffKHs7OwWv457771X7777rl5//XWtW7dO/fv319SpU4+aeXH//ffriSee0Jo1a+Tn56df/vKXrc7SHj4xPf6VV17R2LFjdcIJJxz32i1btqi2tlaJiYldkAwAAACAL/Lz89OCBQs0a9YsvfTSSxozZoxOP/10XXHFFRo5cqT7usPXYfft21ePPPKIbrrpJr3wwgvN3vdPf/qT7rvvPl133XWSpH79+umRRx7Rvffeq4ceeuio6+vq6vTmm29q06ZNuummm9yP9+/fX48//niL+d9++20dPHhQq1evVlRUlPs17c1xPIMHD9bnn3/e7HNZWVlKSEjQWWedJZvNppSUFI0fP16SFBUVJavV6p5ZcLja2lq98MILx+15ycnJeuqpp2QYhgYNGqRNmzbpqaee0qxZs1qVvXEqf3R0dItLDMrLy/Xiiy9qwYIF7s3S//a3v2nx4sV65ZVXdM8997iv/dOf/qTTTz9dknTfffdp+vTpqqqqOmpWuKeYOtJeVlam9evXa/369ZKkjIwMrV+/XllZWe5rSktL9Z///KfZUfZdu3bp4Ycf1po1a5SZmalPP/1Ul156qUaPHq1TTjmlq74MAAAAAD7o4osvdo9UT506VcuWLdOYMWPc06ol6csvv9SUKVPUq1cvhYaG6tprr1VBQYHKy8ubvefatWv18MMPu0fyQ0JCNGvWLGVnZ6visJ30f/e73ykkJESBgYG65ZZbdM899zTZiG7cuHHHzL5+/XqNHj3aXdjbm6O1XC6Xe2r7kS699FJVVlaqX79+mjVrlt5///3jTsOXJH9//ya/IGnJxIkTm7z3SSedpB07dsjhcLT+CziOXbt2qba2tkmPtNlsGj9+vNLT05tce3jmxsHivLw8j2U5kqkj7WvWrNHkyZPdn995552SpOuuu879B+Wdd96Ry+XSL37xi6Ne7+/vryVLluiZZ55RWVmZkpOTNX36dD300EOyWq1d8jUAAAAA8F0BAQGaMmWKpkyZogcffFC/+tWv9NBDD2nmzJnas2ePzj33XP2///f/9MgjjygqKkrffPONbrjhhiZT2Q/ndDo1d+7cozbQbnyvRvfcc49mzpypoKAgJSYmHlWIj7cze2Bg4DGfb22O1kpPT3evDT9ScnKytm3bpsWLF+uLL77QzTffrL/85S9avny5bDZbi/cMDAxs8RcBbWEYxlG7wLf0v09LGl9/ZJ7mfllx+NfU+FzjsoTOYGppnzRp0nG32P/1r3+tX//6180+l5ycrOXLl3dGNAAAAAA90NChQ92bmq1Zs0Z1dXV64oknZLHUT1L+97//fczXjxkzRtu2bWsyVb05MTExx73mWEaOHKm///3vKiwsbHa0vbU5WmPr1q367LPPNHv27BavCQwM1Pnnn6/zzz9ft9xyiwYPHqxNmzZpzJgx8vf379Co+LfffnvU5wMGDHAP1MbGxjZZK79jx44mswn8/f0l6ZgZ+vfvL39/f33zzTe68sorJdUX/zVr1nj8LPq28ok17QAAAAB8U27WLq98n4KCAl166aX65S9/qZEjRyo0NFRr1qzR448/rgsuuECSlJaWprq6Os2fP18zZszQihUr9NJLLx3zvg8++KDOO+88JScn69JLL5XFYtHGjRu1adMm/fGPf2z313ekX/ziF/rzn/+sCy+8UPPmzVNiYqJ++OEHJSUl6aSTTmp3jrq6OuXk5Bx15NuoUaOarOs+3IIFC+RwODRhwgQFBQXpjTfeUGBgoPr06SOpfqf5r776SldccYXsdrtiYmLa9LXu3btXd955p2688UatW7dO8+fP1xNPPOF+/owzztBzzz2niRMnyul06ne/+12T0fC4uDgFBgbqs88+U+/evRUQEHDUcW/BwcG66aabdM899ygqKkopKSl6/PHHVVFRoRtuuKFNeT2N0g4AAADA42JiYhQYFKS3Hmu+6HWGwKCgVhfCkJAQTZgwQU899ZR7PXNycrJmzZql3//+95KkUaNG6cknn9Rjjz2m2bNn62c/+5nmzZuna6+9tsX7Tp06VR9//LEefvhhPf7447LZbBo8eHCrTsJqC39/f33++ee66667dO6556qurk5Dhw7V888/36EcW7ZsUWJioqxWq8LDwzV06FDNnj1bN910k+x2e7OviYiI0KOPPqo777xTDodDI0aM0EcffaTo6GhJ9WfS33jjjUpLS1N1dfVxZ1sf6dprr1VlZaXGjx8vq9Wq2267rcls7CeeeELXX3+9fvaznykpKUnPPPOM1q5d637ez89Pzz77rB5++GE9+OCDOu2007Rs2bKj3ufRRx+V0+nUNddco0OHDmncuHFatGiRIiMj25TX0wxXW79j3VBpaanCw8NVUlLC8W9ot3Xr1mns2LG68/n31HvAsHbdY9+OLXrylou0du1ajRkzxsMJAQAAOkdVVZUyMjLUt2/fJuuls7KylJ+f32U5YmJilJKS0mXvBxxPS382pNb3UEbaAQAAAHSKlJQUSjTQQaYe+QYAAAAAAFrGSDvghY48C7KtmBoGAAAAdA+UdsCLlBYelCRdffXVHbpPYFCQtqanU9wBAAAAH0dpB7xIZVmpJGn6jfdr0Mix7bpHbtYuvfXYPcrPz6e0AwCALsUe10BTnvgzQWkHvFB0Up9270APAADQ1axWqySppqZGgYGBJqcBvEdFRYUkNTk3vq0o7QAAAAA6xM/PT0FBQTp48KBsNpssFva7Rs/mcrlUUVGhvLw8RUREuH+x1R6UdgAAAAAdYhiGEhMTlZGRoT179pgdB/AaERERSkhI6NA9KO0AAAAAOszf318DBgxQTU2N2VEAr2Cz2To0wt6I0g4AAADAIywWiwICAsyOAXQrLDYBAAAAAMBLUdoBAAAAAPBSlHYAAAAAALwUpR0AAAAAAC9FaQcAAAAAwEtR2gEAAAAA8FKUdgAAAAAAvBSlHQAAAAAAL0VpBwAAAADAS1HaAQAAAADwUpR2AAAAAAC8FKUdAAAAAAAvRWkHAAAAAMBLUdoBAAAAAPBSlHYAAAAAALwUpR0AAAAAAC9FaQcAAAAAwEtR2gEAAAAA8FKUdgAAAAAAvBSlHQAAAAAAL0VpBwAAAADAS1HaAQAAAADwUpR2AAAAAAC8FKUdAAAAAAAvRWkHAAAAAMBLUdoBAAAAAPBSlHYAAAAAALwUpR0AAAAAAC9FaQcAAAAAwEtR2gEAAAAA8FKUdgAAAAAAvBSlHQAAAAAAL0VpBwAAAADAS1HaAQAAAADwUpR2AAAAAAC8FKUdAAAAAAAvRWkHAAAAAMBLUdoBAAAAAPBSlHYAAAAAALwUpR0AAAAAAC9FaQcAAAAAwEtR2gEAAAAA8FKUdgAAAAAAvBSlHQAAAAAAL0VpBwAAAADAS1HaAQAAAADwUpR2AAAAAAC8FKUdAAAAAAAvRWkHAAAAAMBLUdoBAAAAAPBSlHbACzldUm5plcqr6+RyucyOAwAAAMAkfmYHANCUNSRaP1TF6OvVeyVJATaLooPtignx1wnJEYoM8jc5IQAAAICuwkg74EXKZFfCtU+ozOUvq8WQIamq1qn9xZXasK9E/1mzT0XlNWbHBAAAANBFGGkHvERGfrk2qY/8Qq0KMmp12cQBCva3qrCiRgVlNVqXVaT8shq998N+XTq2t8ICbWZHBgAAANDJGGkHvMDmAyX6aMMBOWRVZeYGjQ7IV3igTX5Wi+JCAzQkMUw/H91LkUE2lVXX6b0f9qu8us7s2AAAAAA6GaUdMNmhqlot23pQLklxKlbefx6Sn3H05nNB/n76+eheCg3wU0llrd5fv19VtY6uDwwAAACgy1DaAZOtziySw+VSr4hADVC25Gx5BD00wKaLRvdSsL9VBWU1+nhjNrvLAwAAAN0YpR0wUWllrbYcKJEkTewXJaMVr4kI8tfPR/eSzWpof3GltuUe6tyQAAAAAExDaQdMtDqzUE6X1DsyUL0jg1r9uugQu8alRkmSVuwsUK3D2VkRAQAAAJjI1NL+1VdfacaMGUpKSpJhGPrggw+aPD9z5kwZhtHkY+LEiU2uqa6u1m233aaYmBgFBwfr/PPP1759+7rwqwDap6SyVj9ml0qSJvaLbvPrxyRHKDTAT2XVdfohq9jD6QAAAAB4A1NLe3l5uU444QQ999xzLV5zzjnnKDs72/3x6aefNnn+jjvu0Pvvv6933nlH33zzjcrKynTeeefJ4WCDLni3xlH2lKgg9YoIbPPr/awWnZIWI0las6dQZewmDwAAAHQ7pp7TPm3aNE2bNu2Y19jtdiUkJDT7XElJiV555RW98cYbOuussyRJb775ppKTk/XFF19o6tSpHs8MeEJxRc1ho+xR7b7PwPgQrd8boJzSKq3aVaApQ+M9FREAAACAF/D6Ne3Lli1TXFycBg4cqFmzZikvL8/93Nq1a1VbW6uzzz7b/VhSUpKGDx+ulStXtnjP6upqlZaWNvkAutL3mYVyuaQ+0UFKDG/7KHsjwzD0s4H1o+0/Zpcqr7TKUxEBAAAAeAGvLu3Tpk3TW2+9paVLl+qJJ57Q6tWrdcYZZ6i6ulqSlJOTI39/f0VGRjZ5XXx8vHJyclq877x58xQeHu7+SE5O7tSvAzjcoapabc2p3/F9Yt+2r2U/UmJ4oAbGh0iSvtqRL06AAwAAALoPry7tl19+uaZPn67hw4drxowZWrhwobZv365PPvnkmK9zuVwyjJYPz5o9e7ZKSkrcH3v37vV0dKBFO/PK5HJJSeEBSggP8Mg9T+kfI6ul/gi4g9WtOTgOAAAAgC/w6tJ+pMTERPXp00c7duyQJCUkJKimpkZFRUVNrsvLy1N8fMtre+12u8LCwpp8AF1l18FySVL/uBCP3TMswKZhifU/xzsPWT12XwAAAADm8qnSXlBQoL179yoxMVGSNHbsWNlsNi1evNh9TXZ2tjZv3qyTTz7ZrJhAi8qr67S/uFKSlObB0i5Jo5IjJEnZlYb8IhI9em8AAAAA5jB19/iysjLt3LnT/XlGRobWr1+vqKgoRUVFac6cObr44ouVmJiozMxM/f73v1dMTIx+/vOfS5LCw8N1ww036K677lJ0dLSioqJ09913a8SIEe7d5AFvsju/fpQ9PsyusACbR+8dGeyv1OggZRZUKHTsDI/eGwAAAIA5TC3ta9as0eTJk92f33nnnZKk6667Ti+++KI2bdqkf/zjHyouLlZiYqImT56sf/3rXwoNDXW/5qmnnpKfn58uu+wyVVZW6swzz9SCBQtktTJFGN5nZ16ZJCkt1rOj7I1GJUcos6BCISPOUnmNs1PeAwAAAEDXMbW0T5o0Sa5jbHW9aNGi494jICBA8+fP1/z58z0ZDfC4qlqH9hVVSPLsevbDpUQFKdTm1CEFaUlGhU6b2ClvAwAAAKCL+NSadsCXZeSXy+mSooP9FRnk3ynvYRiGBoTWj7B/sqNCdQ5G2wEAAABfRmkHukjj1PjOGmVvlBLklKOiRAcrHPoiPbdT3wsAAABA56K0A12gps6pPYX1U+M7az17I6tFKlv/mSTp1W8yO/W9AAAAAHQuSjvQBfYUlMvhdCk80KaYkM6ZGn+4Qz98KqshfZ9ZqE37Sjr9/QAAAAB0Dko70AUOnxpvGEanv5+jrEAnJwdIkv65OqvT3w8AAABA56C0A52szuFURkH9+ez9O3lq/OHO6hskSfpo/QFV1ji67H0BAAAAeA6lHehkWUUVqnW4FGL3U3yYvcved1icv3pHBupQdZ0WbcnpsvcFAAAA4DmUdqCT7S2slCSlxgR1ydT4RhbD0CVje0uS/rN2b5e9LwAAAADP8TM7ANDdHSiuL+29I4K6/L0vHtNbT3+xQyt3FWhvYYWSo1qfISsrS/n5+R3OEBMTo5SUlA7fBwAAAOiJKO1AJ6qpc+rgoWpJUlJEQJe/f3JUkE7pH60VOwv07rp9uuOsga16XVZWlgYPGaLKiooOZwgMCtLW9HSKOwAAANAOlHagE2WXVMolKSzAT6EBNlMyXDo2WSt2Fui/a/fp9jMGyGI5/hT9/Px8VVZU6Krf/UXxKWntfu/crF1667F7lJ+fT2kHAAAA2oHSDnSi/Q1T43tFBJqW4ZzhCQr9n5/2FVXq24wCnZwW0+rXxqekqfeAYZ2YDgAAAMCxsBEd0IkaS3tSpHmlPcBm1YwTkiRJ/1mzz7QcAAAAANqO0g50kjqnU7ml9evZzRxpl6RLG3aRX7g5W6VVtaZmAQAAANB6lHagk+SWVsvhdCnQZlVEoDnr2RuNSo7QgLgQVdU69cnGbFOzAAAAAGg9SjvQSdzr2SMDu/R89uYYhqFLx9WPtr+7linyAAAAgK+gtAOd5IAXbEJ3uPNP6CXDkNbsKdK+oo4f5QYAAACg81HagU7gdLmUXVwlyZzz2ZuTEB6giX2jJUkfbWCKPAAAAOALKO1AJ8g/VK0ah1P+VotiQuxmx3G7YFT9LvL/W7/f5CQAAAAAWoPSDnSCxvXsiREBspi8nv1w04YnymY1tDXnkLblHDI7DgAAAIDjoLQDneBAw9R4b1nP3ig8yKZJg+IkSR9uYLQdAAAA8HaUdsDDXK7Ddo73stIuHT5F/oBcLpfJaQAAAAAcC6Ud8LCyOqmy1iGrxVBcmPesZ2905uB4Bftbta+oUuuyis2OAwAAAOAYKO2Ah+VX1/+xSggLkJ/F+/6IBfpbNXVYgiTpQzakAwAAALya9zUKwMcVVNdvPOeNU+Mbnd8wRf7jjdmqczhNTgMAAACgJZR2wMOKaupLe3y4902Nb3RK/xhFBfuroLxGK3YVmB0HAAAAQAso7YAHGX52ldY2lPbQAJPTtMxmtWj6iERJnNkOAAAAeDNKO+BBtrhUSYaC/K0KtvuZHeeYGneRX7Q5R1W1DpPTAAAAAGgOpR3wIP/4NElSXKj3To1vNCYlUknhASqvcWj59oNmxwEAAADQDEo74EE/lXbvnRrfyGIxNK1hivwnG7NNTgMAAACgOZR2wIPsCf0lSbE+MNIuSdNH1pf2Jem5TJEHAAAAvBClHfCQWodLtpg+knxjerwkjU6OUK+IQJXXOLRsG1PkAQAAAG9DaQc8JKukTobVT/4Wl0IDvHsTukaGYejcEQmSpE82MUUeAAAA8DaUdsBDdhfVSpIi/F0yDMPkNK03fWT9LvJL0nNVWcMUeQAAAMCbUNoBD9ld/FNp9yUn9A5Xr4hAVdQ4tGxbntlxAAAAAByG0g54SONIe6TNt0q7YRg6r2FDuo+ZIg8AAAB4FUo74AG1Dqcy3SPtTpPTtF3jLvJL0/NUUVNnchoAAAAAjSjtgAfszCtTrVNyVpcr2Df2oGtiRK9wJUcFqrLWoS+3sos8AAAA4C0o7YAHbN5fIkmqyd0tH9qDzs0wDE0fUb8h3SebDpicBgAAAEAjSjvgAVsOlEqSanJ3mZyk/RrXtS/dmqfKWt+b4g8AAAB0R5R2wAPcI+05O01O0n7DksKUEhWkqlqnfsipNjsOAAAAAFHagQ5zOF36Mbt+pL0613dLu2EYmjY8QZK0al+VyWkAAAAASJR2oMMy8stVUeOQ3WqortC314Of01Da12ZXS1abyWkAAAAAUNqBDmqcGp8a4Se5fHst+Am9I5QYHqCqOpcCU0ebHQcAAADo8SjtQAc1lvZ+kb4/Mm2xGJo6rH60PWjQySanAQAAAEBpBzpo84HuU9qln6bIB/afIKfL5DAAAABAD0dpBzrA5XLpx4bj3vpFdI/SfmJqlMLtFlkDQ3WwygcPnQcAAAC6EUo70AG5pdUqraqT1WKod5if2XE8wmoxNL5XgCRpfyV/RQAAAABm4l/kQAdsyz0kSUqNDpLN2n1GpU/qXV/aD1RY5HQxRx4AAAAwC6Ud6IAdDaV9UEKoyUk8a3icvxyVh1TtNJRdzJntAAAAgFko7UAHbMupL+0D4rpXafezGKrc+Z0kaWdemclpAAAAgJ6L0g50wPZuOtIuSRXbVkqSdh4sk4sp8gAAAIApKO1AOzmdLu1oGIUeGN/9Sntl5g/yM1wqq65Tbmm12XEAAACAHonSDrTT/uJKVdQ45G+1KDU6yOw4nueoVUKgU1L9aDsAAACArkdpB9qpcT17v9hg+Vm75x+lpMD6afG7Ke0AAACAKbpn0wC6wPa87ruevVFCoFMWQyqqqFVheY3ZcQAAAIAeh9IOtNP2hpH27rievZHNIiVH1k/9Z7QdAAAA6HqUdqCdtuV2303oDtcvNliStOtguclJAAAAgJ6H0g60Q53DqV0NI8+Dun1pD5Ek5ZRWqby6zuQ0AAAAQM9CaQfaYU9hhWrqnAq0WdU7MtDsOJ0qxO6n+DC7JGl3PqPtAAAAQFeitAPtsCO3fj37gPgQWSyGyWk6X1rDaPsu1rUDAAAAXcrP7ACAL9qW4/3r2dPT0z322rTYEK3cVaB9hZWqrnPI7mftaDwAAAAArUBpB9phe27jzvEhJic5WmnhQUnS1Vdf3eF7lZXV/3IiMsimiECbiitrtaegwqt/WQEAAAB0J5R2oB1+Ku3eV14ry0olSdNvvF+DRo5t1z3Sv1+uha8/o6qqKkmSYRhKiw3R2qwi7TpY5pVfNwAAANAdUdqBNqqucyijYUO2QQneW16jk/qo94Bh7Xptbtauox7rFxustVlFyiyokMPpkrUHrOUHAAAAzMZGdEAbZeSXq87pUqjdTwlhAWbH6TIJ4QEKtFlVU+fUvqIKs+MAAAAAPQKlHWij7bkNm9AlhMowes5os8Uw1C82WJK0+yBHvwEAAABdgdIOtNH2HO9dz97ZGkt7RkG5XC6XyWkAAACA7o/SDrTRNi/eOb6zJUcGyWoxdKiqTgXlNWbHAQAAALo9SjvQRjsaSvugHjjSbrNalBwZKEnuzfgAAAAAdB5KO9AGlTUO7Sms34RtoBfvHN+Z+sY0TJGntAMAAACdjtIOtMGug2VyuaSoYH/FhNjNjmOKxtKeXVKlyhqHyWkAAACA7s3U0v7VV19pxowZSkpKkmEY+uCDD9zP1dbW6ne/+51GjBih4OBgJSUl6dprr9WBAwea3GPSpEkyDKPJxxVXXNHFXwl6il0H63eO7x/b89azNwoNsCkmxF+SlFnAaDsAAADQmUwt7eXl5TrhhBP03HPPHfVcRUWF1q1bpz/84Q9at26d3nvvPW3fvl3nn3/+UdfOmjVL2dnZ7o+XX365K+KjB9rVcNRZ4y7qPRVT5AEAAICu4Wfmm0+bNk3Tpk1r9rnw8HAtXry4yWPz58/X+PHjlZWVpZSUFPfjQUFBSkhIaPX7VldXq7q62v15aWlpG5Oju8nKylJ+fv5xr1uzvUiSZK8p1rp165o8l56e3inZvFG/mBCtzizSnoIKOZwuWS0957x6AAAAoCuZWtrbqqSkRIZhKCIiosnjb731lt58803Fx8dr2rRpeuihhxQa2vImYfPmzdPcuXM7OS18RVZWlgYPGaLKiorjXpt4/Xz5x/XVXx64Sw/vXtPsNWVlZZ6O6HXiw+wKtFlVWevQgeJKJUcFmR0JAAAA6JZ8prRXVVXpvvvu05VXXqmwsDD341dddZX69u2rhIQEbd68WbNnz9aGDRuOGqU/3OzZs3XnnXe6Py8tLVVycnKn5of3ys/PV2VFha763V8Un5LW4nUul/TBPpucLuma23+vEFvT59O/X66Frz+jqqqqTk5sPsMwlBoTpPTsQ8ooKKe0AwAAAJ3EJ0p7bW2trrjiCjmdTr3wwgtNnps1a5b7v4cPH64BAwZo3LhxWrduncaMGdPs/ex2u+z2nrnzN1oWn5Km3gOGtfh8SWWtnHszZTUMDRwyVBaj6ZTw3KxdnR3Rq/SNCa4v7fnl+tmAWLPjAAAAAN2S1x/5Vltbq8suu0wZGRlavHhxk1H25owZM0Y2m007duzoooToKYrKayRJEUG2owp7T5QSFSSLIRVX1KqoosbsOAAAAEC35NWlvbGw79ixQ1988YWio6OP+5otW7aotrZWiYmJXZAQPUlhQzGNDPY3OYl3sPtZ1SsyUBK7yAMAAACdxdTp8WVlZdq5c6f784yMDK1fv15RUVFKSkrSJZdconXr1unjjz+Ww+FQTk6OJCkqKkr+/v7atWuX3nrrLZ177rmKiYnRjz/+qLvuukujR4/WKaecYtaXhW6qcTQ5KojS3qhvdLD2FlYqI79cY1IizY4DAAAAdDumlvY1a9Zo8uTJ7s8bN4e77rrrNGfOHH344YeSpFGjRjV53ZdffqlJkybJ399fS5Ys0TPPPKOysjIlJydr+vTpeuihh2S1Wrvs60DPUFReK0mKDLYd58qeo29MsL7aka8DxZWqqXPK38+rJ+8AAAAAPsfU0j5p0iS5XK4Wnz/Wc5KUnJys5cuXezoW0KzGkfZIRtrdIoL8FR5oU0llrfYWVSgtNsTsSAAAAEC3wrAY0ApVtQ5V1DgkUdqPlBpdf9zbnoLjn3MPAAAAoG0o7UArNI6yh9j9mAJ+hD7RwZKkPQXlx50dAwAAAKBtaB9AK7CevWW9IwNlNQyVVtWpuKLW7DgAAABAt0JpB1qhkJ3jW2SzWpQUGSBJyizg6DcAAADAkyjtQCsUlbMJ3bGkRjVMkS9kXTsAAADgSZR2oBXcO8cHU9qb06dhM7p9RZWqczhNTgMAAAB0H5R24DgcTpdKKhvWtAexpr05UcH+CrH7yeF0aX9xpdlxAAAAgG6D0g4cR0llrZwuyWY1FGL3MzuOVzIMwz3ansnRbwAAAIDHUNqB43BPjQ/yl2EYJqfxXn3c57WzGR0AAADgKZR24DgKy1nP3hopkUEyDKmoolallRz9BgAAAHgCpR04jiKOe2sVu82qxLD6o9/2MEUeAAAA8AhKO3AcReVsQtdafaIbj35jijwAAADgCZR24BhcLhfHvbVB47r2vYWVcjhdJqcBAAAAfB+lHTiGihqHquucMiRFBDLSfjxxoXYF2qyqcTiVU1JldhwAAADA51HagWNoHGUPC7TJz8ofl+MxDEPJUYGSpKwi1rUDAAAAHUULAY6B9extlxzVOEWe0g4AAAB0FKUdOIaiyp/OaEfrpETWl/ac0irVOk0OAwAAAPg4SjtwDMUV9SPtEYy0t1pYoE3hgTa5XNLBKsPsOAAAAIBPo7QDx1DcsKY9gpH2NklpmCKfV8VfMQAAAEBH8C9qoAVOp0sllYy0t0fjZnR51Yy0AwAAAB1BaQdaUFpVK6dLsloMhdr9zI7jU5Ib1rUfqrXIGhJlchoAAADAd1HagRYcvp7dMBgxbosAm1Vxofb6/+5zgslpAAAAAN9FaQdaUNw4NT6QqfHt0biuPaDPKHODAAAAAD6M0g60oKiC4946wl3aU0fJ5XKZnAYAAADwTZR2oAUc99YxieEBshgu+YVGa/+hOrPjAAAAAD6J0g60gOPeOsbPalGMvX6EfUNujclpAAAAAN9EaQeaUedwqrSqfnSYNe3tFxfglCRtzK02OQkAAADgmyjtQDMaz2f3t1oU5G81OY3viguoH2nfnFejOofT5DQAAACA76G0A81w7xzPcW8dEmFzyVFZqso6lzbsKzE7DgAAAOBzKO1AM9iEzjMMQ6ras0GStHJnvslpAAAAAN9DaQeawXFvnlO1Z6MkadXuApOTAAAAAL6H0g40g5F2z6nau0mStHZPkarrHCanAQAAAHwLpR1oBse9eU5dwT5FBFhUXefUD1nFZscBAAAAfAqlHThCTZ1T5TX1I8KRHPfmEcNj63/5sWoXU+QBAACAtqC0A0corqwfZQ+0WWW3cdybJwyPs0uSvmVdOwAAANAmlHbgCKxn97zhcfUj7T9kFauqlnXtAAAAQGtR2oEjUNo9LzHEqvgwu2ocTq3bU2R2HAAAAMBnUNqBI3Dcm+cZhqGT+kVL4ug3AAAAoC0o7cAR3CPtbELnUSelNZR2NqMDAAAAWo3SDhyB4946x0n9YiRJG/YVq6KmzuQ0AAAAgG+gtAOHqax1qKrOKYk17Z6WHBWopPAA1TpcWsu6dgAAAKBVKO3AYRpH2UPsfrJZ+ePhSYZhaCJT5AEAAIA2oZUAh2Hn+M7FZnQAAABA21DagcNQ2jvXxIbSvnFficqqWdcOAAAAHA+lHTgMx711ruSoIPWODJTD6dLqzEKz4wAAAABej9IOHIbj3jpf4xT5b1nXDgAAABwXpR1o4HJJxZWMtHe2xvPav81gpB0AAAA4Hko70KDKIdU6XDIMKYyR9k4zvm+UJGnzfta1AwAAAMdDaQcalNUZkqSwAJusFsPkNN1X78gg9YqoX9fOee0AAADAsVHagQaNpZ2d4zvfhH71o+3fcfQbAAAAcEyUdqBBWW19aY8MZD17Z5vYt35d+3esawcAAACOidIONDjESHuXaRxp37ivWJU1DpPTAAAAAN6L0g40aBxpp7R3vpSoICWEBajW4dIPWaxrBwAAAFpCaQckybCovGEjc45763yGYbhH2zn6DQAAAGgZpR2Q5BcWK6cMWS2GQgL8zI7TIzQe/cZmdAAAAEDLKO2AJL/IJElSeKBNFoPj3rrChIbN6H7YW6yqWta1AwAAAM2htAOSbFG9JEmRrGfvMmmxwYoJsaumzqkNe4vNjgMAAAB4JUo7oJ9G2iM47q3LGIahCQ1T5L9nXTsAAADQLEo7IMkW1VDaGWnvUo2b0XFeOwAAANA8SjsgyS+ycXo8I+1dqXFd+9o9Rap1OE1OAwAAAHgfSjt6vFqHS37hcZIYae9qA+JCFBlkU2WtQxv3lZgdBwAAAPA6lHb0eLnlDhkWq/wMl4L8rWbH6VEsFkMnpjZOkefoNwAAAOBIlHb0eNlldZKkED+XDI5763IT+tVPkf9uN+vaAQAAgCNR2tHjHTjUUNptLpOT9EyNO8ivySxUHevaAQAAgCb8zA4AmO3AIYckKYQ/DZ0mPT29xeccTpeCbIbKaxx678vv1T/q6M0AY2JilJKS0pkRAQAAAK9ETUGP554ez0i7x5UWHpQkXX311ce8LvbiBxXUf7x+9fvHdWj1+0c9HxgUpK3p6RR3AAAA9DiUdvR4jdPjQ/0o7Z5WWVYqSZp+4/0aNHJsi9dtL7VoU7E0bPr1OnnmNU2ey83apbceu0f5+fmUdgAAAPQ4lHb0aBU1dSqsrF9HHUJp7zTRSX3Ue8CwFp/3K6nSpjV7VVjrp6T+A2VhQ0AAAABAEhvRoYfLzK+QJDkqSsRpb+aJC7XLZjVUXedUQVmN2XEAAAAAr0FpR4+WWVAuSaoryjY5Sc9msRhKCg+UJO0rqjA5DQAAAOA9KO3o0TLy60t7beF+k5OgV2R9ad9fXGlyEgAAAMB7mFrav/rqK82YMUNJSUkyDEMffPBBk+ddLpfmzJmjpKQkBQYGatKkSdqyZUuTa6qrq3XbbbcpJiZGwcHBOv/887Vv374u/Crgy3YfbCjtRZR2s/WK+Km0u1zsLwAAAABIJpf28vJynXDCCXruueeaff7xxx/Xk08+qeeee06rV69WQkKCpkyZokOHDrmvueOOO/T+++/rnXfe0TfffKOysjKdd955cjgcXfVlwIf9ND3+gMlJEB8WID+LoapapwrLWdcOAAAASCbvHj9t2jRNmzat2edcLpeefvpp3X///broooskSa+//rri4+P19ttv68Ybb1RJSYleeeUVvfHGGzrrrLMkSW+++aaSk5P1xRdfaOrUqV32tcA3MT3ee1gthhLDA7S3qFL7iisVHWI3OxIAAABgOq9d056RkaGcnBydffbZ7sfsdrtOP/10rVy5UpK0du1a1dbWNrkmKSlJw4cPd1/TnOrqapWWljb5QM9TUlHrHtFlIzrv4J4iX8S6dgAAAEDy4tKek5MjSYqPj2/yeHx8vPu5nJwc+fv7KzIyssVrmjNv3jyFh4e7P5KTkz2cHr4go2FqfFSgRa7aKpPTQGq6GR3r2gEAAAAvLu2NDMNo8rnL5TrqsSMd75rZs2erpKTE/bF3716PZIVvycgvkyQlhpi6SgSHSQgLkNViqKLGoeKKWrPjAAAAAKbz2tKekJAgSUeNmOfl5blH3xMSElRTU6OioqIWr2mO3W5XWFhYkw/0PBn59eeBJ4VaTU6CRn5WixLCAiRx9BsAAAAgeXFp79u3rxISErR48WL3YzU1NVq+fLlOPvlkSdLYsWNls9maXJOdna3Nmze7rwFa0rgJHSPt3qVxXfs+SjsAAABg7u7xZWVl2rlzp/vzjIwMrV+/XlFRUUpJSdEdd9yhP//5zxowYIAGDBigP//5zwoKCtKVV14pSQoPD9cNN9ygu+66S9HR0YqKitLdd9+tESNGuHeTB1qS2VDak0Ip7d6kV2SglFm/GR3r2gEAANDTmdpW1qxZo8mTJ7s/v/POOyVJ1113nRYsWKB7771XlZWVuvnmm1VUVKQJEybo888/V2hoqPs1Tz31lPz8/HTZZZepsrJSZ555phYsWCCrlSnPaJnL5XKPtDM93rskhgfIYkhl1XUqraozOw4AAABgqnaV9n79+mn16tWKjo5u8nhxcbHGjBmj3bt3t+o+kyZNOuZImmEYmjNnjubMmdPiNQEBAZo/f77mz5/fqvcEJCm/rEZl1XWyGFJ8MCPt3sRmtSg+LEDZJVXaV1ShcLMDAQAAACZq15r2zMxMORyOox6vrq7W/v37OxwK6GyNo+y9IgNlsx77NAJ0Pfd57axrBwAAQA/XpiHGDz/80P3fixYtUnj4T2NgDodDS5YsUWpqqsfCAZ2l8bi3vjEhJidBc3pFBmrNniLtL6rU0Diz0wAAAADmaVNpv/DCCyXVT1u/7rrrmjxns9mUmpqqJ554wmPhgM7SeNxb3+ggSTXmhsFRksIDZRhSaVWdKljWDgAAgB6sTaXd6XRKqj+ObfXq1YqJiemUUEBn+2mkPViUdu/j72dRXKhduaXVyq/22pMpAQAAgE7Xrn8NZ2RkUNjh0zIbRtpTY4JNToKWNK5rP1jFngMAAADoudq9bfaSJUu0ZMkS5eXluUfgG7366qsdDgZ0FqfTpcyC+o3o+sWEqGFPOniZXhGBWpdVzEg7AAAAerR2lfa5c+fq4Ycf1rhx45SYmCjDYCQMviO7tErVdU7ZrIaSIgKUv8fsRGhO40h7WZ0ha3CkyWkAAAAAc7SrtL/00ktasGCBrrnmGk/nATpdxsH6ofWUqCD5WRnF9VZ2m1WxIXYdLKuWPWWE2XEAAAAAU7SrsdTU1Ojkk0/2dBagS3Dcm+/oFVk/2h7Qe5jJSQAAAABztKu0/+pXv9Lbb7/t6SxAl3Af9xYTZHISHE/jFHl7ynCTkwAAAADmaNf0+KqqKv31r3/VF198oZEjR8pmszV5/sknn/RIOKAzMNLuOxpLu39MH5VUOUxOAwAAAHS9dpX2jRs3atSoUZKkzZs3N3mOTeng7TILGo97Y6Td2wX6WxVmc6q01qIf82s02exAAAAAQBdrV2n/8ssvPZ0D6BK1DqeyCutLez9G2n1CjN2l0lppS16N2VEAAACALsfW2ehR9hVVyuF0KdBmVXyY3ew4aIVYu0uStOUgpR0AAAA9T7tG2idPnnzMafBLly5tdyCgMzWuZ0+NCWYph4+ICXBKkrJK6lRcUaOIIH+TEwEAAABdp12lvXE9e6Pa2lqtX79emzdv1nXXXeeJXECn2N1wRnu/mGCTk6C1AqxSbcFe2aKTtTqzSFOGxpsdCQAAAOgy7SrtTz31VLOPz5kzR2VlZR0KBHSmzIL60s4mdL6lau9m2aKT9d3uAko7AAAAehSPrmm/+uqr9eqrr3ryloBHZeTXl3aOe/MtVVn1p1R8l1FochIAAACga3m0tK9atUoBAQGevCXgUZn59TvH92Wk3adU76sv7VsOlKi0qtbkNAAAAEDXadf0+IsuuqjJ5y6XS9nZ2VqzZo3+8Ic/eCQY4GlVtQ7tL66UxEi7r3EcKlB8sFW55Q6tzSzS5MFxZkcCAAAAukS7Snt4eHiTzy0WiwYNGqSHH35YZ599tkeCAZ7WuJ49LMBPkUE2k9OgrYbF+iu3vFLfZhRQ2gEAANBjtKu0v/baa57OAXS6jMad42NDOO7NBw2L89fSzEp9z7p2AAAA9CDtKu2N1q5dq/T0dBmGoaFDh2r06NGeygV43O58jnvzZcNi689n37SvRBU1dQry79BfXwAAAIBPaNe/evPy8nTFFVdo2bJlioiIkMvlUklJiSZPnqx33nlHsbGxns4JdJj7jPZYSrsvigv2U6+IQO0vrtTaPUU6bQB/zwAAAKD7a9fu8bfddptKS0u1ZcsWFRYWqqioSJs3b1Zpaaluv/12T2cEPGJ3fpkkNqHzZRP6RkmSvtvNFHkAAAD0DO0q7Z999plefPFFDRkyxP3Y0KFD9fzzz2vhwoUeCwd4UuMZ7Yy0+67xjaU9o8DkJAAAAEDXaFdpdzqdstmO3n3bZrPJ6XR2OBTgaYXlNSquqD/fOzWa0u6rJvSLliRt2FuiqlqHyWkAAACAzteu0n7GGWfoN7/5jQ4cOOB+bP/+/frtb3+rM88802PhAE/JaJga3ysiUIH+VpPToL1So4MUF2pXjcOpdVlFZscBAAAAOl27Svtzzz2nQ4cOKTU1VWlpaerfv7/69u2rQ4cOaf78+Z7OCHTYroZN6Pqyc7xPMwzDPdrO0W8AAADoCdq1e3xycrLWrVunxYsXa+vWrXK5XBo6dKjOOussT+cDPIL17N3HhL5R+mjDATajAwAAQI/QppH2pUuXaujQoSotLZUkTZkyRbfddptuv/12nXjiiRo2bJi+/vrrTgkKdMTug407x1Pafd3EfvWb0a3LKlJ1HevaAQAA0L21qbQ//fTTmjVrlsLCwo56Ljw8XDfeeKOefPJJj4UDPOWnkXaOe/N1abEhig72V3WdUxv3lZgdBwAAAOhUbSrtGzZs0DnnnNPi82effbbWrl3b4VCAJzmcLmUWVEiS+jHS7vMMw/jp6LfdHP0GAACA7q1NpT03N7fZo94a+fn56eDBgx0OBXjSgeJK1dQ55e9nUVJEoNlx4AETGzajW7mL0g4AAIDurU2lvVevXtq0aVOLz2/cuFGJiYkdDgV40u6GqfGp0UGyWgyT08ATTulfX9rX7CnivHYAAAB0a20q7eeee64efPBBVVVVHfVcZWWlHnroIZ133nkeCwd4ApvQdT9psSFKCAtQTZ1TqzPZRR4AAADdV5tK+wMPPKDCwkINHDhQjz/+uP73v//pww8/1GOPPaZBgwapsLBQ999/f2dlBdqFTei6H8MwdOqAGEnSNzvyTU4DAAAAdJ42ndMeHx+vlStX6qabbtLs2bPlcrkk1f8DeurUqXrhhRcUHx/fKUGB9tp9sL60M9LevZzaP0b/XbtPX+/I12yzwwAAAACdpE2lXZL69OmjTz/9VEVFRdq5c6dcLpcGDBigyMjIzsgHdFjjSHtaLKW9Ozmlf/1I+4/ZpSooq1Z0iN3kRAAAAIDntWl6/OEiIyN14oknavz48RR2eK3KGof2F1dKkvrGMD2+O4kNtWtwQqgkaQW7yAMAAKCbandpB3xBZkH9KHtEkE1Rwf4mp4Gnndq/cV07R00CAACge6K0o1tjPXv3dvhmdI17bAAAAADdCaUd3VpGfv1xb/2YGt8tje8bJX+rRQdKqtx7FwAAAADdCaUd3VrjSHs/NqHrloL8/TSmT4Qk6ZudHP0GAACA7ofSjm5td+MZ7UyP77ZOGxArifPaAQAA0D1R2tFtuVwu7T5YPz2+LyPt3VbjZnSrdhWozuE0OQ0AAADgWZR2dFuF5TUqraqTYUip0ZT27mp4r3CFB9p0qLpOG/aVmB0HAAAA8ChKO7qtxqnxSeGBCrBZTU6DzmK1GDo5LVqStIJ17QAAAOhmKO3otjLYhK7HOPzoNwAAAKA7obSj29rVsJ49LZbj3rq70/rXb0a3NqtIpVW1JqcBAAAAPIfSjm7rp9LOSHt3lxIdpH6xwXI4Xfp6O6PtAAAA6D4o7ei2djVMj2ekvWc4Y1CcJOnLbXkmJwEAAAA8h9KObqm6zqGswgpJUv84SntPMHlwfWlfti1PTqfL5DQAAACAZ1Da0S3tKaiQw+lSqN1PsaF2s+OgC5yYGqUQu5/yy2q0+QBHvwEAAKB7oLSjW9qVV7+evV9ciAzDMDkNuoK/n0Wn9q/fRX7pVqbIAwAAoHugtKNbYhO6nmny4Ppd5L/cdtDkJAAAAIBnUNrRLbEJXc80qWEzuo37ipVfVm1yGgAAAKDjKO3oljijvWeKDwvQsKQwuVzSckbbAQAA0A1Q2tHtuFwu95r2/nFMj+9pzmjYRX4pR78BAACgG6C0o9vJLa1WeY1DVouhlChKe0/TOEX+q+0HVedwmpwGAAAA6BhKO7qdxqnxfaKC5O/Hj3hPMyo5QpFBNh2qqtPaPUVmxwEAAAA6hEaDbmdnw9T4tDjWs/dEVouh0weyizwAAAC6B0o7uh02ocPkhnXtX3JeOwAAAHwcpR3dDme04/SBsbIY0rbcQ9pXVGF2HAAAAKDdKO3odnblNZzRzvT4HisiyF/jUqMkSZ9vyTU5DQAAANB+lHZ0K2XVdcoprZIkpcVQ2nuyc4YlSJI+25JjchIAAACg/Sjt6FZ2N0yNjwmxKzzIZnIamGnq8PrSvjqzUAcPVZucBgAAAGgfSju6Fdazo1GviECd0DtcLpf0RTpT5AEAAOCbKO3oVjjuDYdrHG1fuJkp8gAAAPBNlHZ0K+5N6DjuDfppXfvKnfkqqaw1OQ0AAADQdpR2dCtMj8fh+sWGaGB8iOqcLi3dyhR5AAAA+B5KO7qNOodTmQX1I+39mR6PBu5d5JkiDwAAAB/k9aU9NTVVhmEc9XHLLbdIkmbOnHnUcxMnTjQ5Ncywt6hStQ6XAmwWJYUHmh0HXqJxXfvy7QdVUVNnchoAAACgbfzMDnA8q1evlsPhcH++efNmTZkyRZdeeqn7sXPOOUevvfaa+3N/f/8uzQjvsKthE7p+MSGyWAyT08BbDE0MU3JUoPYWVuqr7Qd1zvBEsyMBAAAAreb1I+2xsbFKSEhwf3z88cdKS0vT6aef7r7Gbrc3uSYqKsrExDCLez07U+NxGMMwmCIPAAAAn+X1pf1wNTU1evPNN/XLX/5ShvHTSOqyZcsUFxengQMHatasWcrLyzvmfaqrq1VaWtrkA75vp3uknU3o0NQ5DVPkl6TnqabOaXIaAAAAoPV8qrR/8MEHKi4u1syZM92PTZs2TW+99ZaWLl2qJ554QqtXr9YZZ5yh6urqFu8zb948hYeHuz+Sk5O7ID06246G0j4gnpF2NDU6OVKxoXYdqq7Til35ZscBAAAAWs2nSvsrr7yiadOmKSkpyf3Y5ZdfrunTp2v48OGaMWOGFi5cqO3bt+uTTz5p8T6zZ89WSUmJ+2Pv3r1dER+dyOVyuUfaB8aHmpwG3sZiMTStYbT9o/UHTE4DAAAAtJ7Xb0TXaM+ePfriiy/03nvvHfO6xMRE9enTRzt27GjxGrvdLrvd7umIMFFOaZXKqutktRhKjWZ6PI52wagk/WPVHi3akqPKGocC/a1mRwIAAACOy2dG2l977TXFxcVp+vTpx7yuoKBAe/fuVWIiO0T3JDty60fZU6OD5O/nMz/W6EJjUiKVHBWo8hqHFqfnmh0HAAAAaBWfaDdOp1OvvfaarrvuOvn5/TQ5oKysTHfffbdWrVqlzMxMLVu2TDNmzFBMTIx+/vOfm5gYXc29nj2OqfFonmEYuuCEXpKk//2w3+Q0AAAAQOv4RGn/4osvlJWVpV/+8pdNHrdardq0aZMuuOACDRw4UNddd50GDhyoVatWKTSU8taT7Mg9JEkayCZ0OIYLR9fvh7F8+0EVlteYnAYAAAA4Pp9Y03722WfL5XId9XhgYKAWLVpkQiJ4m8aR9v5sQodj6B8XquG9wrR5f6k+2XhA15yUanYkAAAA4Jh8YqQdOBaXy+UeaR8Qx0g7ju3CUfVT5D9gF3kAAAD4AEo7fN7BQ9UqraqTxZD6xrBzPI5txglJMgxp7Z4i7S2sMDsOAAAAcEyUdvi87Q07x/eJDlaAjWO8cGzxYQE6OS1akvS/9WxIBwAAAO9GaYfP25HH1Hi0zQUNU+Tf/2F/s/tlAAAAAN6C0g6f5z7ujZ3j0UrnDE+Qv59Fuw6Wa8uBUrPjAAAAAC2itMPn7czljHa0TViATWcNiZNUP9oOAAAAeCtKO3yay+XS9obp8f2ZHo82uGh0b0nSe+v2qbrOYXIaAAAAoHmUdvi0/LIaFVfUyjAo7WibSYNiFR9mV1FFrT7fkmt2HAAAAKBZlHb4tMZN6FKigtg5Hm3iZ7XosnHJkqR3VmeZnAYAAABonp/ZAYCO2Nm4CR2j7N1eenp6h14fExOjlJSUJo9dNi5Zz325Uyt2FmhPQbn6RAd36D0AAAAAT6O0w6dtz21cz84mdN1VaeFBSdLVV1/dofsEBgVpa3p6k+KeHBWkU/vH6Osd+frX6r2695zBHXoPAAAAwNMo7fBpOxp2jh/IcW/dVmVZ/ZFs02+8X4NGjm3XPXKzdumtx+5Rfn7+UaPtV45P0dc78vWftfv02ykDZbOyaggAAADeg9IOn/bT9HhG2ru76KQ+6j1gmMfve+aQeMWE+OvgoWotSc/TOcMTPP4eAAAAQHsxpASfVVBWrYLyGklSWhxrkdE+/n4WXTy2/vg3NqQDAACAt6G0w2c1jrL3jgxUkD+TRtB+V5xYP2V++faD2l9caXIaAAAA4Cc0Hfis7XmN69mZGo+O6RsTrJP6RWvV7gL9e/Ve/XbKwGavy8rKUn5+foffr7md7AEAAIDmUNrhs3Y27BzPcW/whCvGJ2vV7gL9a/Ve3XpG/6M2pMvKytLgIUNUWVHR4fdqbid7AAAAoDmUdvisHQ0j7f0p7fCAc4YnKCbEXzmlVfpsc45mnJDU5Pn8/HxVVlToqt/9RfEpae1+n2PtZA8AAAAcidIOn7W94bi3AUyPhwfY/ay6ckIfPbtkh15bkXFUaW8Un5LWKbvYAwAAAM2htMNU7V0jXFLlUH5ZtSQpoKZIUoRng6FHunpiil5ctlPrsoq1YW+xTkiOMDsSAAAAejhKO0zTkTXCASkjFf+LP6u2KFtjRl7G+mB4RFxogGaMTNJ7P+zXaysy9PQVo82OBAAAgB6O0g7TdGSN8M5DFm0okuIjQ3SgooL1wfCY60/pq/d+2K9PNmXr9+cOUVxYgNmRAAAA0INR2mG69qwR3pqeKxWVKi4sSJKUnp7e7vfvyGvR/YzoHa5xfSK1Zk+R3vx2j+48e5DZkQAAANCDUdrhkwrKaiRJtuoSSdLVV1/d4XuWlZV1+B7oHq4/pa/W7CnSW99l6ebJ/RVgs5odCQAAAD0UpR0+x+VyqaC8fhM6W3WRJGn6jfdr0Mix7bpf+vfLtfD1Z1RVVeWxjPBtU4fFKyk8QAdKqvThhgO6bFyy2ZEAAADQQ1Ha4XNKq+pU63DJahgKcNWPuEcn9Wn3MVy5Wbs8GQ9erC1LIc7sY9MbG6v0whc/Ks3I09atWzsxGQAAANA8Sjt8TuNRb5HBNlmY0Y5WKC08KKltyygsASHqddMCZRYH6NSLb1DVng2SWEYBAACArkVph89pXM8eE2KX6E9ohcqyUkltX0axvtCqXWXSiJmPKCZzCcsoAAAA0OUo7fA5BQ0j7dEh/iYnga9p6zKKsMpa7V6VqbwqixIT+ndiMgAAAKB5FrMDAG2VX96wjj3YbnISdHdhgTYNig+VJO1TtMlpAAAA0BNR2uFT6pxOFVU0To9npB2db2yfSElSgULlF5lkchoAAAD0NJR2+JSi8lq5XJK/n0UhdlZ3oPPFhNjVNyZYkqGw8ReZHQcAAAA9DKUdPqXxfPaYYH8ZhmFyGvQU4xpG20OGn6lqJ39tAgAAoOvwr0/4lPyGneOjQ1jPjq6TFBGoMFXI8LNpX12I2XEAAADQg1Da4VMad45nPTu6Wm/lS5Ky64JUVeswOQ0AAAB6Cko7fIp7pJ2d49HFIlWumrwMOWTRhr3FZscBAABAD0Fph8+ornWorLpOEme0o+sZkkpW/VuS9MPeYlXXMdoOAACAzkdph88oaDifPcTupwCb1eQ06Ikqtq1QkFGr6jqnNuwtMTsOAAAAegBKO3xGfsN6dkbZYRqXUym2MknSD1lFqqlzmhwIAAAA3R2lHT6joGE9eww7x8NEcdZKRQTZVFXn1IZ9xWbHAQAAQDdHaYfPyG84oz06mJF2mMcwpPGpUZKkdYy2AwAAoJNR2uETXC4XI+3wGoPiQxUeaFNVrVOb9rO2HQAAAJ2H0g6fUFZdp+o6pwxDigyymR0HPZzFYrhH29fuKVKtg9F2AAAAdA5KO3xC4/nsUUH+8rPyYwvzDUqoH22vrHVo0z5G2wEAANA5aD/wCQcbdo6PCWVqPLyD1WLoxNRISdKaPaxtBwAAQOegtMMn5B+qL+2xrGeHFxmcEOYebV+/t9jsOAAAAOiGKO3wCQcbSnsMZ7TDi1gthib2a1jbnlWkqlqHyYkAAADQ3VDa4fVq6pwqrqyVJMUyPR5eZlB8qKKD/VVT59S6rCKz4wAAAKCbobTD6xU0nM8ebLcqyN/P5DRAU4ZhaGK/aEnS+r3FqqipMzkRAAAAuhNKO7zeQdazw8ulxQYrLtSuWodLa/Yw2g4AAADPobTD67lLO1Pj4aUMw9DJafWj7Rv3laisitF2AAAAeAalHV7PfdwbI+3wYilRQUqKCJDD6dL3mYVmxwEAAEA3QWmHV3O6XCooq5HESDu8m2EYOrlfjCRpy4ESlTRsnggAAAB0BKUdXq24olZ1TpdsVkPhgTaz4wDH1CsyUClRQXK6pO8yCsyOAwAAgG6A0g6v9tP57HZZDMPkNMDxndSwtn1r9iEVlteYnAYAAAC+jtIOr8Z6dviahLAA9YsJlkvSt7sZbQcAAEDHUNrh1fI57g0+qHG0fUdemXu2CAAAANAelHZ4tcaRdjahgy+JCbFrYHyIJGkVo+0AAADoAEo7vFZ5dZ0qahwyJEWH+JsdB2iTif2iZRhSRn65sksqzY4DAAAAH0Vph9fKbxhljwiyyWblRxW+JTLIX0MSwiRJq3Yx2g4AAID2oQnBazWuBWZqPHzVhL5RshjS3qJKZRVWmB0HAAAAPojSDq/lXs/OJnTwUWGBNo3sFSFJWrEzXy6Xy9xAAAAA8DmUdngt9xntjLTDh53YN1L+VovyDlVrR16Z2XEAAADgYyjt8Eq1DqeKK2olMdIO3xbk76cxKRGSpJW7CuRksB0AAABtQGmHVyooq5FLUpC/VcF2P7PjAB0yOiVSgTarSiprlVHGX7sAAABoPf71CK/knhrPKDu6AX8/iyb0i5IkpZdYZdgCTE4EAAAAX0Fph1fKO1QlSYpjPTu6ieFJ4QoPtKnaaSjsxAvNjgMAAAAfQWmHV8prGGmPC6O0o3uwWgydnBYtSQobf5FKqhwmJwIAAIAvoLTD69Q5ncpvOO4tPpRpxOg+BsSFKMLfKYs9SP9NZyd5AAAAHB+lHV6noKxGTpcU4GdRaACb0KH7MAxDwyPqR9gX7arQ3sIKkxMBAADA21Ha4XXyShunxgfIMAyT0wCeFR/gUmXGOtU5pSc+32Z2HAAAAHg5Sju8DpvQobsrXv66JOl/Gw5oy4ESk9MAAADAm3l1aZ8zZ44Mw2jykZCQ4H7e5XJpzpw5SkpKUmBgoCZNmqQtW7aYmBiewCZ06O5qcnfp1OQAuVzS458x2g4AAICWeXVpl6Rhw4YpOzvb/bFp0yb3c48//riefPJJPffcc1q9erUSEhI0ZcoUHTp0yMTE6Ag2oUNPceWIUPlZDC3fflArd+WbHQcAAABeyutLu5+fnxISEtwfsbGxkupH2Z9++mndf//9uuiiizR8+HC9/vrrqqio0Ntvv21yarQXm9Chp0gI8dOVE1IkSY8t3CqXy2VyIgAAAHgjry/tO3bsUFJSkvr27asrrrhCu3fvliRlZGQoJydHZ599tvtau92u008/XStXrjzmPaurq1VaWtrkA96BTejQk9x2xgAF+Vu1YV+JPt2UY3YcAAAAeCGvLu0TJkzQP/7xDy1atEh/+9vflJOTo5NPPlkFBQXKyan/B258fHyT18THx7ufa8m8efMUHh7u/khOTu60rwFtwyZ06EliQ+2adVo/SdLji7aqps5pciIAAAB4G68u7dOmTdPFF1+sESNG6KyzztInn3wiSXr99dfd1xw5GutyuY47Qjt79myVlJS4P/bu3ev58GgXNqFDT/Prn/VTTIhdewoq9Oa3e8yOAwAAAC/j1aX9SMHBwRoxYoR27Njh3kX+yFH1vLy8o0bfj2S32xUWFtbkA+ZjEzr0RMF2P9119kBJ0rNLd6ikotbkRAAAAPAmPlXaq6urlZ6ersTERPXt21cJCQlavHix+/mamhotX75cJ598sokp0V5sQoee6tKxvTUwPkTFFbV67ssdZscBAACAF/Hq0n733Xdr+fLlysjI0HfffadLLrlEpaWluu6662QYhu644w79+c9/1vvvv6/Nmzdr5syZCgoK0pVXXml2dLTDT1Pj2YQOPYuf1aLZ5w6RJL2+co+yCipMTgQAAABv4dXDmfv27dMvfvEL5efnKzY2VhMnTtS3336rPn36SJLuvfdeVVZW6uabb1ZRUZEmTJigzz//XKGhoSYnR3vklbIJHXquSQNjddqAGH29I1+PLdqq568cY3YkAAAAeAGvLu3vvPPOMZ83DENz5szRnDlzuiYQOpV7pJ3Sjh7IMAzNnjZE3+z8Wp9szNYvTynS2D6RZscCAACAybx6ejx6jiab0IWxCR16pqFJYbpkTG9J0p8++VEul8vkRAAAADAbpR1egU3ogHp3Tx2kQJtV67KK9dHGbLPjAAAAwGSUdngFNqED6sWHBeimSWmSpEc/TVdljcPkRAAAADATpR1egU3ogJ/8+mf91CsiUAdKqvS3r3ebHQcAAAAmorTDK+Q0lHbWswNSgM2q+6YNliS9uGyXckqqTE4EAAAAs1DaYbo6Z/2adklKoLQDkqTzRiZqXJ9IVdY69NhnW82OAwAAAJNQ2mG6ohpDLkkhdj+FsAkdIKn+CLgHZwyVJL3/w379kFVkciIAAACYgdIO0xXW1G88Fx/GenbgcCN7R+iSsfVHwD38MUfAAQAA9ESUdpiusLr+xzAhnKnxwJHunTpIwf5W/ZBVrPd/2G92HAAAAHQxSjtMV9Qw0s56duBocWEBuu3MAZKkP3+6VYeqak1OBAAAgK5EaYeprCHRqnQYMiTFhVLageb88pS+6hcTrPyyaj3zxQ6z4wAAAKALUdphKv+kgZKk6BB/+fvx4wg0x9/PojnnD5MkvbYyU9tzD5mcCAAAAF2FlgRT2RMHSWJqPHA8PxsYq6nD4uVwujTnwy1sSgcAANBDUNphKntSQ2lnEzrguB6YPlR2P4tW7irQp5tyzI4DAACALkBph2kcTpf8E/pLYqQdaI3kqCDdPKn+z8wfP/lR5dV1JicCAABAZ6O0wzR7S+tk8Q+Un+FSZLC/2XEAn3Dj6f2UHBWo7JIqPbuUTekAAAC6O0o7TLOjoP7oqkh/lyyGYXIawDcE2KyaM6N+U7pXvs7Qthw2pQMAAOjOKO0wzfbCGklSlJ0NtYC2OHNIvM4eGq86p0sPfLBJTid/hgAAALorSjtMs71hpD3K32lyEsD3PHT+MAX5W7U6s0j/XbfP7DgAAADoJJR2mOJQVa32ldZvosVIO9B2vSICdcdZAyRJ8z5NV1F5jcmJAAAA0Bko7TDFpn0lckmqK8lTgNXsNIBvuv6UvhqcEKqiilo9unCr2XEAAADQCSjtMMUPe4slSdXZ28wNAvgwm9WiP144XJL0rzV7tSaz0OREAAAA8DRKO0yxvrG0H9hubhDAx41LjdIVJyZLku57b5Oq6xwmJwIAAIAnUdrR5Vwul37IKpYk1RxgpB3oqPumDVZMiL925pXphS93mR0HAAAAHkRpR5fLKqxQflm1/CxSdc4Os+MAPi8iyF9zzq8/u/2FZTu1PZez2wEAALoLP7MDoOdZnVkkSUqLtGmXo9bkNIBvysrKUn5+vvvzRJdLJybZtfpAtW55fZX+fEa0rBbjmPeIiYlRSkpKZ0cFAABAB1Da0eUaN8saEuOvz03OAviirKwsDR4yRJUVFU0et4ZEK+lXL2hHYbDO/H9zdWjtR8e8T2BQkLamp1PcAQAAvBilHV1uzZ76kfbBMf4mJwF8U35+viorKnTV7/6i+JS0Js/tPmTRD0VS7JRf68prr1dwC3/L52bt0luP3aP8/HxKOwAAgBejtKNLFZbXaGdemSRKO9BR8Slp6j1gWJPHerlcylu3X/uLK5VeFaELRiXJMI49TR4AAADei43o0KXWNoyy948LUZidHz/A0wzD0JlD4mS1GNpTWKFtOWxKBwAA4MtoTehSa/bUr2cf1yfS5CRA9xUZ5K8JfaMkSct3HFRFTZ3JiQAAANBelHZ0qTUNO8ePS40yOQnQvY1JiVRMiL+qap1avv2g2XEAAADQTqxpR5epqnVo074SSdKJqZEq2JNnciLAPOnp6Z36WqvF0FlD4vWv1Xu1PbdMgxPK1TcmuN3vCQAAAHNQ2tFlNu0vUY3DqZgQu1KiglSwx+xEQNcrLawf9b766qs7fK+ysrJjPh8fFqDRKRFal1WspVvzdM3EPvL3Y4IVAACAL6G0o8usbjif/cTUSHazRo9VWVYqSZp+4/0aNHJsu+6R/v1yLXz9GVVVVR332on9orXrYLlKKmu1Yle+Jg+Ka9d7AgAAwByUdnQZ1rMDP4lO6nPUcW2tlZu1q9XX2qwWnTE4Tu//sF8b95VoYFyoekUGtut9AQAA0PWYJ4ku4XS63Me9sXM80LVSooI0LClMkrQ4PVe1DqfJiQAAANBalHZ0iZ0Hy1RSWatAm1VDG8oDgK5z2oAYhdj96qfJ78w3Ow4AAABaidKOLtG4nn10SoRsVn7sgK5m97PqrCH169k37CvRwSr2lQAAAPAFtCd0ibWsZwdM1yc6WMMbZrqsLfSTYbObnAgAAADHQ2lHl1i9p36knfXsgLlOHRCj0AA/ldcZijh9ptlxAAAAcByUdnS6nJIq7S2slMWonx4PwDx2P6vOHFw/TT5s7Axtzqs2OREAAACOhdKOTvft7gJJ0rCkcIUG2ExOA6BPdLD6hjgkSc+vLlF5dZ3JiQAAANASSjs63apd9aX95LRok5MAaDQiwqG6kjzlljv06MKtZscBAABACyjt6HQrd9cfLzWR0g54DZtFKlj4jCTpjW/3aCXHwAEAAHglSjs61b6iCu0trJTVYuhEdo4HvErVng06u1+QJOnedzcyTR4AAMALUdrRqRqnxo/sHa4Qu5/JaQAc6boTQtUrIlD7iio1b2G62XEAAABwBEo7OhXr2QHvFmiz6PFLRkqS3vw2SyuYJg8AAOBVGPpEp3G5XFrVsHP8Sf1iTE4DoDnp6ekaMkSamhakRbsq9Ju3V+ups2MV7N+63+nGxMQoJSWlk1MCAAD0XJR2dJo9BRXKLqmSzWpobJ9Is+MAOExp4UFJ0tVXXy1JMmwBSrz+WeUrST//4z9V8MmTrbpPYFCQtqanU9wBAAA6CaUdnaZxlH10cqQC/a0mpwFwuMqyUknS9Bvv16CRYyVJBdWGluW6FDL8DJ15+s/UO9h5zHvkZu3SW4/do/z8fEo7AABAJ6G0o9OsbFjPfhLr2QGvFZ3UR70HDJMk9ZZUHpiv1ZlFWl/ir+GD+ygkgP+bAAAAMBMb0aFTuFwu9yZ0lHbAd0zoG624ULuq65z6Ij1XLpfL7EgAAAA9GqUdnWLXwTLll1XL7mfR6JQIs+MAaCWrxdDZQ+NltRjaU1ihjftLzI4EAADQo1Ha0Skap8aPS42U3Y/17IAviQ6x69T+9Sc+fLMjX0XlNSYnAgAA6Lko7egU7qnx/ZgaD/iiE3qHKzkqUHVOlxb9mCOHk2nyAAAAZqC0w+OcTpe+3c16dsCXGYahKUPiZfezKLe0WqszC82OBAAA0CNR2uFxW3MOqaiiVkH+Vo3sHWF2HADtFBpg0+RBcZKk7zMLlVNSZXIiAACAnofSDo9buStfkjQuNUo2Kz9igC8blBCqgfEhcrmkRVtyVOs49tntAAAA8CwaFTxu+faDkqTTB8aanASAJ0weFKcQu5+KK2v19Y58s+MAAAD0KJR2eFRFTZ2+212/9pXSDnQPATarpgyNlyRt2l+iXQfLTE4EAADQc1Da4VHf7i5QjcOpXhGBSosNNjsOAA9JiQrS6JQISdLiH3NVWlVrbiAAAIAegtIOj1q+rX5q/KRBsTIMw+Q0ADzplLQYxYfZVV3n1Gebc8QpcAAAAJ2P0g6PYj070H1ZLYamDU+Uv9Wi7JIq/VhiNTsSAABAt0dph8dk5pcrs6BCNquhk/vHmB0HQCcID7TpzCH1x8BtK7UooM8JJicCAADo3ijt8JjGUfZxfaIUYvczOQ2AzjIwPlTDk8IkGYo5724VVTrMjgQAANBtUdrhMe6p8YOYGg90d6cPjFWYzSlrSKSeWFXM+e0AAACdhNIOj6iqdWjlrvrzm1nPDnR/flaLJsbUyVldrh/za/SnT9LNjgQAANAtMYcZHrE6s1BVtU7Fh9k1OCHU7DgAukCoTcr/6AnFXfKgFqzM1Ihe4bp4bG/T8mRlZSk/P79D94iJiVFKSoqHEgEAAHQcpR0e0XjU2+kDOeoN6Ekqd32vy4aG6N8/lun372/SoIRQDe8V3uU5srKyNHjIEFVWVHToPoFBQdqank5xBwAAXoPSDo9Y5j7qLc7kJAC62mXDQlTgDNKSrXm68Y21+ui2UxUV7N+lGfLz81VZUaGrfvcXxaekteseuVm79NZj9yg/P5/SDgAAvAalHR22r6hCO/PKZDGkUznqDehxLIahJy8fpQufX6GM/HLd+MYavXHDBAXYuv4c9/iUNPUeMKzL3xcAAKCzePVGdPPmzdOJJ56o0NBQxcXF6cILL9S2bduaXDNz5kwZhtHkY+LEiSYl7pm+2l6/hnRMSqTCg2wmpwFghvBAm/56zViFBvhpdWaR7vrPBjmdLrNjAQAA+DyvLu3Lly/XLbfcom+//VaLFy9WXV2dzj77bJWXlze57pxzzlF2drb749NPPzUpcc+0dGuuJHaNB3q6AfGhevmasbJZDX2yMVvzFrKjPAAAQEd59fT4zz77rMnnr732muLi4rR27Vr97Gc/cz9ut9uVkJDQ1fEgqby6Tl/tqB9pP2tovMlpAJjt5LQY/d+lJ+g376zX377OUFJEoK4/pa/ZsQAAAHyWV4+0H6mkpESSFBUV1eTxZcuWKS4uTgMHDtSsWbOUl5d3zPtUV1ertLS0yQfaZ/n2g6qpcyolKoij3gBIki4Y1Uv3njNIkvTwxz/qs83ZJicCAADwXT5T2l0ul+68806deuqpGj58uPvxadOm6a233tLSpUv1xBNPaPXq1TrjjDNUXV3d4r3mzZun8PBw90dycnJXfAnd0qItOZKkqcPiOeoNgNtNp6fp6okpcrmk2/75g774MdfsSAAAAD7JZ0r7rbfeqo0bN+qf//xnk8cvv/xyTZ8+XcOHD9eMGTO0cOFCbd++XZ988kmL95o9e7ZKSkrcH3v37u3s+N1STZ1TS7fWz2qYOozlCQB+YhiG5p4/XOeNTFStw6Wb3lqrzxt+yQcAAIDW84nSftttt+nDDz/Ul19+qd69ex/z2sTERPXp00c7duxo8Rq73a6wsLAmH2i7VbsLdKiqTrGhdo1JiTQ7DgAvY7UYevryUZpxQpJqHS7d8vY69+wcAAAAtI5Xl3aXy6Vbb71V7733npYuXaq+fY+/mVFBQYH27t2rxMTELkjYszX+43vK0HhZLEyNB3A0P6tFT112gs5vLO5vrdNnmynuAAAAreXVpf2WW27Rm2++qbfffluhoaHKyclRTk6OKisrJUllZWW6++67tWrVKmVmZmrZsmWaMWOGYmJi9POf/9zk9N2bw+nS51vq16gyNR7AsfhZLXryshN0wagk1TnrR9zf+HaP2bEAAAB8gleX9hdffFElJSWaNGmSEhMT3R//+te/JElWq1WbNm3SBRdcoIEDB+q6667TwIEDtWrVKoWGspN5Z/ohq0j5ZdUKDfDTSf2izY4DwMvVF/dRunRsbzmcLv3hg82a8+EW1TmcZkcDAADwal59TrvL5Trm84GBgVq0aFEXpcHhGqfGnzE4Tv5+Xv27HwBewmox9PglI9U3NliPf7ZNC1ZmKrOgXPN/MVqhATaz4wEAAHgl2hbazOVyaRFT4wG0g2EYunlSf7141RgF2Cxatu2gLn5xpXbmlZkdDQAAwCtR2tFmW3MOKauwQv5+Fp0+MNbsOAB80LQRifr3jScpLtSu7bllOm/+13rj2z3HnWEFAADQ01Da0WaNU+N/NiBGwXavXmEBwIuN7B2hj247Vaf2j1FVrVN/+GCzbnh9jQ4eqjY7GgAAgNegtKPNGo9rOpup8QA6KD4sQP/45Xj94byh8vezaOnWPJ3z9Ff6aMMBRt0BAABEaUcbbcs5pK05h2SzGpoyJN7sOAC6AYvF0A2n9tWHt56iwQmhKiiv0W3//EG/+Nu32pZzyOx4AAAApqK0o03e/2G/JGnSoDhFBvubnAZAdzI4IUwf3HKKfnvWQNn9LPp2d6HOffZrzflwi0oqa82OBwAAYApKO1rN6XTpf+vrS/vPR/cyOQ2A7ijAZtVvzhqgL+48XecMS5DD6dKClZk67bGlenbJDh2qorwDAICehdKOVvs2o0DZJVUKDfDTGYPjzI4DoBtLjgrSS9eM1Rs3jNeAuBCVVtXpycXbdepjX2o+5R0AAPQglHa02gcNU+Onj0hUgM1qchoAPcFpA2L12R0/07O/GK202GCVVNbqicXbddrjX+r5L3eqrLrO7IgAAACdivO60CpVtQ4t3FS/azxT4wF0JavF0PknJGn6iER9vPGAnlmyQ7sPlusvi7bpb1/v1qzT+mlUkNPsmAAAAJ2C0o5W+SI9V4eq69QrIlAnpkaZHQdAD2S1GLpgVC+dNzJJH204oGeX7NDu/PryHupvKGzCJaqjuwMAgG6G6fFolcap8ReMSpLFYpicBkBPZrUYunB0L33+25/pqctPUN+YYB2qcSly0kwtPGDTmsxC1dDeAQBAN0Fpx3EVltdo2baDkpgaD8B7+Fkt+vno3lr825/p9vHhqi08oBqnoRW7CrRgZaZ+yCqSw+kyOyYAAECHUNpxXB9vPKA6p0vDe4VpQHyo2XEAoAk/q0WTUoN04O//T+Oi6hQeaFNlrUNf7cjXG9/u0fbcQ3K5KO8AAMA3UdpxXO83TI2/cBSj7AC8mMupPiFOXTuxj84cHKdgf6tKKmu1cHOO/rVmrw4UV5qdEAAAoM3YiA7HtDOvTD9kFctiSOePSjI7DgAvlJ6e3uF7xMTEKCUlxQNpJIvF0PBe4RqUEKp1e4q0NqtIuaXV+s/afRqWFKZT+8dwbCUAAPAZlHYc05vf7pEknTE4XnGhASanAeBNSgvr97q4+uqrO3yvwKAgbU1P91hxlySb1aIJ/aI1vFe4Vu4q0I/ZpdpyoFS7D5brtAExGpwQKsNgY00AAODdKO1oUXl1nd5du0+SdO1JfUxOA8DbVJaVSpKm33i/Bo0c2+775Gbt0luP3aP8/HyPlvZGwXY/TRkar6GJYVq6LU+F5TX6/MdcpWeX6qyh8QoLsHn8PQEAADyF0o4WfbB+vw5V1yk1Okin9o8xOw4ALxWd1Ee9Bwzr8H06Ms2+Na/tFRmoK8enaF1Wkb7LKNTeokq99W2WJg+K1aAENtkEAADeidKOZrlcLr2xqn5q/NUT+3A2O4BO48lp9mVlZcd83moxdGJqlAbEhWjRllzllFZp0Y+52p1frkEMuAMAAC9EaUez1uwp0tacQwqwWXTp2GSz4wDoxjwxzT79++Va+PozqqqqatX1EUH+unRsb63ZU6TvMgq0I69Me6022VNGtOv9AQAAOgulHc36R8Mo+4Wjeik8iOEnAJ2vI9Psc7N2tfk1Fouh8X2j1Cc6SIu25Kioolbxl/9R//3xkEaNcjHDCAAAeAXOacdR8g5V6bPN2ZLqp8YDQHcWHxagX4xPUZ9ghwyLVW9vLtP1C1arsLzG7GgAAACUdhztne/3qtbh0piUCA3vFW52HADodDarReOiHcr/9Gn5W6Xl2w9q+rNfa11WkdnRAABAD0dpRxN1Dqfe/i5LknTtSanmhgGALla+6Qs9dmaM+sUGK7ukSpe/vMr9dyIAAIAZKO1oonE35ehgf00bkWB2HADocn0ibPrw1lM1bXiCah0u/f79TZr93kZV1znMjgYAAHogSjvcXC6XnvtypyTpqol9ZPezmpwIAMwRYvfTC1eN0b3nDJJhSP/8fq8uf/lb5ZS0bnd6AAAAT6G0w+2L9DylZ5cq2N+qX56SanYcADCVYRi6eVJ/vTbzRIUH2rR+b7HOm/+NVmcWmh0NAAD0IJR2SKofZZ+/dIck6ZqTUhUR5G9yIgDwDpMGxenDW0/R4IRQ5ZdV6xd//Vb/WJUpl8tldjQAANADUNohqX6n5I37ShRgs+hXp/U1Ow4AeJU+0cF67+aTNeOEJNU5XXrwf1t0z383qqqWde4AAKBzUdrRMMresJZ9Qh/FhNhNTgQA3ifI30/PXjFK9587RBZD+u/afbrs5VXaX1xpdjQAANCNUdqhVbsKtHZPkfz9LLrxZ/3MjgMAXsswDM36WT+9ccMERQbZtHFfiWbM/0Yrd+WbHQ0AAHRTfmYHgPmebVjL/osTkxUXFtDq12VlZSk/v/3/UE1PT2/3awGgs7Tm76ZASfMmR+ixFUXKKK7R1X//TteNDNV5A4NlGIZiYmKUkpLS+WEBAEC3R2nv4VZnFurb3YWyWQ3deHpaq1+XlZWlwUOGqLKiosMZysrKOnwPAOio0sKDkqSrr7661a8x/PwVNfVWhQw/Q69tOKTn3v5IBYvmK8Bm1db0dIo7AADoMEp7D+ZyufT4Z1slSZeMTVZSRGCrX5ufn6/Kigpd9bu/KD6l9WX/cOnfL9fC159RVRXnHgMwX2VZqSRp+o33a9DIsa1+ncsl7Sqr08Yiq4KHTVLMsJO0e8G9ys/Pp7QDAIAOo7T3YB9tzNbqzCIF2qy67Yz+7bpHfEqaeg8Y1q7X5mbtatfrAKAzRSf1afPfa8mSBhRV6rMtOSqrlhKu+T/9b1uZRo1yyWIxOicoAADoEdiIroeqrHFo3qf16zZvmpTWplF2AMDRekUG6soJKUoKdMqw2vT6hkO67rXvlVvKbCIAANB+lPYe6qXlu5RdUqVeEYH6NTvGA4BHBNqsmhhTp4LPnpO/Vfp6R77OenK53vpuj5xO1/9v787Do6jStoHf1fuSpJMQkpCErGTYwpogiyIgAiI4w6uXCh+oDMLIpvAxjg76KrgRGEdcZgYUdBBf/AbHl2VwVCA4ELYIErawBSQhgRAI2cnSa53vj06aNIksIZDu5v5dV13dXXXq9Ol6uglP1alzWrt5RERE5IXYPf4utPfoz1i6rW7E+M5aHMs6dNN1cOR3IqKmSRJQdWgj3n1/Pv5+1IZD5yrw6rojWH+gAKmPdkOHUP871pZbneUDAEfCJyIiamVM2u8y+fn5+PXrK6BLHABzfhaeXzT3lurjyO9ERE1rb1Jj7fR78EXGGby7KRs/nSnDyA93YPLAeEwdlACTXn1b37+lZvnQGwwcCZ+IiKgVMWm/y6QfK4AucQAAgVH3dELgfWubVQ9Hficiuj6lQsJv743D8K7heG39EfznRBGWbjuN/7cnH1MHJWDigFjoNcrb8t4tMcvHxfzT+HLRHzgSPhERUSti0n4Xsdgd+PSAc0qjOD8ZSV27NLsujvxORHTjIgP1+OyZFKQdu4h3N2XjVFEVFm08gRW7cjFjSAc8lhwFP+3t+ZN8K7N8EBERUevjQHR3kcVpJ5FXYYejpgJdTY7Wbg4R0V1FkiQM7xqOjbPvx3uP90BUkB5Fly2Yt+Eo+i34Aa//6whOXrzc2s0kIiIiD8Ok/S6xN7cUy7bnAABKNv4F2tvTG5OIiK5DqZDwWHIUfvj9ILz1m66IDzGiymLHFxl5GP7+djzxcQZW7MrF2dJbuxediIiIfAO7x98Fqix2/P7rgxACGBKrx+enfmztJhER3fW0KiWe6h+LCf1isPt0Cf4nIw9pxy9i75lS7D1Tije+OYaOYf4Y2jkUfeKC0SMqEMFGTWs3m4iIiO4wJu13gbe+OYazpbWIDNTj2V4B+Ly1G0RERC6SJOHeDiG4t0MICitq8e3hQmw5fhE/nSlD9sXLyL54GdjmHEckKkiPHlGB+FWYP6Lb6BEdbEB0sBEhfhpIktTKn4SIiIhuBybtPi7t2EV8te8sJAl474ke0JTntXaTiIjoF7Qz6TF5YDwmD4xHeY0V27IvIf3kJRw6W46c4mqcK6vFubJafJtV6LafRqlAGz8N2vhpEOKnRRujFo7qSgTc81/Iq1LAUVINvUYJg1oFvUYJpYIJPhERkbdg0u7DCitqMXftYQDAlIHx6BffBvv3M2knIvIGgQYNxvSKxJhekQCAilobjhRU4PC5CpwprkZ+aQ3yS2twvqIWVoeMwgozCivcp+EMGvIs9pUC+0rPu63XqhTOJL5BIu+nUyHYoEGQQQ2TQQ2VgsPeEBEReQIm7T6q1urAlC/2objKik7h/pgz7Fet3SQiIroJ+fn5KC4udlunB9A3wLkgXgNAA5vDhHKzjHKLAxVmGRUWGRVmGbmFl7ApPQPxyYMgq3SotTpQY3NACMBil2GxyyivsTX53hIAk0ENfyjh32cMjl6yoKPFDuNtmpaOiIiIfhn/+vogWRZ48etDOFJQiWCjBsufToFOzeHiiYi8RX5+Pjp17ozamlsfQf6xgT3QqVdfAIAQAma77Ezgrfa6R+dSabahrMaKsmobrA5nQl8OJYIfmIzXtpZi3rZN6BphQr/4YPRPaIOU2GAE6NS33D4iIiK6NibtPujDH07h26xCqJUSPnkqGe2DDa3dJCIiugnFxcWoranB+JffRVh0QrPqOL43Hd+v/BBm85Uu85IkQa9WQq9W/uJI9EII1FgdKK6y4FRuPn766Se073EvSmplZBVUIKugAst35EIhAb2jgzC0cxiGdQlFQls/DoZHRER0GzBp9zH/PnweH/5wCgDwzphu6BMb3MotIiKi5gqLTkBUYtdm7Xsx/3Sz9pMkCUatCkatCspSGd+tewcb/zsTEQldsCe3BBmnS/BjTgnOlNRgX14Z9uWVYdHGE4hpY8CDncOcU9TFBkOt5D3xRERELYFJuw/JzCvFi18fAgBMvi8OT/Rp38otIiIiX3D8+HEAQHsA7eOAJ+JMuFTth8xCM346b0FWkQV5JTX4bGcuPtuZC6NaQu92WvSJ0KF3Oy0MagVCQkIQHR3duh+EiIjICzFp9xGZeaV45u8/wWyTMaRjW8x9uHNrN4mIiLxcZeklAMCECROuWU7S6KGL7QlDh77QJ/RBtcGEHflm7Mg3Q9htMOcdgu3MPmz9nw/Ro1P8nWg6ERGRz2DS7gPqE/Yqix3949tgyfhkzsFLRES3rLaqEgAw6rlX0bF78g3tIwRQYrWhsEaB87UKVEENfUIK9Akp+K+Vx5EScxEjksIxomsYooI45goREdH1MGn3clcn7H+f2Ad6DUeKJyJqbfVdyu/0vrdDm4iYm7q3vj2AnnAOaldabcWBEznYn30G2vAO2HumFHvPlOKtfx9DUmQARnQJx0NJ4egQyoHsiIiImsKk3YvtzS3FpM+ZsBMReZIb7VJ+I6qqqm65jtYkSRLa+GnRySTju5Wz8f32PTgvtcXGoxew70wpjhRU4khBJd5LO4n4ECOGdw3H8K5h6BEVyB5jREREdZi0e6n/zTyHV9ZmweqQmbATEXmQ5nQpv1pT07X5glCjCg/1jsOk++JQUmXBluMXsfHIBez6uQQ5xdX4OP00Pk4/jUCDGgMT22LQr9ri/sQQhAboWrvpRERErYZJu5fJPZOHD7fmYn12NQCgX6QOL/RU4/iRQze0v6d1uSQi8lU326W8oeZO1+bprv4blKgEEnuo8GyXtthfaMGPBWYcvGBBeY0N3xw6j28OnQcARPgr0SVEg77xbTAyJZH3whMR0V2FSbsXOfFzLoa88gW08SkAgPLdq/HVji/xFcRN1+XtXS6JiMh73NQtA5IC2oiO0MUnQx/XG5rwDjh/GTh/uRZbcs/hnR/OITJQj3vigtEnNhj3xAUjoa2R98MTEZHPYtLuJUqqLHju65PQxqdAgoyUNjKixz4KjH30purx1S6XRETkuW7llgGrbEeJRULepUrknL8EQ2QnFJTXYt2BAqw7UAAACNCp0DXChKTIACRFmtA1woS4ECPviyciIp/ApN1LBBo0aGtQIqfgEh5M8EP3pC7NqsdXu1wSEZHna+4tA/EA2p06it2LnsHfv1gFKSQexy5ZceySFSdLrag025GRU4KMnBLXPjqVhNhAFeID1YgLUiM6QIWoABUUsg1arfaWPkdISAiio6NvqQ4iIqIbxaTdSygVEv5vv0AMem0cghcua+3mEBER3VH1XewnPX1VF3uFCuo27aEJ7wBNWAI04QnQhMbBDB1OFNtwotjmVtxeUQRbcT6sJfmwFdctJWchrLU33Ba9wYATx48zcSciojuCSbsX0asVcFwubu1mEBER3XE308VeCOCy3YpyqwJlVgkVVgmVNgkWWYLKFAqVKRT6hBS3fQxKAX+1QEDd4l+3aBTudV/MP40vF/0BxcXFTNqJiOiOYNJOREREXuNWRuX/8Ydv8a8vP8PAiXNhCItBSbUVpdVW1FgdqHFIqHFIuHjVkC96tRJBBjWCjBoEGTRwhEhQBUfCLt/8ILBERETNwaSdiIiI7gpqOGA5dxQR6hr07BjqWm+2OZwJfJUVJdUWlFRbUVZjRbXFgVqbA7UVDpyvMLtqiZzyCcatuYCYbdsQ39aI+LZ+iA8xIjbEiOhgA8IDdFDcwCB4+fn5KC6+tR50vL+eiMj3MWknIiKiu5pOrURkoB6RgXq39Va7jLIaa91iQ3m1FRfLKlFWbQU0OuQUVyOnuBo4XuS2n0apQFSwHtHBBveljQHtgwwwalXIz89Hp86dUVtTc0tt5/31RES+j0k7ERERURM0KgXCAnQIC9C51p07VYrFMx7Hph17YAiLQ05xFXIuVeP0pSqcLa3BubJaWB0yci5VI+dSdZP1hvhp0EYrYHxgOnp3TUJIUCAMKgG90nlvvVoB3Mi087y/nojo7sCknYiIiOimCIQYlOidGIL7EkPcttgdMgorzDhbWoO80hrk1y8lzseKWhuKq6worgKMXQfjHIBzZe61qxQS/HUq+OlU8Neq6x5VznVa56JRXTVCHrUo3rpA1Hpa4vcH+NZvkEk7ERERUQtRKRVoH2xA+2ADBjSxvaLGhvzSGqRnHsGrqe8jefTTgC4Aly12VJntqLU5YJcFympsKKuxAWh6KjqlQoJOoUbY/1mEP+8uQ8eCowj11yEsQIuwAB1C/bUIDdAhQKeCdCOX7cmFty4QtZ6W+v0BvvUbZNJOREREdIeYDGp0M5hgK9Kjcs8a9Hp6PKISI1zb7Q7ZlcC7Hs021/Mqix0WuwyHLFAtS9C174rd58zYfe5Mk++nUytcyXyovw6hDZJ6Z9d/Ldr6M7lvqLi4GLU1NRj/8rsIi05oVh28dYGoeVri9wf43m+QSTsRERHRTTp+/Pht2V+lVCDI4Jxe7pfYHTKqrQ7knj6F//3kz5g4bRY0prYorZVRVutAmVlGaa0D1TYBs012ddG/FpUCCNAqYNIqEFC3mLRK1zqTTuG23aCW3JJ8T+qG+ktda4UQsDoAq0PAbBewOAQsdY9mu+xan1dQCL+eI1EVlAilrh2EEBAAIABRV48kSZAkQClJUEgSJMWV5woJcIRI0MX1xpEiC0ReGbQqBXRqBTRKJbRqBbQqBTQqBbQqJZTXmWnAU7rqt0Q7LBYLtFrtLdUBeNb3jW6PsOiEZk/v6Yt8JmlfsmQJ3n33XRQWFqJr16744IMPMHDgwNZuFhEREfmQytJLAIAJEya0SH1VVVU3vY9KqYBJr4Cmugg12buwZPauJstJKg2UxiAo/dpA6R8MpTEYSj/3ReUXDIXOD3YZKK2VUVor31AbhMMO2VIN2VID2VINyW7G0IEDEBoUAH+dCgE6FXQaJbQqZV1y2nBRQqtSQKVUQAjnfPf1s97XvYSoy5CtDhkWe91ic8Bc99hwXY21bmo+qwOllVVI35UBoVBDUusgqbVQqLWu55J0I2MBGNBmxAwcLANQdumGjkdjaoQ98SZe31YKbNt9zZIqhdTgGDU4XmoFhN2OA/v2wmE1Q9itEA4bhMMKYbc5n9vdn0N2uI5pQxqNBq+//hqCg4IabXOeiABkIdweBQRk4dxWVlaGxR98ALvN7hwlsX6B8+SNAADZAcgyhOwAxFWPssPZTrsVwm6pe3Qust0CYatbbzVD2C3XPbq+1O2ZrnDIAtVWGUr/NqiyASVVFjiEgCw7t9llGbJwPhdCABIgwXkCrf7UlyRJkAAU10pQh8a15sdpUT6RtH/11VeYPXs2lixZgnvvvReffPIJRo4ciWPHjvHHTERERC2mtqoSADDquVfRsXtys+s5vjcd36/8EGaz+fqFb2Nbju9Nx8Yvl+LBya8i6lfdYZEBi0O65qNDSJCUKigNJigNJlddO3IrgdzKZn+elqKJSrpuGQUElApAJQFKCVBJztdKCagtL8aFvFOI6dIbQW3a1iUEDRIDCYCAM5kQzivvziSifp2AuaYGhfk5SPhVJyhUGljszhMN1rqTDQ75SmJtlwXsVufJB8DW+PO0v/7nuRHvbz8P4Hyz9/frP65F2nF9oi4mzh4gSkk0eA7Yay8j5+BuvLslB3FRtdBrVDBqldCrlTBoVDBolTA0fK5RwqB2PlcrOYBjSxHC2ZOnxmp3nTSrqVuqLXZUW52381Rb7Kiy1K2zXFlXbXE4n1uvrDfbnCcNo6avxKZCAIX5t9BCNUwDxrbIZ/UEPpG0L168GM8++ywmT54MAPjggw+wadMmLF26FKmpqa3cOiIiIvI1bSJibqnr5sX80x7Rlov5pyHsVrRr1w7dkrrc0D52h4xam8OVgJ7Pz8X6z97Hf89/G4GhEc578M12mG0NE9UrV8frX9sc4koSXPdQf5UMcF7I1TS4Mu+6Sq92v2Jv0Cih16igVytwqbAA8197Bb9+dg7atY+FSilBrVRApah7VEpQKxRQXKNLeuYP2TiyPhUP91qGnt26N+u4njt1FIvfmo1vMzPRu3fvJo+h1SHDYrvy2PAYWezO43v85M948eW5GDlxDgLaRsAuy3AIAYdDwC6LRs9l2f0quwBQe7kSJw/sxoMPPojAwED37cJ5nBV1ZyTqu/dLcF9XWlKCf/1rPboNeBB+piDXrRH1JzKuvlovGpzQkOvWlxZfxIX8XLSN7QiN3s95skKWYa9vv6vtEhwCcAjAIjtfuzPBv+dIfHOyGjj5803FRa2UnMm8Rgm9RgmjRgW9xpnY1z/XqpzfF6XC+X1RKqS619KV9fWvlfW3REiuaRol13GRmvxuu8o1OBlUr2EZ0eB2DKDhsa17Xhfghj0iBK4c/0YxASDLAjZZhs3uPPZWh/P42xwybHWP9gbPbQ7ZmZjbHKi9KjmvtTlcPWNamnDYoVYpoaq7fUQpOY+3osFzSar//HX7NPj8AGA116Ki/MLtaWAr8Pqk3Wq1IjMzE3/84x/d1g8fPhy7dzfdHcliscBiudL1pqKiAgBQWdn6Z4evpb4L3blTR2Gpbd6IivX/Sbhw5iROGw3NbktL1ONLdXhSWzylDk9qi6fU4Ult8ZQ6PKkt/Dy3pw5Paoun1OFJbWmJOuznclFzfDtCKk6gY7gADHAu1yShcTIGKBQKyHLDLvoCgP3GGuIAbGXZqDmxA3LBcFilalhvbE83LXFMLp3LBQBkZmY26xYIAFAAUF3IRs3x7VAWDoNB2bx6LpXnYve/FuKBUfHoGN2xWXVkl5/Gio1/QVinULQ1NKPLsQRk5+/EoX98jB6/fRGJXXs2KiLqEnWHAOzC2aPDLgCH3OC1DFSUl+Lw7q146JHfwM8U5ByfwDU2gYDFIdetg2vcAkddImcBYKkByhq9O90KtQLQqCTolBK0Kgm6ukWvkqBTKa68VkvQKRXO9er6cs7XepVz4MyzOacw7bnf4YnZb6FtVPO7t18qzsWhbStQVTXRo3O8+rY1dVtLQ5K4XgkPd/78eURGRmLXrl0YMODK5CoLFizAypUrkZ2d3Wif+fPn44033riTzSQiIiIiIiJq5OzZs4iKivrF7V5/pb3e1dOU1I/s2ZS5c+dizpw5rteyLCMvLw89e/bE2bNnERAQcFvbSndOZWUl2rdvz7j6EMbU9zCmvolx9T2MqW9iXH0PY+o9hBC4fPkyIiIirlnO65P2kJAQKJVKXLjgfs9CUVERwsLCmtxHq9U2mm5CoXAOTBEQEMAvtw9iXH0PY+p7GFPfxLj6HsbUNzGuvocx9Q4mk+m6Zbx+CEWNRoPk5GSkpaW5rU9LS3PrLk9ERERERETkbbz+SjsAzJkzB0899RRSUlLQv39/LFu2DPn5+Zg6dWprN42IiIiIiIio2XwiaX/yySdRUlKCN998E4WFhUhKSsJ3332HmJiYG65Dq9Vi3rx5jbrNk3djXH0PY+p7GFPfxLj6HsbUNzGuvocx9T1eP3o8ERERERERka/y+nvaiYiIiIiIiHwVk3YiIiIiIiIiD8WknYiIiIiIiMhDMWknIiIiIiIi8lBM2ussWbIEcXFx0Ol0SE5Oxo4dO1q7SXeF7du345FHHkFERAQkScL69evdtgshMH/+fERERECv12Pw4ME4evSoWxmLxYLnn38eISEhMBqN+PWvf41z5865lSkrK8NTTz0Fk8kEk8mEp556CuXl5W5l8vPz8cgjj8BoNCIkJAQvvPACrFarW5msrCwMGjQIer0ekZGRePPNN8GxHK9ITU1Fnz594O/vj9DQUIwZMwbZ2dluZRhT77N06VJ0794dAQEBCAgIQP/+/fH999+7tjOm3i81NRWSJGH27NmudYyr95k/fz4kSXJbwsPDXdsZU+9UUFCACRMmoE2bNjAYDOjZsycyMzNd2xlX7xMbG9votypJEmbMmAGAMaUmCBKrV68WarVaLF++XBw7dkzMmjVLGI1GkZeX19pN83nfffedePXVV8WaNWsEALFu3Tq37QsXLhT+/v5izZo1IisrSzz55JOiXbt2orKy0lVm6tSpIjIyUqSlpYn9+/eLIUOGiB49egi73e4q89BDD4mkpCSxe/dusXv3bpGUlCRGjx7t2m6320VSUpIYMmSI2L9/v0hLSxMRERFi5syZrjIVFRUiLCxMjB07VmRlZYk1a9YIf39/8ec///n2HSAvM2LECLFixQpx5MgRcfDgQTFq1CgRHR0tqqqqXGUYU++zYcMG8e2334rs7GyRnZ0tXnnlFaFWq8WRI0eEEIypt9u7d6+IjY0V3bt3F7NmzXKtZ1y9z7x580TXrl1FYWGhaykqKnJtZ0y9T2lpqYiJiRETJ04Ue/bsEbm5uWLLli3i559/dpVhXL1PUVGR2+80LS1NABBbt24VQjCm1BiTdiHEPffcI6ZOneq2rlOnTuKPf/xjK7Xo7nR10i7LsggPDxcLFy50rTObzcJkMomPP/5YCCFEeXm5UKvVYvXq1a4yBQUFQqFQiI0bNwohhDh27JgAIH788UdXmYyMDAFAnDhxQgjhPHmgUChEQUGBq8w//vEPodVqRUVFhRBCiCVLlgiTySTMZrOrTGpqqoiIiBCyLLfgkfAdRUVFAoBIT08XQjCmviQoKEh8+umnjKmXu3z5skhMTBRpaWli0KBBrqSdcfVO8+bNEz169GhyG2PqnV5++WVx3333/eJ2xtU3zJo1SyQkJAhZlhlTatJd3z3earUiMzMTw4cPd1s/fPhw7N69u5VaRQCQm5uLCxcuuMVGq9Vi0KBBrthkZmbCZrO5lYmIiEBSUpKrTEZGBkwmE/r27esq069fP5hMJrcySUlJiIiIcJUZMWIELBaLqwtaRkYGBg0aBK1W61bm/PnzOHPmTMsfAB9QUVEBAAgODgbAmPoCh8OB1atXo7q6Gv3792dMvdyMGTMwatQoPPjgg27rGVfvderUKURERCAuLg5jx45FTk4OAMbUW23YsAEpKSl4/PHHERoail69emH58uWu7Yyr97NarVi1ahUmTZoESZIYU2rSXZ+0FxcXw+FwICwszG19WFgYLly40EqtIgCu43+t2Fy4cAEajQZBQUHXLBMaGtqo/tDQULcyV79PUFAQNBrNNcvUv+Z3pTEhBObMmYP77rsPSUlJABhTb5aVlQU/Pz9otVpMnToV69atQ5cuXRhTL7Z69Wrs378fqampjbYxrt6pb9+++OKLL7Bp0yYsX74cFy5cwIABA1BSUsKYeqmcnBwsXboUiYmJ2LRpE6ZOnYoXXngBX3zxBQD+Vn3B+vXrUV5ejokTJwJgTKlpqtZugKeQJMnttRCi0TpqHc2JzdVlmirfEmVE3SAc/K40NnPmTBw+fBg7d+5stI0x9T4dO3bEwYMHUV5ejjVr1uCZZ55Benq6aztj6l3Onj2LWbNmYfPmzdDpdL9YjnH1LiNHjnQ979atG/r374+EhASsXLkS/fr1A8CYehtZlpGSkoIFCxYAAHr16oWjR49i6dKlePrpp13lGFfv9dlnn2HkyJFuV7sBxpTc3fVX2kNCQqBUKhudKSoqKmp0VonurPoRb68Vm/DwcFitVpSVlV2zzMWLFxvVf+nSJbcyV79PWVkZbDbbNcsUFRUBaHw29G73/PPPY8OGDdi6dSuioqJc6xlT76XRaNChQwekpKQgNTUVPXr0wIcffsiYeqnMzEwUFRUhOTkZKpUKKpUK6enp+Oijj6BSqX7xKgrj6l2MRiO6deuGU6dO8bfqpdq1a4cuXbq4revcuTPy8/MB8O+qt8vLy8OWLVswefJk1zrGlJpy1yftGo0GycnJSEtLc1uflpaGAQMGtFKrCADi4uIQHh7uFhur1Yr09HRXbJKTk6FWq93KFBYW4siRI64y/fv3R0VFBfbu3esqs2fPHlRUVLiVOXLkCAoLC11lNm/eDK1Wi+TkZFeZ7du3u02DsXnzZkRERCA2NrblD4AXEkJg5syZWLt2Lf7zn/8gLi7ObTtj6juEELBYLIyplxo6dCiysrJw8OBB15KSkoLx48fj4MGDiI+PZ1x9gMViwfHjx9GuXTv+Vr3Uvffe22jq1JMnTyImJgYA/656uxUrViA0NBSjRo1yrWNMqUm3cZA7r1E/5dtnn30mjh07JmbPni2MRqM4c+ZMazfN512+fFkcOHBAHDhwQAAQixcvFgcOHHBNt7dw4UJhMpnE2rVrRVZWlhg3blyTU15ERUWJLVu2iP3794sHHnigySkvunfvLjIyMkRGRobo1q1bk1NeDB06VOzfv19s2bJFREVFuU15UV5eLsLCwsS4ceNEVlaWWLt2rQgICOCUFw1MmzZNmEwmsW3bNrepTGpqalxlGFPvM3fuXLF9+3aRm5srDh8+LF555RWhUCjE5s2bhRCMqa9oOHq8EIyrN/r9738vtm3bJnJycsSPP/4oRo8eLfz9/V3/n2FMvc/evXuFSqUS77zzjjh16pT48ssvhcFgEKtWrXKVYVy9k8PhENHR0eLll19utI0xpasxaa/zt7/9TcTExAiNRiN69+7tmqKKbq+tW7cKAI2WZ555RgjhnMpk3rx5Ijw8XGi1WnH//feLrKwstzpqa2vFzJkzRXBwsNDr9WL06NEiPz/frUxJSYkYP3688Pf3F/7+/mL8+PGirKzMrUxeXp4YNWqU0Ov1Ijg4WMycOdNtegshhDh8+LAYOHCg0Gq1Ijw8XMyfP5/TXTTQVCwBiBUrVrjKMKbeZ9KkSa5/H9u2bSuGDh3qStiFYEx9xdVJO+Pqfernclar1SIiIkI8+uij4ujRo67tjKl3+uabb0RSUpLQarWiU6dOYtmyZW7bGVfvtGnTJgFAZGdnN9rGmNLVJCHqRhIgIiIiIiIiIo9y19/TTkREREREROSpmLQTEREREREReSgm7UREREREREQeikk7ERERERERkYdi0k5ERERERETkoZi0ExEREREREXkoJu1EREREREREHopJOxEREREREZGHYtJOREREAIDPP/8cgYGBd+S9JEnC+vXr78h7EREReTMm7URERD6iqKgIzz33HKKjo6HVahEeHo4RI0YgIyPjtr1nbGwsJEmCJEkwGAxISkrCJ598ct39CgsLMXLkyNvWLiIiIl+hau0GEBERUct47LHHYLPZsHLlSsTHx+PixYv44YcfUFpaelvf980338SUKVNQVVWFzz//HFOnTkVgYCCefPLJRmWtVis0Gg3Cw8Nva5uIiIh8Ba+0ExER+YDy8nLs3LkTixYtwpAhQxATE4N77rkHc+fOxahRowAAixcvRrdu3WA0GtG+fXtMnz4dVVVV16z3m2++QXJyMnQ6HeLj4/HGG2/Abre7lfH390d4eDg6dOiAt99+G4mJia6u74MHD8bMmTMxZ84chISEYNiwYQAad48/d+4cxo4di+DgYBiNRqSkpGDPnj031Q4iIiJfxCvtREREPsDPzw9+fn5Yv349+vXrB61W26iMQqHARx99hNjYWOTm5mL69Ol46aWXsGTJkibr3LRpEyZMmICPPvoIAwcOxOnTp/G73/0OADBv3rxfbItOp4PNZnO9XrlyJaZNm4Zdu3ZBCNGofFVVFQYNGoTIyEhs2LAB4eHh2L9/P2RZvqV2EBER+QJJNPXXk4iIiLzOmjVrMGXKFNTW1qJ3794YNGgQxo4di+7duzdZ/uuvv8a0adNQXFwMwDkQ3ezZs1FeXg4AuP/++zFy5EjMnTvXtc+qVavw0ksv4fz58wCc97TPnj0bs2fPht1ux6pVq/Db3/4WS5YswbRp0zB48GBUVFTgwIEDbu8tSRLWrVuHMWPGYNmyZXjxxRdx5swZBAcHN2rnjbSDiIjIVzFpJyIi8iFmsxk7duxARkYGNm7ciL179+LTTz/FxIkTsXXrVixYsADHjh1DZWUl7HY7zGYzqqqqYDQaGyXtRqMRsixDqVS66nc4HDCbzaiurobBYEBsbCwKCwuhVqthsVig0WgwY8YMLFy4EAqFAoMHD0ZiYiKWL1/u1s6GSfv06dNx9OhRpKenN/mZbqQdREREvord44mIiHyITqfDsGHDMGzYMLz++uuYPHky5s2bhyFDhuDhhx/G1KlT8dZbbyE4OBg7d+7Es88+69aVvSFZlvHGG2/g0UcfbfJ96v3hD3/AxIkTYTAY0K5dO0iS5FbWaDRes816vf6a22+0HURERL6ISTsREZEP69KlC9avX499+/bBbrfjvffeg0LhHIf2n//85zX37d27N7Kzs9GhQ4drlgsJCblumWvp3r07Pv30U5SWljbZPf5G20FEROSLmLQTERH5gJKSEjz++OOYNGkSunfvDn9/f+zbtw9/+tOf8Jvf/AYJCQmw2+34y1/+gkceeQS7du3Cxx9/fM06X3/9dYwePRrt27fH448/DoVCgcOHDyMrKwtvv/12i7V93LhxWLBgAcaMGYPU1FS0a9cOBw4cQEREBPr373/H2kFEROSJOOUbERGRD/Dz80Pfvn3x/vvv4/7770dSUhJee+01TJkyBX/961/Rs2dPLF68GIsWLUJSUhK+/PJLpKamXrPOESNG4N///jfS0tLQp08f9OvXD4sXL0ZMTEyLtl2j0WDz5s0IDQ3Fww8/jG7dumHhwoWue9jvVDuIiIg8EQeiIyIiIiIiIvJQvNJORERERERE5KGYtBMRERERERF5KCbtRERERERERB6KSTsRERERERGRh2LSTkREREREROShmLQTEREREREReSgm7UREREREREQeikk7ERERERERkYdi0k5ERERERETkoZi0ExEREREREXkoJu1EREREREREHur/A/5+GGQI6ng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8255"/>
            <a:ext cx="8534400" cy="56665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34401" y="1205345"/>
            <a:ext cx="3325091" cy="4946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Uni</a:t>
            </a:r>
            <a:r>
              <a:rPr lang="en-IN" dirty="0">
                <a:solidFill>
                  <a:schemeClr val="tx1"/>
                </a:solidFill>
              </a:rPr>
              <a:t>-</a:t>
            </a:r>
            <a:r>
              <a:rPr lang="en-IN" dirty="0" smtClean="0">
                <a:solidFill>
                  <a:schemeClr val="tx1"/>
                </a:solidFill>
              </a:rPr>
              <a:t>variant is a</a:t>
            </a:r>
            <a:r>
              <a:rPr lang="en-IN" dirty="0">
                <a:solidFill>
                  <a:schemeClr val="tx1"/>
                </a:solidFill>
              </a:rPr>
              <a:t> examines a single variable in a data </a:t>
            </a:r>
            <a:r>
              <a:rPr lang="en-IN" dirty="0" smtClean="0">
                <a:solidFill>
                  <a:schemeClr val="tx1"/>
                </a:solidFill>
              </a:rPr>
              <a:t>set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dirty="0">
                <a:solidFill>
                  <a:srgbClr val="C00000"/>
                </a:solidFill>
              </a:rPr>
              <a:t>Examine the Distribution and Characteristics of Individual features</a:t>
            </a:r>
          </a:p>
          <a:p>
            <a:pPr algn="just"/>
            <a:endParaRPr lang="en-US" dirty="0">
              <a:solidFill>
                <a:srgbClr val="C00000"/>
              </a:solidFill>
            </a:endParaRPr>
          </a:p>
          <a:p>
            <a:pPr algn="just"/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          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C00000"/>
                </a:solidFill>
              </a:rPr>
              <a:t>Analyze the frequency and range of values </a:t>
            </a:r>
          </a:p>
          <a:p>
            <a:pPr algn="just"/>
            <a:endParaRPr lang="en-US" dirty="0">
              <a:solidFill>
                <a:srgbClr val="C00000"/>
              </a:solidFill>
            </a:endParaRPr>
          </a:p>
          <a:p>
            <a:pPr algn="just"/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.        Identify outliers and unusual patterns</a:t>
            </a:r>
          </a:p>
          <a:p>
            <a:pPr algn="just"/>
            <a:endParaRPr lang="en-US" dirty="0" smtClean="0">
              <a:solidFill>
                <a:srgbClr val="C00000"/>
              </a:solidFill>
            </a:endParaRPr>
          </a:p>
          <a:p>
            <a:pPr algn="just"/>
            <a:endParaRPr lang="en-US" dirty="0" smtClean="0">
              <a:solidFill>
                <a:srgbClr val="C00000"/>
              </a:solidFill>
            </a:endParaRPr>
          </a:p>
          <a:p>
            <a:pPr algn="just"/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45" y="1983993"/>
            <a:ext cx="562451" cy="562451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337" y="3325091"/>
            <a:ext cx="562451" cy="634515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826" y="4656516"/>
            <a:ext cx="562570" cy="5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357745"/>
            <a:ext cx="8243454" cy="54032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309" y="235527"/>
            <a:ext cx="10460182" cy="692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BI Variant Analysis</a:t>
            </a:r>
            <a:endParaRPr lang="en-IN" sz="4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 4"/>
          <p:cNvSpPr/>
          <p:nvPr/>
        </p:nvSpPr>
        <p:spPr>
          <a:xfrm rot="10800000" flipH="1" flipV="1">
            <a:off x="7218217" y="2313709"/>
            <a:ext cx="2521528" cy="963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13" name="Rectangle 12"/>
          <p:cNvSpPr/>
          <p:nvPr/>
        </p:nvSpPr>
        <p:spPr>
          <a:xfrm>
            <a:off x="9407235" y="5904945"/>
            <a:ext cx="2784765" cy="781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C00000"/>
                </a:solidFill>
              </a:rPr>
              <a:t>Explored  Relationship between Variables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90709" y="3697353"/>
            <a:ext cx="2951018" cy="1717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Visualized relationships using Pair plot, </a:t>
            </a:r>
            <a:r>
              <a:rPr lang="en-US" sz="2000" dirty="0">
                <a:solidFill>
                  <a:srgbClr val="C00000"/>
                </a:solidFill>
              </a:rPr>
              <a:t>scatter plots, </a:t>
            </a:r>
            <a:r>
              <a:rPr lang="en-US" sz="2000" dirty="0" smtClean="0">
                <a:solidFill>
                  <a:srgbClr val="C00000"/>
                </a:solidFill>
              </a:rPr>
              <a:t>kernel </a:t>
            </a:r>
            <a:r>
              <a:rPr lang="en-US" sz="2000" dirty="0">
                <a:solidFill>
                  <a:srgbClr val="C00000"/>
                </a:solidFill>
              </a:rPr>
              <a:t>plots, and other visualizations</a:t>
            </a: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40436" y="1646489"/>
            <a:ext cx="38515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Bivariate analysis is one of the statistical analysis where two variables are observed. One </a:t>
            </a:r>
            <a:r>
              <a:rPr lang="en-IN" sz="2000" dirty="0" smtClean="0">
                <a:solidFill>
                  <a:srgbClr val="C00000"/>
                </a:solidFill>
              </a:rPr>
              <a:t>variable </a:t>
            </a:r>
            <a:r>
              <a:rPr lang="en-IN" sz="2000" dirty="0">
                <a:solidFill>
                  <a:srgbClr val="C00000"/>
                </a:solidFill>
              </a:rPr>
              <a:t>here is dependent while the other is independent.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476509" y="3277705"/>
            <a:ext cx="574964" cy="46302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978736" y="5371943"/>
            <a:ext cx="574964" cy="46302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0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509" y="193964"/>
            <a:ext cx="11637818" cy="623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Multi 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Algerian" panose="04020705040A02060702" pitchFamily="82" charset="0"/>
              </a:rPr>
              <a:t>Variant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Algerian" panose="04020705040A02060702" pitchFamily="82" charset="0"/>
              </a:rPr>
              <a:t>Analysis</a:t>
            </a:r>
            <a:endParaRPr lang="en-IN" sz="4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" y="914400"/>
            <a:ext cx="6227184" cy="2992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3" y="3906982"/>
            <a:ext cx="6227184" cy="29510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483927" y="2189018"/>
            <a:ext cx="568037" cy="67887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7031182" y="3508664"/>
            <a:ext cx="568037" cy="67887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7751614" y="5382491"/>
            <a:ext cx="568037" cy="67887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250379" y="5943600"/>
            <a:ext cx="394162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Identify complex interactions and </a:t>
            </a:r>
            <a:r>
              <a:rPr lang="en-US" dirty="0" smtClean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patterns</a:t>
            </a:r>
            <a:endParaRPr lang="en-US" dirty="0">
              <a:solidFill>
                <a:srgbClr val="C00000"/>
              </a:solidFill>
              <a:ea typeface="Cabin" pitchFamily="34" charset="-122"/>
              <a:cs typeface="Cabin" pitchFamily="34" charset="-120"/>
            </a:endParaRPr>
          </a:p>
          <a:p>
            <a:pPr>
              <a:lnSpc>
                <a:spcPts val="3000"/>
              </a:lnSpc>
            </a:pPr>
            <a:endParaRPr lang="en-US" dirty="0">
              <a:solidFill>
                <a:srgbClr val="C00000"/>
              </a:solidFill>
              <a:ea typeface="Cabin" pitchFamily="34" charset="-122"/>
              <a:cs typeface="Cabin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1447" y="2254828"/>
            <a:ext cx="387234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IN" dirty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statistical technique that </a:t>
            </a:r>
            <a:r>
              <a:rPr lang="en-IN" dirty="0" smtClean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analyses </a:t>
            </a:r>
            <a:r>
              <a:rPr lang="en-IN" dirty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multiple variables at once</a:t>
            </a:r>
            <a:endParaRPr lang="en-US" dirty="0">
              <a:solidFill>
                <a:srgbClr val="C00000"/>
              </a:solidFill>
              <a:ea typeface="Cabin" pitchFamily="34" charset="-122"/>
              <a:cs typeface="Cabin" pitchFamily="34" charset="-12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8151" y="4187537"/>
            <a:ext cx="422217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dirty="0" smtClean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Applied </a:t>
            </a:r>
            <a:r>
              <a:rPr lang="en-US" dirty="0">
                <a:solidFill>
                  <a:srgbClr val="C00000"/>
                </a:solidFill>
                <a:ea typeface="Cabin" pitchFamily="34" charset="-122"/>
                <a:cs typeface="Cabin" pitchFamily="34" charset="-120"/>
              </a:rPr>
              <a:t>techniques like multiple regression, principal component analysis, and cluster analysis.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4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218" y="235527"/>
            <a:ext cx="11360728" cy="526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500"/>
              </a:lnSpc>
            </a:pPr>
            <a:r>
              <a:rPr lang="en-US" sz="4400" dirty="0">
                <a:solidFill>
                  <a:srgbClr val="C00000"/>
                </a:solidFill>
                <a:latin typeface="Algerian" panose="04020705040A02060702" pitchFamily="82" charset="0"/>
              </a:rPr>
              <a:t>Feature</a:t>
            </a:r>
            <a:r>
              <a:rPr lang="en-US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Algerian" panose="04020705040A02060702" pitchFamily="82" charset="0"/>
              </a:rPr>
              <a:t>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691"/>
            <a:ext cx="11623964" cy="456254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2200" y="6289964"/>
            <a:ext cx="8998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Cabin" pitchFamily="34" charset="0"/>
                <a:ea typeface="Cabin" pitchFamily="34" charset="-122"/>
                <a:cs typeface="Cabin" pitchFamily="34" charset="-120"/>
              </a:rPr>
              <a:t>Price for square </a:t>
            </a:r>
            <a:r>
              <a:rPr lang="en-US" u="sng" dirty="0" smtClean="0">
                <a:latin typeface="Cabin" pitchFamily="34" charset="0"/>
                <a:ea typeface="Cabin" pitchFamily="34" charset="-122"/>
                <a:cs typeface="Cabin" pitchFamily="34" charset="-120"/>
              </a:rPr>
              <a:t>feet      </a:t>
            </a:r>
            <a:r>
              <a:rPr lang="en-US" dirty="0" smtClean="0"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dirty="0">
                <a:latin typeface="Cabin" pitchFamily="34" charset="0"/>
                <a:ea typeface="Cabin" pitchFamily="34" charset="-122"/>
                <a:cs typeface="Cabin" pitchFamily="34" charset="-120"/>
              </a:rPr>
              <a:t>----</a:t>
            </a:r>
            <a:r>
              <a:rPr lang="en-US" dirty="0" smtClean="0">
                <a:latin typeface="Cabin" pitchFamily="34" charset="0"/>
                <a:ea typeface="Cabin" pitchFamily="34" charset="-122"/>
                <a:cs typeface="Cabin" pitchFamily="34" charset="-120"/>
              </a:rPr>
              <a:t>    Calculated the price based on square footage.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49383" y="1136073"/>
            <a:ext cx="11845636" cy="374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Feature Engineering is a </a:t>
            </a:r>
            <a:r>
              <a:rPr lang="en-US" dirty="0">
                <a:solidFill>
                  <a:schemeClr val="tx1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process that prepares raw data for machine learning models by creating, selecting, and transforming relevant features.</a:t>
            </a:r>
            <a:endParaRPr lang="en-IN" dirty="0">
              <a:solidFill>
                <a:schemeClr val="tx1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65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412185"/>
            <a:ext cx="11333017" cy="52404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5056" y="5763490"/>
            <a:ext cx="913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Cabin" pitchFamily="34" charset="0"/>
                <a:ea typeface="Cabin" pitchFamily="34" charset="-122"/>
                <a:cs typeface="Cabin" pitchFamily="34" charset="-120"/>
              </a:rPr>
              <a:t>Property age Feature</a:t>
            </a:r>
            <a:r>
              <a:rPr lang="en-US" dirty="0" smtClean="0">
                <a:latin typeface="Cabin" pitchFamily="34" charset="0"/>
                <a:ea typeface="Cabin" pitchFamily="34" charset="-122"/>
                <a:cs typeface="Cabin" pitchFamily="34" charset="-120"/>
              </a:rPr>
              <a:t>   ----  </a:t>
            </a:r>
            <a:r>
              <a:rPr lang="en-US" dirty="0">
                <a:latin typeface="Cabin" pitchFamily="34" charset="0"/>
                <a:ea typeface="Cabin" pitchFamily="34" charset="-122"/>
                <a:cs typeface="Cabin" pitchFamily="34" charset="-120"/>
              </a:rPr>
              <a:t>property age to </a:t>
            </a:r>
            <a:r>
              <a:rPr lang="en-US" dirty="0" smtClean="0">
                <a:latin typeface="Cabin" pitchFamily="34" charset="0"/>
                <a:ea typeface="Cabin" pitchFamily="34" charset="-122"/>
                <a:cs typeface="Cabin" pitchFamily="34" charset="-120"/>
              </a:rPr>
              <a:t>predict price Depreciation trends</a:t>
            </a:r>
            <a:r>
              <a:rPr lang="en-US" dirty="0" smtClean="0">
                <a:solidFill>
                  <a:srgbClr val="0070C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21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2825</TotalTime>
  <Words>516</Words>
  <Application>Microsoft Office PowerPoint</Application>
  <PresentationFormat>Widescreen</PresentationFormat>
  <Paragraphs>107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Cabin</vt:lpstr>
      <vt:lpstr>Calibri</vt:lpstr>
      <vt:lpstr>MV Boli</vt:lpstr>
      <vt:lpstr>Times New Roman</vt:lpstr>
      <vt:lpstr>Tw Cen MT</vt:lpstr>
      <vt:lpstr>Tw Cen MT Condensed</vt:lpstr>
      <vt:lpstr>Unbounded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74</cp:revision>
  <dcterms:created xsi:type="dcterms:W3CDTF">2025-02-11T13:13:34Z</dcterms:created>
  <dcterms:modified xsi:type="dcterms:W3CDTF">2025-02-13T12:30:34Z</dcterms:modified>
</cp:coreProperties>
</file>