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8" r:id="rId2"/>
    <p:sldId id="260" r:id="rId3"/>
    <p:sldId id="262" r:id="rId4"/>
    <p:sldId id="264" r:id="rId5"/>
    <p:sldId id="265" r:id="rId6"/>
    <p:sldId id="266" r:id="rId7"/>
    <p:sldId id="267" r:id="rId8"/>
    <p:sldId id="268" r:id="rId9"/>
    <p:sldId id="269" r:id="rId10"/>
    <p:sldId id="270" r:id="rId11"/>
    <p:sldId id="271" r:id="rId12"/>
    <p:sldId id="272" r:id="rId13"/>
    <p:sldId id="273" r:id="rId14"/>
    <p:sldId id="274"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FACCD-BD64-4263-AD1B-5DA964D8EBC0}"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15CB88EC-64D7-4749-98C2-A1BA357E5B6D}">
      <dgm:prSet phldrT="[Text]" custT="1"/>
      <dgm:spPr/>
      <dgm:t>
        <a:bodyPr/>
        <a:lstStyle/>
        <a:p>
          <a:r>
            <a:rPr lang="en-US" sz="3200" dirty="0" smtClean="0">
              <a:solidFill>
                <a:srgbClr val="FFC000"/>
              </a:solidFill>
            </a:rPr>
            <a:t>Task 1 - </a:t>
          </a:r>
          <a:r>
            <a:rPr lang="en-US" sz="3200" dirty="0" smtClean="0"/>
            <a:t>Exploration of customer purchasing behavior</a:t>
          </a:r>
          <a:endParaRPr lang="en-US" sz="3200" dirty="0"/>
        </a:p>
      </dgm:t>
    </dgm:pt>
    <dgm:pt modelId="{B2CF87FF-E913-4531-BD46-9D1BFBCD0952}" type="parTrans" cxnId="{AA1EE1D8-2229-49B7-84D1-9CB92096E0D9}">
      <dgm:prSet/>
      <dgm:spPr/>
      <dgm:t>
        <a:bodyPr/>
        <a:lstStyle/>
        <a:p>
          <a:endParaRPr lang="en-US"/>
        </a:p>
      </dgm:t>
    </dgm:pt>
    <dgm:pt modelId="{3938AD0B-2D74-4853-80CF-4B619B485691}" type="sibTrans" cxnId="{AA1EE1D8-2229-49B7-84D1-9CB92096E0D9}">
      <dgm:prSet/>
      <dgm:spPr/>
      <dgm:t>
        <a:bodyPr/>
        <a:lstStyle/>
        <a:p>
          <a:endParaRPr lang="en-US"/>
        </a:p>
      </dgm:t>
    </dgm:pt>
    <dgm:pt modelId="{D62D64AF-633B-4AD6-B6CD-4CB6E80FE479}">
      <dgm:prSet phldrT="[Text]" custT="1"/>
      <dgm:spPr>
        <a:solidFill>
          <a:schemeClr val="accent1">
            <a:lumMod val="40000"/>
            <a:lumOff val="60000"/>
          </a:schemeClr>
        </a:solidFill>
      </dgm:spPr>
      <dgm:t>
        <a:bodyPr/>
        <a:lstStyle/>
        <a:p>
          <a:pPr algn="l"/>
          <a:r>
            <a:rPr lang="en-US" sz="1800" dirty="0" smtClean="0">
              <a:solidFill>
                <a:schemeClr val="bg1">
                  <a:lumMod val="50000"/>
                  <a:lumOff val="50000"/>
                </a:schemeClr>
              </a:solidFill>
              <a:latin typeface="Arial" panose="020B0604020202020204" pitchFamily="34" charset="0"/>
              <a:cs typeface="Arial" panose="020B0604020202020204" pitchFamily="34" charset="0"/>
            </a:rPr>
            <a:t>This task involves analyzing historical transaction data to uncover patterns and trends in customer buying habits. Insights such as popular products, peak shopping times, and customer segmentation help in understanding consumer preferences and improving marketing strategies</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dgm:t>
    </dgm:pt>
    <dgm:pt modelId="{773A5BF2-0B90-493B-8ECC-6175A1268468}" type="parTrans" cxnId="{6A318C89-84A9-4B1E-8D52-F3251AACC173}">
      <dgm:prSet/>
      <dgm:spPr/>
      <dgm:t>
        <a:bodyPr/>
        <a:lstStyle/>
        <a:p>
          <a:endParaRPr lang="en-US"/>
        </a:p>
      </dgm:t>
    </dgm:pt>
    <dgm:pt modelId="{23DF659F-9645-41C4-A88A-B06106CC7E2E}" type="sibTrans" cxnId="{6A318C89-84A9-4B1E-8D52-F3251AACC173}">
      <dgm:prSet/>
      <dgm:spPr/>
      <dgm:t>
        <a:bodyPr/>
        <a:lstStyle/>
        <a:p>
          <a:endParaRPr lang="en-US"/>
        </a:p>
      </dgm:t>
    </dgm:pt>
    <dgm:pt modelId="{9A112C61-B0B1-49B4-9322-97F8B528E9D7}">
      <dgm:prSet phldrT="[Text]" custT="1"/>
      <dgm:spPr/>
      <dgm:t>
        <a:bodyPr/>
        <a:lstStyle/>
        <a:p>
          <a:r>
            <a:rPr lang="en-US" sz="3200" dirty="0" smtClean="0">
              <a:solidFill>
                <a:srgbClr val="FFC000"/>
              </a:solidFill>
            </a:rPr>
            <a:t>Task 2 -</a:t>
          </a:r>
          <a:r>
            <a:rPr lang="en-US" sz="3200" dirty="0" smtClean="0"/>
            <a:t> Prediction of store sales </a:t>
          </a:r>
          <a:endParaRPr lang="en-US" sz="3200" dirty="0"/>
        </a:p>
      </dgm:t>
    </dgm:pt>
    <dgm:pt modelId="{BEFA47F3-6137-4D94-B3F8-C773B1F4F2A9}" type="parTrans" cxnId="{96D0E97D-3A61-472C-9D32-D7CA63435274}">
      <dgm:prSet/>
      <dgm:spPr/>
      <dgm:t>
        <a:bodyPr/>
        <a:lstStyle/>
        <a:p>
          <a:endParaRPr lang="en-US"/>
        </a:p>
      </dgm:t>
    </dgm:pt>
    <dgm:pt modelId="{892ACD64-DA82-41C2-A36E-BFC24BDCE8AC}" type="sibTrans" cxnId="{96D0E97D-3A61-472C-9D32-D7CA63435274}">
      <dgm:prSet/>
      <dgm:spPr/>
      <dgm:t>
        <a:bodyPr/>
        <a:lstStyle/>
        <a:p>
          <a:endParaRPr lang="en-US"/>
        </a:p>
      </dgm:t>
    </dgm:pt>
    <dgm:pt modelId="{342D6BB2-F98B-4252-AF96-61EF79A6E2C1}">
      <dgm:prSet phldrT="[Text]" custT="1"/>
      <dgm:spPr>
        <a:solidFill>
          <a:schemeClr val="accent1">
            <a:lumMod val="40000"/>
            <a:lumOff val="60000"/>
          </a:schemeClr>
        </a:solidFill>
      </dgm:spPr>
      <dgm:t>
        <a:bodyPr/>
        <a:lstStyle/>
        <a:p>
          <a:r>
            <a:rPr lang="en-US" sz="1800" dirty="0" smtClean="0">
              <a:solidFill>
                <a:schemeClr val="bg1">
                  <a:lumMod val="50000"/>
                  <a:lumOff val="50000"/>
                </a:schemeClr>
              </a:solidFill>
              <a:latin typeface="Arial" panose="020B0604020202020204" pitchFamily="34" charset="0"/>
              <a:cs typeface="Arial" panose="020B0604020202020204" pitchFamily="34" charset="0"/>
            </a:rPr>
            <a:t>In this task, machine learning models are developed to forecast future sales based on historical data, seasonal trends, promotions, and other influencing factors. Accurate sales predictions support inventory management, staffing, and revenue planning.</a:t>
          </a:r>
          <a:endParaRPr lang="en-US" sz="1800" dirty="0">
            <a:solidFill>
              <a:schemeClr val="bg1">
                <a:lumMod val="50000"/>
                <a:lumOff val="50000"/>
              </a:schemeClr>
            </a:solidFill>
            <a:latin typeface="Arial" panose="020B0604020202020204" pitchFamily="34" charset="0"/>
            <a:cs typeface="Arial" panose="020B0604020202020204" pitchFamily="34" charset="0"/>
          </a:endParaRPr>
        </a:p>
      </dgm:t>
    </dgm:pt>
    <dgm:pt modelId="{8F3E97A5-2AE8-49FF-B9B7-3527443A46A4}" type="parTrans" cxnId="{023A1625-E87A-474F-98EC-FFDBFC32B7D0}">
      <dgm:prSet/>
      <dgm:spPr/>
      <dgm:t>
        <a:bodyPr/>
        <a:lstStyle/>
        <a:p>
          <a:endParaRPr lang="en-US"/>
        </a:p>
      </dgm:t>
    </dgm:pt>
    <dgm:pt modelId="{1E8DB388-01D7-44E9-A013-901B9EF24EA9}" type="sibTrans" cxnId="{023A1625-E87A-474F-98EC-FFDBFC32B7D0}">
      <dgm:prSet/>
      <dgm:spPr/>
      <dgm:t>
        <a:bodyPr/>
        <a:lstStyle/>
        <a:p>
          <a:endParaRPr lang="en-US"/>
        </a:p>
      </dgm:t>
    </dgm:pt>
    <dgm:pt modelId="{9E7EA118-5689-413A-A074-C1BD912D7D6A}">
      <dgm:prSet phldrT="[Text]" custT="1"/>
      <dgm:spPr/>
      <dgm:t>
        <a:bodyPr/>
        <a:lstStyle/>
        <a:p>
          <a:r>
            <a:rPr lang="en-US" sz="2800" dirty="0" smtClean="0">
              <a:solidFill>
                <a:srgbClr val="FFC000"/>
              </a:solidFill>
            </a:rPr>
            <a:t>Task 3 - </a:t>
          </a:r>
          <a:r>
            <a:rPr lang="en-US" sz="2400" dirty="0" smtClean="0"/>
            <a:t>Serving predictions on a web interface</a:t>
          </a:r>
          <a:endParaRPr lang="en-US" sz="2400" dirty="0"/>
        </a:p>
      </dgm:t>
    </dgm:pt>
    <dgm:pt modelId="{94F111AF-162B-44A3-879F-3AAC3976356F}" type="parTrans" cxnId="{0B1BAAF8-E050-4C25-B463-AB2A393F17FC}">
      <dgm:prSet/>
      <dgm:spPr/>
      <dgm:t>
        <a:bodyPr/>
        <a:lstStyle/>
        <a:p>
          <a:endParaRPr lang="en-US"/>
        </a:p>
      </dgm:t>
    </dgm:pt>
    <dgm:pt modelId="{9AB48B1C-0706-42C8-9503-DA65DF86264E}" type="sibTrans" cxnId="{0B1BAAF8-E050-4C25-B463-AB2A393F17FC}">
      <dgm:prSet/>
      <dgm:spPr/>
      <dgm:t>
        <a:bodyPr/>
        <a:lstStyle/>
        <a:p>
          <a:endParaRPr lang="en-US"/>
        </a:p>
      </dgm:t>
    </dgm:pt>
    <dgm:pt modelId="{5489263E-1D4A-4E16-B55F-8991088D6F50}">
      <dgm:prSet phldrT="[Text]" custT="1"/>
      <dgm:spPr>
        <a:solidFill>
          <a:schemeClr val="accent1">
            <a:lumMod val="40000"/>
            <a:lumOff val="60000"/>
          </a:schemeClr>
        </a:solidFill>
      </dgm:spPr>
      <dgm:t>
        <a:bodyPr/>
        <a:lstStyle/>
        <a:p>
          <a:r>
            <a:rPr lang="en-US" sz="1800" dirty="0" smtClean="0">
              <a:solidFill>
                <a:schemeClr val="bg1">
                  <a:lumMod val="50000"/>
                  <a:lumOff val="50000"/>
                </a:schemeClr>
              </a:solidFill>
              <a:latin typeface="Arial" panose="020B0604020202020204" pitchFamily="34" charset="0"/>
              <a:cs typeface="Arial" panose="020B0604020202020204" pitchFamily="34" charset="0"/>
            </a:rPr>
            <a:t>This task focuses on deploying the sales prediction model to a user-friendly web application. The interface allows stakeholders to input relevant parameters and receive real-time sales forecasts, making the model accessible and actionable for business decision-makers.</a:t>
          </a:r>
          <a:endParaRPr lang="en-US" sz="1800" dirty="0">
            <a:solidFill>
              <a:schemeClr val="bg1">
                <a:lumMod val="50000"/>
                <a:lumOff val="50000"/>
              </a:schemeClr>
            </a:solidFill>
            <a:latin typeface="Arial" panose="020B0604020202020204" pitchFamily="34" charset="0"/>
            <a:cs typeface="Arial" panose="020B0604020202020204" pitchFamily="34" charset="0"/>
          </a:endParaRPr>
        </a:p>
      </dgm:t>
    </dgm:pt>
    <dgm:pt modelId="{7982AACB-F264-402D-937D-918763D4A186}" type="parTrans" cxnId="{CF3D86A0-6C11-4002-9350-28EC3EA27847}">
      <dgm:prSet/>
      <dgm:spPr/>
      <dgm:t>
        <a:bodyPr/>
        <a:lstStyle/>
        <a:p>
          <a:endParaRPr lang="en-US"/>
        </a:p>
      </dgm:t>
    </dgm:pt>
    <dgm:pt modelId="{DAF12A92-7F7B-4248-B2E4-C496D2F70961}" type="sibTrans" cxnId="{CF3D86A0-6C11-4002-9350-28EC3EA27847}">
      <dgm:prSet/>
      <dgm:spPr/>
      <dgm:t>
        <a:bodyPr/>
        <a:lstStyle/>
        <a:p>
          <a:endParaRPr lang="en-US"/>
        </a:p>
      </dgm:t>
    </dgm:pt>
    <dgm:pt modelId="{2C651772-0C1B-4161-8615-49F744BFA32A}" type="pres">
      <dgm:prSet presAssocID="{4B0FACCD-BD64-4263-AD1B-5DA964D8EBC0}" presName="Name0" presStyleCnt="0">
        <dgm:presLayoutVars>
          <dgm:chMax val="5"/>
          <dgm:chPref val="5"/>
          <dgm:dir/>
          <dgm:animLvl val="lvl"/>
        </dgm:presLayoutVars>
      </dgm:prSet>
      <dgm:spPr/>
      <dgm:t>
        <a:bodyPr/>
        <a:lstStyle/>
        <a:p>
          <a:endParaRPr lang="en-US"/>
        </a:p>
      </dgm:t>
    </dgm:pt>
    <dgm:pt modelId="{FC886A3E-F29A-48B3-BA14-0F95D5F25410}" type="pres">
      <dgm:prSet presAssocID="{15CB88EC-64D7-4749-98C2-A1BA357E5B6D}" presName="parentText1" presStyleLbl="node1" presStyleIdx="0" presStyleCnt="3" custScaleY="138797">
        <dgm:presLayoutVars>
          <dgm:chMax/>
          <dgm:chPref val="3"/>
          <dgm:bulletEnabled val="1"/>
        </dgm:presLayoutVars>
      </dgm:prSet>
      <dgm:spPr/>
      <dgm:t>
        <a:bodyPr/>
        <a:lstStyle/>
        <a:p>
          <a:endParaRPr lang="en-US"/>
        </a:p>
      </dgm:t>
    </dgm:pt>
    <dgm:pt modelId="{2A3B1241-96FA-4A71-BB1B-90A828F58BA0}" type="pres">
      <dgm:prSet presAssocID="{15CB88EC-64D7-4749-98C2-A1BA357E5B6D}" presName="childText1" presStyleLbl="solidAlignAcc1" presStyleIdx="0" presStyleCnt="3">
        <dgm:presLayoutVars>
          <dgm:chMax val="0"/>
          <dgm:chPref val="0"/>
          <dgm:bulletEnabled val="1"/>
        </dgm:presLayoutVars>
      </dgm:prSet>
      <dgm:spPr/>
      <dgm:t>
        <a:bodyPr/>
        <a:lstStyle/>
        <a:p>
          <a:endParaRPr lang="en-US"/>
        </a:p>
      </dgm:t>
    </dgm:pt>
    <dgm:pt modelId="{3825B6AC-94BC-4A65-9972-E9EAC0AE5496}" type="pres">
      <dgm:prSet presAssocID="{9A112C61-B0B1-49B4-9322-97F8B528E9D7}" presName="parentText2" presStyleLbl="node1" presStyleIdx="1" presStyleCnt="3">
        <dgm:presLayoutVars>
          <dgm:chMax/>
          <dgm:chPref val="3"/>
          <dgm:bulletEnabled val="1"/>
        </dgm:presLayoutVars>
      </dgm:prSet>
      <dgm:spPr/>
      <dgm:t>
        <a:bodyPr/>
        <a:lstStyle/>
        <a:p>
          <a:endParaRPr lang="en-US"/>
        </a:p>
      </dgm:t>
    </dgm:pt>
    <dgm:pt modelId="{E4A5E3A6-3CEA-4307-9E65-6E8148F975CD}" type="pres">
      <dgm:prSet presAssocID="{9A112C61-B0B1-49B4-9322-97F8B528E9D7}" presName="childText2" presStyleLbl="solidAlignAcc1" presStyleIdx="1" presStyleCnt="3">
        <dgm:presLayoutVars>
          <dgm:chMax val="0"/>
          <dgm:chPref val="0"/>
          <dgm:bulletEnabled val="1"/>
        </dgm:presLayoutVars>
      </dgm:prSet>
      <dgm:spPr/>
      <dgm:t>
        <a:bodyPr/>
        <a:lstStyle/>
        <a:p>
          <a:endParaRPr lang="en-US"/>
        </a:p>
      </dgm:t>
    </dgm:pt>
    <dgm:pt modelId="{0C30BBF6-E0AE-480A-8312-4C209EAC607C}" type="pres">
      <dgm:prSet presAssocID="{9E7EA118-5689-413A-A074-C1BD912D7D6A}" presName="parentText3" presStyleLbl="node1" presStyleIdx="2" presStyleCnt="3" custScaleX="116538">
        <dgm:presLayoutVars>
          <dgm:chMax/>
          <dgm:chPref val="3"/>
          <dgm:bulletEnabled val="1"/>
        </dgm:presLayoutVars>
      </dgm:prSet>
      <dgm:spPr/>
      <dgm:t>
        <a:bodyPr/>
        <a:lstStyle/>
        <a:p>
          <a:endParaRPr lang="en-US"/>
        </a:p>
      </dgm:t>
    </dgm:pt>
    <dgm:pt modelId="{E8045661-A4A1-4181-94EF-BCF00A7F04FA}" type="pres">
      <dgm:prSet presAssocID="{9E7EA118-5689-413A-A074-C1BD912D7D6A}" presName="childText3" presStyleLbl="solidAlignAcc1" presStyleIdx="2" presStyleCnt="3">
        <dgm:presLayoutVars>
          <dgm:chMax val="0"/>
          <dgm:chPref val="0"/>
          <dgm:bulletEnabled val="1"/>
        </dgm:presLayoutVars>
      </dgm:prSet>
      <dgm:spPr/>
      <dgm:t>
        <a:bodyPr/>
        <a:lstStyle/>
        <a:p>
          <a:endParaRPr lang="en-US"/>
        </a:p>
      </dgm:t>
    </dgm:pt>
  </dgm:ptLst>
  <dgm:cxnLst>
    <dgm:cxn modelId="{0B1BAAF8-E050-4C25-B463-AB2A393F17FC}" srcId="{4B0FACCD-BD64-4263-AD1B-5DA964D8EBC0}" destId="{9E7EA118-5689-413A-A074-C1BD912D7D6A}" srcOrd="2" destOrd="0" parTransId="{94F111AF-162B-44A3-879F-3AAC3976356F}" sibTransId="{9AB48B1C-0706-42C8-9503-DA65DF86264E}"/>
    <dgm:cxn modelId="{E8D4F5B6-DD4F-4BAE-8BED-4560D832D326}" type="presOf" srcId="{5489263E-1D4A-4E16-B55F-8991088D6F50}" destId="{E8045661-A4A1-4181-94EF-BCF00A7F04FA}" srcOrd="0" destOrd="0" presId="urn:microsoft.com/office/officeart/2009/3/layout/IncreasingArrowsProcess"/>
    <dgm:cxn modelId="{96D0E97D-3A61-472C-9D32-D7CA63435274}" srcId="{4B0FACCD-BD64-4263-AD1B-5DA964D8EBC0}" destId="{9A112C61-B0B1-49B4-9322-97F8B528E9D7}" srcOrd="1" destOrd="0" parTransId="{BEFA47F3-6137-4D94-B3F8-C773B1F4F2A9}" sibTransId="{892ACD64-DA82-41C2-A36E-BFC24BDCE8AC}"/>
    <dgm:cxn modelId="{6A318C89-84A9-4B1E-8D52-F3251AACC173}" srcId="{15CB88EC-64D7-4749-98C2-A1BA357E5B6D}" destId="{D62D64AF-633B-4AD6-B6CD-4CB6E80FE479}" srcOrd="0" destOrd="0" parTransId="{773A5BF2-0B90-493B-8ECC-6175A1268468}" sibTransId="{23DF659F-9645-41C4-A88A-B06106CC7E2E}"/>
    <dgm:cxn modelId="{C7EE8D2A-2980-4D6E-8172-9D9A05A80453}" type="presOf" srcId="{9A112C61-B0B1-49B4-9322-97F8B528E9D7}" destId="{3825B6AC-94BC-4A65-9972-E9EAC0AE5496}" srcOrd="0" destOrd="0" presId="urn:microsoft.com/office/officeart/2009/3/layout/IncreasingArrowsProcess"/>
    <dgm:cxn modelId="{EFBA6FD6-5509-4E13-BBCA-CE9E155D9FF4}" type="presOf" srcId="{15CB88EC-64D7-4749-98C2-A1BA357E5B6D}" destId="{FC886A3E-F29A-48B3-BA14-0F95D5F25410}" srcOrd="0" destOrd="0" presId="urn:microsoft.com/office/officeart/2009/3/layout/IncreasingArrowsProcess"/>
    <dgm:cxn modelId="{CF3D86A0-6C11-4002-9350-28EC3EA27847}" srcId="{9E7EA118-5689-413A-A074-C1BD912D7D6A}" destId="{5489263E-1D4A-4E16-B55F-8991088D6F50}" srcOrd="0" destOrd="0" parTransId="{7982AACB-F264-402D-937D-918763D4A186}" sibTransId="{DAF12A92-7F7B-4248-B2E4-C496D2F70961}"/>
    <dgm:cxn modelId="{AA1EE1D8-2229-49B7-84D1-9CB92096E0D9}" srcId="{4B0FACCD-BD64-4263-AD1B-5DA964D8EBC0}" destId="{15CB88EC-64D7-4749-98C2-A1BA357E5B6D}" srcOrd="0" destOrd="0" parTransId="{B2CF87FF-E913-4531-BD46-9D1BFBCD0952}" sibTransId="{3938AD0B-2D74-4853-80CF-4B619B485691}"/>
    <dgm:cxn modelId="{B7640420-2F41-4E25-A045-0310D482270D}" type="presOf" srcId="{342D6BB2-F98B-4252-AF96-61EF79A6E2C1}" destId="{E4A5E3A6-3CEA-4307-9E65-6E8148F975CD}" srcOrd="0" destOrd="0" presId="urn:microsoft.com/office/officeart/2009/3/layout/IncreasingArrowsProcess"/>
    <dgm:cxn modelId="{023A1625-E87A-474F-98EC-FFDBFC32B7D0}" srcId="{9A112C61-B0B1-49B4-9322-97F8B528E9D7}" destId="{342D6BB2-F98B-4252-AF96-61EF79A6E2C1}" srcOrd="0" destOrd="0" parTransId="{8F3E97A5-2AE8-49FF-B9B7-3527443A46A4}" sibTransId="{1E8DB388-01D7-44E9-A013-901B9EF24EA9}"/>
    <dgm:cxn modelId="{CEF5118D-525E-4F18-A42A-94ABAA6FD40B}" type="presOf" srcId="{9E7EA118-5689-413A-A074-C1BD912D7D6A}" destId="{0C30BBF6-E0AE-480A-8312-4C209EAC607C}" srcOrd="0" destOrd="0" presId="urn:microsoft.com/office/officeart/2009/3/layout/IncreasingArrowsProcess"/>
    <dgm:cxn modelId="{BCDE9C43-6E01-43BA-BEC3-E6667FE99BE4}" type="presOf" srcId="{D62D64AF-633B-4AD6-B6CD-4CB6E80FE479}" destId="{2A3B1241-96FA-4A71-BB1B-90A828F58BA0}" srcOrd="0" destOrd="0" presId="urn:microsoft.com/office/officeart/2009/3/layout/IncreasingArrowsProcess"/>
    <dgm:cxn modelId="{E2149356-9312-4A01-8D39-273A4F52361B}" type="presOf" srcId="{4B0FACCD-BD64-4263-AD1B-5DA964D8EBC0}" destId="{2C651772-0C1B-4161-8615-49F744BFA32A}" srcOrd="0" destOrd="0" presId="urn:microsoft.com/office/officeart/2009/3/layout/IncreasingArrowsProcess"/>
    <dgm:cxn modelId="{0EA81224-26D9-47FE-9032-9845971E46C3}" type="presParOf" srcId="{2C651772-0C1B-4161-8615-49F744BFA32A}" destId="{FC886A3E-F29A-48B3-BA14-0F95D5F25410}" srcOrd="0" destOrd="0" presId="urn:microsoft.com/office/officeart/2009/3/layout/IncreasingArrowsProcess"/>
    <dgm:cxn modelId="{2F83A46A-CE0D-43A3-936D-5EF442FE5AD3}" type="presParOf" srcId="{2C651772-0C1B-4161-8615-49F744BFA32A}" destId="{2A3B1241-96FA-4A71-BB1B-90A828F58BA0}" srcOrd="1" destOrd="0" presId="urn:microsoft.com/office/officeart/2009/3/layout/IncreasingArrowsProcess"/>
    <dgm:cxn modelId="{A63F9146-86EF-4060-968B-DEC555FB9F45}" type="presParOf" srcId="{2C651772-0C1B-4161-8615-49F744BFA32A}" destId="{3825B6AC-94BC-4A65-9972-E9EAC0AE5496}" srcOrd="2" destOrd="0" presId="urn:microsoft.com/office/officeart/2009/3/layout/IncreasingArrowsProcess"/>
    <dgm:cxn modelId="{7A5FBA6D-46C9-4C28-B446-830E8A545A7A}" type="presParOf" srcId="{2C651772-0C1B-4161-8615-49F744BFA32A}" destId="{E4A5E3A6-3CEA-4307-9E65-6E8148F975CD}" srcOrd="3" destOrd="0" presId="urn:microsoft.com/office/officeart/2009/3/layout/IncreasingArrowsProcess"/>
    <dgm:cxn modelId="{C25588AD-5226-4CA1-8116-5E14AEC8357B}" type="presParOf" srcId="{2C651772-0C1B-4161-8615-49F744BFA32A}" destId="{0C30BBF6-E0AE-480A-8312-4C209EAC607C}" srcOrd="4" destOrd="0" presId="urn:microsoft.com/office/officeart/2009/3/layout/IncreasingArrowsProcess"/>
    <dgm:cxn modelId="{88CD8DFF-6ABA-4D4C-B038-C0BA500A4718}" type="presParOf" srcId="{2C651772-0C1B-4161-8615-49F744BFA32A}" destId="{E8045661-A4A1-4181-94EF-BCF00A7F04FA}"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AD981-671B-4452-A41B-3A8C5E4C92AA}"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D058AEC2-867D-495B-AB05-91C26977B49B}">
      <dgm:prSet phldrT="[Text]" custT="1"/>
      <dgm:spPr/>
      <dgm:t>
        <a:bodyPr/>
        <a:lstStyle/>
        <a:p>
          <a:r>
            <a:rPr lang="en-IN" sz="3600" b="1" dirty="0" smtClean="0">
              <a:solidFill>
                <a:schemeClr val="accent5"/>
              </a:solidFill>
              <a:latin typeface="Arial Black" panose="020B0A04020102020204" pitchFamily="34" charset="0"/>
              <a:ea typeface="Unbounded Bold" pitchFamily="34" charset="-122"/>
              <a:cs typeface="Unbounded Bold" pitchFamily="34" charset="-120"/>
            </a:rPr>
            <a:t>Customer Purchasing Behaviour</a:t>
          </a:r>
          <a:endParaRPr lang="en-US" sz="3600" dirty="0"/>
        </a:p>
      </dgm:t>
    </dgm:pt>
    <dgm:pt modelId="{D9789C05-FE79-4ED6-9F55-84FF505CD167}" type="parTrans" cxnId="{E89499C8-7EE4-40ED-B99E-38C13C421871}">
      <dgm:prSet/>
      <dgm:spPr/>
      <dgm:t>
        <a:bodyPr/>
        <a:lstStyle/>
        <a:p>
          <a:endParaRPr lang="en-US"/>
        </a:p>
      </dgm:t>
    </dgm:pt>
    <dgm:pt modelId="{A6760CAD-7E54-4A49-9E1A-7AFACAC46AE4}" type="sibTrans" cxnId="{E89499C8-7EE4-40ED-B99E-38C13C421871}">
      <dgm:prSet/>
      <dgm:spPr/>
      <dgm:t>
        <a:bodyPr/>
        <a:lstStyle/>
        <a:p>
          <a:endParaRPr lang="en-US"/>
        </a:p>
      </dgm:t>
    </dgm:pt>
    <dgm:pt modelId="{A8E91169-9BF5-4EDB-A5F3-6B1130F441BA}">
      <dgm:prSet phldrT="[Text]" custT="1"/>
      <dgm:spPr/>
      <dgm:t>
        <a:bodyPr/>
        <a:lstStyle/>
        <a:p>
          <a:r>
            <a:rPr lang="en-US" sz="1600" dirty="0" smtClean="0">
              <a:solidFill>
                <a:srgbClr val="FFC000"/>
              </a:solidFill>
              <a:latin typeface="Arial Black" panose="020B0A04020102020204" pitchFamily="34" charset="0"/>
            </a:rPr>
            <a:t>Seasonal Patterns</a:t>
          </a:r>
        </a:p>
        <a:p>
          <a:r>
            <a:rPr lang="en-US" sz="1800" dirty="0" smtClean="0">
              <a:solidFill>
                <a:schemeClr val="bg1">
                  <a:lumMod val="50000"/>
                  <a:lumOff val="50000"/>
                </a:schemeClr>
              </a:solidFill>
              <a:latin typeface="Arial" panose="020B0604020202020204" pitchFamily="34" charset="0"/>
              <a:cs typeface="Arial" panose="020B0604020202020204" pitchFamily="34" charset="0"/>
            </a:rPr>
            <a:t>Identify seasonal purchasing patterns for better inventory management.</a:t>
          </a:r>
          <a:endParaRPr lang="en-US" sz="1800" dirty="0">
            <a:solidFill>
              <a:schemeClr val="bg1">
                <a:lumMod val="50000"/>
                <a:lumOff val="50000"/>
              </a:schemeClr>
            </a:solidFill>
            <a:latin typeface="Arial" panose="020B0604020202020204" pitchFamily="34" charset="0"/>
            <a:cs typeface="Arial" panose="020B0604020202020204" pitchFamily="34" charset="0"/>
          </a:endParaRPr>
        </a:p>
      </dgm:t>
    </dgm:pt>
    <dgm:pt modelId="{D8D12E5F-2633-40D0-960F-0C903AE8E736}" type="parTrans" cxnId="{3A927C20-A531-41E0-8F1D-3517E638DD51}">
      <dgm:prSet/>
      <dgm:spPr/>
      <dgm:t>
        <a:bodyPr/>
        <a:lstStyle/>
        <a:p>
          <a:endParaRPr lang="en-US"/>
        </a:p>
      </dgm:t>
    </dgm:pt>
    <dgm:pt modelId="{DB1BA082-0989-451F-BE28-57069EF9219A}" type="sibTrans" cxnId="{3A927C20-A531-41E0-8F1D-3517E638DD51}">
      <dgm:prSet/>
      <dgm:spPr/>
      <dgm:t>
        <a:bodyPr/>
        <a:lstStyle/>
        <a:p>
          <a:endParaRPr lang="en-US"/>
        </a:p>
      </dgm:t>
    </dgm:pt>
    <dgm:pt modelId="{6D0B44E0-6BE4-4527-847A-7EF3C26141A7}">
      <dgm:prSet phldrT="[Text]" custT="1"/>
      <dgm:spPr/>
      <dgm:t>
        <a:bodyPr anchor="ctr"/>
        <a:lstStyle/>
        <a:p>
          <a:pPr algn="ctr"/>
          <a:r>
            <a:rPr lang="en-US" sz="1600" dirty="0" smtClean="0">
              <a:solidFill>
                <a:srgbClr val="FFC000"/>
              </a:solidFill>
              <a:latin typeface="Arial Black" panose="020B0A04020102020204" pitchFamily="34" charset="0"/>
            </a:rPr>
            <a:t>Analyze Trends</a:t>
          </a:r>
        </a:p>
        <a:p>
          <a:pPr algn="ctr"/>
          <a:r>
            <a:rPr lang="en-US" sz="1800" dirty="0" smtClean="0">
              <a:solidFill>
                <a:schemeClr val="bg1">
                  <a:lumMod val="50000"/>
                  <a:lumOff val="50000"/>
                </a:schemeClr>
              </a:solidFill>
              <a:latin typeface="Arial" panose="020B0604020202020204" pitchFamily="34" charset="0"/>
              <a:cs typeface="Arial" panose="020B0604020202020204" pitchFamily="34" charset="0"/>
            </a:rPr>
            <a:t>Determine trends by analyzing sales data across various store locations.</a:t>
          </a:r>
          <a:endParaRPr lang="en-US" sz="1800" dirty="0">
            <a:solidFill>
              <a:schemeClr val="bg1">
                <a:lumMod val="50000"/>
                <a:lumOff val="50000"/>
              </a:schemeClr>
            </a:solidFill>
            <a:latin typeface="Arial" panose="020B0604020202020204" pitchFamily="34" charset="0"/>
            <a:cs typeface="Arial" panose="020B0604020202020204" pitchFamily="34" charset="0"/>
          </a:endParaRPr>
        </a:p>
      </dgm:t>
    </dgm:pt>
    <dgm:pt modelId="{1412F3C8-6D11-4EC7-A4A2-4BAD4D501576}" type="parTrans" cxnId="{0DEC4960-5F94-4B12-87AC-6009D568725E}">
      <dgm:prSet/>
      <dgm:spPr/>
      <dgm:t>
        <a:bodyPr/>
        <a:lstStyle/>
        <a:p>
          <a:endParaRPr lang="en-US"/>
        </a:p>
      </dgm:t>
    </dgm:pt>
    <dgm:pt modelId="{5EAF2D77-595E-4CAD-AAF0-0CE65B4CB37B}" type="sibTrans" cxnId="{0DEC4960-5F94-4B12-87AC-6009D568725E}">
      <dgm:prSet/>
      <dgm:spPr/>
      <dgm:t>
        <a:bodyPr/>
        <a:lstStyle/>
        <a:p>
          <a:endParaRPr lang="en-US"/>
        </a:p>
      </dgm:t>
    </dgm:pt>
    <dgm:pt modelId="{728DEC19-443A-413E-8CF9-A9F40958D58C}">
      <dgm:prSet phldrT="[Text]" custT="1"/>
      <dgm:spPr/>
      <dgm:t>
        <a:bodyPr/>
        <a:lstStyle/>
        <a:p>
          <a:pPr algn="ctr"/>
          <a:r>
            <a:rPr lang="en-US" sz="1600" dirty="0" smtClean="0">
              <a:solidFill>
                <a:srgbClr val="FFC000"/>
              </a:solidFill>
              <a:latin typeface="Arial Black" panose="020B0A04020102020204" pitchFamily="34" charset="0"/>
            </a:rPr>
            <a:t>Promotional Impact</a:t>
          </a:r>
        </a:p>
        <a:p>
          <a:pPr algn="ctr"/>
          <a:r>
            <a:rPr lang="en-US" sz="1800" dirty="0" smtClean="0">
              <a:solidFill>
                <a:schemeClr val="bg1">
                  <a:lumMod val="50000"/>
                  <a:lumOff val="50000"/>
                </a:schemeClr>
              </a:solidFill>
              <a:latin typeface="Arial" panose="020B0604020202020204" pitchFamily="34" charset="0"/>
              <a:cs typeface="Arial" panose="020B0604020202020204" pitchFamily="34" charset="0"/>
            </a:rPr>
            <a:t>Evaluate the effects of promotions on sales and customer visit frequency.</a:t>
          </a:r>
          <a:endParaRPr lang="en-US" sz="1800" dirty="0">
            <a:solidFill>
              <a:schemeClr val="bg1">
                <a:lumMod val="50000"/>
                <a:lumOff val="50000"/>
              </a:schemeClr>
            </a:solidFill>
            <a:latin typeface="Arial" panose="020B0604020202020204" pitchFamily="34" charset="0"/>
            <a:cs typeface="Arial" panose="020B0604020202020204" pitchFamily="34" charset="0"/>
          </a:endParaRPr>
        </a:p>
      </dgm:t>
    </dgm:pt>
    <dgm:pt modelId="{6A944E09-1BE7-46E6-9A3C-184C935BC0D6}" type="parTrans" cxnId="{7AF2F9C1-C7D2-45CC-97CC-D170C91D713D}">
      <dgm:prSet/>
      <dgm:spPr/>
      <dgm:t>
        <a:bodyPr/>
        <a:lstStyle/>
        <a:p>
          <a:endParaRPr lang="en-US"/>
        </a:p>
      </dgm:t>
    </dgm:pt>
    <dgm:pt modelId="{15756CAE-B6CA-48C1-B502-E86845B4B3BC}" type="sibTrans" cxnId="{7AF2F9C1-C7D2-45CC-97CC-D170C91D713D}">
      <dgm:prSet/>
      <dgm:spPr/>
      <dgm:t>
        <a:bodyPr/>
        <a:lstStyle/>
        <a:p>
          <a:endParaRPr lang="en-US"/>
        </a:p>
      </dgm:t>
    </dgm:pt>
    <dgm:pt modelId="{C744FCE9-45F9-4B53-84C2-B625465BA9EE}">
      <dgm:prSet phldrT="[Text]" phldr="1"/>
      <dgm:spPr/>
      <dgm:t>
        <a:bodyPr/>
        <a:lstStyle/>
        <a:p>
          <a:endParaRPr lang="en-US"/>
        </a:p>
      </dgm:t>
    </dgm:pt>
    <dgm:pt modelId="{F80235B0-AF41-44FC-8144-D3B2EC678214}" type="parTrans" cxnId="{AE7A96D6-C5AE-48C3-AFBE-68ABA9B78A6A}">
      <dgm:prSet/>
      <dgm:spPr/>
      <dgm:t>
        <a:bodyPr/>
        <a:lstStyle/>
        <a:p>
          <a:endParaRPr lang="en-US"/>
        </a:p>
      </dgm:t>
    </dgm:pt>
    <dgm:pt modelId="{74FB88A0-27A6-4AA3-A51E-FC0EEAC2D3C8}" type="sibTrans" cxnId="{AE7A96D6-C5AE-48C3-AFBE-68ABA9B78A6A}">
      <dgm:prSet/>
      <dgm:spPr/>
      <dgm:t>
        <a:bodyPr/>
        <a:lstStyle/>
        <a:p>
          <a:endParaRPr lang="en-US"/>
        </a:p>
      </dgm:t>
    </dgm:pt>
    <dgm:pt modelId="{2456EA72-DDC8-4717-92B1-0943627A40C0}">
      <dgm:prSet custT="1"/>
      <dgm:spPr/>
      <dgm:t>
        <a:bodyPr anchor="t"/>
        <a:lstStyle/>
        <a:p>
          <a:pPr algn="ctr"/>
          <a:endParaRPr lang="en-US" sz="1600" dirty="0" smtClean="0">
            <a:solidFill>
              <a:srgbClr val="FFC000"/>
            </a:solidFill>
            <a:latin typeface="Arial Black" panose="020B0A04020102020204" pitchFamily="34" charset="0"/>
          </a:endParaRPr>
        </a:p>
        <a:p>
          <a:pPr algn="ctr"/>
          <a:r>
            <a:rPr lang="en-US" sz="1600" dirty="0" smtClean="0">
              <a:solidFill>
                <a:srgbClr val="FFC000"/>
              </a:solidFill>
              <a:latin typeface="Arial Black" panose="020B0A04020102020204" pitchFamily="34" charset="0"/>
            </a:rPr>
            <a:t>Competitor Influence</a:t>
          </a:r>
        </a:p>
        <a:p>
          <a:pPr algn="ctr"/>
          <a:r>
            <a:rPr lang="en-US" sz="1800" dirty="0" smtClean="0">
              <a:solidFill>
                <a:schemeClr val="bg1">
                  <a:lumMod val="50000"/>
                  <a:lumOff val="50000"/>
                </a:schemeClr>
              </a:solidFill>
              <a:latin typeface="Arial" panose="020B0604020202020204" pitchFamily="34" charset="0"/>
              <a:cs typeface="Arial" panose="020B0604020202020204" pitchFamily="34" charset="0"/>
            </a:rPr>
            <a:t>Assess how proximity to competitors affects daily sales figures.</a:t>
          </a:r>
          <a:endParaRPr lang="en-US" sz="1800" dirty="0">
            <a:solidFill>
              <a:schemeClr val="bg1">
                <a:lumMod val="50000"/>
                <a:lumOff val="50000"/>
              </a:schemeClr>
            </a:solidFill>
            <a:latin typeface="Arial" panose="020B0604020202020204" pitchFamily="34" charset="0"/>
            <a:cs typeface="Arial" panose="020B0604020202020204" pitchFamily="34" charset="0"/>
          </a:endParaRPr>
        </a:p>
      </dgm:t>
    </dgm:pt>
    <dgm:pt modelId="{CD9BBEC4-884B-456B-8076-75F34704E158}" type="parTrans" cxnId="{38B2E6C8-DF0A-4CC5-A7F3-251C83C5BB1D}">
      <dgm:prSet/>
      <dgm:spPr/>
      <dgm:t>
        <a:bodyPr/>
        <a:lstStyle/>
        <a:p>
          <a:endParaRPr lang="en-US"/>
        </a:p>
      </dgm:t>
    </dgm:pt>
    <dgm:pt modelId="{AE931C01-9074-4543-A1D3-98B29A785745}" type="sibTrans" cxnId="{38B2E6C8-DF0A-4CC5-A7F3-251C83C5BB1D}">
      <dgm:prSet/>
      <dgm:spPr/>
      <dgm:t>
        <a:bodyPr/>
        <a:lstStyle/>
        <a:p>
          <a:endParaRPr lang="en-US"/>
        </a:p>
      </dgm:t>
    </dgm:pt>
    <dgm:pt modelId="{F9C8B5E6-FFF8-4444-A0C3-9879CBCFCDAD}" type="pres">
      <dgm:prSet presAssocID="{ED9AD981-671B-4452-A41B-3A8C5E4C92AA}" presName="cycle" presStyleCnt="0">
        <dgm:presLayoutVars>
          <dgm:chMax val="1"/>
          <dgm:dir/>
          <dgm:animLvl val="ctr"/>
          <dgm:resizeHandles val="exact"/>
        </dgm:presLayoutVars>
      </dgm:prSet>
      <dgm:spPr/>
      <dgm:t>
        <a:bodyPr/>
        <a:lstStyle/>
        <a:p>
          <a:endParaRPr lang="en-US"/>
        </a:p>
      </dgm:t>
    </dgm:pt>
    <dgm:pt modelId="{956CF140-406F-4702-9B84-B4F03D2DB776}" type="pres">
      <dgm:prSet presAssocID="{D058AEC2-867D-495B-AB05-91C26977B49B}" presName="centerShape" presStyleLbl="node0" presStyleIdx="0" presStyleCnt="1" custScaleX="155350"/>
      <dgm:spPr/>
      <dgm:t>
        <a:bodyPr/>
        <a:lstStyle/>
        <a:p>
          <a:endParaRPr lang="en-US"/>
        </a:p>
      </dgm:t>
    </dgm:pt>
    <dgm:pt modelId="{633D25CD-C90F-443A-9A51-A839E50262F7}" type="pres">
      <dgm:prSet presAssocID="{D8D12E5F-2633-40D0-960F-0C903AE8E736}" presName="parTrans" presStyleLbl="bgSibTrans2D1" presStyleIdx="0" presStyleCnt="4" custLinFactNeighborX="21459" custLinFactNeighborY="-50317"/>
      <dgm:spPr/>
      <dgm:t>
        <a:bodyPr/>
        <a:lstStyle/>
        <a:p>
          <a:endParaRPr lang="en-US"/>
        </a:p>
      </dgm:t>
    </dgm:pt>
    <dgm:pt modelId="{2AF66FAD-0C38-41E2-9EAC-4C798C1AB9ED}" type="pres">
      <dgm:prSet presAssocID="{A8E91169-9BF5-4EDB-A5F3-6B1130F441BA}" presName="node" presStyleLbl="node1" presStyleIdx="0" presStyleCnt="4">
        <dgm:presLayoutVars>
          <dgm:bulletEnabled val="1"/>
        </dgm:presLayoutVars>
      </dgm:prSet>
      <dgm:spPr/>
      <dgm:t>
        <a:bodyPr/>
        <a:lstStyle/>
        <a:p>
          <a:endParaRPr lang="en-US"/>
        </a:p>
      </dgm:t>
    </dgm:pt>
    <dgm:pt modelId="{23C3EE87-4C42-4CB6-A6D4-39C56B86C96C}" type="pres">
      <dgm:prSet presAssocID="{1412F3C8-6D11-4EC7-A4A2-4BAD4D501576}" presName="parTrans" presStyleLbl="bgSibTrans2D1" presStyleIdx="1" presStyleCnt="4"/>
      <dgm:spPr/>
      <dgm:t>
        <a:bodyPr/>
        <a:lstStyle/>
        <a:p>
          <a:endParaRPr lang="en-US"/>
        </a:p>
      </dgm:t>
    </dgm:pt>
    <dgm:pt modelId="{DD6A34D7-2F70-4D57-AFD2-C0ED6ECD81CA}" type="pres">
      <dgm:prSet presAssocID="{6D0B44E0-6BE4-4527-847A-7EF3C26141A7}" presName="node" presStyleLbl="node1" presStyleIdx="1" presStyleCnt="4">
        <dgm:presLayoutVars>
          <dgm:bulletEnabled val="1"/>
        </dgm:presLayoutVars>
      </dgm:prSet>
      <dgm:spPr/>
      <dgm:t>
        <a:bodyPr/>
        <a:lstStyle/>
        <a:p>
          <a:endParaRPr lang="en-US"/>
        </a:p>
      </dgm:t>
    </dgm:pt>
    <dgm:pt modelId="{4C796D56-FF3D-418E-BA17-18D96A1C2F4F}" type="pres">
      <dgm:prSet presAssocID="{6A944E09-1BE7-46E6-9A3C-184C935BC0D6}" presName="parTrans" presStyleLbl="bgSibTrans2D1" presStyleIdx="2" presStyleCnt="4"/>
      <dgm:spPr/>
      <dgm:t>
        <a:bodyPr/>
        <a:lstStyle/>
        <a:p>
          <a:endParaRPr lang="en-US"/>
        </a:p>
      </dgm:t>
    </dgm:pt>
    <dgm:pt modelId="{8E99530D-6E25-4BE7-B46F-2CDF6A2AAA36}" type="pres">
      <dgm:prSet presAssocID="{728DEC19-443A-413E-8CF9-A9F40958D58C}" presName="node" presStyleLbl="node1" presStyleIdx="2" presStyleCnt="4">
        <dgm:presLayoutVars>
          <dgm:bulletEnabled val="1"/>
        </dgm:presLayoutVars>
      </dgm:prSet>
      <dgm:spPr/>
      <dgm:t>
        <a:bodyPr/>
        <a:lstStyle/>
        <a:p>
          <a:endParaRPr lang="en-US"/>
        </a:p>
      </dgm:t>
    </dgm:pt>
    <dgm:pt modelId="{130A5E97-A0B8-46D0-8D05-121B5A4718D5}" type="pres">
      <dgm:prSet presAssocID="{CD9BBEC4-884B-456B-8076-75F34704E158}" presName="parTrans" presStyleLbl="bgSibTrans2D1" presStyleIdx="3" presStyleCnt="4" custLinFactNeighborX="-19536" custLinFactNeighborY="-44081"/>
      <dgm:spPr/>
      <dgm:t>
        <a:bodyPr/>
        <a:lstStyle/>
        <a:p>
          <a:endParaRPr lang="en-US"/>
        </a:p>
      </dgm:t>
    </dgm:pt>
    <dgm:pt modelId="{00E19A79-AC7D-4DFD-B10B-CD5E6868515E}" type="pres">
      <dgm:prSet presAssocID="{2456EA72-DDC8-4717-92B1-0943627A40C0}" presName="node" presStyleLbl="node1" presStyleIdx="3" presStyleCnt="4">
        <dgm:presLayoutVars>
          <dgm:bulletEnabled val="1"/>
        </dgm:presLayoutVars>
      </dgm:prSet>
      <dgm:spPr/>
      <dgm:t>
        <a:bodyPr/>
        <a:lstStyle/>
        <a:p>
          <a:endParaRPr lang="en-US"/>
        </a:p>
      </dgm:t>
    </dgm:pt>
  </dgm:ptLst>
  <dgm:cxnLst>
    <dgm:cxn modelId="{FDB27169-90D8-4DAF-B4FC-0B032B40E931}" type="presOf" srcId="{A8E91169-9BF5-4EDB-A5F3-6B1130F441BA}" destId="{2AF66FAD-0C38-41E2-9EAC-4C798C1AB9ED}" srcOrd="0" destOrd="0" presId="urn:microsoft.com/office/officeart/2005/8/layout/radial4"/>
    <dgm:cxn modelId="{8C99373E-828C-446E-8A35-3618DD17E1A8}" type="presOf" srcId="{2456EA72-DDC8-4717-92B1-0943627A40C0}" destId="{00E19A79-AC7D-4DFD-B10B-CD5E6868515E}" srcOrd="0" destOrd="0" presId="urn:microsoft.com/office/officeart/2005/8/layout/radial4"/>
    <dgm:cxn modelId="{D41D33FC-CCB7-4283-A984-3E82640DD4C4}" type="presOf" srcId="{6D0B44E0-6BE4-4527-847A-7EF3C26141A7}" destId="{DD6A34D7-2F70-4D57-AFD2-C0ED6ECD81CA}" srcOrd="0" destOrd="0" presId="urn:microsoft.com/office/officeart/2005/8/layout/radial4"/>
    <dgm:cxn modelId="{E89499C8-7EE4-40ED-B99E-38C13C421871}" srcId="{ED9AD981-671B-4452-A41B-3A8C5E4C92AA}" destId="{D058AEC2-867D-495B-AB05-91C26977B49B}" srcOrd="0" destOrd="0" parTransId="{D9789C05-FE79-4ED6-9F55-84FF505CD167}" sibTransId="{A6760CAD-7E54-4A49-9E1A-7AFACAC46AE4}"/>
    <dgm:cxn modelId="{0DEC4960-5F94-4B12-87AC-6009D568725E}" srcId="{D058AEC2-867D-495B-AB05-91C26977B49B}" destId="{6D0B44E0-6BE4-4527-847A-7EF3C26141A7}" srcOrd="1" destOrd="0" parTransId="{1412F3C8-6D11-4EC7-A4A2-4BAD4D501576}" sibTransId="{5EAF2D77-595E-4CAD-AAF0-0CE65B4CB37B}"/>
    <dgm:cxn modelId="{38B2E6C8-DF0A-4CC5-A7F3-251C83C5BB1D}" srcId="{D058AEC2-867D-495B-AB05-91C26977B49B}" destId="{2456EA72-DDC8-4717-92B1-0943627A40C0}" srcOrd="3" destOrd="0" parTransId="{CD9BBEC4-884B-456B-8076-75F34704E158}" sibTransId="{AE931C01-9074-4543-A1D3-98B29A785745}"/>
    <dgm:cxn modelId="{390BBEBA-621C-4EF3-A8D3-979BD1D93CA6}" type="presOf" srcId="{D058AEC2-867D-495B-AB05-91C26977B49B}" destId="{956CF140-406F-4702-9B84-B4F03D2DB776}" srcOrd="0" destOrd="0" presId="urn:microsoft.com/office/officeart/2005/8/layout/radial4"/>
    <dgm:cxn modelId="{7AF2F9C1-C7D2-45CC-97CC-D170C91D713D}" srcId="{D058AEC2-867D-495B-AB05-91C26977B49B}" destId="{728DEC19-443A-413E-8CF9-A9F40958D58C}" srcOrd="2" destOrd="0" parTransId="{6A944E09-1BE7-46E6-9A3C-184C935BC0D6}" sibTransId="{15756CAE-B6CA-48C1-B502-E86845B4B3BC}"/>
    <dgm:cxn modelId="{3706117E-63E5-41D7-A5CE-8760C2C0D92A}" type="presOf" srcId="{1412F3C8-6D11-4EC7-A4A2-4BAD4D501576}" destId="{23C3EE87-4C42-4CB6-A6D4-39C56B86C96C}" srcOrd="0" destOrd="0" presId="urn:microsoft.com/office/officeart/2005/8/layout/radial4"/>
    <dgm:cxn modelId="{19D2B444-01A0-4F46-B30C-5E76EC176724}" type="presOf" srcId="{D8D12E5F-2633-40D0-960F-0C903AE8E736}" destId="{633D25CD-C90F-443A-9A51-A839E50262F7}" srcOrd="0" destOrd="0" presId="urn:microsoft.com/office/officeart/2005/8/layout/radial4"/>
    <dgm:cxn modelId="{3A927C20-A531-41E0-8F1D-3517E638DD51}" srcId="{D058AEC2-867D-495B-AB05-91C26977B49B}" destId="{A8E91169-9BF5-4EDB-A5F3-6B1130F441BA}" srcOrd="0" destOrd="0" parTransId="{D8D12E5F-2633-40D0-960F-0C903AE8E736}" sibTransId="{DB1BA082-0989-451F-BE28-57069EF9219A}"/>
    <dgm:cxn modelId="{364984B4-9839-444B-A61F-C6C22378B725}" type="presOf" srcId="{6A944E09-1BE7-46E6-9A3C-184C935BC0D6}" destId="{4C796D56-FF3D-418E-BA17-18D96A1C2F4F}" srcOrd="0" destOrd="0" presId="urn:microsoft.com/office/officeart/2005/8/layout/radial4"/>
    <dgm:cxn modelId="{AE7A96D6-C5AE-48C3-AFBE-68ABA9B78A6A}" srcId="{ED9AD981-671B-4452-A41B-3A8C5E4C92AA}" destId="{C744FCE9-45F9-4B53-84C2-B625465BA9EE}" srcOrd="1" destOrd="0" parTransId="{F80235B0-AF41-44FC-8144-D3B2EC678214}" sibTransId="{74FB88A0-27A6-4AA3-A51E-FC0EEAC2D3C8}"/>
    <dgm:cxn modelId="{C8E99F46-579C-42B3-BCCF-ACB5F6908489}" type="presOf" srcId="{CD9BBEC4-884B-456B-8076-75F34704E158}" destId="{130A5E97-A0B8-46D0-8D05-121B5A4718D5}" srcOrd="0" destOrd="0" presId="urn:microsoft.com/office/officeart/2005/8/layout/radial4"/>
    <dgm:cxn modelId="{8E0D02CC-37C6-4158-9A54-AA49A0F22B73}" type="presOf" srcId="{728DEC19-443A-413E-8CF9-A9F40958D58C}" destId="{8E99530D-6E25-4BE7-B46F-2CDF6A2AAA36}" srcOrd="0" destOrd="0" presId="urn:microsoft.com/office/officeart/2005/8/layout/radial4"/>
    <dgm:cxn modelId="{54D6D4EA-16C3-45A7-851A-DF655375A72C}" type="presOf" srcId="{ED9AD981-671B-4452-A41B-3A8C5E4C92AA}" destId="{F9C8B5E6-FFF8-4444-A0C3-9879CBCFCDAD}" srcOrd="0" destOrd="0" presId="urn:microsoft.com/office/officeart/2005/8/layout/radial4"/>
    <dgm:cxn modelId="{3E6F1F16-77FE-45AD-908C-9677043E4FE1}" type="presParOf" srcId="{F9C8B5E6-FFF8-4444-A0C3-9879CBCFCDAD}" destId="{956CF140-406F-4702-9B84-B4F03D2DB776}" srcOrd="0" destOrd="0" presId="urn:microsoft.com/office/officeart/2005/8/layout/radial4"/>
    <dgm:cxn modelId="{32F63828-C839-4663-AB96-12DEB125B41B}" type="presParOf" srcId="{F9C8B5E6-FFF8-4444-A0C3-9879CBCFCDAD}" destId="{633D25CD-C90F-443A-9A51-A839E50262F7}" srcOrd="1" destOrd="0" presId="urn:microsoft.com/office/officeart/2005/8/layout/radial4"/>
    <dgm:cxn modelId="{D1815D59-0F28-4F8A-B008-D72CFD0298C2}" type="presParOf" srcId="{F9C8B5E6-FFF8-4444-A0C3-9879CBCFCDAD}" destId="{2AF66FAD-0C38-41E2-9EAC-4C798C1AB9ED}" srcOrd="2" destOrd="0" presId="urn:microsoft.com/office/officeart/2005/8/layout/radial4"/>
    <dgm:cxn modelId="{5FF41E20-A8A9-4CC3-B22C-0092FA34B9EF}" type="presParOf" srcId="{F9C8B5E6-FFF8-4444-A0C3-9879CBCFCDAD}" destId="{23C3EE87-4C42-4CB6-A6D4-39C56B86C96C}" srcOrd="3" destOrd="0" presId="urn:microsoft.com/office/officeart/2005/8/layout/radial4"/>
    <dgm:cxn modelId="{405B6334-B3B2-4637-AC49-AF3F1C41BB46}" type="presParOf" srcId="{F9C8B5E6-FFF8-4444-A0C3-9879CBCFCDAD}" destId="{DD6A34D7-2F70-4D57-AFD2-C0ED6ECD81CA}" srcOrd="4" destOrd="0" presId="urn:microsoft.com/office/officeart/2005/8/layout/radial4"/>
    <dgm:cxn modelId="{621035C4-B0A4-44CD-9B5A-8E01333399DF}" type="presParOf" srcId="{F9C8B5E6-FFF8-4444-A0C3-9879CBCFCDAD}" destId="{4C796D56-FF3D-418E-BA17-18D96A1C2F4F}" srcOrd="5" destOrd="0" presId="urn:microsoft.com/office/officeart/2005/8/layout/radial4"/>
    <dgm:cxn modelId="{8CAC433C-1484-40F4-948B-CB85BD742DD5}" type="presParOf" srcId="{F9C8B5E6-FFF8-4444-A0C3-9879CBCFCDAD}" destId="{8E99530D-6E25-4BE7-B46F-2CDF6A2AAA36}" srcOrd="6" destOrd="0" presId="urn:microsoft.com/office/officeart/2005/8/layout/radial4"/>
    <dgm:cxn modelId="{DEDA4794-C13A-48EA-8DA5-AB567C66C6DC}" type="presParOf" srcId="{F9C8B5E6-FFF8-4444-A0C3-9879CBCFCDAD}" destId="{130A5E97-A0B8-46D0-8D05-121B5A4718D5}" srcOrd="7" destOrd="0" presId="urn:microsoft.com/office/officeart/2005/8/layout/radial4"/>
    <dgm:cxn modelId="{CA9EC918-3B8C-416D-81B1-45CDF2FADF3C}" type="presParOf" srcId="{F9C8B5E6-FFF8-4444-A0C3-9879CBCFCDAD}" destId="{00E19A79-AC7D-4DFD-B10B-CD5E6868515E}"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86A3E-F29A-48B3-BA14-0F95D5F25410}">
      <dsp:nvSpPr>
        <dsp:cNvPr id="0" name=""/>
        <dsp:cNvSpPr/>
      </dsp:nvSpPr>
      <dsp:spPr>
        <a:xfrm>
          <a:off x="-129472" y="404479"/>
          <a:ext cx="9977439" cy="2016852"/>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254000" bIns="230679" numCol="1" spcCol="1270" anchor="ctr" anchorCtr="0">
          <a:noAutofit/>
        </a:bodyPr>
        <a:lstStyle/>
        <a:p>
          <a:pPr lvl="0" algn="l" defTabSz="1422400">
            <a:lnSpc>
              <a:spcPct val="90000"/>
            </a:lnSpc>
            <a:spcBef>
              <a:spcPct val="0"/>
            </a:spcBef>
            <a:spcAft>
              <a:spcPct val="35000"/>
            </a:spcAft>
          </a:pPr>
          <a:r>
            <a:rPr lang="en-US" sz="3200" kern="1200" dirty="0" smtClean="0">
              <a:solidFill>
                <a:srgbClr val="FFC000"/>
              </a:solidFill>
            </a:rPr>
            <a:t>Task 1 - </a:t>
          </a:r>
          <a:r>
            <a:rPr lang="en-US" sz="3200" kern="1200" dirty="0" smtClean="0"/>
            <a:t>Exploration of customer purchasing behavior</a:t>
          </a:r>
          <a:endParaRPr lang="en-US" sz="3200" kern="1200" dirty="0"/>
        </a:p>
      </dsp:txBody>
      <dsp:txXfrm>
        <a:off x="-129472" y="908692"/>
        <a:ext cx="9473226" cy="1008426"/>
      </dsp:txXfrm>
    </dsp:sp>
    <dsp:sp modelId="{2A3B1241-96FA-4A71-BB1B-90A828F58BA0}">
      <dsp:nvSpPr>
        <dsp:cNvPr id="0" name=""/>
        <dsp:cNvSpPr/>
      </dsp:nvSpPr>
      <dsp:spPr>
        <a:xfrm>
          <a:off x="-129472" y="1806904"/>
          <a:ext cx="3073051" cy="2799196"/>
        </a:xfrm>
        <a:prstGeom prst="rect">
          <a:avLst/>
        </a:prstGeom>
        <a:solidFill>
          <a:schemeClr val="accent1">
            <a:lumMod val="40000"/>
            <a:lumOff val="6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solidFill>
                <a:schemeClr val="bg1">
                  <a:lumMod val="50000"/>
                  <a:lumOff val="50000"/>
                </a:schemeClr>
              </a:solidFill>
              <a:latin typeface="Arial" panose="020B0604020202020204" pitchFamily="34" charset="0"/>
              <a:cs typeface="Arial" panose="020B0604020202020204" pitchFamily="34" charset="0"/>
            </a:rPr>
            <a:t>This task involves analyzing historical transaction data to uncover patterns and trends in customer buying habits. Insights such as popular products, peak shopping times, and customer segmentation help in understanding consumer preferences and improving marketing strategies</a:t>
          </a:r>
          <a:r>
            <a:rPr lang="en-US" sz="1800" kern="1200" dirty="0" smtClean="0">
              <a:solidFill>
                <a:schemeClr val="tx1"/>
              </a:solidFill>
              <a:latin typeface="Arial" panose="020B0604020202020204" pitchFamily="34" charset="0"/>
              <a:cs typeface="Arial" panose="020B0604020202020204" pitchFamily="34" charset="0"/>
            </a:rPr>
            <a:t>.</a:t>
          </a:r>
          <a:endParaRPr lang="en-US" sz="1800" kern="1200" dirty="0">
            <a:solidFill>
              <a:schemeClr val="tx1"/>
            </a:solidFill>
            <a:latin typeface="Arial" panose="020B0604020202020204" pitchFamily="34" charset="0"/>
            <a:cs typeface="Arial" panose="020B0604020202020204" pitchFamily="34" charset="0"/>
          </a:endParaRPr>
        </a:p>
      </dsp:txBody>
      <dsp:txXfrm>
        <a:off x="-129472" y="1806904"/>
        <a:ext cx="3073051" cy="2799196"/>
      </dsp:txXfrm>
    </dsp:sp>
    <dsp:sp modelId="{3825B6AC-94BC-4A65-9972-E9EAC0AE5496}">
      <dsp:nvSpPr>
        <dsp:cNvPr id="0" name=""/>
        <dsp:cNvSpPr/>
      </dsp:nvSpPr>
      <dsp:spPr>
        <a:xfrm>
          <a:off x="2943579" y="1170723"/>
          <a:ext cx="6904388" cy="1453095"/>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254000" bIns="230679" numCol="1" spcCol="1270" anchor="ctr" anchorCtr="0">
          <a:noAutofit/>
        </a:bodyPr>
        <a:lstStyle/>
        <a:p>
          <a:pPr lvl="0" algn="l" defTabSz="1422400">
            <a:lnSpc>
              <a:spcPct val="90000"/>
            </a:lnSpc>
            <a:spcBef>
              <a:spcPct val="0"/>
            </a:spcBef>
            <a:spcAft>
              <a:spcPct val="35000"/>
            </a:spcAft>
          </a:pPr>
          <a:r>
            <a:rPr lang="en-US" sz="3200" kern="1200" dirty="0" smtClean="0">
              <a:solidFill>
                <a:srgbClr val="FFC000"/>
              </a:solidFill>
            </a:rPr>
            <a:t>Task 2 -</a:t>
          </a:r>
          <a:r>
            <a:rPr lang="en-US" sz="3200" kern="1200" dirty="0" smtClean="0"/>
            <a:t> Prediction of store sales </a:t>
          </a:r>
          <a:endParaRPr lang="en-US" sz="3200" kern="1200" dirty="0"/>
        </a:p>
      </dsp:txBody>
      <dsp:txXfrm>
        <a:off x="2943579" y="1533997"/>
        <a:ext cx="6541114" cy="726547"/>
      </dsp:txXfrm>
    </dsp:sp>
    <dsp:sp modelId="{E4A5E3A6-3CEA-4307-9E65-6E8148F975CD}">
      <dsp:nvSpPr>
        <dsp:cNvPr id="0" name=""/>
        <dsp:cNvSpPr/>
      </dsp:nvSpPr>
      <dsp:spPr>
        <a:xfrm>
          <a:off x="2943579" y="2291269"/>
          <a:ext cx="3073051" cy="2799196"/>
        </a:xfrm>
        <a:prstGeom prst="rect">
          <a:avLst/>
        </a:prstGeom>
        <a:solidFill>
          <a:schemeClr val="accent1">
            <a:lumMod val="40000"/>
            <a:lumOff val="6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solidFill>
                <a:schemeClr val="bg1">
                  <a:lumMod val="50000"/>
                  <a:lumOff val="50000"/>
                </a:schemeClr>
              </a:solidFill>
              <a:latin typeface="Arial" panose="020B0604020202020204" pitchFamily="34" charset="0"/>
              <a:cs typeface="Arial" panose="020B0604020202020204" pitchFamily="34" charset="0"/>
            </a:rPr>
            <a:t>In this task, machine learning models are developed to forecast future sales based on historical data, seasonal trends, promotions, and other influencing factors. Accurate sales predictions support inventory management, staffing, and revenue planning.</a:t>
          </a:r>
          <a:endParaRPr lang="en-US" sz="1800" kern="1200" dirty="0">
            <a:solidFill>
              <a:schemeClr val="bg1">
                <a:lumMod val="50000"/>
                <a:lumOff val="50000"/>
              </a:schemeClr>
            </a:solidFill>
            <a:latin typeface="Arial" panose="020B0604020202020204" pitchFamily="34" charset="0"/>
            <a:cs typeface="Arial" panose="020B0604020202020204" pitchFamily="34" charset="0"/>
          </a:endParaRPr>
        </a:p>
      </dsp:txBody>
      <dsp:txXfrm>
        <a:off x="2943579" y="2291269"/>
        <a:ext cx="3073051" cy="2799196"/>
      </dsp:txXfrm>
    </dsp:sp>
    <dsp:sp modelId="{0C30BBF6-E0AE-480A-8312-4C209EAC607C}">
      <dsp:nvSpPr>
        <dsp:cNvPr id="0" name=""/>
        <dsp:cNvSpPr/>
      </dsp:nvSpPr>
      <dsp:spPr>
        <a:xfrm>
          <a:off x="5699817" y="1655088"/>
          <a:ext cx="4464963" cy="1453095"/>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230679" numCol="1" spcCol="1270" anchor="ctr" anchorCtr="0">
          <a:noAutofit/>
        </a:bodyPr>
        <a:lstStyle/>
        <a:p>
          <a:pPr lvl="0" algn="l" defTabSz="1244600">
            <a:lnSpc>
              <a:spcPct val="90000"/>
            </a:lnSpc>
            <a:spcBef>
              <a:spcPct val="0"/>
            </a:spcBef>
            <a:spcAft>
              <a:spcPct val="35000"/>
            </a:spcAft>
          </a:pPr>
          <a:r>
            <a:rPr lang="en-US" sz="2800" kern="1200" dirty="0" smtClean="0">
              <a:solidFill>
                <a:srgbClr val="FFC000"/>
              </a:solidFill>
            </a:rPr>
            <a:t>Task 3 - </a:t>
          </a:r>
          <a:r>
            <a:rPr lang="en-US" sz="2400" kern="1200" dirty="0" smtClean="0"/>
            <a:t>Serving predictions on a web interface</a:t>
          </a:r>
          <a:endParaRPr lang="en-US" sz="2400" kern="1200" dirty="0"/>
        </a:p>
      </dsp:txBody>
      <dsp:txXfrm>
        <a:off x="5699817" y="2018362"/>
        <a:ext cx="4101689" cy="726547"/>
      </dsp:txXfrm>
    </dsp:sp>
    <dsp:sp modelId="{E8045661-A4A1-4181-94EF-BCF00A7F04FA}">
      <dsp:nvSpPr>
        <dsp:cNvPr id="0" name=""/>
        <dsp:cNvSpPr/>
      </dsp:nvSpPr>
      <dsp:spPr>
        <a:xfrm>
          <a:off x="6016630" y="2775634"/>
          <a:ext cx="3073051" cy="2758230"/>
        </a:xfrm>
        <a:prstGeom prst="rect">
          <a:avLst/>
        </a:prstGeom>
        <a:solidFill>
          <a:schemeClr val="accent1">
            <a:lumMod val="40000"/>
            <a:lumOff val="6000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solidFill>
                <a:schemeClr val="bg1">
                  <a:lumMod val="50000"/>
                  <a:lumOff val="50000"/>
                </a:schemeClr>
              </a:solidFill>
              <a:latin typeface="Arial" panose="020B0604020202020204" pitchFamily="34" charset="0"/>
              <a:cs typeface="Arial" panose="020B0604020202020204" pitchFamily="34" charset="0"/>
            </a:rPr>
            <a:t>This task focuses on deploying the sales prediction model to a user-friendly web application. The interface allows stakeholders to input relevant parameters and receive real-time sales forecasts, making the model accessible and actionable for business decision-makers.</a:t>
          </a:r>
          <a:endParaRPr lang="en-US" sz="1800" kern="1200" dirty="0">
            <a:solidFill>
              <a:schemeClr val="bg1">
                <a:lumMod val="50000"/>
                <a:lumOff val="50000"/>
              </a:schemeClr>
            </a:solidFill>
            <a:latin typeface="Arial" panose="020B0604020202020204" pitchFamily="34" charset="0"/>
            <a:cs typeface="Arial" panose="020B0604020202020204" pitchFamily="34" charset="0"/>
          </a:endParaRPr>
        </a:p>
      </dsp:txBody>
      <dsp:txXfrm>
        <a:off x="6016630" y="2775634"/>
        <a:ext cx="3073051" cy="2758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CF140-406F-4702-9B84-B4F03D2DB776}">
      <dsp:nvSpPr>
        <dsp:cNvPr id="0" name=""/>
        <dsp:cNvSpPr/>
      </dsp:nvSpPr>
      <dsp:spPr>
        <a:xfrm>
          <a:off x="2895597" y="3278666"/>
          <a:ext cx="4184077" cy="269332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IN" sz="3600" b="1" kern="1200" dirty="0" smtClean="0">
              <a:solidFill>
                <a:schemeClr val="accent5"/>
              </a:solidFill>
              <a:latin typeface="Arial Black" panose="020B0A04020102020204" pitchFamily="34" charset="0"/>
              <a:ea typeface="Unbounded Bold" pitchFamily="34" charset="-122"/>
              <a:cs typeface="Unbounded Bold" pitchFamily="34" charset="-120"/>
            </a:rPr>
            <a:t>Customer Purchasing Behaviour</a:t>
          </a:r>
          <a:endParaRPr lang="en-US" sz="3600" kern="1200" dirty="0"/>
        </a:p>
      </dsp:txBody>
      <dsp:txXfrm>
        <a:off x="3508341" y="3673094"/>
        <a:ext cx="2958589" cy="1904467"/>
      </dsp:txXfrm>
    </dsp:sp>
    <dsp:sp modelId="{633D25CD-C90F-443A-9A51-A839E50262F7}">
      <dsp:nvSpPr>
        <dsp:cNvPr id="0" name=""/>
        <dsp:cNvSpPr/>
      </dsp:nvSpPr>
      <dsp:spPr>
        <a:xfrm rot="11700000">
          <a:off x="1624110" y="3086864"/>
          <a:ext cx="1736780" cy="76759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F66FAD-0C38-41E2-9EAC-4C798C1AB9ED}">
      <dsp:nvSpPr>
        <dsp:cNvPr id="0" name=""/>
        <dsp:cNvSpPr/>
      </dsp:nvSpPr>
      <dsp:spPr>
        <a:xfrm>
          <a:off x="1675" y="2608675"/>
          <a:ext cx="2558657" cy="20469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solidFill>
                <a:srgbClr val="FFC000"/>
              </a:solidFill>
              <a:latin typeface="Arial Black" panose="020B0A04020102020204" pitchFamily="34" charset="0"/>
            </a:rPr>
            <a:t>Seasonal Patterns</a:t>
          </a:r>
        </a:p>
        <a:p>
          <a:pPr lvl="0" algn="ctr" defTabSz="711200">
            <a:lnSpc>
              <a:spcPct val="90000"/>
            </a:lnSpc>
            <a:spcBef>
              <a:spcPct val="0"/>
            </a:spcBef>
            <a:spcAft>
              <a:spcPct val="35000"/>
            </a:spcAft>
          </a:pPr>
          <a:r>
            <a:rPr lang="en-US" sz="1800" kern="1200" dirty="0" smtClean="0">
              <a:solidFill>
                <a:schemeClr val="bg1">
                  <a:lumMod val="50000"/>
                  <a:lumOff val="50000"/>
                </a:schemeClr>
              </a:solidFill>
              <a:latin typeface="Arial" panose="020B0604020202020204" pitchFamily="34" charset="0"/>
              <a:cs typeface="Arial" panose="020B0604020202020204" pitchFamily="34" charset="0"/>
            </a:rPr>
            <a:t>Identify seasonal purchasing patterns for better inventory management.</a:t>
          </a:r>
          <a:endParaRPr lang="en-US" sz="1800" kern="1200" dirty="0">
            <a:solidFill>
              <a:schemeClr val="bg1">
                <a:lumMod val="50000"/>
                <a:lumOff val="50000"/>
              </a:schemeClr>
            </a:solidFill>
            <a:latin typeface="Arial" panose="020B0604020202020204" pitchFamily="34" charset="0"/>
            <a:cs typeface="Arial" panose="020B0604020202020204" pitchFamily="34" charset="0"/>
          </a:endParaRPr>
        </a:p>
      </dsp:txBody>
      <dsp:txXfrm>
        <a:off x="61627" y="2668627"/>
        <a:ext cx="2438753" cy="1927021"/>
      </dsp:txXfrm>
    </dsp:sp>
    <dsp:sp modelId="{23C3EE87-4C42-4CB6-A6D4-39C56B86C96C}">
      <dsp:nvSpPr>
        <dsp:cNvPr id="0" name=""/>
        <dsp:cNvSpPr/>
      </dsp:nvSpPr>
      <dsp:spPr>
        <a:xfrm rot="14700000">
          <a:off x="2707249" y="1797526"/>
          <a:ext cx="2281457" cy="76759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6A34D7-2F70-4D57-AFD2-C0ED6ECD81CA}">
      <dsp:nvSpPr>
        <dsp:cNvPr id="0" name=""/>
        <dsp:cNvSpPr/>
      </dsp:nvSpPr>
      <dsp:spPr>
        <a:xfrm>
          <a:off x="2086557" y="124010"/>
          <a:ext cx="2558657" cy="20469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solidFill>
                <a:srgbClr val="FFC000"/>
              </a:solidFill>
              <a:latin typeface="Arial Black" panose="020B0A04020102020204" pitchFamily="34" charset="0"/>
            </a:rPr>
            <a:t>Analyze Trends</a:t>
          </a:r>
        </a:p>
        <a:p>
          <a:pPr lvl="0" algn="ctr" defTabSz="711200">
            <a:lnSpc>
              <a:spcPct val="90000"/>
            </a:lnSpc>
            <a:spcBef>
              <a:spcPct val="0"/>
            </a:spcBef>
            <a:spcAft>
              <a:spcPct val="35000"/>
            </a:spcAft>
          </a:pPr>
          <a:r>
            <a:rPr lang="en-US" sz="1800" kern="1200" dirty="0" smtClean="0">
              <a:solidFill>
                <a:schemeClr val="bg1">
                  <a:lumMod val="50000"/>
                  <a:lumOff val="50000"/>
                </a:schemeClr>
              </a:solidFill>
              <a:latin typeface="Arial" panose="020B0604020202020204" pitchFamily="34" charset="0"/>
              <a:cs typeface="Arial" panose="020B0604020202020204" pitchFamily="34" charset="0"/>
            </a:rPr>
            <a:t>Determine trends by analyzing sales data across various store locations.</a:t>
          </a:r>
          <a:endParaRPr lang="en-US" sz="1800" kern="1200" dirty="0">
            <a:solidFill>
              <a:schemeClr val="bg1">
                <a:lumMod val="50000"/>
                <a:lumOff val="50000"/>
              </a:schemeClr>
            </a:solidFill>
            <a:latin typeface="Arial" panose="020B0604020202020204" pitchFamily="34" charset="0"/>
            <a:cs typeface="Arial" panose="020B0604020202020204" pitchFamily="34" charset="0"/>
          </a:endParaRPr>
        </a:p>
      </dsp:txBody>
      <dsp:txXfrm>
        <a:off x="2146509" y="183962"/>
        <a:ext cx="2438753" cy="1927021"/>
      </dsp:txXfrm>
    </dsp:sp>
    <dsp:sp modelId="{4C796D56-FF3D-418E-BA17-18D96A1C2F4F}">
      <dsp:nvSpPr>
        <dsp:cNvPr id="0" name=""/>
        <dsp:cNvSpPr/>
      </dsp:nvSpPr>
      <dsp:spPr>
        <a:xfrm rot="17700000">
          <a:off x="4986564" y="1797526"/>
          <a:ext cx="2281457" cy="76759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99530D-6E25-4BE7-B46F-2CDF6A2AAA36}">
      <dsp:nvSpPr>
        <dsp:cNvPr id="0" name=""/>
        <dsp:cNvSpPr/>
      </dsp:nvSpPr>
      <dsp:spPr>
        <a:xfrm>
          <a:off x="5330057" y="124010"/>
          <a:ext cx="2558657" cy="20469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solidFill>
                <a:srgbClr val="FFC000"/>
              </a:solidFill>
              <a:latin typeface="Arial Black" panose="020B0A04020102020204" pitchFamily="34" charset="0"/>
            </a:rPr>
            <a:t>Promotional Impact</a:t>
          </a:r>
        </a:p>
        <a:p>
          <a:pPr lvl="0" algn="ctr" defTabSz="711200">
            <a:lnSpc>
              <a:spcPct val="90000"/>
            </a:lnSpc>
            <a:spcBef>
              <a:spcPct val="0"/>
            </a:spcBef>
            <a:spcAft>
              <a:spcPct val="35000"/>
            </a:spcAft>
          </a:pPr>
          <a:r>
            <a:rPr lang="en-US" sz="1800" kern="1200" dirty="0" smtClean="0">
              <a:solidFill>
                <a:schemeClr val="bg1">
                  <a:lumMod val="50000"/>
                  <a:lumOff val="50000"/>
                </a:schemeClr>
              </a:solidFill>
              <a:latin typeface="Arial" panose="020B0604020202020204" pitchFamily="34" charset="0"/>
              <a:cs typeface="Arial" panose="020B0604020202020204" pitchFamily="34" charset="0"/>
            </a:rPr>
            <a:t>Evaluate the effects of promotions on sales and customer visit frequency.</a:t>
          </a:r>
          <a:endParaRPr lang="en-US" sz="1800" kern="1200" dirty="0">
            <a:solidFill>
              <a:schemeClr val="bg1">
                <a:lumMod val="50000"/>
                <a:lumOff val="50000"/>
              </a:schemeClr>
            </a:solidFill>
            <a:latin typeface="Arial" panose="020B0604020202020204" pitchFamily="34" charset="0"/>
            <a:cs typeface="Arial" panose="020B0604020202020204" pitchFamily="34" charset="0"/>
          </a:endParaRPr>
        </a:p>
      </dsp:txBody>
      <dsp:txXfrm>
        <a:off x="5390009" y="183962"/>
        <a:ext cx="2438753" cy="1927021"/>
      </dsp:txXfrm>
    </dsp:sp>
    <dsp:sp modelId="{130A5E97-A0B8-46D0-8D05-121B5A4718D5}">
      <dsp:nvSpPr>
        <dsp:cNvPr id="0" name=""/>
        <dsp:cNvSpPr/>
      </dsp:nvSpPr>
      <dsp:spPr>
        <a:xfrm rot="20700000">
          <a:off x="6647779" y="3134731"/>
          <a:ext cx="1736780" cy="76759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E19A79-AC7D-4DFD-B10B-CD5E6868515E}">
      <dsp:nvSpPr>
        <dsp:cNvPr id="0" name=""/>
        <dsp:cNvSpPr/>
      </dsp:nvSpPr>
      <dsp:spPr>
        <a:xfrm>
          <a:off x="7414939" y="2608675"/>
          <a:ext cx="2558657" cy="20469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t" anchorCtr="0">
          <a:noAutofit/>
        </a:bodyPr>
        <a:lstStyle/>
        <a:p>
          <a:pPr lvl="0" algn="ctr" defTabSz="711200">
            <a:lnSpc>
              <a:spcPct val="90000"/>
            </a:lnSpc>
            <a:spcBef>
              <a:spcPct val="0"/>
            </a:spcBef>
            <a:spcAft>
              <a:spcPct val="35000"/>
            </a:spcAft>
          </a:pPr>
          <a:endParaRPr lang="en-US" sz="1600" kern="1200" dirty="0" smtClean="0">
            <a:solidFill>
              <a:srgbClr val="FFC000"/>
            </a:solidFill>
            <a:latin typeface="Arial Black" panose="020B0A04020102020204" pitchFamily="34" charset="0"/>
          </a:endParaRPr>
        </a:p>
        <a:p>
          <a:pPr lvl="0" algn="ctr" defTabSz="711200">
            <a:lnSpc>
              <a:spcPct val="90000"/>
            </a:lnSpc>
            <a:spcBef>
              <a:spcPct val="0"/>
            </a:spcBef>
            <a:spcAft>
              <a:spcPct val="35000"/>
            </a:spcAft>
          </a:pPr>
          <a:r>
            <a:rPr lang="en-US" sz="1600" kern="1200" dirty="0" smtClean="0">
              <a:solidFill>
                <a:srgbClr val="FFC000"/>
              </a:solidFill>
              <a:latin typeface="Arial Black" panose="020B0A04020102020204" pitchFamily="34" charset="0"/>
            </a:rPr>
            <a:t>Competitor Influence</a:t>
          </a:r>
        </a:p>
        <a:p>
          <a:pPr lvl="0" algn="ctr" defTabSz="711200">
            <a:lnSpc>
              <a:spcPct val="90000"/>
            </a:lnSpc>
            <a:spcBef>
              <a:spcPct val="0"/>
            </a:spcBef>
            <a:spcAft>
              <a:spcPct val="35000"/>
            </a:spcAft>
          </a:pPr>
          <a:r>
            <a:rPr lang="en-US" sz="1800" kern="1200" dirty="0" smtClean="0">
              <a:solidFill>
                <a:schemeClr val="bg1">
                  <a:lumMod val="50000"/>
                  <a:lumOff val="50000"/>
                </a:schemeClr>
              </a:solidFill>
              <a:latin typeface="Arial" panose="020B0604020202020204" pitchFamily="34" charset="0"/>
              <a:cs typeface="Arial" panose="020B0604020202020204" pitchFamily="34" charset="0"/>
            </a:rPr>
            <a:t>Assess how proximity to competitors affects daily sales figures.</a:t>
          </a:r>
          <a:endParaRPr lang="en-US" sz="1800" kern="1200" dirty="0">
            <a:solidFill>
              <a:schemeClr val="bg1">
                <a:lumMod val="50000"/>
                <a:lumOff val="50000"/>
              </a:schemeClr>
            </a:solidFill>
            <a:latin typeface="Arial" panose="020B0604020202020204" pitchFamily="34" charset="0"/>
            <a:cs typeface="Arial" panose="020B0604020202020204" pitchFamily="34" charset="0"/>
          </a:endParaRPr>
        </a:p>
      </dsp:txBody>
      <dsp:txXfrm>
        <a:off x="7474891" y="2668627"/>
        <a:ext cx="2438753" cy="1927021"/>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ADCC1D0-52E7-4BD3-A2BA-BFF929320DE1}" type="datetimeFigureOut">
              <a:rPr lang="en-IN" smtClean="0"/>
              <a:t>25-06-2025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193749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DCC1D0-52E7-4BD3-A2BA-BFF929320DE1}"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40460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DCC1D0-52E7-4BD3-A2BA-BFF929320DE1}"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025527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DCC1D0-52E7-4BD3-A2BA-BFF929320DE1}"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8B35-A80F-4D1F-A54B-2FA1AB7E008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9231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DCC1D0-52E7-4BD3-A2BA-BFF929320DE1}"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1022930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ADCC1D0-52E7-4BD3-A2BA-BFF929320DE1}" type="datetimeFigureOut">
              <a:rPr lang="en-IN" smtClean="0"/>
              <a:t>25-06-2025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2346234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ADCC1D0-52E7-4BD3-A2BA-BFF929320DE1}" type="datetimeFigureOut">
              <a:rPr lang="en-IN" smtClean="0"/>
              <a:t>25-06-2025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54717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DCC1D0-52E7-4BD3-A2BA-BFF929320DE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312973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DCC1D0-52E7-4BD3-A2BA-BFF929320DE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15613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DCC1D0-52E7-4BD3-A2BA-BFF929320DE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88415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DCC1D0-52E7-4BD3-A2BA-BFF929320DE1}"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92490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DCC1D0-52E7-4BD3-A2BA-BFF929320DE1}"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30621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DCC1D0-52E7-4BD3-A2BA-BFF929320DE1}" type="datetimeFigureOut">
              <a:rPr lang="en-IN" smtClean="0"/>
              <a:t>25-06-2025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802818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DCC1D0-52E7-4BD3-A2BA-BFF929320DE1}" type="datetimeFigureOut">
              <a:rPr lang="en-IN" smtClean="0"/>
              <a:t>25-06-2025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26756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CC1D0-52E7-4BD3-A2BA-BFF929320DE1}" type="datetimeFigureOut">
              <a:rPr lang="en-IN" smtClean="0"/>
              <a:t>25-06-2025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168391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DCC1D0-52E7-4BD3-A2BA-BFF929320DE1}"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156131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DCC1D0-52E7-4BD3-A2BA-BFF929320DE1}"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109982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DCC1D0-52E7-4BD3-A2BA-BFF929320DE1}" type="datetimeFigureOut">
              <a:rPr lang="en-IN" smtClean="0"/>
              <a:t>25-06-2025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CE8B35-A80F-4D1F-A54B-2FA1AB7E008B}" type="slidenum">
              <a:rPr lang="en-IN" smtClean="0"/>
              <a:t>‹#›</a:t>
            </a:fld>
            <a:endParaRPr lang="en-IN"/>
          </a:p>
        </p:txBody>
      </p:sp>
    </p:spTree>
    <p:extLst>
      <p:ext uri="{BB962C8B-B14F-4D97-AF65-F5344CB8AC3E}">
        <p14:creationId xmlns:p14="http://schemas.microsoft.com/office/powerpoint/2010/main" val="2424227780"/>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595" y="620854"/>
            <a:ext cx="2486892" cy="2143125"/>
          </a:xfrm>
          <a:prstGeom prst="rect">
            <a:avLst/>
          </a:prstGeom>
        </p:spPr>
      </p:pic>
      <p:sp>
        <p:nvSpPr>
          <p:cNvPr id="3" name="Rectangle 2"/>
          <p:cNvSpPr/>
          <p:nvPr/>
        </p:nvSpPr>
        <p:spPr>
          <a:xfrm>
            <a:off x="3422072" y="2078182"/>
            <a:ext cx="8659091" cy="3477875"/>
          </a:xfrm>
          <a:prstGeom prst="rect">
            <a:avLst/>
          </a:prstGeom>
        </p:spPr>
        <p:txBody>
          <a:bodyPr wrap="square">
            <a:spAutoFit/>
          </a:bodyPr>
          <a:lstStyle/>
          <a:p>
            <a:pPr algn="ctr"/>
            <a:endParaRPr lang="en-US" sz="4400" dirty="0" smtClean="0"/>
          </a:p>
          <a:p>
            <a:pPr algn="ctr"/>
            <a:r>
              <a:rPr lang="en-US" sz="4800" dirty="0" smtClean="0"/>
              <a:t>Sales Forecasting Across Multiple Retail Stores</a:t>
            </a:r>
            <a:r>
              <a:rPr lang="en-US" sz="4800" dirty="0" smtClean="0">
                <a:solidFill>
                  <a:srgbClr val="00B050"/>
                </a:solidFill>
                <a:latin typeface="Times New Roman" panose="02020603050405020304" pitchFamily="18" charset="0"/>
                <a:cs typeface="Times New Roman" panose="02020603050405020304" pitchFamily="18" charset="0"/>
              </a:rPr>
              <a:t>                                         </a:t>
            </a:r>
            <a:endParaRPr lang="en-US" sz="4800" dirty="0">
              <a:solidFill>
                <a:srgbClr val="00B050"/>
              </a:solidFill>
              <a:latin typeface="Times New Roman" panose="02020603050405020304" pitchFamily="18" charset="0"/>
              <a:cs typeface="Times New Roman" panose="02020603050405020304" pitchFamily="18" charset="0"/>
            </a:endParaRPr>
          </a:p>
          <a:p>
            <a:pPr algn="ctr"/>
            <a:r>
              <a:rPr lang="en-US" sz="4400" dirty="0">
                <a:solidFill>
                  <a:srgbClr val="00B050"/>
                </a:solidFill>
                <a:latin typeface="Times New Roman" panose="02020603050405020304" pitchFamily="18" charset="0"/>
                <a:cs typeface="Times New Roman" panose="02020603050405020304" pitchFamily="18" charset="0"/>
              </a:rPr>
              <a:t>                                                        </a:t>
            </a:r>
            <a:r>
              <a:rPr lang="en-US" sz="4400" dirty="0" smtClean="0">
                <a:solidFill>
                  <a:srgbClr val="00B050"/>
                </a:solidFill>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By </a:t>
            </a:r>
            <a:r>
              <a:rPr lang="en-US" sz="3600" dirty="0">
                <a:latin typeface="Times New Roman" panose="02020603050405020304" pitchFamily="18" charset="0"/>
                <a:cs typeface="Times New Roman" panose="02020603050405020304" pitchFamily="18" charset="0"/>
              </a:rPr>
              <a:t>Latha </a:t>
            </a:r>
            <a:r>
              <a:rPr lang="en-US" sz="3600" dirty="0" err="1">
                <a:latin typeface="Times New Roman" panose="02020603050405020304" pitchFamily="18" charset="0"/>
                <a:cs typeface="Times New Roman" panose="02020603050405020304" pitchFamily="18" charset="0"/>
              </a:rPr>
              <a:t>Payani</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7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2551" y="1238250"/>
            <a:ext cx="6064395" cy="5619750"/>
          </a:xfrm>
          <a:prstGeom prst="rect">
            <a:avLst/>
          </a:prstGeom>
        </p:spPr>
      </p:pic>
      <p:sp>
        <p:nvSpPr>
          <p:cNvPr id="4" name="Rectangle 3"/>
          <p:cNvSpPr/>
          <p:nvPr/>
        </p:nvSpPr>
        <p:spPr>
          <a:xfrm>
            <a:off x="1240198" y="217982"/>
            <a:ext cx="10033709" cy="584775"/>
          </a:xfrm>
          <a:prstGeom prst="rect">
            <a:avLst/>
          </a:prstGeom>
        </p:spPr>
        <p:txBody>
          <a:bodyPr wrap="none">
            <a:spAutoFit/>
          </a:bodyPr>
          <a:lstStyle/>
          <a:p>
            <a:r>
              <a:rPr lang="en-US" sz="3200" b="1" dirty="0">
                <a:solidFill>
                  <a:schemeClr val="accent5"/>
                </a:solidFill>
                <a:latin typeface="Arial Black" panose="020B0A04020102020204" pitchFamily="34" charset="0"/>
                <a:ea typeface="Unbounded Bold" pitchFamily="34" charset="-122"/>
                <a:cs typeface="Unbounded Bold" pitchFamily="34" charset="-120"/>
              </a:rPr>
              <a:t>Deep Learning Approaches: LSTM Overview</a:t>
            </a:r>
            <a:endParaRPr lang="en-IN" sz="3200" b="1" dirty="0">
              <a:solidFill>
                <a:schemeClr val="accent5"/>
              </a:solidFill>
              <a:latin typeface="Arial Black" panose="020B0A04020102020204" pitchFamily="34" charset="0"/>
              <a:ea typeface="Unbounded Bold" pitchFamily="34" charset="-122"/>
              <a:cs typeface="Unbounded Bold" pitchFamily="34" charset="-120"/>
            </a:endParaRPr>
          </a:p>
        </p:txBody>
      </p:sp>
      <p:sp>
        <p:nvSpPr>
          <p:cNvPr id="5" name="Rectangle 4"/>
          <p:cNvSpPr/>
          <p:nvPr/>
        </p:nvSpPr>
        <p:spPr>
          <a:xfrm>
            <a:off x="6386946" y="1136073"/>
            <a:ext cx="5805054" cy="5721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smtClean="0"/>
          </a:p>
          <a:p>
            <a:r>
              <a:rPr lang="en-US" sz="2000" b="1" dirty="0">
                <a:solidFill>
                  <a:srgbClr val="FFC000"/>
                </a:solidFill>
                <a:latin typeface="Arial Black" panose="020B0A04020102020204" pitchFamily="34" charset="0"/>
              </a:rPr>
              <a:t>Isolate Time Series Data</a:t>
            </a:r>
            <a:r>
              <a:rPr lang="en-US" dirty="0" smtClean="0"/>
              <a:t/>
            </a:r>
            <a:br>
              <a:rPr lang="en-US" dirty="0" smtClean="0"/>
            </a:br>
            <a:r>
              <a:rPr lang="en-US" sz="1600" dirty="0">
                <a:latin typeface="Arial" panose="020B0604020202020204" pitchFamily="34" charset="0"/>
                <a:cs typeface="Arial" panose="020B0604020202020204" pitchFamily="34" charset="0"/>
              </a:rPr>
              <a:t>Extract </a:t>
            </a:r>
            <a:r>
              <a:rPr lang="en-US" sz="1600" dirty="0" err="1">
                <a:latin typeface="Arial" panose="020B0604020202020204" pitchFamily="34" charset="0"/>
                <a:cs typeface="Arial" panose="020B0604020202020204" pitchFamily="34" charset="0"/>
              </a:rPr>
              <a:t>Rossmann</a:t>
            </a:r>
            <a:r>
              <a:rPr lang="en-US" sz="1600" dirty="0">
                <a:latin typeface="Arial" panose="020B0604020202020204" pitchFamily="34" charset="0"/>
                <a:cs typeface="Arial" panose="020B0604020202020204" pitchFamily="34" charset="0"/>
              </a:rPr>
              <a:t> sales as time series, ensuring proper temporal </a:t>
            </a:r>
            <a:r>
              <a:rPr lang="en-US" sz="1600" dirty="0" smtClean="0">
                <a:latin typeface="Arial" panose="020B0604020202020204" pitchFamily="34" charset="0"/>
                <a:cs typeface="Arial" panose="020B0604020202020204" pitchFamily="34" charset="0"/>
              </a:rPr>
              <a:t>ordering</a:t>
            </a:r>
          </a:p>
          <a:p>
            <a:endParaRPr lang="en-US" sz="1600" dirty="0">
              <a:latin typeface="Arial" panose="020B0604020202020204" pitchFamily="34" charset="0"/>
              <a:cs typeface="Arial" panose="020B0604020202020204" pitchFamily="34" charset="0"/>
            </a:endParaRPr>
          </a:p>
          <a:p>
            <a:r>
              <a:rPr lang="en-US" sz="2000" b="1" dirty="0">
                <a:solidFill>
                  <a:srgbClr val="FFC000"/>
                </a:solidFill>
                <a:latin typeface="Arial Black" panose="020B0A04020102020204" pitchFamily="34" charset="0"/>
              </a:rPr>
              <a:t>Stationarity &amp; Differencing</a:t>
            </a:r>
            <a:r>
              <a:rPr lang="en-US" dirty="0"/>
              <a:t/>
            </a:r>
            <a:br>
              <a:rPr lang="en-US" dirty="0"/>
            </a:br>
            <a:r>
              <a:rPr lang="en-US" sz="1600" dirty="0">
                <a:latin typeface="Arial" panose="020B0604020202020204" pitchFamily="34" charset="0"/>
                <a:cs typeface="Arial" panose="020B0604020202020204" pitchFamily="34" charset="0"/>
              </a:rPr>
              <a:t>Check for stationarity and apply differencing if needed to stabilize the mean and variance</a:t>
            </a:r>
          </a:p>
          <a:p>
            <a:endParaRPr lang="en-US" b="1" dirty="0" smtClean="0">
              <a:solidFill>
                <a:srgbClr val="FFC000"/>
              </a:solidFill>
              <a:latin typeface="Arial Black" panose="020B0A04020102020204" pitchFamily="34" charset="0"/>
            </a:endParaRPr>
          </a:p>
          <a:p>
            <a:pPr>
              <a:lnSpc>
                <a:spcPts val="2350"/>
              </a:lnSpc>
            </a:pPr>
            <a:r>
              <a:rPr lang="en-US" sz="2000" b="1" dirty="0">
                <a:solidFill>
                  <a:srgbClr val="FFC000"/>
                </a:solidFill>
                <a:latin typeface="Arial Black" panose="020B0A04020102020204" pitchFamily="34" charset="0"/>
              </a:rPr>
              <a:t>Autocorrelation Analysis</a:t>
            </a:r>
            <a:br>
              <a:rPr lang="en-US" sz="2000" b="1" dirty="0">
                <a:solidFill>
                  <a:srgbClr val="FFC000"/>
                </a:solidFill>
                <a:latin typeface="Arial Black" panose="020B0A04020102020204" pitchFamily="34" charset="0"/>
              </a:rPr>
            </a:br>
            <a:r>
              <a:rPr lang="en-US" sz="1600" dirty="0">
                <a:latin typeface="Arial" panose="020B0604020202020204" pitchFamily="34" charset="0"/>
                <a:cs typeface="Arial" panose="020B0604020202020204" pitchFamily="34" charset="0"/>
              </a:rPr>
              <a:t>Examine autocorrelation and partial autocorrelation to identify hidden dependencies.</a:t>
            </a:r>
          </a:p>
          <a:p>
            <a:endParaRPr lang="en-US" dirty="0"/>
          </a:p>
          <a:p>
            <a:r>
              <a:rPr lang="en-US" sz="2000" b="1" dirty="0">
                <a:solidFill>
                  <a:srgbClr val="FFC000"/>
                </a:solidFill>
                <a:latin typeface="Arial Black" panose="020B0A04020102020204" pitchFamily="34" charset="0"/>
              </a:rPr>
              <a:t>LSTM Model Building</a:t>
            </a:r>
            <a:r>
              <a:rPr lang="en-US" dirty="0"/>
              <a:t/>
            </a:r>
            <a:br>
              <a:rPr lang="en-US" dirty="0"/>
            </a:br>
            <a:r>
              <a:rPr lang="en-US" sz="1600" dirty="0">
                <a:latin typeface="Arial" panose="020B0604020202020204" pitchFamily="34" charset="0"/>
                <a:cs typeface="Arial" panose="020B0604020202020204" pitchFamily="34" charset="0"/>
              </a:rPr>
              <a:t>Construct a two-layer Long Short-Term Memory (LSTM) Recurrent Neural Network using </a:t>
            </a:r>
            <a:r>
              <a:rPr lang="en-US" sz="1600" dirty="0" err="1" smtClean="0">
                <a:latin typeface="Arial" panose="020B0604020202020204" pitchFamily="34" charset="0"/>
                <a:cs typeface="Arial" panose="020B0604020202020204" pitchFamily="34" charset="0"/>
              </a:rPr>
              <a:t>TensorFlow</a:t>
            </a:r>
            <a:endParaRPr lang="en-US" sz="1600" dirty="0" smtClean="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2000" b="1" dirty="0">
                <a:solidFill>
                  <a:srgbClr val="FFC000"/>
                </a:solidFill>
                <a:latin typeface="Arial Black" panose="020B0A04020102020204" pitchFamily="34" charset="0"/>
              </a:rPr>
              <a:t>Prediction Confidence</a:t>
            </a:r>
            <a:r>
              <a:rPr lang="en-US" dirty="0"/>
              <a:t/>
            </a:r>
            <a:br>
              <a:rPr lang="en-US" dirty="0"/>
            </a:br>
            <a:r>
              <a:rPr lang="en-US" sz="1600" dirty="0">
                <a:latin typeface="Arial" panose="020B0604020202020204" pitchFamily="34" charset="0"/>
                <a:cs typeface="Arial" panose="020B0604020202020204" pitchFamily="34" charset="0"/>
              </a:rPr>
              <a:t>Use confidence intervals around predictions to assess the reliability of outputs.</a:t>
            </a:r>
          </a:p>
          <a:p>
            <a:endParaRPr lang="en-IN" dirty="0"/>
          </a:p>
        </p:txBody>
      </p:sp>
    </p:spTree>
    <p:extLst>
      <p:ext uri="{BB962C8B-B14F-4D97-AF65-F5344CB8AC3E}">
        <p14:creationId xmlns:p14="http://schemas.microsoft.com/office/powerpoint/2010/main" val="97738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20692" y="332509"/>
            <a:ext cx="5971308" cy="6220691"/>
          </a:xfrm>
          <a:prstGeom prst="rect">
            <a:avLst/>
          </a:prstGeom>
        </p:spPr>
      </p:pic>
      <p:pic>
        <p:nvPicPr>
          <p:cNvPr id="5" name="Picture 4"/>
          <p:cNvPicPr>
            <a:picLocks noChangeAspect="1"/>
          </p:cNvPicPr>
          <p:nvPr/>
        </p:nvPicPr>
        <p:blipFill>
          <a:blip r:embed="rId3"/>
          <a:stretch>
            <a:fillRect/>
          </a:stretch>
        </p:blipFill>
        <p:spPr>
          <a:xfrm>
            <a:off x="0" y="0"/>
            <a:ext cx="6121978" cy="6442364"/>
          </a:xfrm>
          <a:prstGeom prst="rect">
            <a:avLst/>
          </a:prstGeom>
        </p:spPr>
      </p:pic>
    </p:spTree>
    <p:extLst>
      <p:ext uri="{BB962C8B-B14F-4D97-AF65-F5344CB8AC3E}">
        <p14:creationId xmlns:p14="http://schemas.microsoft.com/office/powerpoint/2010/main" val="139834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108" y="0"/>
            <a:ext cx="5347855" cy="6780718"/>
          </a:xfrm>
          <a:prstGeom prst="rect">
            <a:avLst/>
          </a:prstGeom>
        </p:spPr>
      </p:pic>
      <p:pic>
        <p:nvPicPr>
          <p:cNvPr id="5" name="Picture 4"/>
          <p:cNvPicPr>
            <a:picLocks noChangeAspect="1"/>
          </p:cNvPicPr>
          <p:nvPr/>
        </p:nvPicPr>
        <p:blipFill>
          <a:blip r:embed="rId3"/>
          <a:stretch>
            <a:fillRect/>
          </a:stretch>
        </p:blipFill>
        <p:spPr>
          <a:xfrm>
            <a:off x="5680363" y="134542"/>
            <a:ext cx="6123709" cy="6677890"/>
          </a:xfrm>
          <a:prstGeom prst="rect">
            <a:avLst/>
          </a:prstGeom>
        </p:spPr>
      </p:pic>
    </p:spTree>
    <p:extLst>
      <p:ext uri="{BB962C8B-B14F-4D97-AF65-F5344CB8AC3E}">
        <p14:creationId xmlns:p14="http://schemas.microsoft.com/office/powerpoint/2010/main" val="409927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1891" y="249382"/>
            <a:ext cx="10861964" cy="6331527"/>
          </a:xfrm>
          <a:prstGeom prst="rect">
            <a:avLst/>
          </a:prstGeom>
        </p:spPr>
      </p:pic>
    </p:spTree>
    <p:extLst>
      <p:ext uri="{BB962C8B-B14F-4D97-AF65-F5344CB8AC3E}">
        <p14:creationId xmlns:p14="http://schemas.microsoft.com/office/powerpoint/2010/main" val="389198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39490" y="308474"/>
            <a:ext cx="7398327" cy="9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a:p>
            <a:endParaRPr lang="en-IN" dirty="0"/>
          </a:p>
        </p:txBody>
      </p:sp>
      <p:sp>
        <p:nvSpPr>
          <p:cNvPr id="10" name="Rectangle 9"/>
          <p:cNvSpPr/>
          <p:nvPr/>
        </p:nvSpPr>
        <p:spPr>
          <a:xfrm>
            <a:off x="290944" y="2590800"/>
            <a:ext cx="3297383"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a:solidFill>
                  <a:schemeClr val="accent5"/>
                </a:solidFill>
                <a:latin typeface="Arial Black" panose="020B0A04020102020204" pitchFamily="34" charset="0"/>
                <a:ea typeface="Unbounded Bold" pitchFamily="34" charset="-122"/>
                <a:cs typeface="Unbounded Bold" pitchFamily="34" charset="-120"/>
              </a:rPr>
              <a:t>Final Thoughts </a:t>
            </a:r>
          </a:p>
          <a:p>
            <a:r>
              <a:rPr lang="en-IN" sz="2800" b="1" dirty="0">
                <a:solidFill>
                  <a:schemeClr val="accent5"/>
                </a:solidFill>
                <a:latin typeface="Arial Black" panose="020B0A04020102020204" pitchFamily="34" charset="0"/>
                <a:ea typeface="Unbounded Bold" pitchFamily="34" charset="-122"/>
                <a:cs typeface="Unbounded Bold" pitchFamily="34" charset="-120"/>
              </a:rPr>
              <a:t>and Conclusion</a:t>
            </a:r>
          </a:p>
        </p:txBody>
      </p:sp>
      <p:sp>
        <p:nvSpPr>
          <p:cNvPr id="13" name="Block Arc 12"/>
          <p:cNvSpPr/>
          <p:nvPr/>
        </p:nvSpPr>
        <p:spPr>
          <a:xfrm rot="5400000">
            <a:off x="-637951" y="2078832"/>
            <a:ext cx="6719438" cy="2700337"/>
          </a:xfrm>
          <a:prstGeom prst="blockArc">
            <a:avLst>
              <a:gd name="adj1" fmla="val 10594134"/>
              <a:gd name="adj2" fmla="val 0"/>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p:cNvSpPr/>
          <p:nvPr/>
        </p:nvSpPr>
        <p:spPr>
          <a:xfrm>
            <a:off x="4239490" y="308474"/>
            <a:ext cx="7827820" cy="6480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u="sng" dirty="0">
                <a:solidFill>
                  <a:srgbClr val="FFC000"/>
                </a:solidFill>
                <a:latin typeface="Arial Black" panose="020B0A04020102020204" pitchFamily="34" charset="0"/>
              </a:rPr>
              <a:t>Accurate Sales </a:t>
            </a:r>
            <a:r>
              <a:rPr lang="en-US" sz="2000" b="1" u="sng" dirty="0" smtClean="0">
                <a:solidFill>
                  <a:srgbClr val="FFC000"/>
                </a:solidFill>
                <a:latin typeface="Arial Black" panose="020B0A04020102020204" pitchFamily="34" charset="0"/>
              </a:rPr>
              <a:t>Predictions</a:t>
            </a:r>
            <a:endParaRPr lang="en-US" sz="2000" b="1" u="sng" dirty="0">
              <a:solidFill>
                <a:srgbClr val="FFC000"/>
              </a:solidFill>
              <a:latin typeface="Arial Black" panose="020B0A04020102020204" pitchFamily="34" charset="0"/>
            </a:endParaRPr>
          </a:p>
          <a:p>
            <a:r>
              <a:rPr lang="en-US" dirty="0">
                <a:latin typeface="Arial" panose="020B0604020202020204" pitchFamily="34" charset="0"/>
                <a:cs typeface="Arial" panose="020B0604020202020204" pitchFamily="34" charset="0"/>
              </a:rPr>
              <a:t>Implementing a model enhances accuracy in sales forecasting across stores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sz="2000" b="1" u="sng" dirty="0" smtClean="0">
                <a:solidFill>
                  <a:srgbClr val="FFC000"/>
                </a:solidFill>
                <a:latin typeface="Arial Black" panose="020B0A04020102020204" pitchFamily="34" charset="0"/>
              </a:rPr>
              <a:t>Data-Driven </a:t>
            </a:r>
            <a:r>
              <a:rPr lang="en-US" sz="2000" b="1" u="sng" dirty="0">
                <a:solidFill>
                  <a:srgbClr val="FFC000"/>
                </a:solidFill>
                <a:latin typeface="Arial Black" panose="020B0A04020102020204" pitchFamily="34" charset="0"/>
              </a:rPr>
              <a:t>Insights</a:t>
            </a:r>
            <a:r>
              <a:rPr lang="en-US" dirty="0"/>
              <a:t/>
            </a:r>
            <a:br>
              <a:rPr lang="en-US" dirty="0"/>
            </a:br>
            <a:r>
              <a:rPr lang="en-US" dirty="0">
                <a:latin typeface="Arial" panose="020B0604020202020204" pitchFamily="34" charset="0"/>
                <a:cs typeface="Arial" panose="020B0604020202020204" pitchFamily="34" charset="0"/>
              </a:rPr>
              <a:t>Utilizing data reveals important trends and influences on purchasing behavior</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sz="2000" b="1" u="sng" dirty="0">
                <a:solidFill>
                  <a:srgbClr val="FFC000"/>
                </a:solidFill>
                <a:latin typeface="Arial Black" panose="020B0A04020102020204" pitchFamily="34" charset="0"/>
              </a:rPr>
              <a:t>Promotions Matter</a:t>
            </a:r>
            <a:r>
              <a:rPr lang="en-US" dirty="0"/>
              <a:t/>
            </a:r>
            <a:br>
              <a:rPr lang="en-US" dirty="0"/>
            </a:br>
            <a:r>
              <a:rPr lang="en-US" dirty="0">
                <a:latin typeface="Arial" panose="020B0604020202020204" pitchFamily="34" charset="0"/>
                <a:cs typeface="Arial" panose="020B0604020202020204" pitchFamily="34" charset="0"/>
              </a:rPr>
              <a:t>Active promotions significantly impact sales performance throughout the analysis</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sz="2000" b="1" u="sng" dirty="0">
                <a:solidFill>
                  <a:srgbClr val="FFC000"/>
                </a:solidFill>
                <a:latin typeface="Arial Black" panose="020B0A04020102020204" pitchFamily="34" charset="0"/>
              </a:rPr>
              <a:t>Customer Behavior Insights</a:t>
            </a:r>
            <a:r>
              <a:rPr lang="en-US" dirty="0"/>
              <a:t/>
            </a:r>
            <a:br>
              <a:rPr lang="en-US" dirty="0"/>
            </a:br>
            <a:r>
              <a:rPr lang="en-US" dirty="0">
                <a:latin typeface="Arial" panose="020B0604020202020204" pitchFamily="34" charset="0"/>
                <a:cs typeface="Arial" panose="020B0604020202020204" pitchFamily="34" charset="0"/>
              </a:rPr>
              <a:t>Understanding customer flow is crucial to predicting daily sales effectively</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sz="2000" b="1" u="sng" dirty="0">
                <a:solidFill>
                  <a:srgbClr val="FFC000"/>
                </a:solidFill>
                <a:latin typeface="Arial Black" panose="020B0A04020102020204" pitchFamily="34" charset="0"/>
              </a:rPr>
              <a:t>Technology Utilization</a:t>
            </a:r>
            <a:r>
              <a:rPr lang="en-US" dirty="0"/>
              <a:t/>
            </a:r>
            <a:br>
              <a:rPr lang="en-US" dirty="0"/>
            </a:br>
            <a:r>
              <a:rPr lang="en-US" dirty="0">
                <a:latin typeface="Arial" panose="020B0604020202020204" pitchFamily="34" charset="0"/>
                <a:cs typeface="Arial" panose="020B0604020202020204" pitchFamily="34" charset="0"/>
              </a:rPr>
              <a:t>Leveraging advanced algorithms improves forecasting efficiency and accuracy</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sz="2000" b="1" u="sng" dirty="0" smtClean="0">
                <a:solidFill>
                  <a:srgbClr val="FFC000"/>
                </a:solidFill>
                <a:latin typeface="Arial Black" panose="020B0A04020102020204" pitchFamily="34" charset="0"/>
              </a:rPr>
              <a:t>Web</a:t>
            </a:r>
            <a:r>
              <a:rPr lang="en-US" sz="2400" b="1" u="sng" dirty="0" smtClean="0">
                <a:solidFill>
                  <a:srgbClr val="FFC000"/>
                </a:solidFill>
                <a:latin typeface="Arial Black" panose="020B0A04020102020204" pitchFamily="34" charset="0"/>
              </a:rPr>
              <a:t> </a:t>
            </a:r>
            <a:r>
              <a:rPr lang="en-US" sz="2000" b="1" u="sng" dirty="0" smtClean="0">
                <a:solidFill>
                  <a:srgbClr val="FFC000"/>
                </a:solidFill>
                <a:latin typeface="Arial Black" panose="020B0A04020102020204" pitchFamily="34" charset="0"/>
              </a:rPr>
              <a:t>Interface Convenience</a:t>
            </a:r>
            <a:r>
              <a:rPr lang="en-US" dirty="0"/>
              <a:t/>
            </a:r>
            <a:br>
              <a:rPr lang="en-US" dirty="0"/>
            </a:br>
            <a:r>
              <a:rPr lang="en-US" dirty="0">
                <a:latin typeface="Arial" panose="020B0604020202020204" pitchFamily="34" charset="0"/>
                <a:cs typeface="Arial" panose="020B0604020202020204" pitchFamily="34" charset="0"/>
              </a:rPr>
              <a:t>A user-friendly application facilitates easy access to sales predictions for managers.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73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0763" y="2026660"/>
            <a:ext cx="8077200" cy="2604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smtClean="0">
                <a:solidFill>
                  <a:schemeClr val="tx1"/>
                </a:solidFill>
                <a:latin typeface="Algerian" panose="04020705040A02060702" pitchFamily="82" charset="0"/>
              </a:rPr>
              <a:t>Thank you</a:t>
            </a:r>
            <a:endParaRPr lang="en-IN" sz="6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3195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073" y="334276"/>
            <a:ext cx="10756164" cy="605294"/>
          </a:xfrm>
          <a:prstGeom prst="rect">
            <a:avLst/>
          </a:prstGeom>
        </p:spPr>
        <p:txBody>
          <a:bodyPr wrap="square">
            <a:spAutoFit/>
          </a:bodyPr>
          <a:lstStyle/>
          <a:p>
            <a:pPr>
              <a:lnSpc>
                <a:spcPts val="4000"/>
              </a:lnSpc>
            </a:pPr>
            <a:r>
              <a:rPr lang="en-US" sz="3200" b="1" dirty="0" smtClean="0">
                <a:latin typeface="Unbounded Bold" pitchFamily="34" charset="0"/>
                <a:ea typeface="Unbounded Bold" pitchFamily="34" charset="-122"/>
                <a:cs typeface="Unbounded Bold" pitchFamily="34" charset="-120"/>
              </a:rPr>
              <a:t>           </a:t>
            </a:r>
            <a:r>
              <a:rPr lang="en-US" sz="4000" b="1" dirty="0" smtClean="0">
                <a:solidFill>
                  <a:schemeClr val="accent5"/>
                </a:solidFill>
                <a:latin typeface="Unbounded Bold" pitchFamily="34" charset="0"/>
                <a:ea typeface="Unbounded Bold" pitchFamily="34" charset="-122"/>
                <a:cs typeface="Unbounded Bold" pitchFamily="34" charset="-120"/>
              </a:rPr>
              <a:t>Understanding </a:t>
            </a:r>
            <a:r>
              <a:rPr lang="en-US" sz="4000" b="1" dirty="0">
                <a:solidFill>
                  <a:schemeClr val="accent5"/>
                </a:solidFill>
                <a:latin typeface="Unbounded Bold" pitchFamily="34" charset="0"/>
                <a:ea typeface="Unbounded Bold" pitchFamily="34" charset="-122"/>
                <a:cs typeface="Unbounded Bold" pitchFamily="34" charset="-120"/>
              </a:rPr>
              <a:t>Key Features</a:t>
            </a:r>
            <a:endParaRPr lang="en-US" sz="4000" dirty="0">
              <a:solidFill>
                <a:schemeClr val="accent5"/>
              </a:solidFill>
            </a:endParaRPr>
          </a:p>
        </p:txBody>
      </p:sp>
      <p:sp>
        <p:nvSpPr>
          <p:cNvPr id="3" name="Rectangle 2"/>
          <p:cNvSpPr/>
          <p:nvPr/>
        </p:nvSpPr>
        <p:spPr>
          <a:xfrm>
            <a:off x="817419" y="1243165"/>
            <a:ext cx="11042072" cy="361637"/>
          </a:xfrm>
          <a:prstGeom prst="rect">
            <a:avLst/>
          </a:prstGeom>
        </p:spPr>
        <p:txBody>
          <a:bodyPr wrap="square">
            <a:spAutoFit/>
          </a:bodyPr>
          <a:lstStyle/>
          <a:p>
            <a:pPr>
              <a:lnSpc>
                <a:spcPts val="2050"/>
              </a:lnSpc>
            </a:pPr>
            <a:r>
              <a:rPr lang="en-US" dirty="0">
                <a:solidFill>
                  <a:srgbClr val="FFC000"/>
                </a:solidFill>
                <a:latin typeface="Open Sans" pitchFamily="34" charset="0"/>
                <a:ea typeface="Open Sans" pitchFamily="34" charset="-122"/>
                <a:cs typeface="Open Sans" pitchFamily="34" charset="-120"/>
              </a:rPr>
              <a:t>The provided dataset offers a comprehensive view of </a:t>
            </a:r>
            <a:r>
              <a:rPr lang="en-US" dirty="0" err="1">
                <a:solidFill>
                  <a:srgbClr val="FFC000"/>
                </a:solidFill>
                <a:latin typeface="Open Sans" pitchFamily="34" charset="0"/>
                <a:ea typeface="Open Sans" pitchFamily="34" charset="-122"/>
                <a:cs typeface="Open Sans" pitchFamily="34" charset="-120"/>
              </a:rPr>
              <a:t>Rossmann's</a:t>
            </a:r>
            <a:r>
              <a:rPr lang="en-US" dirty="0">
                <a:solidFill>
                  <a:srgbClr val="FFC000"/>
                </a:solidFill>
                <a:latin typeface="Open Sans" pitchFamily="34" charset="0"/>
                <a:ea typeface="Open Sans" pitchFamily="34" charset="-122"/>
                <a:cs typeface="Open Sans" pitchFamily="34" charset="-120"/>
              </a:rPr>
              <a:t> store </a:t>
            </a:r>
            <a:r>
              <a:rPr lang="en-US" dirty="0" smtClean="0">
                <a:solidFill>
                  <a:srgbClr val="FFC000"/>
                </a:solidFill>
                <a:latin typeface="Open Sans" pitchFamily="34" charset="0"/>
                <a:ea typeface="Open Sans" pitchFamily="34" charset="-122"/>
                <a:cs typeface="Open Sans" pitchFamily="34" charset="-120"/>
              </a:rPr>
              <a:t>operations, </a:t>
            </a:r>
            <a:r>
              <a:rPr lang="en-US" dirty="0">
                <a:solidFill>
                  <a:srgbClr val="FFC000"/>
                </a:solidFill>
                <a:latin typeface="Open Sans" pitchFamily="34" charset="0"/>
                <a:ea typeface="Open Sans" pitchFamily="34" charset="-122"/>
                <a:cs typeface="Open Sans" pitchFamily="34" charset="-120"/>
              </a:rPr>
              <a:t>Key features </a:t>
            </a:r>
            <a:r>
              <a:rPr lang="en-US" dirty="0" smtClean="0">
                <a:solidFill>
                  <a:srgbClr val="FFC000"/>
                </a:solidFill>
                <a:latin typeface="Open Sans" pitchFamily="34" charset="0"/>
                <a:ea typeface="Open Sans" pitchFamily="34" charset="-122"/>
                <a:cs typeface="Open Sans" pitchFamily="34" charset="-120"/>
              </a:rPr>
              <a:t>included.</a:t>
            </a:r>
            <a:endParaRPr lang="en-US" dirty="0">
              <a:solidFill>
                <a:srgbClr val="FFC000"/>
              </a:solidFill>
            </a:endParaRPr>
          </a:p>
        </p:txBody>
      </p:sp>
      <p:sp>
        <p:nvSpPr>
          <p:cNvPr id="5" name="Rectangle 4"/>
          <p:cNvSpPr/>
          <p:nvPr/>
        </p:nvSpPr>
        <p:spPr>
          <a:xfrm>
            <a:off x="536819" y="1935047"/>
            <a:ext cx="5327164" cy="361637"/>
          </a:xfrm>
          <a:prstGeom prst="rect">
            <a:avLst/>
          </a:prstGeom>
        </p:spPr>
        <p:txBody>
          <a:bodyPr wrap="none">
            <a:spAutoFit/>
          </a:bodyPr>
          <a:lstStyle/>
          <a:p>
            <a:pPr marL="342900" indent="-342900">
              <a:lnSpc>
                <a:spcPts val="2050"/>
              </a:lnSpc>
              <a:buSzPct val="100000"/>
              <a:buChar char="•"/>
            </a:pPr>
            <a:r>
              <a:rPr lang="en-US" sz="2000" b="1" dirty="0">
                <a:solidFill>
                  <a:srgbClr val="FFC000"/>
                </a:solidFill>
                <a:latin typeface="Open Sans" pitchFamily="34" charset="0"/>
                <a:ea typeface="Open Sans" pitchFamily="34" charset="-122"/>
                <a:cs typeface="Open Sans" pitchFamily="34" charset="-120"/>
              </a:rPr>
              <a:t>Id:</a:t>
            </a:r>
            <a:r>
              <a:rPr lang="en-US" sz="2000"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Unique identifier for each (Store, Date) pair.</a:t>
            </a:r>
            <a:endParaRPr lang="en-US" dirty="0"/>
          </a:p>
        </p:txBody>
      </p:sp>
      <p:sp>
        <p:nvSpPr>
          <p:cNvPr id="7" name="Rectangle 6"/>
          <p:cNvSpPr/>
          <p:nvPr/>
        </p:nvSpPr>
        <p:spPr>
          <a:xfrm>
            <a:off x="6514155" y="1958954"/>
            <a:ext cx="5631400" cy="361637"/>
          </a:xfrm>
          <a:prstGeom prst="rect">
            <a:avLst/>
          </a:prstGeom>
        </p:spPr>
        <p:txBody>
          <a:bodyPr wrap="square">
            <a:spAutoFit/>
          </a:bodyPr>
          <a:lstStyle/>
          <a:p>
            <a:pPr marL="342900" indent="-342900">
              <a:lnSpc>
                <a:spcPts val="2050"/>
              </a:lnSpc>
              <a:buSzPct val="100000"/>
              <a:buChar char="•"/>
            </a:pPr>
            <a:r>
              <a:rPr lang="en-US" b="1" dirty="0">
                <a:solidFill>
                  <a:srgbClr val="FFC000"/>
                </a:solidFill>
                <a:latin typeface="Open Sans" pitchFamily="34" charset="0"/>
                <a:ea typeface="Open Sans" pitchFamily="34" charset="-122"/>
                <a:cs typeface="Open Sans" pitchFamily="34" charset="-120"/>
              </a:rPr>
              <a:t>Store: </a:t>
            </a:r>
            <a:r>
              <a:rPr lang="en-US" b="1" dirty="0">
                <a:latin typeface="Open Sans" pitchFamily="34" charset="0"/>
                <a:ea typeface="Open Sans" pitchFamily="34" charset="-122"/>
                <a:cs typeface="Open Sans" pitchFamily="34" charset="-120"/>
              </a:rPr>
              <a:t>Unique ID for each retail store</a:t>
            </a:r>
            <a:r>
              <a:rPr lang="en-US" dirty="0">
                <a:latin typeface="Open Sans" pitchFamily="34" charset="0"/>
                <a:ea typeface="Open Sans" pitchFamily="34" charset="-122"/>
                <a:cs typeface="Open Sans" pitchFamily="34" charset="-120"/>
              </a:rPr>
              <a:t>.</a:t>
            </a:r>
            <a:endParaRPr lang="en-US" dirty="0"/>
          </a:p>
        </p:txBody>
      </p:sp>
      <p:sp>
        <p:nvSpPr>
          <p:cNvPr id="8" name="Rectangle 7"/>
          <p:cNvSpPr/>
          <p:nvPr/>
        </p:nvSpPr>
        <p:spPr>
          <a:xfrm>
            <a:off x="434275" y="2404472"/>
            <a:ext cx="5904180" cy="361637"/>
          </a:xfrm>
          <a:prstGeom prst="rect">
            <a:avLst/>
          </a:prstGeom>
        </p:spPr>
        <p:txBody>
          <a:bodyPr wrap="none">
            <a:spAutoFit/>
          </a:bodyPr>
          <a:lstStyle/>
          <a:p>
            <a:pPr marL="342900" indent="-342900">
              <a:lnSpc>
                <a:spcPts val="2050"/>
              </a:lnSpc>
              <a:buSzPct val="100000"/>
              <a:buChar char="•"/>
            </a:pPr>
            <a:r>
              <a:rPr lang="en-US" b="1" dirty="0">
                <a:solidFill>
                  <a:srgbClr val="FFC000"/>
                </a:solidFill>
                <a:latin typeface="Open Sans" pitchFamily="34" charset="0"/>
                <a:ea typeface="Open Sans" pitchFamily="34" charset="-122"/>
                <a:cs typeface="Open Sans" pitchFamily="34" charset="-120"/>
              </a:rPr>
              <a:t>Sales:</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Daily turnover – our primary prediction target</a:t>
            </a:r>
            <a:r>
              <a:rPr lang="en-US" dirty="0">
                <a:solidFill>
                  <a:srgbClr val="333F70"/>
                </a:solidFill>
                <a:latin typeface="Open Sans" pitchFamily="34" charset="0"/>
                <a:ea typeface="Open Sans" pitchFamily="34" charset="-122"/>
                <a:cs typeface="Open Sans" pitchFamily="34" charset="-120"/>
              </a:rPr>
              <a:t>.</a:t>
            </a:r>
            <a:endParaRPr lang="en-US" dirty="0"/>
          </a:p>
        </p:txBody>
      </p:sp>
      <p:sp>
        <p:nvSpPr>
          <p:cNvPr id="9" name="Rectangle 8"/>
          <p:cNvSpPr/>
          <p:nvPr/>
        </p:nvSpPr>
        <p:spPr>
          <a:xfrm>
            <a:off x="6514155" y="2404471"/>
            <a:ext cx="4095993" cy="361637"/>
          </a:xfrm>
          <a:prstGeom prst="rect">
            <a:avLst/>
          </a:prstGeom>
        </p:spPr>
        <p:txBody>
          <a:bodyPr wrap="none">
            <a:spAutoFit/>
          </a:bodyPr>
          <a:lstStyle/>
          <a:p>
            <a:pPr marL="342900" indent="-342900">
              <a:lnSpc>
                <a:spcPts val="2050"/>
              </a:lnSpc>
              <a:buSzPct val="100000"/>
              <a:buChar char="•"/>
            </a:pPr>
            <a:r>
              <a:rPr lang="en-US" b="1" dirty="0">
                <a:solidFill>
                  <a:srgbClr val="FFC000"/>
                </a:solidFill>
                <a:latin typeface="Open Sans" pitchFamily="34" charset="0"/>
                <a:ea typeface="Open Sans" pitchFamily="34" charset="-122"/>
                <a:cs typeface="Open Sans" pitchFamily="34" charset="-120"/>
              </a:rPr>
              <a:t>Customers:</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Daily customer count.</a:t>
            </a:r>
            <a:endParaRPr lang="en-US" dirty="0"/>
          </a:p>
        </p:txBody>
      </p:sp>
      <p:sp>
        <p:nvSpPr>
          <p:cNvPr id="10" name="Rectangle 9"/>
          <p:cNvSpPr/>
          <p:nvPr/>
        </p:nvSpPr>
        <p:spPr>
          <a:xfrm>
            <a:off x="434275" y="2742141"/>
            <a:ext cx="6096000" cy="630942"/>
          </a:xfrm>
          <a:prstGeom prst="rect">
            <a:avLst/>
          </a:prstGeom>
        </p:spPr>
        <p:txBody>
          <a:bodyPr>
            <a:spAutoFit/>
          </a:bodyPr>
          <a:lstStyle/>
          <a:p>
            <a:pPr marL="342900" indent="-342900">
              <a:lnSpc>
                <a:spcPts val="2050"/>
              </a:lnSpc>
              <a:buSzPct val="100000"/>
              <a:buChar char="•"/>
            </a:pPr>
            <a:r>
              <a:rPr lang="en-US" b="1" dirty="0">
                <a:solidFill>
                  <a:srgbClr val="FFC000"/>
                </a:solidFill>
                <a:latin typeface="Open Sans" pitchFamily="34" charset="0"/>
                <a:ea typeface="Open Sans" pitchFamily="34" charset="-122"/>
                <a:cs typeface="Open Sans" pitchFamily="34" charset="-120"/>
              </a:rPr>
              <a:t>Open:</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Store open/closed indicator (0 = closed, 1 = open).</a:t>
            </a:r>
            <a:endParaRPr lang="en-US" dirty="0"/>
          </a:p>
        </p:txBody>
      </p:sp>
      <p:sp>
        <p:nvSpPr>
          <p:cNvPr id="11" name="Rectangle 10"/>
          <p:cNvSpPr/>
          <p:nvPr/>
        </p:nvSpPr>
        <p:spPr>
          <a:xfrm>
            <a:off x="6437955" y="2826021"/>
            <a:ext cx="6096000" cy="630942"/>
          </a:xfrm>
          <a:prstGeom prst="rect">
            <a:avLst/>
          </a:prstGeom>
        </p:spPr>
        <p:txBody>
          <a:bodyPr>
            <a:spAutoFit/>
          </a:bodyPr>
          <a:lstStyle/>
          <a:p>
            <a:pPr marL="342900" indent="-342900">
              <a:lnSpc>
                <a:spcPts val="2050"/>
              </a:lnSpc>
              <a:buSzPct val="100000"/>
              <a:buChar char="•"/>
            </a:pPr>
            <a:r>
              <a:rPr lang="en-US" b="1" dirty="0" err="1">
                <a:solidFill>
                  <a:srgbClr val="FFC000"/>
                </a:solidFill>
                <a:latin typeface="Open Sans" pitchFamily="34" charset="0"/>
                <a:ea typeface="Open Sans" pitchFamily="34" charset="-122"/>
                <a:cs typeface="Open Sans" pitchFamily="34" charset="-120"/>
              </a:rPr>
              <a:t>StateHoliday</a:t>
            </a:r>
            <a:r>
              <a:rPr lang="en-US" b="1" dirty="0">
                <a:solidFill>
                  <a:srgbClr val="FFC000"/>
                </a:solidFill>
                <a:latin typeface="Open Sans" pitchFamily="34" charset="0"/>
                <a:ea typeface="Open Sans" pitchFamily="34" charset="-122"/>
                <a:cs typeface="Open Sans" pitchFamily="34" charset="-120"/>
              </a:rPr>
              <a: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'a' (public), 'b' (Easter), 'c' (Christmas), '0' (None).</a:t>
            </a:r>
            <a:endParaRPr lang="en-US" dirty="0"/>
          </a:p>
        </p:txBody>
      </p:sp>
      <p:sp>
        <p:nvSpPr>
          <p:cNvPr id="12" name="Rectangle 11"/>
          <p:cNvSpPr/>
          <p:nvPr/>
        </p:nvSpPr>
        <p:spPr>
          <a:xfrm>
            <a:off x="434275" y="3476224"/>
            <a:ext cx="6096000" cy="630942"/>
          </a:xfrm>
          <a:prstGeom prst="rect">
            <a:avLst/>
          </a:prstGeom>
        </p:spPr>
        <p:txBody>
          <a:bodyPr>
            <a:spAutoFit/>
          </a:bodyPr>
          <a:lstStyle/>
          <a:p>
            <a:pPr marL="342900" indent="-342900">
              <a:lnSpc>
                <a:spcPts val="2050"/>
              </a:lnSpc>
              <a:buSzPct val="100000"/>
              <a:buChar char="•"/>
            </a:pPr>
            <a:r>
              <a:rPr lang="en-US" b="1" dirty="0" err="1">
                <a:solidFill>
                  <a:srgbClr val="FFC000"/>
                </a:solidFill>
                <a:latin typeface="Open Sans" pitchFamily="34" charset="0"/>
                <a:ea typeface="Open Sans" pitchFamily="34" charset="-122"/>
                <a:cs typeface="Open Sans" pitchFamily="34" charset="-120"/>
              </a:rPr>
              <a:t>SchoolHoliday</a:t>
            </a:r>
            <a:r>
              <a:rPr lang="en-US" b="1" dirty="0">
                <a:solidFill>
                  <a:srgbClr val="FFC000"/>
                </a:solidFill>
                <a:latin typeface="Open Sans" pitchFamily="34" charset="0"/>
                <a:ea typeface="Open Sans" pitchFamily="34" charset="-122"/>
                <a:cs typeface="Open Sans" pitchFamily="34" charset="-120"/>
              </a:rPr>
              <a: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Indicates public school closures affecting the store.</a:t>
            </a:r>
            <a:endParaRPr lang="en-US" dirty="0"/>
          </a:p>
        </p:txBody>
      </p:sp>
      <p:sp>
        <p:nvSpPr>
          <p:cNvPr id="13" name="Rectangle 12"/>
          <p:cNvSpPr/>
          <p:nvPr/>
        </p:nvSpPr>
        <p:spPr>
          <a:xfrm>
            <a:off x="6437955" y="3475471"/>
            <a:ext cx="5882893" cy="361637"/>
          </a:xfrm>
          <a:prstGeom prst="rect">
            <a:avLst/>
          </a:prstGeom>
        </p:spPr>
        <p:txBody>
          <a:bodyPr wrap="none">
            <a:spAutoFit/>
          </a:bodyPr>
          <a:lstStyle/>
          <a:p>
            <a:pPr marL="342900" indent="-342900">
              <a:lnSpc>
                <a:spcPts val="2050"/>
              </a:lnSpc>
              <a:buSzPct val="100000"/>
              <a:buChar char="•"/>
            </a:pPr>
            <a:r>
              <a:rPr lang="en-US" b="1" dirty="0" err="1">
                <a:solidFill>
                  <a:srgbClr val="FFC000"/>
                </a:solidFill>
                <a:latin typeface="Open Sans" pitchFamily="34" charset="0"/>
                <a:ea typeface="Open Sans" pitchFamily="34" charset="-122"/>
                <a:cs typeface="Open Sans" pitchFamily="34" charset="-120"/>
              </a:rPr>
              <a:t>StoreType</a:t>
            </a:r>
            <a:r>
              <a:rPr lang="en-US" b="1" dirty="0">
                <a:solidFill>
                  <a:srgbClr val="FFC000"/>
                </a:solidFill>
                <a:latin typeface="Open Sans" pitchFamily="34" charset="0"/>
                <a:ea typeface="Open Sans" pitchFamily="34" charset="-122"/>
                <a:cs typeface="Open Sans" pitchFamily="34" charset="-120"/>
              </a:rPr>
              <a: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Differentiates 4 store models (a, b, c, d).</a:t>
            </a:r>
            <a:endParaRPr lang="en-US" dirty="0"/>
          </a:p>
        </p:txBody>
      </p:sp>
      <p:sp>
        <p:nvSpPr>
          <p:cNvPr id="14" name="Rectangle 13"/>
          <p:cNvSpPr/>
          <p:nvPr/>
        </p:nvSpPr>
        <p:spPr>
          <a:xfrm>
            <a:off x="434275" y="4053438"/>
            <a:ext cx="6096000" cy="630942"/>
          </a:xfrm>
          <a:prstGeom prst="rect">
            <a:avLst/>
          </a:prstGeom>
        </p:spPr>
        <p:txBody>
          <a:bodyPr>
            <a:spAutoFit/>
          </a:bodyPr>
          <a:lstStyle/>
          <a:p>
            <a:pPr marL="342900" indent="-342900">
              <a:lnSpc>
                <a:spcPts val="2050"/>
              </a:lnSpc>
              <a:buSzPct val="100000"/>
              <a:buChar char="•"/>
            </a:pPr>
            <a:r>
              <a:rPr lang="en-US" b="1" dirty="0">
                <a:solidFill>
                  <a:srgbClr val="FFC000"/>
                </a:solidFill>
                <a:latin typeface="Open Sans" pitchFamily="34" charset="0"/>
                <a:ea typeface="Open Sans" pitchFamily="34" charset="-122"/>
                <a:cs typeface="Open Sans" pitchFamily="34" charset="-120"/>
              </a:rPr>
              <a:t>Assortment: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Describes assortment level (a = basic, b = extra, c = extended).</a:t>
            </a:r>
            <a:endParaRPr lang="en-US" dirty="0"/>
          </a:p>
        </p:txBody>
      </p:sp>
      <p:sp>
        <p:nvSpPr>
          <p:cNvPr id="15" name="Rectangle 14"/>
          <p:cNvSpPr/>
          <p:nvPr/>
        </p:nvSpPr>
        <p:spPr>
          <a:xfrm>
            <a:off x="6437955" y="3933132"/>
            <a:ext cx="6313011" cy="646331"/>
          </a:xfrm>
          <a:prstGeom prst="rect">
            <a:avLst/>
          </a:prstGeom>
        </p:spPr>
        <p:txBody>
          <a:bodyPr wrap="square">
            <a:spAutoFit/>
          </a:bodyPr>
          <a:lstStyle/>
          <a:p>
            <a:pPr marL="285750" indent="-285750">
              <a:buFont typeface="Arial" panose="020B0604020202020204" pitchFamily="34" charset="0"/>
              <a:buChar char="•"/>
            </a:pPr>
            <a:r>
              <a:rPr lang="en-US" b="1" dirty="0" err="1">
                <a:solidFill>
                  <a:srgbClr val="FFC000"/>
                </a:solidFill>
                <a:latin typeface="Open Sans" pitchFamily="34" charset="0"/>
                <a:ea typeface="Open Sans" pitchFamily="34" charset="-122"/>
                <a:cs typeface="Open Sans" pitchFamily="34" charset="-120"/>
              </a:rPr>
              <a:t>CompetitionDistance</a:t>
            </a:r>
            <a:r>
              <a:rPr lang="en-US" b="1" dirty="0">
                <a:solidFill>
                  <a:srgbClr val="FFC000"/>
                </a:solidFill>
                <a:latin typeface="Open Sans" pitchFamily="34" charset="0"/>
                <a:ea typeface="Open Sans" pitchFamily="34" charset="-122"/>
                <a:cs typeface="Open Sans" pitchFamily="34" charset="-120"/>
              </a:rPr>
              <a: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Distance to the nearest </a:t>
            </a:r>
            <a:r>
              <a:rPr lang="en-US" dirty="0" smtClean="0">
                <a:latin typeface="Open Sans" pitchFamily="34" charset="0"/>
                <a:ea typeface="Open Sans" pitchFamily="34" charset="-122"/>
                <a:cs typeface="Open Sans" pitchFamily="34" charset="-120"/>
              </a:rPr>
              <a:t>  competitor </a:t>
            </a:r>
            <a:r>
              <a:rPr lang="en-US" dirty="0">
                <a:latin typeface="Open Sans" pitchFamily="34" charset="0"/>
                <a:ea typeface="Open Sans" pitchFamily="34" charset="-122"/>
                <a:cs typeface="Open Sans" pitchFamily="34" charset="-120"/>
              </a:rPr>
              <a:t>in meters</a:t>
            </a:r>
            <a:endParaRPr lang="en-IN" dirty="0"/>
          </a:p>
        </p:txBody>
      </p:sp>
      <p:sp>
        <p:nvSpPr>
          <p:cNvPr id="16" name="Rectangle 15"/>
          <p:cNvSpPr/>
          <p:nvPr/>
        </p:nvSpPr>
        <p:spPr>
          <a:xfrm>
            <a:off x="434275" y="4740161"/>
            <a:ext cx="6096000" cy="630942"/>
          </a:xfrm>
          <a:prstGeom prst="rect">
            <a:avLst/>
          </a:prstGeom>
        </p:spPr>
        <p:txBody>
          <a:bodyPr>
            <a:spAutoFit/>
          </a:bodyPr>
          <a:lstStyle/>
          <a:p>
            <a:pPr marL="342900" indent="-342900">
              <a:lnSpc>
                <a:spcPts val="2050"/>
              </a:lnSpc>
              <a:buSzPct val="100000"/>
              <a:buChar char="•"/>
            </a:pPr>
            <a:r>
              <a:rPr lang="en-US" b="1" dirty="0" err="1">
                <a:solidFill>
                  <a:srgbClr val="FFC000"/>
                </a:solidFill>
                <a:latin typeface="Open Sans" pitchFamily="34" charset="0"/>
                <a:ea typeface="Open Sans" pitchFamily="34" charset="-122"/>
                <a:cs typeface="Open Sans" pitchFamily="34" charset="-120"/>
              </a:rPr>
              <a:t>CompetitionOpenSince</a:t>
            </a:r>
            <a:r>
              <a:rPr lang="en-US" b="1" dirty="0">
                <a:solidFill>
                  <a:srgbClr val="FFC000"/>
                </a:solidFill>
                <a:latin typeface="Open Sans" pitchFamily="34" charset="0"/>
                <a:ea typeface="Open Sans" pitchFamily="34" charset="-122"/>
                <a:cs typeface="Open Sans" pitchFamily="34" charset="-120"/>
              </a:rPr>
              <a: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Approximate year/month of competitor's opening.</a:t>
            </a:r>
            <a:endParaRPr lang="en-US" dirty="0"/>
          </a:p>
        </p:txBody>
      </p:sp>
      <p:sp>
        <p:nvSpPr>
          <p:cNvPr id="17" name="Rectangle 16"/>
          <p:cNvSpPr/>
          <p:nvPr/>
        </p:nvSpPr>
        <p:spPr>
          <a:xfrm>
            <a:off x="6530275" y="4713297"/>
            <a:ext cx="6096000" cy="630942"/>
          </a:xfrm>
          <a:prstGeom prst="rect">
            <a:avLst/>
          </a:prstGeom>
        </p:spPr>
        <p:txBody>
          <a:bodyPr>
            <a:spAutoFit/>
          </a:bodyPr>
          <a:lstStyle/>
          <a:p>
            <a:pPr marL="342900" indent="-342900">
              <a:lnSpc>
                <a:spcPts val="2050"/>
              </a:lnSpc>
              <a:buSzPct val="100000"/>
              <a:buChar char="•"/>
            </a:pPr>
            <a:r>
              <a:rPr lang="en-US" b="1" dirty="0">
                <a:solidFill>
                  <a:srgbClr val="FFC000"/>
                </a:solidFill>
                <a:latin typeface="Open Sans" pitchFamily="34" charset="0"/>
                <a:ea typeface="Open Sans" pitchFamily="34" charset="-122"/>
                <a:cs typeface="Open Sans" pitchFamily="34" charset="-120"/>
              </a:rPr>
              <a:t>Promo:</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Indicates if a store is running a daily promotion.</a:t>
            </a:r>
            <a:endParaRPr lang="en-US" dirty="0"/>
          </a:p>
        </p:txBody>
      </p:sp>
      <p:sp>
        <p:nvSpPr>
          <p:cNvPr id="18" name="Rectangle 17"/>
          <p:cNvSpPr/>
          <p:nvPr/>
        </p:nvSpPr>
        <p:spPr>
          <a:xfrm>
            <a:off x="536819" y="5518249"/>
            <a:ext cx="6096000" cy="630942"/>
          </a:xfrm>
          <a:prstGeom prst="rect">
            <a:avLst/>
          </a:prstGeom>
        </p:spPr>
        <p:txBody>
          <a:bodyPr>
            <a:spAutoFit/>
          </a:bodyPr>
          <a:lstStyle/>
          <a:p>
            <a:pPr marL="342900" indent="-342900">
              <a:lnSpc>
                <a:spcPts val="2050"/>
              </a:lnSpc>
              <a:buSzPct val="100000"/>
              <a:buChar char="•"/>
            </a:pPr>
            <a:r>
              <a:rPr lang="en-US" b="1" dirty="0">
                <a:solidFill>
                  <a:srgbClr val="FFC000"/>
                </a:solidFill>
                <a:latin typeface="Open Sans" pitchFamily="34" charset="0"/>
                <a:ea typeface="Open Sans" pitchFamily="34" charset="-122"/>
                <a:cs typeface="Open Sans" pitchFamily="34" charset="-120"/>
              </a:rPr>
              <a:t>Promo2:</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Ongoing consecutive promotion (0 = no, 1 = participating).</a:t>
            </a:r>
            <a:endParaRPr lang="en-US" dirty="0"/>
          </a:p>
        </p:txBody>
      </p:sp>
      <p:sp>
        <p:nvSpPr>
          <p:cNvPr id="19" name="Rectangle 18"/>
          <p:cNvSpPr/>
          <p:nvPr/>
        </p:nvSpPr>
        <p:spPr>
          <a:xfrm>
            <a:off x="6338455" y="5397967"/>
            <a:ext cx="6096000" cy="630942"/>
          </a:xfrm>
          <a:prstGeom prst="rect">
            <a:avLst/>
          </a:prstGeom>
        </p:spPr>
        <p:txBody>
          <a:bodyPr>
            <a:spAutoFit/>
          </a:bodyPr>
          <a:lstStyle/>
          <a:p>
            <a:pPr marL="342900" indent="-342900">
              <a:lnSpc>
                <a:spcPts val="2050"/>
              </a:lnSpc>
              <a:buSzPct val="100000"/>
              <a:buChar char="•"/>
            </a:pPr>
            <a:r>
              <a:rPr lang="en-US" b="1" dirty="0">
                <a:solidFill>
                  <a:srgbClr val="FFC000"/>
                </a:solidFill>
                <a:latin typeface="Open Sans" pitchFamily="34" charset="0"/>
                <a:ea typeface="Open Sans" pitchFamily="34" charset="-122"/>
                <a:cs typeface="Open Sans" pitchFamily="34" charset="-120"/>
              </a:rPr>
              <a:t>Promo2Since:</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Year/week when Promo2 participation began.</a:t>
            </a:r>
            <a:endParaRPr lang="en-US" dirty="0"/>
          </a:p>
        </p:txBody>
      </p:sp>
      <p:sp>
        <p:nvSpPr>
          <p:cNvPr id="20" name="Rectangle 19"/>
          <p:cNvSpPr/>
          <p:nvPr/>
        </p:nvSpPr>
        <p:spPr>
          <a:xfrm>
            <a:off x="3731785" y="6176055"/>
            <a:ext cx="6096000" cy="630942"/>
          </a:xfrm>
          <a:prstGeom prst="rect">
            <a:avLst/>
          </a:prstGeom>
        </p:spPr>
        <p:txBody>
          <a:bodyPr>
            <a:spAutoFit/>
          </a:bodyPr>
          <a:lstStyle/>
          <a:p>
            <a:pPr marL="342900" indent="-342900">
              <a:lnSpc>
                <a:spcPts val="2050"/>
              </a:lnSpc>
              <a:buSzPct val="100000"/>
              <a:buChar char="•"/>
            </a:pPr>
            <a:r>
              <a:rPr lang="en-US" b="1" dirty="0" err="1">
                <a:solidFill>
                  <a:srgbClr val="FFC000"/>
                </a:solidFill>
                <a:latin typeface="Open Sans" pitchFamily="34" charset="0"/>
                <a:ea typeface="Open Sans" pitchFamily="34" charset="-122"/>
                <a:cs typeface="Open Sans" pitchFamily="34" charset="-120"/>
              </a:rPr>
              <a:t>PromoInterval</a:t>
            </a:r>
            <a:r>
              <a:rPr lang="en-US" b="1" dirty="0">
                <a:solidFill>
                  <a:srgbClr val="FFC000"/>
                </a:solidFill>
                <a:latin typeface="Open Sans" pitchFamily="34" charset="0"/>
                <a:ea typeface="Open Sans" pitchFamily="34" charset="-122"/>
                <a:cs typeface="Open Sans" pitchFamily="34" charset="-120"/>
              </a:rPr>
              <a: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Months when Promo2 starts (e.g., "</a:t>
            </a:r>
            <a:r>
              <a:rPr lang="en-US" dirty="0" err="1">
                <a:latin typeface="Open Sans" pitchFamily="34" charset="0"/>
                <a:ea typeface="Open Sans" pitchFamily="34" charset="-122"/>
                <a:cs typeface="Open Sans" pitchFamily="34" charset="-120"/>
              </a:rPr>
              <a:t>Feb,May,Aug,Nov</a:t>
            </a:r>
            <a:r>
              <a:rPr lang="en-US" dirty="0">
                <a:latin typeface="Open Sans" pitchFamily="34" charset="0"/>
                <a:ea typeface="Open Sans" pitchFamily="34" charset="-122"/>
                <a:cs typeface="Open Sans" pitchFamily="34" charset="-120"/>
              </a:rPr>
              <a:t>").</a:t>
            </a:r>
            <a:endParaRPr lang="en-US" dirty="0"/>
          </a:p>
        </p:txBody>
      </p:sp>
    </p:spTree>
    <p:extLst>
      <p:ext uri="{BB962C8B-B14F-4D97-AF65-F5344CB8AC3E}">
        <p14:creationId xmlns:p14="http://schemas.microsoft.com/office/powerpoint/2010/main" val="212391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535740105"/>
              </p:ext>
            </p:extLst>
          </p:nvPr>
        </p:nvGraphicFramePr>
        <p:xfrm>
          <a:off x="1325417" y="1252163"/>
          <a:ext cx="10035309" cy="593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760971" y="667388"/>
            <a:ext cx="9350373" cy="584775"/>
          </a:xfrm>
          <a:prstGeom prst="rect">
            <a:avLst/>
          </a:prstGeom>
        </p:spPr>
        <p:txBody>
          <a:bodyPr wrap="square">
            <a:spAutoFit/>
          </a:bodyPr>
          <a:lstStyle/>
          <a:p>
            <a:r>
              <a:rPr lang="en-IN" b="1" dirty="0">
                <a:solidFill>
                  <a:schemeClr val="accent5"/>
                </a:solidFill>
                <a:latin typeface="Unbounded Bold" pitchFamily="34" charset="0"/>
                <a:ea typeface="Unbounded Bold" pitchFamily="34" charset="-122"/>
                <a:cs typeface="Unbounded Bold" pitchFamily="34" charset="-120"/>
              </a:rPr>
              <a:t> </a:t>
            </a:r>
            <a:r>
              <a:rPr lang="en-IN" sz="3200" b="1" dirty="0">
                <a:solidFill>
                  <a:schemeClr val="accent5"/>
                </a:solidFill>
                <a:latin typeface="Arial Black" panose="020B0A04020102020204" pitchFamily="34" charset="0"/>
                <a:ea typeface="Unbounded Bold" pitchFamily="34" charset="-122"/>
                <a:cs typeface="Unbounded Bold" pitchFamily="34" charset="-120"/>
              </a:rPr>
              <a:t>Project Description and Objectives</a:t>
            </a:r>
            <a:endParaRPr lang="en-IN" sz="3200" dirty="0">
              <a:latin typeface="Arial Black" panose="020B0A04020102020204" pitchFamily="34" charset="0"/>
            </a:endParaRPr>
          </a:p>
        </p:txBody>
      </p:sp>
    </p:spTree>
    <p:extLst>
      <p:ext uri="{BB962C8B-B14F-4D97-AF65-F5344CB8AC3E}">
        <p14:creationId xmlns:p14="http://schemas.microsoft.com/office/powerpoint/2010/main" val="413478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2436" y="706582"/>
            <a:ext cx="10280073" cy="646331"/>
          </a:xfrm>
          <a:prstGeom prst="rect">
            <a:avLst/>
          </a:prstGeom>
        </p:spPr>
        <p:txBody>
          <a:bodyPr wrap="square">
            <a:spAutoFit/>
          </a:bodyPr>
          <a:lstStyle/>
          <a:p>
            <a:r>
              <a:rPr lang="en-IN" sz="3600" b="1" dirty="0">
                <a:solidFill>
                  <a:schemeClr val="accent5"/>
                </a:solidFill>
                <a:latin typeface="Arial Black" panose="020B0A04020102020204" pitchFamily="34" charset="0"/>
                <a:ea typeface="Unbounded Bold" pitchFamily="34" charset="-122"/>
                <a:cs typeface="Unbounded Bold" pitchFamily="34" charset="-120"/>
              </a:rPr>
              <a:t>Exploratory Data Analysis Techniques</a:t>
            </a:r>
          </a:p>
        </p:txBody>
      </p:sp>
      <p:sp>
        <p:nvSpPr>
          <p:cNvPr id="6" name="Rectangle 5"/>
          <p:cNvSpPr/>
          <p:nvPr/>
        </p:nvSpPr>
        <p:spPr>
          <a:xfrm>
            <a:off x="526473" y="2369127"/>
            <a:ext cx="11665527" cy="4378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914400" eaLnBrk="0" fontAlgn="base" hangingPunct="0">
              <a:spcBef>
                <a:spcPct val="0"/>
              </a:spcBef>
              <a:spcAft>
                <a:spcPct val="0"/>
              </a:spcAft>
            </a:pPr>
            <a:r>
              <a:rPr lang="en-US" altLang="en-US" b="1" dirty="0" smtClean="0">
                <a:solidFill>
                  <a:schemeClr val="tx1"/>
                </a:solidFill>
                <a:latin typeface="Arial" panose="020B0604020202020204" pitchFamily="34" charset="0"/>
              </a:rPr>
              <a:t>  </a:t>
            </a:r>
            <a:r>
              <a:rPr lang="en-US" altLang="en-US" sz="2000" b="1" dirty="0" smtClean="0">
                <a:solidFill>
                  <a:srgbClr val="FFC000"/>
                </a:solidFill>
                <a:latin typeface="Arial" panose="020B0604020202020204" pitchFamily="34" charset="0"/>
              </a:rPr>
              <a:t>Data Summary                     Missing </a:t>
            </a:r>
            <a:r>
              <a:rPr lang="en-US" altLang="en-US" sz="2000" b="1" dirty="0">
                <a:solidFill>
                  <a:srgbClr val="FFC000"/>
                </a:solidFill>
                <a:latin typeface="Arial" panose="020B0604020202020204" pitchFamily="34" charset="0"/>
              </a:rPr>
              <a:t>Values             </a:t>
            </a:r>
            <a:r>
              <a:rPr lang="en-US" altLang="en-US" sz="2000" b="1" dirty="0" smtClean="0">
                <a:solidFill>
                  <a:srgbClr val="FFC000"/>
                </a:solidFill>
                <a:latin typeface="Arial" panose="020B0604020202020204" pitchFamily="34" charset="0"/>
              </a:rPr>
              <a:t>Outlier </a:t>
            </a:r>
            <a:r>
              <a:rPr lang="en-US" altLang="en-US" sz="2000" b="1" dirty="0">
                <a:solidFill>
                  <a:srgbClr val="FFC000"/>
                </a:solidFill>
                <a:latin typeface="Arial" panose="020B0604020202020204" pitchFamily="34" charset="0"/>
              </a:rPr>
              <a:t>Detection             Visualizations</a:t>
            </a:r>
            <a:r>
              <a:rPr lang="en-US" altLang="en-US" dirty="0">
                <a:solidFill>
                  <a:schemeClr val="tx1"/>
                </a:solidFill>
                <a:latin typeface="Arial" panose="020B0604020202020204" pitchFamily="34" charset="0"/>
              </a:rPr>
              <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Summarize key </a:t>
            </a:r>
            <a:r>
              <a:rPr lang="en-US" altLang="en-US" dirty="0" smtClean="0">
                <a:solidFill>
                  <a:schemeClr val="tx1"/>
                </a:solidFill>
                <a:latin typeface="Arial" panose="020B0604020202020204" pitchFamily="34" charset="0"/>
              </a:rPr>
              <a:t>statistics          Identify </a:t>
            </a:r>
            <a:r>
              <a:rPr lang="en-US" altLang="en-US" dirty="0">
                <a:solidFill>
                  <a:schemeClr val="tx1"/>
                </a:solidFill>
                <a:latin typeface="Arial" panose="020B0604020202020204" pitchFamily="34" charset="0"/>
              </a:rPr>
              <a:t>and assess the </a:t>
            </a:r>
            <a:r>
              <a:rPr lang="en-US" altLang="en-US" dirty="0" smtClean="0">
                <a:solidFill>
                  <a:schemeClr val="tx1"/>
                </a:solidFill>
                <a:latin typeface="Arial" panose="020B0604020202020204" pitchFamily="34" charset="0"/>
              </a:rPr>
              <a:t>         Detect </a:t>
            </a:r>
            <a:r>
              <a:rPr lang="en-US" altLang="en-US" dirty="0">
                <a:solidFill>
                  <a:schemeClr val="tx1"/>
                </a:solidFill>
                <a:latin typeface="Arial" panose="020B0604020202020204" pitchFamily="34" charset="0"/>
              </a:rPr>
              <a:t>and analyze </a:t>
            </a:r>
            <a:r>
              <a:rPr lang="en-US" altLang="en-US" dirty="0" smtClean="0">
                <a:solidFill>
                  <a:schemeClr val="tx1"/>
                </a:solidFill>
                <a:latin typeface="Arial" panose="020B0604020202020204" pitchFamily="34" charset="0"/>
              </a:rPr>
              <a:t>           Create </a:t>
            </a:r>
            <a:r>
              <a:rPr lang="en-US" altLang="en-US" dirty="0">
                <a:solidFill>
                  <a:schemeClr val="tx1"/>
                </a:solidFill>
                <a:latin typeface="Arial" panose="020B0604020202020204" pitchFamily="34" charset="0"/>
              </a:rPr>
              <a:t>visualizations </a:t>
            </a:r>
            <a:endParaRPr lang="en-US" altLang="en-US" dirty="0" smtClean="0">
              <a:solidFill>
                <a:schemeClr val="tx1"/>
              </a:solidFill>
              <a:latin typeface="Arial" panose="020B0604020202020204" pitchFamily="34" charset="0"/>
            </a:endParaRPr>
          </a:p>
          <a:p>
            <a:pPr defTabSz="914400" eaLnBrk="0" fontAlgn="base" hangingPunct="0">
              <a:spcBef>
                <a:spcPct val="0"/>
              </a:spcBef>
              <a:spcAft>
                <a:spcPct val="0"/>
              </a:spcAft>
            </a:pPr>
            <a:r>
              <a:rPr lang="en-US" altLang="en-US" dirty="0" smtClean="0">
                <a:solidFill>
                  <a:schemeClr val="tx1"/>
                </a:solidFill>
                <a:latin typeface="Arial" panose="020B0604020202020204" pitchFamily="34" charset="0"/>
              </a:rPr>
              <a:t>such </a:t>
            </a:r>
            <a:r>
              <a:rPr lang="en-US" altLang="en-US" dirty="0">
                <a:solidFill>
                  <a:schemeClr val="tx1"/>
                </a:solidFill>
                <a:latin typeface="Arial" panose="020B0604020202020204" pitchFamily="34" charset="0"/>
              </a:rPr>
              <a:t>as mean and </a:t>
            </a:r>
            <a:r>
              <a:rPr lang="en-US" altLang="en-US" dirty="0" smtClean="0">
                <a:solidFill>
                  <a:schemeClr val="tx1"/>
                </a:solidFill>
                <a:latin typeface="Arial" panose="020B0604020202020204" pitchFamily="34" charset="0"/>
              </a:rPr>
              <a:t>                   extent </a:t>
            </a:r>
            <a:r>
              <a:rPr lang="en-US" altLang="en-US" dirty="0">
                <a:solidFill>
                  <a:schemeClr val="tx1"/>
                </a:solidFill>
                <a:latin typeface="Arial" panose="020B0604020202020204" pitchFamily="34" charset="0"/>
              </a:rPr>
              <a:t>of missing </a:t>
            </a:r>
            <a:r>
              <a:rPr lang="en-US" altLang="en-US" dirty="0" smtClean="0">
                <a:solidFill>
                  <a:schemeClr val="tx1"/>
                </a:solidFill>
                <a:latin typeface="Arial" panose="020B0604020202020204" pitchFamily="34" charset="0"/>
              </a:rPr>
              <a:t>values        outliers </a:t>
            </a:r>
            <a:r>
              <a:rPr lang="en-US" altLang="en-US" dirty="0">
                <a:solidFill>
                  <a:schemeClr val="tx1"/>
                </a:solidFill>
                <a:latin typeface="Arial" panose="020B0604020202020204" pitchFamily="34" charset="0"/>
              </a:rPr>
              <a:t>to understand </a:t>
            </a:r>
            <a:r>
              <a:rPr lang="en-US" altLang="en-US" dirty="0" smtClean="0">
                <a:solidFill>
                  <a:schemeClr val="tx1"/>
                </a:solidFill>
                <a:latin typeface="Arial" panose="020B0604020202020204" pitchFamily="34" charset="0"/>
              </a:rPr>
              <a:t>          to </a:t>
            </a:r>
            <a:r>
              <a:rPr lang="en-US" altLang="en-US" dirty="0">
                <a:solidFill>
                  <a:schemeClr val="tx1"/>
                </a:solidFill>
                <a:latin typeface="Arial" panose="020B0604020202020204" pitchFamily="34" charset="0"/>
              </a:rPr>
              <a:t>compare sales </a:t>
            </a:r>
            <a:endParaRPr lang="en-US" altLang="en-US" dirty="0" smtClean="0">
              <a:solidFill>
                <a:schemeClr val="tx1"/>
              </a:solidFill>
              <a:latin typeface="Arial" panose="020B0604020202020204" pitchFamily="34" charset="0"/>
            </a:endParaRPr>
          </a:p>
          <a:p>
            <a:pPr lvl="0" defTabSz="914400" eaLnBrk="0" fontAlgn="base" hangingPunct="0">
              <a:spcBef>
                <a:spcPct val="0"/>
              </a:spcBef>
              <a:spcAft>
                <a:spcPct val="0"/>
              </a:spcAft>
            </a:pPr>
            <a:r>
              <a:rPr lang="en-US" altLang="en-US" dirty="0" smtClean="0">
                <a:solidFill>
                  <a:schemeClr val="tx1"/>
                </a:solidFill>
                <a:latin typeface="Arial" panose="020B0604020202020204" pitchFamily="34" charset="0"/>
              </a:rPr>
              <a:t>median values.                          in the dataset.                       their impact.                      </a:t>
            </a:r>
            <a:r>
              <a:rPr lang="en-US" altLang="en-US" dirty="0">
                <a:solidFill>
                  <a:schemeClr val="tx1"/>
                </a:solidFill>
                <a:latin typeface="Arial" panose="020B0604020202020204" pitchFamily="34" charset="0"/>
              </a:rPr>
              <a:t>across various conditions.</a:t>
            </a:r>
          </a:p>
          <a:p>
            <a:pPr defTabSz="914400" eaLnBrk="0" fontAlgn="base" hangingPunct="0">
              <a:spcBef>
                <a:spcPct val="0"/>
              </a:spcBef>
              <a:spcAft>
                <a:spcPct val="0"/>
              </a:spcAft>
            </a:pPr>
            <a:endParaRPr lang="en-US" altLang="en-US" dirty="0" smtClean="0">
              <a:solidFill>
                <a:schemeClr val="tx1"/>
              </a:solidFill>
              <a:latin typeface="Arial" panose="020B0604020202020204" pitchFamily="34" charset="0"/>
            </a:endParaRPr>
          </a:p>
          <a:p>
            <a:pPr lvl="0" defTabSz="914400" eaLnBrk="0" fontAlgn="base" hangingPunct="0">
              <a:spcBef>
                <a:spcPct val="0"/>
              </a:spcBef>
              <a:spcAft>
                <a:spcPct val="0"/>
              </a:spcAft>
            </a:pPr>
            <a:endParaRPr lang="en-US" altLang="en-US" dirty="0" smtClean="0">
              <a:solidFill>
                <a:schemeClr val="tx1"/>
              </a:solidFill>
              <a:latin typeface="Arial" panose="020B0604020202020204" pitchFamily="34" charset="0"/>
            </a:endParaRPr>
          </a:p>
          <a:p>
            <a:pPr lvl="0" defTabSz="914400" eaLnBrk="0" fontAlgn="base" hangingPunct="0">
              <a:spcBef>
                <a:spcPct val="0"/>
              </a:spcBef>
              <a:spcAft>
                <a:spcPct val="0"/>
              </a:spcAft>
            </a:pPr>
            <a:r>
              <a:rPr lang="en-US" altLang="en-US" sz="2000" b="1" dirty="0">
                <a:solidFill>
                  <a:srgbClr val="FFC000"/>
                </a:solidFill>
                <a:latin typeface="Arial" panose="020B0604020202020204" pitchFamily="34" charset="0"/>
              </a:rPr>
              <a:t/>
            </a:r>
            <a:br>
              <a:rPr lang="en-US" altLang="en-US" sz="2000" b="1" dirty="0">
                <a:solidFill>
                  <a:srgbClr val="FFC000"/>
                </a:solidFill>
                <a:latin typeface="Arial" panose="020B0604020202020204" pitchFamily="34" charset="0"/>
              </a:rPr>
            </a:br>
            <a:r>
              <a:rPr lang="en-US" altLang="en-US" sz="2000" b="1" dirty="0" smtClean="0">
                <a:solidFill>
                  <a:srgbClr val="FFC000"/>
                </a:solidFill>
                <a:latin typeface="Arial" panose="020B0604020202020204" pitchFamily="34" charset="0"/>
              </a:rPr>
              <a:t>   Correlation </a:t>
            </a:r>
            <a:r>
              <a:rPr lang="en-US" altLang="en-US" sz="2000" b="1" dirty="0">
                <a:solidFill>
                  <a:srgbClr val="FFC000"/>
                </a:solidFill>
                <a:latin typeface="Arial" panose="020B0604020202020204" pitchFamily="34" charset="0"/>
              </a:rPr>
              <a:t>Analysis        </a:t>
            </a:r>
            <a:r>
              <a:rPr lang="en-US" altLang="en-US" sz="2000" b="1" dirty="0" smtClean="0">
                <a:solidFill>
                  <a:srgbClr val="FFC000"/>
                </a:solidFill>
                <a:latin typeface="Arial" panose="020B0604020202020204" pitchFamily="34" charset="0"/>
              </a:rPr>
              <a:t>Trend </a:t>
            </a:r>
            <a:r>
              <a:rPr lang="en-US" altLang="en-US" sz="2000" b="1" dirty="0">
                <a:solidFill>
                  <a:srgbClr val="FFC000"/>
                </a:solidFill>
                <a:latin typeface="Arial" panose="020B0604020202020204" pitchFamily="34" charset="0"/>
              </a:rPr>
              <a:t>Analysis                  Group Comparisons         Feature </a:t>
            </a:r>
            <a:endParaRPr lang="en-US" altLang="en-US" sz="2000" b="1" dirty="0" smtClean="0">
              <a:solidFill>
                <a:srgbClr val="FFC000"/>
              </a:solidFill>
              <a:latin typeface="Arial" panose="020B0604020202020204" pitchFamily="34" charset="0"/>
            </a:endParaRPr>
          </a:p>
          <a:p>
            <a:pPr lvl="0" defTabSz="914400" eaLnBrk="0" fontAlgn="base" hangingPunct="0">
              <a:spcBef>
                <a:spcPct val="0"/>
              </a:spcBef>
              <a:spcAft>
                <a:spcPct val="0"/>
              </a:spcAft>
            </a:pPr>
            <a:r>
              <a:rPr lang="en-US" altLang="en-US" dirty="0">
                <a:solidFill>
                  <a:schemeClr val="tx1"/>
                </a:solidFill>
                <a:latin typeface="Arial" panose="020B0604020202020204" pitchFamily="34" charset="0"/>
              </a:rPr>
              <a:t/>
            </a:r>
            <a:br>
              <a:rPr lang="en-US" altLang="en-US" dirty="0">
                <a:solidFill>
                  <a:schemeClr val="tx1"/>
                </a:solidFill>
                <a:latin typeface="Arial" panose="020B0604020202020204" pitchFamily="34" charset="0"/>
              </a:rPr>
            </a:br>
            <a:r>
              <a:rPr lang="en-US" altLang="en-US" dirty="0" smtClean="0">
                <a:solidFill>
                  <a:schemeClr val="tx1"/>
                </a:solidFill>
                <a:latin typeface="Arial" panose="020B0604020202020204" pitchFamily="34" charset="0"/>
              </a:rPr>
              <a:t>Examine relationships               Identify </a:t>
            </a:r>
            <a:r>
              <a:rPr lang="en-US" altLang="en-US" dirty="0">
                <a:solidFill>
                  <a:schemeClr val="tx1"/>
                </a:solidFill>
                <a:latin typeface="Arial" panose="020B0604020202020204" pitchFamily="34" charset="0"/>
              </a:rPr>
              <a:t>and </a:t>
            </a:r>
            <a:r>
              <a:rPr lang="en-US" altLang="en-US" dirty="0" smtClean="0">
                <a:solidFill>
                  <a:schemeClr val="tx1"/>
                </a:solidFill>
                <a:latin typeface="Arial" panose="020B0604020202020204" pitchFamily="34" charset="0"/>
              </a:rPr>
              <a:t>explore                    </a:t>
            </a:r>
            <a:r>
              <a:rPr lang="en-US" altLang="en-US" dirty="0">
                <a:solidFill>
                  <a:schemeClr val="tx1"/>
                </a:solidFill>
                <a:latin typeface="Arial" panose="020B0604020202020204" pitchFamily="34" charset="0"/>
              </a:rPr>
              <a:t>Compare sales </a:t>
            </a:r>
            <a:r>
              <a:rPr lang="en-US" altLang="en-US" dirty="0" smtClean="0">
                <a:solidFill>
                  <a:schemeClr val="tx1"/>
                </a:solidFill>
                <a:latin typeface="Arial" panose="020B0604020202020204" pitchFamily="34" charset="0"/>
              </a:rPr>
              <a:t>                    Analyze </a:t>
            </a:r>
            <a:r>
              <a:rPr lang="en-US" altLang="en-US" dirty="0">
                <a:solidFill>
                  <a:schemeClr val="tx1"/>
                </a:solidFill>
                <a:latin typeface="Arial" panose="020B0604020202020204" pitchFamily="34" charset="0"/>
              </a:rPr>
              <a:t>which </a:t>
            </a:r>
            <a:endParaRPr lang="en-US" altLang="en-US" dirty="0" smtClean="0">
              <a:solidFill>
                <a:schemeClr val="tx1"/>
              </a:solidFill>
              <a:latin typeface="Arial" panose="020B0604020202020204" pitchFamily="34" charset="0"/>
            </a:endParaRPr>
          </a:p>
          <a:p>
            <a:pPr lvl="0" defTabSz="914400" eaLnBrk="0" fontAlgn="base" hangingPunct="0">
              <a:spcBef>
                <a:spcPct val="0"/>
              </a:spcBef>
              <a:spcAft>
                <a:spcPct val="0"/>
              </a:spcAft>
            </a:pPr>
            <a:r>
              <a:rPr lang="en-US" altLang="en-US" dirty="0" smtClean="0">
                <a:solidFill>
                  <a:schemeClr val="tx1"/>
                </a:solidFill>
                <a:latin typeface="Arial" panose="020B0604020202020204" pitchFamily="34" charset="0"/>
              </a:rPr>
              <a:t>between </a:t>
            </a:r>
            <a:r>
              <a:rPr lang="en-US" altLang="en-US" dirty="0">
                <a:solidFill>
                  <a:schemeClr val="tx1"/>
                </a:solidFill>
                <a:latin typeface="Arial" panose="020B0604020202020204" pitchFamily="34" charset="0"/>
              </a:rPr>
              <a:t>sales and other </a:t>
            </a:r>
            <a:r>
              <a:rPr lang="en-US" altLang="en-US" dirty="0" smtClean="0">
                <a:solidFill>
                  <a:schemeClr val="tx1"/>
                </a:solidFill>
                <a:latin typeface="Arial" panose="020B0604020202020204" pitchFamily="34" charset="0"/>
              </a:rPr>
              <a:t>            seasonal </a:t>
            </a:r>
            <a:r>
              <a:rPr lang="en-US" altLang="en-US" dirty="0">
                <a:solidFill>
                  <a:schemeClr val="tx1"/>
                </a:solidFill>
                <a:latin typeface="Arial" panose="020B0604020202020204" pitchFamily="34" charset="0"/>
              </a:rPr>
              <a:t>trends </a:t>
            </a:r>
            <a:r>
              <a:rPr lang="en-US" altLang="en-US" dirty="0" smtClean="0">
                <a:solidFill>
                  <a:schemeClr val="tx1"/>
                </a:solidFill>
                <a:latin typeface="Arial" panose="020B0604020202020204" pitchFamily="34" charset="0"/>
              </a:rPr>
              <a:t>in                   performance </a:t>
            </a:r>
            <a:r>
              <a:rPr lang="en-US" altLang="en-US" dirty="0">
                <a:solidFill>
                  <a:schemeClr val="tx1"/>
                </a:solidFill>
                <a:latin typeface="Arial" panose="020B0604020202020204" pitchFamily="34" charset="0"/>
              </a:rPr>
              <a:t>across </a:t>
            </a:r>
            <a:r>
              <a:rPr lang="en-US" altLang="en-US" dirty="0" smtClean="0">
                <a:solidFill>
                  <a:schemeClr val="tx1"/>
                </a:solidFill>
                <a:latin typeface="Arial" panose="020B0604020202020204" pitchFamily="34" charset="0"/>
              </a:rPr>
              <a:t>            features </a:t>
            </a:r>
            <a:r>
              <a:rPr lang="en-US" altLang="en-US" dirty="0">
                <a:solidFill>
                  <a:schemeClr val="tx1"/>
                </a:solidFill>
                <a:latin typeface="Arial" panose="020B0604020202020204" pitchFamily="34" charset="0"/>
              </a:rPr>
              <a:t>have the </a:t>
            </a:r>
            <a:endParaRPr lang="en-US" altLang="en-US" dirty="0" smtClean="0">
              <a:solidFill>
                <a:schemeClr val="tx1"/>
              </a:solidFill>
              <a:latin typeface="Arial" panose="020B0604020202020204" pitchFamily="34" charset="0"/>
            </a:endParaRPr>
          </a:p>
          <a:p>
            <a:pPr defTabSz="914400" eaLnBrk="0" fontAlgn="base" hangingPunct="0">
              <a:spcBef>
                <a:spcPct val="0"/>
              </a:spcBef>
              <a:spcAft>
                <a:spcPct val="0"/>
              </a:spcAft>
            </a:pPr>
            <a:r>
              <a:rPr lang="en-US" altLang="en-US" dirty="0" smtClean="0">
                <a:solidFill>
                  <a:schemeClr val="tx1"/>
                </a:solidFill>
                <a:latin typeface="Arial" panose="020B0604020202020204" pitchFamily="34" charset="0"/>
              </a:rPr>
              <a:t>features.                                     customer behavior.                  different store types.          most </a:t>
            </a:r>
            <a:r>
              <a:rPr lang="en-US" altLang="en-US" dirty="0">
                <a:solidFill>
                  <a:schemeClr val="tx1"/>
                </a:solidFill>
                <a:latin typeface="Arial" panose="020B0604020202020204" pitchFamily="34" charset="0"/>
              </a:rPr>
              <a:t>influence on sales.</a:t>
            </a:r>
          </a:p>
          <a:p>
            <a:pPr lvl="0" defTabSz="914400" eaLnBrk="0" fontAlgn="base" hangingPunct="0">
              <a:spcBef>
                <a:spcPct val="0"/>
              </a:spcBef>
              <a:spcAft>
                <a:spcPct val="0"/>
              </a:spcAft>
            </a:pPr>
            <a:endParaRPr lang="en-US" altLang="en-US" dirty="0" smtClean="0">
              <a:solidFill>
                <a:schemeClr val="tx1"/>
              </a:solidFill>
              <a:latin typeface="Arial" panose="020B0604020202020204" pitchFamily="34" charset="0"/>
            </a:endParaRPr>
          </a:p>
          <a:p>
            <a:pPr defTabSz="914400" eaLnBrk="0" fontAlgn="base" hangingPunct="0">
              <a:spcBef>
                <a:spcPct val="0"/>
              </a:spcBef>
              <a:spcAft>
                <a:spcPct val="0"/>
              </a:spcAft>
            </a:pPr>
            <a:endParaRPr lang="en-US" altLang="en-US" dirty="0" smtClean="0">
              <a:solidFill>
                <a:schemeClr val="tx1"/>
              </a:solidFill>
              <a:latin typeface="Arial" panose="020B0604020202020204" pitchFamily="34" charset="0"/>
            </a:endParaRPr>
          </a:p>
          <a:p>
            <a:pPr lvl="0" defTabSz="914400" eaLnBrk="0" fontAlgn="base" hangingPunct="0">
              <a:spcBef>
                <a:spcPct val="0"/>
              </a:spcBef>
              <a:spcAft>
                <a:spcPct val="0"/>
              </a:spcAft>
            </a:pPr>
            <a:r>
              <a:rPr lang="en-US" altLang="en-US" dirty="0" smtClean="0">
                <a:solidFill>
                  <a:schemeClr val="tx1"/>
                </a:solidFill>
                <a:latin typeface="Arial" panose="020B0604020202020204" pitchFamily="34" charset="0"/>
              </a:rPr>
              <a:t/>
            </a:r>
            <a:br>
              <a:rPr lang="en-US" altLang="en-US" dirty="0" smtClean="0">
                <a:solidFill>
                  <a:schemeClr val="tx1"/>
                </a:solidFill>
                <a:latin typeface="Arial" panose="020B0604020202020204" pitchFamily="34" charset="0"/>
              </a:rPr>
            </a:br>
            <a:r>
              <a:rPr lang="en-US" altLang="en-US" dirty="0" smtClean="0">
                <a:solidFill>
                  <a:schemeClr val="tx1"/>
                </a:solidFill>
                <a:latin typeface="Arial" panose="020B0604020202020204" pitchFamily="34" charset="0"/>
              </a:rPr>
              <a:t/>
            </a:r>
            <a:br>
              <a:rPr lang="en-US" altLang="en-US" dirty="0" smtClean="0">
                <a:solidFill>
                  <a:schemeClr val="tx1"/>
                </a:solidFill>
                <a:latin typeface="Arial" panose="020B0604020202020204" pitchFamily="34" charset="0"/>
              </a:rPr>
            </a:br>
            <a:endParaRPr lang="en-US" altLang="en-US" dirty="0">
              <a:solidFill>
                <a:schemeClr val="tx1"/>
              </a:solidFill>
              <a:latin typeface="Arial" panose="020B0604020202020204" pitchFamily="34" charset="0"/>
            </a:endParaRPr>
          </a:p>
        </p:txBody>
      </p:sp>
      <p:sp>
        <p:nvSpPr>
          <p:cNvPr id="13" name="Isosceles Triangle 12"/>
          <p:cNvSpPr/>
          <p:nvPr/>
        </p:nvSpPr>
        <p:spPr>
          <a:xfrm>
            <a:off x="3609109" y="4371108"/>
            <a:ext cx="235528" cy="3740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p:cNvSpPr/>
          <p:nvPr/>
        </p:nvSpPr>
        <p:spPr>
          <a:xfrm flipV="1">
            <a:off x="6483927" y="2369127"/>
            <a:ext cx="263237" cy="4572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Isosceles Triangle 21"/>
          <p:cNvSpPr/>
          <p:nvPr/>
        </p:nvSpPr>
        <p:spPr>
          <a:xfrm flipV="1">
            <a:off x="9282545" y="2348344"/>
            <a:ext cx="263237" cy="4572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Isosceles Triangle 22"/>
          <p:cNvSpPr/>
          <p:nvPr/>
        </p:nvSpPr>
        <p:spPr>
          <a:xfrm flipV="1">
            <a:off x="484909" y="2369127"/>
            <a:ext cx="263237" cy="4572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p:cNvSpPr/>
          <p:nvPr/>
        </p:nvSpPr>
        <p:spPr>
          <a:xfrm flipV="1">
            <a:off x="3629891" y="2334490"/>
            <a:ext cx="263237" cy="4572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p:cNvSpPr/>
          <p:nvPr/>
        </p:nvSpPr>
        <p:spPr>
          <a:xfrm>
            <a:off x="9649692" y="4371107"/>
            <a:ext cx="235528" cy="3740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p:cNvSpPr/>
          <p:nvPr/>
        </p:nvSpPr>
        <p:spPr>
          <a:xfrm>
            <a:off x="6629400" y="4371108"/>
            <a:ext cx="235528" cy="3740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Isosceles Triangle 26"/>
          <p:cNvSpPr/>
          <p:nvPr/>
        </p:nvSpPr>
        <p:spPr>
          <a:xfrm>
            <a:off x="533400" y="4336471"/>
            <a:ext cx="235528" cy="3740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99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3893" t="-153956" r="-18403" b="-143232"/>
          <a:stretch/>
        </p:blipFill>
        <p:spPr>
          <a:xfrm>
            <a:off x="-2786063" y="-7877176"/>
            <a:ext cx="17049750" cy="22755225"/>
          </a:xfrm>
          <a:prstGeom prst="rect">
            <a:avLst/>
          </a:prstGeom>
        </p:spPr>
      </p:pic>
      <p:sp>
        <p:nvSpPr>
          <p:cNvPr id="4" name="Rectangle 3"/>
          <p:cNvSpPr/>
          <p:nvPr/>
        </p:nvSpPr>
        <p:spPr>
          <a:xfrm>
            <a:off x="1343025" y="128588"/>
            <a:ext cx="9086850" cy="628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4323431" y="3244334"/>
            <a:ext cx="184731" cy="369332"/>
          </a:xfrm>
          <a:prstGeom prst="rect">
            <a:avLst/>
          </a:prstGeom>
        </p:spPr>
        <p:txBody>
          <a:bodyPr wrap="none">
            <a:spAutoFit/>
          </a:bodyPr>
          <a:lstStyle/>
          <a:p>
            <a:endParaRPr lang="en-IN" dirty="0"/>
          </a:p>
        </p:txBody>
      </p:sp>
      <p:sp>
        <p:nvSpPr>
          <p:cNvPr id="6" name="Rectangle 5"/>
          <p:cNvSpPr/>
          <p:nvPr/>
        </p:nvSpPr>
        <p:spPr>
          <a:xfrm>
            <a:off x="1708819" y="360402"/>
            <a:ext cx="8435306" cy="523220"/>
          </a:xfrm>
          <a:prstGeom prst="rect">
            <a:avLst/>
          </a:prstGeom>
        </p:spPr>
        <p:txBody>
          <a:bodyPr wrap="square">
            <a:spAutoFit/>
          </a:bodyPr>
          <a:lstStyle/>
          <a:p>
            <a:r>
              <a:rPr lang="en-IN" sz="2800" b="1" dirty="0">
                <a:solidFill>
                  <a:schemeClr val="accent5"/>
                </a:solidFill>
                <a:latin typeface="Arial Black" panose="020B0A04020102020204" pitchFamily="34" charset="0"/>
                <a:ea typeface="Unbounded Bold" pitchFamily="34" charset="-122"/>
                <a:cs typeface="Unbounded Bold" pitchFamily="34" charset="-120"/>
              </a:rPr>
              <a:t>Exploratory Data </a:t>
            </a:r>
            <a:r>
              <a:rPr lang="en-IN" sz="2800" b="1" dirty="0" smtClean="0">
                <a:solidFill>
                  <a:schemeClr val="accent5"/>
                </a:solidFill>
                <a:latin typeface="Arial Black" panose="020B0A04020102020204" pitchFamily="34" charset="0"/>
                <a:ea typeface="Unbounded Bold" pitchFamily="34" charset="-122"/>
                <a:cs typeface="Unbounded Bold" pitchFamily="34" charset="-120"/>
              </a:rPr>
              <a:t>Analysis Visualization </a:t>
            </a:r>
            <a:endParaRPr lang="en-IN" sz="2800" dirty="0"/>
          </a:p>
        </p:txBody>
      </p:sp>
    </p:spTree>
    <p:extLst>
      <p:ext uri="{BB962C8B-B14F-4D97-AF65-F5344CB8AC3E}">
        <p14:creationId xmlns:p14="http://schemas.microsoft.com/office/powerpoint/2010/main" val="222494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5434418"/>
              </p:ext>
            </p:extLst>
          </p:nvPr>
        </p:nvGraphicFramePr>
        <p:xfrm>
          <a:off x="1177637" y="512619"/>
          <a:ext cx="9975272"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71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2223" y="1662545"/>
            <a:ext cx="5643995" cy="5084619"/>
          </a:xfrm>
          <a:prstGeom prst="rect">
            <a:avLst/>
          </a:prstGeom>
        </p:spPr>
      </p:pic>
      <p:sp>
        <p:nvSpPr>
          <p:cNvPr id="3" name="Rectangle 2"/>
          <p:cNvSpPr/>
          <p:nvPr/>
        </p:nvSpPr>
        <p:spPr>
          <a:xfrm>
            <a:off x="1399309" y="387927"/>
            <a:ext cx="9878292" cy="886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a:solidFill>
                  <a:schemeClr val="accent5"/>
                </a:solidFill>
                <a:latin typeface="Arial Black" panose="020B0A04020102020204" pitchFamily="34" charset="0"/>
                <a:ea typeface="Unbounded Bold" pitchFamily="34" charset="-122"/>
                <a:cs typeface="Unbounded Bold" pitchFamily="34" charset="-120"/>
              </a:rPr>
              <a:t>Exploration of customer purchasing behavior </a:t>
            </a:r>
            <a:r>
              <a:rPr lang="en-US" sz="2800" b="1" dirty="0" smtClean="0">
                <a:solidFill>
                  <a:schemeClr val="accent5"/>
                </a:solidFill>
                <a:latin typeface="Arial Black" panose="020B0A04020102020204" pitchFamily="34" charset="0"/>
                <a:ea typeface="Unbounded Bold" pitchFamily="34" charset="-122"/>
                <a:cs typeface="Unbounded Bold" pitchFamily="34" charset="-120"/>
              </a:rPr>
              <a:t>                   some </a:t>
            </a:r>
            <a:r>
              <a:rPr lang="en-US" sz="2800" b="1" dirty="0">
                <a:solidFill>
                  <a:schemeClr val="accent5"/>
                </a:solidFill>
                <a:latin typeface="Arial Black" panose="020B0A04020102020204" pitchFamily="34" charset="0"/>
                <a:ea typeface="Unbounded Bold" pitchFamily="34" charset="-122"/>
                <a:cs typeface="Unbounded Bold" pitchFamily="34" charset="-120"/>
              </a:rPr>
              <a:t>Visualization</a:t>
            </a:r>
          </a:p>
        </p:txBody>
      </p:sp>
      <p:pic>
        <p:nvPicPr>
          <p:cNvPr id="5" name="Picture 4"/>
          <p:cNvPicPr>
            <a:picLocks noChangeAspect="1"/>
          </p:cNvPicPr>
          <p:nvPr/>
        </p:nvPicPr>
        <p:blipFill>
          <a:blip r:embed="rId3"/>
          <a:stretch>
            <a:fillRect/>
          </a:stretch>
        </p:blipFill>
        <p:spPr>
          <a:xfrm>
            <a:off x="6456218" y="1662545"/>
            <a:ext cx="5524500" cy="5084619"/>
          </a:xfrm>
          <a:prstGeom prst="rect">
            <a:avLst/>
          </a:prstGeom>
        </p:spPr>
      </p:pic>
    </p:spTree>
    <p:extLst>
      <p:ext uri="{BB962C8B-B14F-4D97-AF65-F5344CB8AC3E}">
        <p14:creationId xmlns:p14="http://schemas.microsoft.com/office/powerpoint/2010/main" val="194354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1991" y="0"/>
            <a:ext cx="11452082" cy="3061855"/>
          </a:xfrm>
          <a:prstGeom prst="rect">
            <a:avLst/>
          </a:prstGeom>
        </p:spPr>
      </p:pic>
      <p:pic>
        <p:nvPicPr>
          <p:cNvPr id="3" name="Picture 2"/>
          <p:cNvPicPr>
            <a:picLocks noChangeAspect="1"/>
          </p:cNvPicPr>
          <p:nvPr/>
        </p:nvPicPr>
        <p:blipFill>
          <a:blip r:embed="rId3"/>
          <a:stretch>
            <a:fillRect/>
          </a:stretch>
        </p:blipFill>
        <p:spPr>
          <a:xfrm>
            <a:off x="351991" y="3061856"/>
            <a:ext cx="11452082" cy="3559750"/>
          </a:xfrm>
          <a:prstGeom prst="rect">
            <a:avLst/>
          </a:prstGeom>
        </p:spPr>
      </p:pic>
    </p:spTree>
    <p:extLst>
      <p:ext uri="{BB962C8B-B14F-4D97-AF65-F5344CB8AC3E}">
        <p14:creationId xmlns:p14="http://schemas.microsoft.com/office/powerpoint/2010/main" val="387649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003" y="99352"/>
            <a:ext cx="10224924" cy="830997"/>
          </a:xfrm>
          <a:prstGeom prst="rect">
            <a:avLst/>
          </a:prstGeom>
        </p:spPr>
        <p:txBody>
          <a:bodyPr wrap="square">
            <a:spAutoFit/>
          </a:bodyPr>
          <a:lstStyle/>
          <a:p>
            <a:pPr lvl="0"/>
            <a:r>
              <a:rPr lang="en-US" sz="4800" dirty="0" smtClean="0"/>
              <a:t>        </a:t>
            </a:r>
            <a:r>
              <a:rPr lang="en-US" sz="4000" b="1" dirty="0" smtClean="0">
                <a:solidFill>
                  <a:schemeClr val="accent5"/>
                </a:solidFill>
                <a:latin typeface="Arial Black" panose="020B0A04020102020204" pitchFamily="34" charset="0"/>
                <a:ea typeface="Unbounded Bold" pitchFamily="34" charset="-122"/>
                <a:cs typeface="Unbounded Bold" pitchFamily="34" charset="-120"/>
              </a:rPr>
              <a:t>Prediction </a:t>
            </a:r>
            <a:r>
              <a:rPr lang="en-US" sz="4000" b="1" dirty="0">
                <a:solidFill>
                  <a:schemeClr val="accent5"/>
                </a:solidFill>
                <a:latin typeface="Arial Black" panose="020B0A04020102020204" pitchFamily="34" charset="0"/>
                <a:ea typeface="Unbounded Bold" pitchFamily="34" charset="-122"/>
                <a:cs typeface="Unbounded Bold" pitchFamily="34" charset="-120"/>
              </a:rPr>
              <a:t>of store sales </a:t>
            </a:r>
          </a:p>
        </p:txBody>
      </p:sp>
      <p:sp>
        <p:nvSpPr>
          <p:cNvPr id="4" name="Rectangle 3"/>
          <p:cNvSpPr/>
          <p:nvPr/>
        </p:nvSpPr>
        <p:spPr>
          <a:xfrm>
            <a:off x="1205345" y="1454727"/>
            <a:ext cx="4613564" cy="5306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rgbClr val="FFC000"/>
                </a:solidFill>
                <a:latin typeface="Arial Black" panose="020B0A04020102020204" pitchFamily="34" charset="0"/>
              </a:rPr>
              <a:t>Feature </a:t>
            </a:r>
            <a:r>
              <a:rPr lang="en-US" sz="1600" b="1" dirty="0" smtClean="0">
                <a:solidFill>
                  <a:srgbClr val="FFC000"/>
                </a:solidFill>
                <a:latin typeface="Arial Black" panose="020B0A04020102020204" pitchFamily="34" charset="0"/>
              </a:rPr>
              <a:t>Importance                                                                     </a:t>
            </a:r>
            <a:r>
              <a:rPr lang="en-US" dirty="0"/>
              <a:t/>
            </a:r>
            <a:br>
              <a:rPr lang="en-US" dirty="0"/>
            </a:br>
            <a:r>
              <a:rPr lang="en-US" dirty="0"/>
              <a:t>Identify key factors influencing sales using model analysis techniques</a:t>
            </a:r>
            <a:r>
              <a:rPr lang="en-US" dirty="0" smtClean="0"/>
              <a:t>.</a:t>
            </a:r>
          </a:p>
          <a:p>
            <a:endParaRPr lang="en-US" dirty="0"/>
          </a:p>
          <a:p>
            <a:r>
              <a:rPr lang="en-US" sz="1600" b="1" dirty="0">
                <a:solidFill>
                  <a:srgbClr val="FFC000"/>
                </a:solidFill>
                <a:latin typeface="Arial Black" panose="020B0A04020102020204" pitchFamily="34" charset="0"/>
              </a:rPr>
              <a:t>Cross-Validation</a:t>
            </a:r>
            <a:r>
              <a:rPr lang="en-US" dirty="0"/>
              <a:t/>
            </a:r>
            <a:br>
              <a:rPr lang="en-US" dirty="0"/>
            </a:br>
            <a:r>
              <a:rPr lang="en-US" dirty="0"/>
              <a:t>Ensure model robustness by implementing k-fold cross-validation strategies</a:t>
            </a:r>
            <a:r>
              <a:rPr lang="en-US" dirty="0" smtClean="0"/>
              <a:t>.</a:t>
            </a:r>
          </a:p>
          <a:p>
            <a:endParaRPr lang="en-US" dirty="0"/>
          </a:p>
          <a:p>
            <a:r>
              <a:rPr lang="en-US" sz="1600" b="1" dirty="0">
                <a:solidFill>
                  <a:srgbClr val="FFC000"/>
                </a:solidFill>
                <a:latin typeface="Arial Black" panose="020B0A04020102020204" pitchFamily="34" charset="0"/>
              </a:rPr>
              <a:t>Error Analysis</a:t>
            </a:r>
            <a:r>
              <a:rPr lang="en-US" dirty="0"/>
              <a:t/>
            </a:r>
            <a:br>
              <a:rPr lang="en-US" dirty="0"/>
            </a:br>
            <a:r>
              <a:rPr lang="en-US" dirty="0"/>
              <a:t>Evaluate and analyze prediction errors to refine model accuracy and robustness</a:t>
            </a:r>
            <a:r>
              <a:rPr lang="en-US" dirty="0" smtClean="0"/>
              <a:t>.</a:t>
            </a:r>
          </a:p>
          <a:p>
            <a:endParaRPr lang="en-US" dirty="0"/>
          </a:p>
          <a:p>
            <a:r>
              <a:rPr lang="en-US" sz="1600" b="1" dirty="0">
                <a:solidFill>
                  <a:srgbClr val="FFC000"/>
                </a:solidFill>
                <a:latin typeface="Arial Black" panose="020B0A04020102020204" pitchFamily="34" charset="0"/>
              </a:rPr>
              <a:t>Ensemble Methods</a:t>
            </a:r>
            <a:r>
              <a:rPr lang="en-US" dirty="0"/>
              <a:t/>
            </a:r>
            <a:br>
              <a:rPr lang="en-US" dirty="0"/>
            </a:br>
            <a:r>
              <a:rPr lang="en-US" dirty="0"/>
              <a:t>Combine multiple tree models for improved robustness and predictive accuracy</a:t>
            </a:r>
            <a:r>
              <a:rPr lang="en-US" dirty="0" smtClean="0"/>
              <a:t>.</a:t>
            </a:r>
          </a:p>
          <a:p>
            <a:endParaRPr lang="en-US" dirty="0"/>
          </a:p>
          <a:p>
            <a:r>
              <a:rPr lang="en-US" sz="1600" b="1" dirty="0">
                <a:solidFill>
                  <a:srgbClr val="FFC000"/>
                </a:solidFill>
                <a:latin typeface="Arial Black" panose="020B0A04020102020204" pitchFamily="34" charset="0"/>
              </a:rPr>
              <a:t>Deployment Ready</a:t>
            </a:r>
            <a:r>
              <a:rPr lang="en-US" dirty="0"/>
              <a:t/>
            </a:r>
            <a:br>
              <a:rPr lang="en-US" dirty="0"/>
            </a:br>
            <a:r>
              <a:rPr lang="en-US" dirty="0"/>
              <a:t>Prepare the model for production deployment, ensuring it serves predictions efficiently.</a:t>
            </a:r>
            <a:endParaRPr lang="en-US" dirty="0" smtClean="0"/>
          </a:p>
          <a:p>
            <a:endParaRPr lang="en-IN" dirty="0"/>
          </a:p>
        </p:txBody>
      </p:sp>
      <p:sp>
        <p:nvSpPr>
          <p:cNvPr id="5" name="Rectangle 4"/>
          <p:cNvSpPr/>
          <p:nvPr/>
        </p:nvSpPr>
        <p:spPr>
          <a:xfrm>
            <a:off x="6705465" y="1454727"/>
            <a:ext cx="4613564" cy="5306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rgbClr val="FFC000"/>
                </a:solidFill>
                <a:latin typeface="Arial Black" panose="020B0A04020102020204" pitchFamily="34" charset="0"/>
              </a:rPr>
              <a:t>Model Evaluation</a:t>
            </a:r>
            <a:r>
              <a:rPr lang="en-US" dirty="0"/>
              <a:t/>
            </a:r>
            <a:br>
              <a:rPr lang="en-US" dirty="0"/>
            </a:br>
            <a:r>
              <a:rPr lang="en-US" dirty="0"/>
              <a:t>Assess performance against predetermined accuracy metrics.</a:t>
            </a:r>
            <a:endParaRPr lang="en-US" b="1" dirty="0" smtClean="0"/>
          </a:p>
          <a:p>
            <a:endParaRPr lang="en-US" b="1" dirty="0"/>
          </a:p>
          <a:p>
            <a:r>
              <a:rPr lang="en-US" sz="1600" b="1" dirty="0">
                <a:solidFill>
                  <a:srgbClr val="FFC000"/>
                </a:solidFill>
                <a:latin typeface="Arial Black" panose="020B0A04020102020204" pitchFamily="34" charset="0"/>
              </a:rPr>
              <a:t>Hyper-parameter Tuning</a:t>
            </a:r>
            <a:r>
              <a:rPr lang="en-US" dirty="0"/>
              <a:t/>
            </a:r>
            <a:br>
              <a:rPr lang="en-US" dirty="0"/>
            </a:br>
            <a:r>
              <a:rPr lang="en-US" dirty="0"/>
              <a:t>Optimize model performance via techniques like Grid Search and Random Search</a:t>
            </a:r>
            <a:r>
              <a:rPr lang="en-US" dirty="0" smtClean="0"/>
              <a:t>.</a:t>
            </a:r>
          </a:p>
          <a:p>
            <a:endParaRPr lang="en-US" dirty="0"/>
          </a:p>
          <a:p>
            <a:r>
              <a:rPr lang="en-US" sz="1600" b="1" dirty="0">
                <a:solidFill>
                  <a:srgbClr val="FFC000"/>
                </a:solidFill>
                <a:latin typeface="Arial Black" panose="020B0A04020102020204" pitchFamily="34" charset="0"/>
              </a:rPr>
              <a:t>Confidence Intervals</a:t>
            </a:r>
            <a:br>
              <a:rPr lang="en-US" sz="1600" b="1" dirty="0">
                <a:solidFill>
                  <a:srgbClr val="FFC000"/>
                </a:solidFill>
                <a:latin typeface="Arial Black" panose="020B0A04020102020204" pitchFamily="34" charset="0"/>
              </a:rPr>
            </a:br>
            <a:r>
              <a:rPr lang="en-US" dirty="0"/>
              <a:t>Calculate</a:t>
            </a:r>
            <a:r>
              <a:rPr lang="en-US" sz="1600" b="1" dirty="0">
                <a:solidFill>
                  <a:srgbClr val="FFC000"/>
                </a:solidFill>
                <a:latin typeface="Arial Black" panose="020B0A04020102020204" pitchFamily="34" charset="0"/>
              </a:rPr>
              <a:t> </a:t>
            </a:r>
            <a:r>
              <a:rPr lang="en-US" dirty="0"/>
              <a:t>the range within which predictions likely fall</a:t>
            </a:r>
            <a:r>
              <a:rPr lang="en-US" dirty="0" smtClean="0"/>
              <a:t>.</a:t>
            </a:r>
          </a:p>
          <a:p>
            <a:endParaRPr lang="en-US" dirty="0"/>
          </a:p>
          <a:p>
            <a:r>
              <a:rPr lang="en-US" sz="1600" b="1" dirty="0">
                <a:solidFill>
                  <a:srgbClr val="FFC000"/>
                </a:solidFill>
                <a:latin typeface="Arial Black" panose="020B0A04020102020204" pitchFamily="34" charset="0"/>
              </a:rPr>
              <a:t>Bias Adjustment</a:t>
            </a:r>
            <a:r>
              <a:rPr lang="en-US" dirty="0"/>
              <a:t/>
            </a:r>
            <a:br>
              <a:rPr lang="en-US" dirty="0"/>
            </a:br>
            <a:r>
              <a:rPr lang="en-US" dirty="0"/>
              <a:t>Modify the model to correct for systematic biases</a:t>
            </a:r>
            <a:r>
              <a:rPr lang="en-US" dirty="0" smtClean="0"/>
              <a:t>.</a:t>
            </a:r>
          </a:p>
          <a:p>
            <a:endParaRPr lang="en-US" dirty="0" smtClean="0"/>
          </a:p>
          <a:p>
            <a:r>
              <a:rPr lang="en-US" sz="1600" b="1" dirty="0">
                <a:solidFill>
                  <a:srgbClr val="FFC000"/>
                </a:solidFill>
                <a:latin typeface="Arial Black" panose="020B0A04020102020204" pitchFamily="34" charset="0"/>
              </a:rPr>
              <a:t>Re-training</a:t>
            </a:r>
            <a:r>
              <a:rPr lang="en-US" dirty="0"/>
              <a:t/>
            </a:r>
            <a:br>
              <a:rPr lang="en-US" dirty="0"/>
            </a:br>
            <a:r>
              <a:rPr lang="en-US" dirty="0"/>
              <a:t>Re-train the model with new data for improved accuracy.</a:t>
            </a:r>
            <a:endParaRPr lang="en-US" dirty="0" smtClean="0"/>
          </a:p>
          <a:p>
            <a:endParaRPr lang="en-IN" dirty="0"/>
          </a:p>
        </p:txBody>
      </p:sp>
    </p:spTree>
    <p:extLst>
      <p:ext uri="{BB962C8B-B14F-4D97-AF65-F5344CB8AC3E}">
        <p14:creationId xmlns:p14="http://schemas.microsoft.com/office/powerpoint/2010/main" val="1497241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383</TotalTime>
  <Words>476</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Arial Black</vt:lpstr>
      <vt:lpstr>Open Sans</vt:lpstr>
      <vt:lpstr>Times New Roman</vt:lpstr>
      <vt:lpstr>Trebuchet MS</vt:lpstr>
      <vt:lpstr>Tw Cen MT</vt:lpstr>
      <vt:lpstr>Unbounded Bold</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Latha</dc:creator>
  <cp:lastModifiedBy>Latha</cp:lastModifiedBy>
  <cp:revision>63</cp:revision>
  <dcterms:created xsi:type="dcterms:W3CDTF">2025-06-25T07:53:33Z</dcterms:created>
  <dcterms:modified xsi:type="dcterms:W3CDTF">2025-06-25T14:18:59Z</dcterms:modified>
</cp:coreProperties>
</file>