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 ranjith" userId="a497971a6db13d18" providerId="LiveId" clId="{B2B286E4-32D1-4E1D-98D2-C0F336AF0706}"/>
    <pc:docChg chg="undo custSel delSld modSld">
      <pc:chgData name="Sti ranjith" userId="a497971a6db13d18" providerId="LiveId" clId="{B2B286E4-32D1-4E1D-98D2-C0F336AF0706}" dt="2023-11-01T14:06:58.234" v="111" actId="47"/>
      <pc:docMkLst>
        <pc:docMk/>
      </pc:docMkLst>
      <pc:sldChg chg="modSp mod">
        <pc:chgData name="Sti ranjith" userId="a497971a6db13d18" providerId="LiveId" clId="{B2B286E4-32D1-4E1D-98D2-C0F336AF0706}" dt="2023-10-31T13:28:30.645" v="17" actId="20577"/>
        <pc:sldMkLst>
          <pc:docMk/>
          <pc:sldMk cId="0" sldId="256"/>
        </pc:sldMkLst>
        <pc:spChg chg="mod">
          <ac:chgData name="Sti ranjith" userId="a497971a6db13d18" providerId="LiveId" clId="{B2B286E4-32D1-4E1D-98D2-C0F336AF0706}" dt="2023-10-31T13:28:30.645" v="17" actId="20577"/>
          <ac:spMkLst>
            <pc:docMk/>
            <pc:sldMk cId="0" sldId="256"/>
            <ac:spMk id="1048589" creationId="{00000000-0000-0000-0000-000000000000}"/>
          </ac:spMkLst>
        </pc:spChg>
      </pc:sldChg>
      <pc:sldChg chg="addSp delSp modSp mod">
        <pc:chgData name="Sti ranjith" userId="a497971a6db13d18" providerId="LiveId" clId="{B2B286E4-32D1-4E1D-98D2-C0F336AF0706}" dt="2023-11-01T13:57:37.464" v="43"/>
        <pc:sldMkLst>
          <pc:docMk/>
          <pc:sldMk cId="1622808029" sldId="267"/>
        </pc:sldMkLst>
        <pc:spChg chg="add del mod">
          <ac:chgData name="Sti ranjith" userId="a497971a6db13d18" providerId="LiveId" clId="{B2B286E4-32D1-4E1D-98D2-C0F336AF0706}" dt="2023-11-01T13:54:22.336" v="30"/>
          <ac:spMkLst>
            <pc:docMk/>
            <pc:sldMk cId="1622808029" sldId="267"/>
            <ac:spMk id="5" creationId="{2843BDC5-5E18-6A05-6174-37FB6A513B52}"/>
          </ac:spMkLst>
        </pc:spChg>
        <pc:spChg chg="add mod">
          <ac:chgData name="Sti ranjith" userId="a497971a6db13d18" providerId="LiveId" clId="{B2B286E4-32D1-4E1D-98D2-C0F336AF0706}" dt="2023-11-01T13:55:34.826" v="34" actId="14100"/>
          <ac:spMkLst>
            <pc:docMk/>
            <pc:sldMk cId="1622808029" sldId="267"/>
            <ac:spMk id="7" creationId="{0F1AB388-A9FA-5361-6B9C-374FE0F09DB6}"/>
          </ac:spMkLst>
        </pc:spChg>
        <pc:spChg chg="add mod">
          <ac:chgData name="Sti ranjith" userId="a497971a6db13d18" providerId="LiveId" clId="{B2B286E4-32D1-4E1D-98D2-C0F336AF0706}" dt="2023-11-01T13:56:27.298" v="36" actId="14100"/>
          <ac:spMkLst>
            <pc:docMk/>
            <pc:sldMk cId="1622808029" sldId="267"/>
            <ac:spMk id="9" creationId="{9148049A-4A7E-8A29-B2ED-2FC27E9EC81C}"/>
          </ac:spMkLst>
        </pc:spChg>
        <pc:spChg chg="add mod">
          <ac:chgData name="Sti ranjith" userId="a497971a6db13d18" providerId="LiveId" clId="{B2B286E4-32D1-4E1D-98D2-C0F336AF0706}" dt="2023-11-01T13:57:37.464" v="43"/>
          <ac:spMkLst>
            <pc:docMk/>
            <pc:sldMk cId="1622808029" sldId="267"/>
            <ac:spMk id="11" creationId="{BA5D5A71-EEDE-3860-992E-ADB0C58886FE}"/>
          </ac:spMkLst>
        </pc:spChg>
        <pc:picChg chg="del">
          <ac:chgData name="Sti ranjith" userId="a497971a6db13d18" providerId="LiveId" clId="{B2B286E4-32D1-4E1D-98D2-C0F336AF0706}" dt="2023-11-01T13:50:33.907" v="18" actId="478"/>
          <ac:picMkLst>
            <pc:docMk/>
            <pc:sldMk cId="1622808029" sldId="267"/>
            <ac:picMk id="2" creationId="{4F373D44-B924-A5C1-66F1-6C7C7345904B}"/>
          </ac:picMkLst>
        </pc:picChg>
        <pc:picChg chg="del">
          <ac:chgData name="Sti ranjith" userId="a497971a6db13d18" providerId="LiveId" clId="{B2B286E4-32D1-4E1D-98D2-C0F336AF0706}" dt="2023-11-01T13:50:35.841" v="19" actId="478"/>
          <ac:picMkLst>
            <pc:docMk/>
            <pc:sldMk cId="1622808029" sldId="267"/>
            <ac:picMk id="4" creationId="{FB718373-DBCB-D2D8-2A03-D3E00D11FDBD}"/>
          </ac:picMkLst>
        </pc:picChg>
      </pc:sldChg>
      <pc:sldChg chg="addSp delSp modSp mod">
        <pc:chgData name="Sti ranjith" userId="a497971a6db13d18" providerId="LiveId" clId="{B2B286E4-32D1-4E1D-98D2-C0F336AF0706}" dt="2023-11-01T14:01:47.580" v="72" actId="1076"/>
        <pc:sldMkLst>
          <pc:docMk/>
          <pc:sldMk cId="1050499325" sldId="268"/>
        </pc:sldMkLst>
        <pc:spChg chg="add mod">
          <ac:chgData name="Sti ranjith" userId="a497971a6db13d18" providerId="LiveId" clId="{B2B286E4-32D1-4E1D-98D2-C0F336AF0706}" dt="2023-11-01T13:58:11.629" v="45" actId="1076"/>
          <ac:spMkLst>
            <pc:docMk/>
            <pc:sldMk cId="1050499325" sldId="268"/>
            <ac:spMk id="3" creationId="{D5EDFAE4-57AC-473F-B9BA-D3892681EC54}"/>
          </ac:spMkLst>
        </pc:spChg>
        <pc:spChg chg="add mod">
          <ac:chgData name="Sti ranjith" userId="a497971a6db13d18" providerId="LiveId" clId="{B2B286E4-32D1-4E1D-98D2-C0F336AF0706}" dt="2023-11-01T14:01:02.922" v="64" actId="1076"/>
          <ac:spMkLst>
            <pc:docMk/>
            <pc:sldMk cId="1050499325" sldId="268"/>
            <ac:spMk id="6" creationId="{086C86B7-F316-1815-9870-A5C36BD6C87F}"/>
          </ac:spMkLst>
        </pc:spChg>
        <pc:spChg chg="add mod">
          <ac:chgData name="Sti ranjith" userId="a497971a6db13d18" providerId="LiveId" clId="{B2B286E4-32D1-4E1D-98D2-C0F336AF0706}" dt="2023-11-01T14:01:25.166" v="68" actId="20577"/>
          <ac:spMkLst>
            <pc:docMk/>
            <pc:sldMk cId="1050499325" sldId="268"/>
            <ac:spMk id="8" creationId="{86025547-EFA1-A099-5AA4-8377D38248C5}"/>
          </ac:spMkLst>
        </pc:spChg>
        <pc:spChg chg="add mod">
          <ac:chgData name="Sti ranjith" userId="a497971a6db13d18" providerId="LiveId" clId="{B2B286E4-32D1-4E1D-98D2-C0F336AF0706}" dt="2023-11-01T14:01:31.702" v="69" actId="1076"/>
          <ac:spMkLst>
            <pc:docMk/>
            <pc:sldMk cId="1050499325" sldId="268"/>
            <ac:spMk id="10" creationId="{A1894591-16D2-8C82-3A87-925EDACD4BFD}"/>
          </ac:spMkLst>
        </pc:spChg>
        <pc:spChg chg="add mod">
          <ac:chgData name="Sti ranjith" userId="a497971a6db13d18" providerId="LiveId" clId="{B2B286E4-32D1-4E1D-98D2-C0F336AF0706}" dt="2023-11-01T14:01:20.820" v="67" actId="1076"/>
          <ac:spMkLst>
            <pc:docMk/>
            <pc:sldMk cId="1050499325" sldId="268"/>
            <ac:spMk id="12" creationId="{8795D43D-51E9-CB22-5CD2-87706D482B52}"/>
          </ac:spMkLst>
        </pc:spChg>
        <pc:spChg chg="add mod">
          <ac:chgData name="Sti ranjith" userId="a497971a6db13d18" providerId="LiveId" clId="{B2B286E4-32D1-4E1D-98D2-C0F336AF0706}" dt="2023-11-01T14:01:37.642" v="70" actId="1076"/>
          <ac:spMkLst>
            <pc:docMk/>
            <pc:sldMk cId="1050499325" sldId="268"/>
            <ac:spMk id="14" creationId="{0FD68AC3-21E7-F2C6-B2DE-3002D5D794AC}"/>
          </ac:spMkLst>
        </pc:spChg>
        <pc:spChg chg="add mod">
          <ac:chgData name="Sti ranjith" userId="a497971a6db13d18" providerId="LiveId" clId="{B2B286E4-32D1-4E1D-98D2-C0F336AF0706}" dt="2023-11-01T14:01:42.482" v="71" actId="1076"/>
          <ac:spMkLst>
            <pc:docMk/>
            <pc:sldMk cId="1050499325" sldId="268"/>
            <ac:spMk id="16" creationId="{064737E8-05BC-7308-6BD9-969299699A1F}"/>
          </ac:spMkLst>
        </pc:spChg>
        <pc:spChg chg="add mod">
          <ac:chgData name="Sti ranjith" userId="a497971a6db13d18" providerId="LiveId" clId="{B2B286E4-32D1-4E1D-98D2-C0F336AF0706}" dt="2023-11-01T14:01:47.580" v="72" actId="1076"/>
          <ac:spMkLst>
            <pc:docMk/>
            <pc:sldMk cId="1050499325" sldId="268"/>
            <ac:spMk id="18" creationId="{03764DEB-3AE6-32EB-CE0C-3F4558C2E619}"/>
          </ac:spMkLst>
        </pc:spChg>
        <pc:picChg chg="del">
          <ac:chgData name="Sti ranjith" userId="a497971a6db13d18" providerId="LiveId" clId="{B2B286E4-32D1-4E1D-98D2-C0F336AF0706}" dt="2023-11-01T13:50:39.319" v="20" actId="478"/>
          <ac:picMkLst>
            <pc:docMk/>
            <pc:sldMk cId="1050499325" sldId="268"/>
            <ac:picMk id="4" creationId="{939F35F8-7421-5EE7-A49B-D237443B3DA1}"/>
          </ac:picMkLst>
        </pc:picChg>
      </pc:sldChg>
      <pc:sldChg chg="addSp delSp modSp mod">
        <pc:chgData name="Sti ranjith" userId="a497971a6db13d18" providerId="LiveId" clId="{B2B286E4-32D1-4E1D-98D2-C0F336AF0706}" dt="2023-11-01T14:04:24.133" v="92" actId="1076"/>
        <pc:sldMkLst>
          <pc:docMk/>
          <pc:sldMk cId="81396090" sldId="269"/>
        </pc:sldMkLst>
        <pc:spChg chg="add mod">
          <ac:chgData name="Sti ranjith" userId="a497971a6db13d18" providerId="LiveId" clId="{B2B286E4-32D1-4E1D-98D2-C0F336AF0706}" dt="2023-11-01T14:02:43.322" v="79" actId="20577"/>
          <ac:spMkLst>
            <pc:docMk/>
            <pc:sldMk cId="81396090" sldId="269"/>
            <ac:spMk id="4" creationId="{B0267AF9-A6F3-04AE-ABBB-6F377DC17CE6}"/>
          </ac:spMkLst>
        </pc:spChg>
        <pc:spChg chg="add mod">
          <ac:chgData name="Sti ranjith" userId="a497971a6db13d18" providerId="LiveId" clId="{B2B286E4-32D1-4E1D-98D2-C0F336AF0706}" dt="2023-11-01T14:02:35.302" v="76" actId="1076"/>
          <ac:spMkLst>
            <pc:docMk/>
            <pc:sldMk cId="81396090" sldId="269"/>
            <ac:spMk id="6" creationId="{47813711-A3EA-B162-7B72-9F6FD22A16B0}"/>
          </ac:spMkLst>
        </pc:spChg>
        <pc:spChg chg="add mod">
          <ac:chgData name="Sti ranjith" userId="a497971a6db13d18" providerId="LiveId" clId="{B2B286E4-32D1-4E1D-98D2-C0F336AF0706}" dt="2023-11-01T14:02:59.595" v="81" actId="1076"/>
          <ac:spMkLst>
            <pc:docMk/>
            <pc:sldMk cId="81396090" sldId="269"/>
            <ac:spMk id="8" creationId="{D570E049-5055-783E-5974-E64DFE96E879}"/>
          </ac:spMkLst>
        </pc:spChg>
        <pc:spChg chg="add mod">
          <ac:chgData name="Sti ranjith" userId="a497971a6db13d18" providerId="LiveId" clId="{B2B286E4-32D1-4E1D-98D2-C0F336AF0706}" dt="2023-11-01T14:03:15.196" v="83" actId="1076"/>
          <ac:spMkLst>
            <pc:docMk/>
            <pc:sldMk cId="81396090" sldId="269"/>
            <ac:spMk id="10" creationId="{D88D482F-45CE-0CF9-8D94-6F7F617FCCE8}"/>
          </ac:spMkLst>
        </pc:spChg>
        <pc:spChg chg="add mod">
          <ac:chgData name="Sti ranjith" userId="a497971a6db13d18" providerId="LiveId" clId="{B2B286E4-32D1-4E1D-98D2-C0F336AF0706}" dt="2023-11-01T14:03:27.127" v="85" actId="1076"/>
          <ac:spMkLst>
            <pc:docMk/>
            <pc:sldMk cId="81396090" sldId="269"/>
            <ac:spMk id="12" creationId="{790A8CB0-3000-D943-B65D-892C295B28D0}"/>
          </ac:spMkLst>
        </pc:spChg>
        <pc:spChg chg="add mod">
          <ac:chgData name="Sti ranjith" userId="a497971a6db13d18" providerId="LiveId" clId="{B2B286E4-32D1-4E1D-98D2-C0F336AF0706}" dt="2023-11-01T14:03:46.062" v="87" actId="1076"/>
          <ac:spMkLst>
            <pc:docMk/>
            <pc:sldMk cId="81396090" sldId="269"/>
            <ac:spMk id="14" creationId="{8B7ECE82-1FA1-67F6-4D35-1CC1F5CACC4B}"/>
          </ac:spMkLst>
        </pc:spChg>
        <pc:spChg chg="add mod">
          <ac:chgData name="Sti ranjith" userId="a497971a6db13d18" providerId="LiveId" clId="{B2B286E4-32D1-4E1D-98D2-C0F336AF0706}" dt="2023-11-01T14:04:04.793" v="90" actId="1076"/>
          <ac:spMkLst>
            <pc:docMk/>
            <pc:sldMk cId="81396090" sldId="269"/>
            <ac:spMk id="16" creationId="{D7CCDB72-487F-45B1-980D-62A139A84CE3}"/>
          </ac:spMkLst>
        </pc:spChg>
        <pc:spChg chg="add mod">
          <ac:chgData name="Sti ranjith" userId="a497971a6db13d18" providerId="LiveId" clId="{B2B286E4-32D1-4E1D-98D2-C0F336AF0706}" dt="2023-11-01T14:04:24.133" v="92" actId="1076"/>
          <ac:spMkLst>
            <pc:docMk/>
            <pc:sldMk cId="81396090" sldId="269"/>
            <ac:spMk id="18" creationId="{644B676D-1130-6416-7A2A-8DA2200EDACE}"/>
          </ac:spMkLst>
        </pc:spChg>
        <pc:picChg chg="del">
          <ac:chgData name="Sti ranjith" userId="a497971a6db13d18" providerId="LiveId" clId="{B2B286E4-32D1-4E1D-98D2-C0F336AF0706}" dt="2023-11-01T13:50:43.073" v="21" actId="478"/>
          <ac:picMkLst>
            <pc:docMk/>
            <pc:sldMk cId="81396090" sldId="269"/>
            <ac:picMk id="3" creationId="{5FF01FB2-50EC-3E4E-0F5C-0C89DEB0D4CF}"/>
          </ac:picMkLst>
        </pc:picChg>
      </pc:sldChg>
      <pc:sldChg chg="addSp delSp modSp mod">
        <pc:chgData name="Sti ranjith" userId="a497971a6db13d18" providerId="LiveId" clId="{B2B286E4-32D1-4E1D-98D2-C0F336AF0706}" dt="2023-11-01T14:06:43.267" v="108" actId="1076"/>
        <pc:sldMkLst>
          <pc:docMk/>
          <pc:sldMk cId="4027638793" sldId="270"/>
        </pc:sldMkLst>
        <pc:spChg chg="add mod">
          <ac:chgData name="Sti ranjith" userId="a497971a6db13d18" providerId="LiveId" clId="{B2B286E4-32D1-4E1D-98D2-C0F336AF0706}" dt="2023-11-01T14:04:43.803" v="94" actId="1076"/>
          <ac:spMkLst>
            <pc:docMk/>
            <pc:sldMk cId="4027638793" sldId="270"/>
            <ac:spMk id="4" creationId="{8FCF63AA-CA1D-6C73-4051-3CBAFFDB2578}"/>
          </ac:spMkLst>
        </pc:spChg>
        <pc:spChg chg="add mod">
          <ac:chgData name="Sti ranjith" userId="a497971a6db13d18" providerId="LiveId" clId="{B2B286E4-32D1-4E1D-98D2-C0F336AF0706}" dt="2023-11-01T14:05:08.625" v="96" actId="1076"/>
          <ac:spMkLst>
            <pc:docMk/>
            <pc:sldMk cId="4027638793" sldId="270"/>
            <ac:spMk id="6" creationId="{14545C18-354C-5B6E-595D-210EA78C6C40}"/>
          </ac:spMkLst>
        </pc:spChg>
        <pc:spChg chg="add mod">
          <ac:chgData name="Sti ranjith" userId="a497971a6db13d18" providerId="LiveId" clId="{B2B286E4-32D1-4E1D-98D2-C0F336AF0706}" dt="2023-11-01T14:05:22.278" v="98" actId="1076"/>
          <ac:spMkLst>
            <pc:docMk/>
            <pc:sldMk cId="4027638793" sldId="270"/>
            <ac:spMk id="8" creationId="{6B4837F7-148E-69B6-44BE-E7A22016A8D9}"/>
          </ac:spMkLst>
        </pc:spChg>
        <pc:spChg chg="add mod">
          <ac:chgData name="Sti ranjith" userId="a497971a6db13d18" providerId="LiveId" clId="{B2B286E4-32D1-4E1D-98D2-C0F336AF0706}" dt="2023-11-01T14:05:40.906" v="100" actId="1076"/>
          <ac:spMkLst>
            <pc:docMk/>
            <pc:sldMk cId="4027638793" sldId="270"/>
            <ac:spMk id="10" creationId="{46D675AE-9EE6-D877-54EA-7E9AB36B807E}"/>
          </ac:spMkLst>
        </pc:spChg>
        <pc:spChg chg="add mod">
          <ac:chgData name="Sti ranjith" userId="a497971a6db13d18" providerId="LiveId" clId="{B2B286E4-32D1-4E1D-98D2-C0F336AF0706}" dt="2023-11-01T14:06:04.618" v="103" actId="1076"/>
          <ac:spMkLst>
            <pc:docMk/>
            <pc:sldMk cId="4027638793" sldId="270"/>
            <ac:spMk id="12" creationId="{4A15F9EE-B4F3-6DBA-BB7E-FC3C9A70AB43}"/>
          </ac:spMkLst>
        </pc:spChg>
        <pc:spChg chg="add mod">
          <ac:chgData name="Sti ranjith" userId="a497971a6db13d18" providerId="LiveId" clId="{B2B286E4-32D1-4E1D-98D2-C0F336AF0706}" dt="2023-11-01T14:06:24.645" v="105" actId="1076"/>
          <ac:spMkLst>
            <pc:docMk/>
            <pc:sldMk cId="4027638793" sldId="270"/>
            <ac:spMk id="14" creationId="{DDF99EFD-1D4D-3E11-088A-AD326C78BC19}"/>
          </ac:spMkLst>
        </pc:spChg>
        <pc:spChg chg="add mod">
          <ac:chgData name="Sti ranjith" userId="a497971a6db13d18" providerId="LiveId" clId="{B2B286E4-32D1-4E1D-98D2-C0F336AF0706}" dt="2023-11-01T14:06:43.267" v="108" actId="1076"/>
          <ac:spMkLst>
            <pc:docMk/>
            <pc:sldMk cId="4027638793" sldId="270"/>
            <ac:spMk id="16" creationId="{9304D8C4-6EEC-5A1E-05A7-9BBA25E71AF4}"/>
          </ac:spMkLst>
        </pc:spChg>
        <pc:picChg chg="del">
          <ac:chgData name="Sti ranjith" userId="a497971a6db13d18" providerId="LiveId" clId="{B2B286E4-32D1-4E1D-98D2-C0F336AF0706}" dt="2023-11-01T13:50:56.748" v="22" actId="478"/>
          <ac:picMkLst>
            <pc:docMk/>
            <pc:sldMk cId="4027638793" sldId="270"/>
            <ac:picMk id="2" creationId="{906A13F6-1285-7F0E-6C22-6148E6DCD967}"/>
          </ac:picMkLst>
        </pc:picChg>
      </pc:sldChg>
      <pc:sldChg chg="delSp del mod">
        <pc:chgData name="Sti ranjith" userId="a497971a6db13d18" providerId="LiveId" clId="{B2B286E4-32D1-4E1D-98D2-C0F336AF0706}" dt="2023-11-01T14:06:53.945" v="109" actId="47"/>
        <pc:sldMkLst>
          <pc:docMk/>
          <pc:sldMk cId="3172478822" sldId="271"/>
        </pc:sldMkLst>
        <pc:picChg chg="del">
          <ac:chgData name="Sti ranjith" userId="a497971a6db13d18" providerId="LiveId" clId="{B2B286E4-32D1-4E1D-98D2-C0F336AF0706}" dt="2023-11-01T13:51:07.579" v="23" actId="478"/>
          <ac:picMkLst>
            <pc:docMk/>
            <pc:sldMk cId="3172478822" sldId="271"/>
            <ac:picMk id="2" creationId="{E7157804-D094-7C66-069A-835FABAC4431}"/>
          </ac:picMkLst>
        </pc:picChg>
      </pc:sldChg>
      <pc:sldChg chg="delSp del mod">
        <pc:chgData name="Sti ranjith" userId="a497971a6db13d18" providerId="LiveId" clId="{B2B286E4-32D1-4E1D-98D2-C0F336AF0706}" dt="2023-11-01T14:06:56.153" v="110" actId="47"/>
        <pc:sldMkLst>
          <pc:docMk/>
          <pc:sldMk cId="16067779" sldId="272"/>
        </pc:sldMkLst>
        <pc:picChg chg="del">
          <ac:chgData name="Sti ranjith" userId="a497971a6db13d18" providerId="LiveId" clId="{B2B286E4-32D1-4E1D-98D2-C0F336AF0706}" dt="2023-11-01T13:51:11.801" v="24" actId="478"/>
          <ac:picMkLst>
            <pc:docMk/>
            <pc:sldMk cId="16067779" sldId="272"/>
            <ac:picMk id="2" creationId="{6ACC7AD0-BBE1-D0C8-15AA-7DE4C250B380}"/>
          </ac:picMkLst>
        </pc:picChg>
      </pc:sldChg>
      <pc:sldChg chg="delSp del mod">
        <pc:chgData name="Sti ranjith" userId="a497971a6db13d18" providerId="LiveId" clId="{B2B286E4-32D1-4E1D-98D2-C0F336AF0706}" dt="2023-11-01T14:06:58.234" v="111" actId="47"/>
        <pc:sldMkLst>
          <pc:docMk/>
          <pc:sldMk cId="153195532" sldId="273"/>
        </pc:sldMkLst>
        <pc:picChg chg="del">
          <ac:chgData name="Sti ranjith" userId="a497971a6db13d18" providerId="LiveId" clId="{B2B286E4-32D1-4E1D-98D2-C0F336AF0706}" dt="2023-11-01T13:51:20.186" v="25" actId="478"/>
          <ac:picMkLst>
            <pc:docMk/>
            <pc:sldMk cId="153195532" sldId="273"/>
            <ac:picMk id="2" creationId="{DD1A0BFA-A60C-C509-150D-F0AEF036F8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r:embed="rId2"/>
            <a:stretch>
              <a:fillRect/>
            </a:stretch>
          </p:blipFill>
          <p:spPr>
            <a:xfrm>
              <a:off x="0" y="0"/>
              <a:ext cx="12188825" cy="6856214"/>
            </a:xfrm>
            <a:prstGeom prst="rect">
              <a:avLst/>
            </a:prstGeom>
          </p:spPr>
        </p:pic>
        <p:sp>
          <p:nvSpPr>
            <p:cNvPr id="1048582"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r:embed="rId3"/>
            <a:srcRect/>
            <a:stretch>
              <a:fillRect/>
            </a:stretch>
          </p:blipFill>
          <p:spPr>
            <a:xfrm>
              <a:off x="-16934" y="3147609"/>
              <a:ext cx="2478024" cy="612648"/>
            </a:xfrm>
            <a:prstGeom prst="rect">
              <a:avLst/>
            </a:prstGeom>
          </p:spPr>
        </p:pic>
        <p:pic>
          <p:nvPicPr>
            <p:cNvPr id="2097157" name="Picture 19" descr="HDRibbonTitle-UniformTrim.png"/>
            <p:cNvPicPr>
              <a:picLocks noChangeAspect="1"/>
            </p:cNvPicPr>
            <p:nvPr/>
          </p:nvPicPr>
          <p:blipFill rotWithShape="1">
            <a:blip r:embed="rId3"/>
            <a:srcRect/>
            <a:stretch>
              <a:fillRect/>
            </a:stretch>
          </p:blipFill>
          <p:spPr>
            <a:xfrm>
              <a:off x="9736202" y="3147609"/>
              <a:ext cx="2478024" cy="612648"/>
            </a:xfrm>
            <a:prstGeom prst="rect">
              <a:avLst/>
            </a:prstGeom>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1048584"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t>11/1/2023</a:t>
            </a:fld>
            <a:endParaRPr lang="en-US" dirty="0"/>
          </a:p>
        </p:txBody>
      </p:sp>
      <p:sp>
        <p:nvSpPr>
          <p:cNvPr id="1048586" name="Footer Placeholder 4"/>
          <p:cNvSpPr>
            <a:spLocks noGrp="1"/>
          </p:cNvSpPr>
          <p:nvPr>
            <p:ph type="ftr" sz="quarter" idx="11"/>
          </p:nvPr>
        </p:nvSpPr>
        <p:spPr>
          <a:xfrm>
            <a:off x="2692397" y="5037663"/>
            <a:ext cx="5214635" cy="279400"/>
          </a:xfrm>
        </p:spPr>
        <p:txBody>
          <a:bodyPr/>
          <a:lstStyle/>
          <a:p>
            <a:endParaRPr lang="en-US" dirty="0"/>
          </a:p>
        </p:txBody>
      </p:sp>
      <p:sp>
        <p:nvSpPr>
          <p:cNvPr id="1048587"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t>‹#›</a:t>
            </a:fld>
            <a:endParaRPr lang="en-US" dirty="0"/>
          </a:p>
        </p:txBody>
      </p:sp>
      <p:cxnSp>
        <p:nvCxnSpPr>
          <p:cNvPr id="3145728" name="Straight Connector 14"/>
          <p:cNvCxnSpPr>
            <a:cxnSpLocks/>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1048671"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2"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74" name="Footer Placeholder 5"/>
          <p:cNvSpPr>
            <a:spLocks noGrp="1"/>
          </p:cNvSpPr>
          <p:nvPr>
            <p:ph type="ftr" sz="quarter" idx="11"/>
          </p:nvPr>
        </p:nvSpPr>
        <p:spPr/>
        <p:txBody>
          <a:bodyPr/>
          <a:lstStyle/>
          <a:p>
            <a:endParaRPr lang="en-US" dirty="0"/>
          </a:p>
        </p:txBody>
      </p:sp>
      <p:sp>
        <p:nvSpPr>
          <p:cNvPr id="104867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1048625"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1" name="Straight Connector 14"/>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63"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4"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68"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69"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9"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1048620"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1"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8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4"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86" name="Footer Placeholder 4"/>
          <p:cNvSpPr>
            <a:spLocks noGrp="1"/>
          </p:cNvSpPr>
          <p:nvPr>
            <p:ph type="ftr" sz="quarter" idx="11"/>
          </p:nvPr>
        </p:nvSpPr>
        <p:spPr/>
        <p:txBody>
          <a:bodyPr/>
          <a:lstStyle/>
          <a:p>
            <a:endParaRPr lang="en-US" dirty="0"/>
          </a:p>
        </p:txBody>
      </p:sp>
      <p:sp>
        <p:nvSpPr>
          <p:cNvPr id="104868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88"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89"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35"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36"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7"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2" name="Straight Connector 14"/>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lvl1pPr algn="ctr"/>
          </a:lstStyle>
          <a:p>
            <a:r>
              <a:rPr lang="en-US"/>
              <a:t>Click to edit Master title style</a:t>
            </a:r>
            <a:endParaRPr lang="en-US" dirty="0"/>
          </a:p>
        </p:txBody>
      </p:sp>
      <p:sp>
        <p:nvSpPr>
          <p:cNvPr id="104869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99" name="Footer Placeholder 4"/>
          <p:cNvSpPr>
            <a:spLocks noGrp="1"/>
          </p:cNvSpPr>
          <p:nvPr>
            <p:ph type="ftr" sz="quarter" idx="11"/>
          </p:nvPr>
        </p:nvSpPr>
        <p:spPr/>
        <p:txBody>
          <a:bodyPr/>
          <a:lstStyle/>
          <a:p>
            <a:endParaRPr lang="en-US" dirty="0"/>
          </a:p>
        </p:txBody>
      </p:sp>
      <p:sp>
        <p:nvSpPr>
          <p:cNvPr id="104870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4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7"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1048658"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60" name="Footer Placeholder 4"/>
          <p:cNvSpPr>
            <a:spLocks noGrp="1"/>
          </p:cNvSpPr>
          <p:nvPr>
            <p:ph type="ftr" sz="quarter" idx="11"/>
          </p:nvPr>
        </p:nvSpPr>
        <p:spPr/>
        <p:txBody>
          <a:bodyPr/>
          <a:lstStyle/>
          <a:p>
            <a:endParaRPr lang="en-US" dirty="0"/>
          </a:p>
        </p:txBody>
      </p:sp>
      <p:sp>
        <p:nvSpPr>
          <p:cNvPr id="104866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5" name="Straight Connector 13"/>
          <p:cNvCxnSpPr>
            <a:cxnSpLocks/>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52647F38-B617-4D2F-AE0A-013F0C4D2C57}" type="datetimeFigureOut">
              <a:rPr lang="en-US" dirty="0"/>
              <a:t>11/1/2023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1048642"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44" name="Footer Placeholder 4"/>
          <p:cNvSpPr>
            <a:spLocks noGrp="1"/>
          </p:cNvSpPr>
          <p:nvPr>
            <p:ph type="ftr" sz="quarter" idx="11"/>
          </p:nvPr>
        </p:nvSpPr>
        <p:spPr/>
        <p:txBody>
          <a:bodyPr/>
          <a:lstStyle/>
          <a:p>
            <a:endParaRPr lang="en-US" dirty="0"/>
          </a:p>
        </p:txBody>
      </p:sp>
      <p:sp>
        <p:nvSpPr>
          <p:cNvPr id="104864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3" name="Straight Connector 15"/>
          <p:cNvCxnSpPr>
            <a:cxnSpLocks/>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76" name="Title 1"/>
          <p:cNvSpPr>
            <a:spLocks noGrp="1"/>
          </p:cNvSpPr>
          <p:nvPr>
            <p:ph type="title"/>
          </p:nvPr>
        </p:nvSpPr>
        <p:spPr/>
        <p:txBody>
          <a:bodyPr/>
          <a:lstStyle/>
          <a:p>
            <a:r>
              <a:rPr lang="en-US"/>
              <a:t>Click to edit Master title style</a:t>
            </a:r>
            <a:endParaRPr lang="en-US" dirty="0"/>
          </a:p>
        </p:txBody>
      </p:sp>
      <p:sp>
        <p:nvSpPr>
          <p:cNvPr id="1048677"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Date Placeholder 4"/>
          <p:cNvSpPr>
            <a:spLocks noGrp="1"/>
          </p:cNvSpPr>
          <p:nvPr>
            <p:ph type="dt" sz="half" idx="10"/>
          </p:nvPr>
        </p:nvSpPr>
        <p:spPr/>
        <p:txBody>
          <a:bodyPr/>
          <a:lstStyle/>
          <a:p>
            <a:fld id="{05BFA754-D5C3-4E66-96A6-867B257F58DC}" type="datetimeFigureOut">
              <a:rPr lang="en-US" dirty="0"/>
              <a:t>11/1/2023</a:t>
            </a:fld>
            <a:endParaRPr lang="en-US" dirty="0"/>
          </a:p>
        </p:txBody>
      </p:sp>
      <p:sp>
        <p:nvSpPr>
          <p:cNvPr id="1048680" name="Footer Placeholder 5"/>
          <p:cNvSpPr>
            <a:spLocks noGrp="1"/>
          </p:cNvSpPr>
          <p:nvPr>
            <p:ph type="ftr" sz="quarter" idx="11"/>
          </p:nvPr>
        </p:nvSpPr>
        <p:spPr/>
        <p:txBody>
          <a:bodyPr/>
          <a:lstStyle/>
          <a:p>
            <a:endParaRPr lang="en-US" dirty="0"/>
          </a:p>
        </p:txBody>
      </p:sp>
      <p:sp>
        <p:nvSpPr>
          <p:cNvPr id="1048681"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endParaRPr lang="en-US" dirty="0"/>
          </a:p>
        </p:txBody>
      </p:sp>
      <p:sp>
        <p:nvSpPr>
          <p:cNvPr id="1048647"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0"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6"/>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52" name="Footer Placeholder 7"/>
          <p:cNvSpPr>
            <a:spLocks noGrp="1"/>
          </p:cNvSpPr>
          <p:nvPr>
            <p:ph type="ftr" sz="quarter" idx="11"/>
          </p:nvPr>
        </p:nvSpPr>
        <p:spPr/>
        <p:txBody>
          <a:bodyPr/>
          <a:lstStyle/>
          <a:p>
            <a:endParaRPr lang="en-US" dirty="0"/>
          </a:p>
        </p:txBody>
      </p:sp>
      <p:sp>
        <p:nvSpPr>
          <p:cNvPr id="104865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4" name="Straight Connector 1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t>Click to edit Master title style</a:t>
            </a:r>
            <a:endParaRPr lang="en-US" dirty="0"/>
          </a:p>
        </p:txBody>
      </p:sp>
      <p:sp>
        <p:nvSpPr>
          <p:cNvPr id="1048616" name="Date Placeholder 2"/>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17" name="Footer Placeholder 3"/>
          <p:cNvSpPr>
            <a:spLocks noGrp="1"/>
          </p:cNvSpPr>
          <p:nvPr>
            <p:ph type="ftr" sz="quarter" idx="11"/>
          </p:nvPr>
        </p:nvSpPr>
        <p:spPr/>
        <p:txBody>
          <a:bodyPr/>
          <a:lstStyle/>
          <a:p>
            <a:endParaRPr lang="en-US" dirty="0"/>
          </a:p>
        </p:txBody>
      </p:sp>
      <p:sp>
        <p:nvSpPr>
          <p:cNvPr id="104861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55" name="Footer Placeholder 2"/>
          <p:cNvSpPr>
            <a:spLocks noGrp="1"/>
          </p:cNvSpPr>
          <p:nvPr>
            <p:ph type="ftr" sz="quarter" idx="11"/>
          </p:nvPr>
        </p:nvSpPr>
        <p:spPr/>
        <p:txBody>
          <a:bodyPr/>
          <a:lstStyle/>
          <a:p>
            <a:endParaRPr lang="en-US" dirty="0"/>
          </a:p>
        </p:txBody>
      </p:sp>
      <p:sp>
        <p:nvSpPr>
          <p:cNvPr id="104865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1048691"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94" name="Footer Placeholder 5"/>
          <p:cNvSpPr>
            <a:spLocks noGrp="1"/>
          </p:cNvSpPr>
          <p:nvPr>
            <p:ph type="ftr" sz="quarter" idx="11"/>
          </p:nvPr>
        </p:nvSpPr>
        <p:spPr/>
        <p:txBody>
          <a:bodyPr/>
          <a:lstStyle/>
          <a:p>
            <a:endParaRPr lang="en-US" dirty="0"/>
          </a:p>
        </p:txBody>
      </p:sp>
      <p:sp>
        <p:nvSpPr>
          <p:cNvPr id="104869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9" name="Straight Connector 15"/>
          <p:cNvCxnSpPr>
            <a:cxnSpLocks/>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048630"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1"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B61BEF0D-F0BB-DE4B-95CE-6DB70DBA9567}" type="datetimeFigureOut">
              <a:rPr lang="en-US" dirty="0"/>
              <a:t>11/1/2023</a:t>
            </a:fld>
            <a:endParaRPr lang="en-US" dirty="0"/>
          </a:p>
        </p:txBody>
      </p:sp>
      <p:sp>
        <p:nvSpPr>
          <p:cNvPr id="1048633" name="Footer Placeholder 5"/>
          <p:cNvSpPr>
            <a:spLocks noGrp="1"/>
          </p:cNvSpPr>
          <p:nvPr>
            <p:ph type="ftr" sz="quarter" idx="11"/>
          </p:nvPr>
        </p:nvSpPr>
        <p:spPr/>
        <p:txBody>
          <a:bodyPr/>
          <a:lstStyle/>
          <a:p>
            <a:endParaRPr lang="en-US" dirty="0"/>
          </a:p>
        </p:txBody>
      </p:sp>
      <p:sp>
        <p:nvSpPr>
          <p:cNvPr id="1048634"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r:embed="rId19"/>
            <a:stretch>
              <a:fillRect/>
            </a:stretch>
          </p:blipFill>
          <p:spPr>
            <a:xfrm>
              <a:off x="0" y="0"/>
              <a:ext cx="12188825" cy="6856214"/>
            </a:xfrm>
            <a:prstGeom prst="rect">
              <a:avLst/>
            </a:prstGeom>
          </p:spPr>
        </p:pic>
        <p:sp>
          <p:nvSpPr>
            <p:cNvPr id="1048576"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r:embed="rId20"/>
            <a:srcRect/>
            <a:stretch>
              <a:fillRect/>
            </a:stretch>
          </p:blipFill>
          <p:spPr>
            <a:xfrm>
              <a:off x="-15736" y="3153832"/>
              <a:ext cx="777240" cy="606425"/>
            </a:xfrm>
            <a:prstGeom prst="rect">
              <a:avLst/>
            </a:prstGeom>
          </p:spPr>
        </p:pic>
        <p:pic>
          <p:nvPicPr>
            <p:cNvPr id="2097154" name="Picture 10" descr="HDRibbonContent-UniformTrim.png"/>
            <p:cNvPicPr>
              <a:picLocks noChangeAspect="1"/>
            </p:cNvPicPr>
            <p:nvPr/>
          </p:nvPicPr>
          <p:blipFill rotWithShape="1">
            <a:blip r:embed="rId20"/>
            <a:srcRect/>
            <a:stretch>
              <a:fillRect/>
            </a:stretch>
          </p:blipFill>
          <p:spPr>
            <a:xfrm>
              <a:off x="11436986" y="3153832"/>
              <a:ext cx="777240" cy="606425"/>
            </a:xfrm>
            <a:prstGeom prst="rect">
              <a:avLst/>
            </a:prstGeom>
          </p:spPr>
        </p:pic>
      </p:grpSp>
      <p:sp>
        <p:nvSpPr>
          <p:cNvPr id="1048577"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11/1/2023</a:t>
            </a:fld>
            <a:endParaRPr lang="en-US" dirty="0"/>
          </a:p>
        </p:txBody>
      </p:sp>
      <p:sp>
        <p:nvSpPr>
          <p:cNvPr id="1048580"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1"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2382909" y="2099728"/>
            <a:ext cx="7426181" cy="1557869"/>
          </a:xfrm>
        </p:spPr>
        <p:txBody>
          <a:bodyPr/>
          <a:lstStyle/>
          <a:p>
            <a:r>
              <a:rPr lang="en-US" b="1" dirty="0">
                <a:solidFill>
                  <a:schemeClr val="bg1">
                    <a:lumMod val="10000"/>
                  </a:schemeClr>
                </a:solidFill>
              </a:rPr>
              <a:t>Predicting House Prices using Machine Learning</a:t>
            </a:r>
          </a:p>
        </p:txBody>
      </p:sp>
      <p:sp>
        <p:nvSpPr>
          <p:cNvPr id="1048589" name="Subtitle 2"/>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Final Submission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52577" y="1253596"/>
            <a:ext cx="9601196" cy="1303867"/>
          </a:xfrm>
        </p:spPr>
        <p:txBody>
          <a:bodyPr/>
          <a:lstStyle/>
          <a:p>
            <a:r>
              <a:rPr lang="en-IN" b="1" dirty="0"/>
              <a:t>Model Evaluation</a:t>
            </a:r>
            <a:endParaRPr lang="en-US" b="1" dirty="0"/>
          </a:p>
        </p:txBody>
      </p:sp>
      <p:sp>
        <p:nvSpPr>
          <p:cNvPr id="1048612" name="Content Placeholder 4"/>
          <p:cNvSpPr>
            <a:spLocks noGrp="1"/>
          </p:cNvSpPr>
          <p:nvPr>
            <p:ph idx="1"/>
          </p:nvPr>
        </p:nvSpPr>
        <p:spPr/>
        <p:txBody>
          <a:bodyPr/>
          <a:lstStyle/>
          <a:p>
            <a:pPr marL="0" indent="0">
              <a:buNone/>
            </a:pPr>
            <a:endParaRPr lang="en-IN" dirty="0"/>
          </a:p>
        </p:txBody>
      </p:sp>
      <p:pic>
        <p:nvPicPr>
          <p:cNvPr id="2097163" name="Picture 6"/>
          <p:cNvPicPr>
            <a:picLocks noChangeAspect="1"/>
          </p:cNvPicPr>
          <p:nvPr/>
        </p:nvPicPr>
        <p:blipFill>
          <a:blip r:embed="rId2"/>
          <a:stretch>
            <a:fillRect/>
          </a:stretch>
        </p:blipFill>
        <p:spPr>
          <a:xfrm>
            <a:off x="1295401" y="2428568"/>
            <a:ext cx="6472083" cy="3447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1AB388-A9FA-5361-6B9C-374FE0F09DB6}"/>
              </a:ext>
            </a:extLst>
          </p:cNvPr>
          <p:cNvSpPr txBox="1"/>
          <p:nvPr/>
        </p:nvSpPr>
        <p:spPr>
          <a:xfrm>
            <a:off x="1002890" y="825911"/>
            <a:ext cx="8150942" cy="2308324"/>
          </a:xfrm>
          <a:prstGeom prst="rect">
            <a:avLst/>
          </a:prstGeom>
          <a:noFill/>
        </p:spPr>
        <p:txBody>
          <a:bodyPr wrap="square">
            <a:spAutoFit/>
          </a:bodyPr>
          <a:lstStyle/>
          <a:p>
            <a:r>
              <a:rPr lang="en-IN" dirty="0"/>
              <a:t># importing </a:t>
            </a:r>
            <a:r>
              <a:rPr lang="en-IN" dirty="0" err="1"/>
              <a:t>librarires</a:t>
            </a:r>
            <a:endParaRPr lang="en-IN" dirty="0"/>
          </a:p>
          <a:p>
            <a:r>
              <a:rPr lang="en-IN" dirty="0"/>
              <a:t>import </a:t>
            </a:r>
            <a:r>
              <a:rPr lang="en-IN" dirty="0" err="1"/>
              <a:t>numpy</a:t>
            </a:r>
            <a:r>
              <a:rPr lang="en-IN" dirty="0"/>
              <a:t> as np # linear algebra</a:t>
            </a:r>
          </a:p>
          <a:p>
            <a:r>
              <a:rPr lang="en-IN" dirty="0"/>
              <a:t>import pandas as pd # data processing, CSV file I/O (e.g. </a:t>
            </a:r>
            <a:r>
              <a:rPr lang="en-IN" dirty="0" err="1"/>
              <a:t>pd.read_csv</a:t>
            </a:r>
            <a:r>
              <a:rPr lang="en-IN" dirty="0"/>
              <a:t>)</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r>
              <a:rPr lang="en-IN" dirty="0" err="1"/>
              <a:t>sns.set_style</a:t>
            </a:r>
            <a:r>
              <a:rPr lang="en-IN" dirty="0"/>
              <a:t>('</a:t>
            </a:r>
            <a:r>
              <a:rPr lang="en-IN" dirty="0" err="1"/>
              <a:t>whitegrid</a:t>
            </a:r>
            <a:r>
              <a:rPr lang="en-IN" dirty="0"/>
              <a:t>')</a:t>
            </a:r>
          </a:p>
          <a:p>
            <a:r>
              <a:rPr lang="en-IN" dirty="0"/>
              <a:t>%matplotlib inline</a:t>
            </a:r>
          </a:p>
          <a:p>
            <a:r>
              <a:rPr lang="en-IN" dirty="0"/>
              <a:t>#sns.set_style('whitegrid')</a:t>
            </a:r>
          </a:p>
        </p:txBody>
      </p:sp>
      <p:sp>
        <p:nvSpPr>
          <p:cNvPr id="9" name="TextBox 8">
            <a:extLst>
              <a:ext uri="{FF2B5EF4-FFF2-40B4-BE49-F238E27FC236}">
                <a16:creationId xmlns:a16="http://schemas.microsoft.com/office/drawing/2014/main" id="{9148049A-4A7E-8A29-B2ED-2FC27E9EC81C}"/>
              </a:ext>
            </a:extLst>
          </p:cNvPr>
          <p:cNvSpPr txBox="1"/>
          <p:nvPr/>
        </p:nvSpPr>
        <p:spPr>
          <a:xfrm>
            <a:off x="1001079" y="3134235"/>
            <a:ext cx="8150942" cy="1200329"/>
          </a:xfrm>
          <a:prstGeom prst="rect">
            <a:avLst/>
          </a:prstGeom>
          <a:noFill/>
        </p:spPr>
        <p:txBody>
          <a:bodyPr wrap="square">
            <a:spAutoFit/>
          </a:bodyPr>
          <a:lstStyle/>
          <a:p>
            <a:r>
              <a:rPr lang="en-US" dirty="0"/>
              <a:t># loading csv data to </a:t>
            </a:r>
            <a:r>
              <a:rPr lang="en-US" dirty="0" err="1"/>
              <a:t>dataframe</a:t>
            </a:r>
            <a:r>
              <a:rPr lang="en-US" dirty="0"/>
              <a:t> </a:t>
            </a:r>
          </a:p>
          <a:p>
            <a:r>
              <a:rPr lang="en-US" dirty="0" err="1"/>
              <a:t>USA_Housing</a:t>
            </a:r>
            <a:r>
              <a:rPr lang="en-US" dirty="0"/>
              <a:t> = </a:t>
            </a:r>
            <a:r>
              <a:rPr lang="en-US" dirty="0" err="1"/>
              <a:t>pd.read_csv</a:t>
            </a:r>
            <a:r>
              <a:rPr lang="en-US" dirty="0"/>
              <a:t>('../input/USA_Housing.csv')</a:t>
            </a:r>
          </a:p>
          <a:p>
            <a:r>
              <a:rPr lang="en-US" dirty="0"/>
              <a:t># checking out the Data</a:t>
            </a:r>
          </a:p>
          <a:p>
            <a:r>
              <a:rPr lang="en-US" dirty="0" err="1"/>
              <a:t>USA_Housing.head</a:t>
            </a:r>
            <a:r>
              <a:rPr lang="en-US" dirty="0"/>
              <a:t>()</a:t>
            </a:r>
            <a:endParaRPr lang="en-IN" dirty="0"/>
          </a:p>
        </p:txBody>
      </p:sp>
      <p:sp>
        <p:nvSpPr>
          <p:cNvPr id="11" name="TextBox 10">
            <a:extLst>
              <a:ext uri="{FF2B5EF4-FFF2-40B4-BE49-F238E27FC236}">
                <a16:creationId xmlns:a16="http://schemas.microsoft.com/office/drawing/2014/main" id="{BA5D5A71-EEDE-3860-992E-ADB0C58886FE}"/>
              </a:ext>
            </a:extLst>
          </p:cNvPr>
          <p:cNvSpPr txBox="1"/>
          <p:nvPr/>
        </p:nvSpPr>
        <p:spPr>
          <a:xfrm>
            <a:off x="999268" y="4334564"/>
            <a:ext cx="6296526" cy="1200329"/>
          </a:xfrm>
          <a:prstGeom prst="rect">
            <a:avLst/>
          </a:prstGeom>
          <a:noFill/>
        </p:spPr>
        <p:txBody>
          <a:bodyPr wrap="square">
            <a:spAutoFit/>
          </a:bodyPr>
          <a:lstStyle/>
          <a:p>
            <a:r>
              <a:rPr lang="en-US" dirty="0"/>
              <a:t>#checking columns and total records</a:t>
            </a:r>
          </a:p>
          <a:p>
            <a:r>
              <a:rPr lang="en-US" dirty="0"/>
              <a:t>USA_Housing.info()</a:t>
            </a:r>
          </a:p>
          <a:p>
            <a:r>
              <a:rPr lang="en-IN" dirty="0" err="1"/>
              <a:t>USA_Housing.describe</a:t>
            </a:r>
            <a:r>
              <a:rPr lang="en-IN" dirty="0"/>
              <a:t>()</a:t>
            </a:r>
            <a:endParaRPr lang="en-US" dirty="0"/>
          </a:p>
          <a:p>
            <a:r>
              <a:rPr lang="en-IN" dirty="0" err="1"/>
              <a:t>sns.pairplot</a:t>
            </a:r>
            <a:r>
              <a:rPr lang="en-IN" dirty="0"/>
              <a:t>(</a:t>
            </a:r>
            <a:r>
              <a:rPr lang="en-IN" dirty="0" err="1"/>
              <a:t>USA_Housing</a:t>
            </a:r>
            <a:r>
              <a:rPr lang="en-IN" dirty="0"/>
              <a:t>)</a:t>
            </a:r>
          </a:p>
        </p:txBody>
      </p:sp>
    </p:spTree>
    <p:extLst>
      <p:ext uri="{BB962C8B-B14F-4D97-AF65-F5344CB8AC3E}">
        <p14:creationId xmlns:p14="http://schemas.microsoft.com/office/powerpoint/2010/main" val="162280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DFAE4-57AC-473F-B9BA-D3892681EC54}"/>
              </a:ext>
            </a:extLst>
          </p:cNvPr>
          <p:cNvSpPr txBox="1"/>
          <p:nvPr/>
        </p:nvSpPr>
        <p:spPr>
          <a:xfrm>
            <a:off x="1323473" y="1050576"/>
            <a:ext cx="6112042" cy="369332"/>
          </a:xfrm>
          <a:prstGeom prst="rect">
            <a:avLst/>
          </a:prstGeom>
          <a:noFill/>
        </p:spPr>
        <p:txBody>
          <a:bodyPr wrap="square">
            <a:spAutoFit/>
          </a:bodyPr>
          <a:lstStyle/>
          <a:p>
            <a:pPr algn="l"/>
            <a:r>
              <a:rPr lang="en-US" b="1" i="0" dirty="0">
                <a:effectLst/>
                <a:latin typeface="-apple-system"/>
              </a:rPr>
              <a:t>Distribution of Housing Price Across USA</a:t>
            </a:r>
          </a:p>
        </p:txBody>
      </p:sp>
      <p:sp>
        <p:nvSpPr>
          <p:cNvPr id="6" name="TextBox 5">
            <a:extLst>
              <a:ext uri="{FF2B5EF4-FFF2-40B4-BE49-F238E27FC236}">
                <a16:creationId xmlns:a16="http://schemas.microsoft.com/office/drawing/2014/main" id="{086C86B7-F316-1815-9870-A5C36BD6C87F}"/>
              </a:ext>
            </a:extLst>
          </p:cNvPr>
          <p:cNvSpPr txBox="1"/>
          <p:nvPr/>
        </p:nvSpPr>
        <p:spPr>
          <a:xfrm>
            <a:off x="1323473" y="1345797"/>
            <a:ext cx="6112042" cy="646331"/>
          </a:xfrm>
          <a:prstGeom prst="rect">
            <a:avLst/>
          </a:prstGeom>
          <a:noFill/>
        </p:spPr>
        <p:txBody>
          <a:bodyPr wrap="square">
            <a:spAutoFit/>
          </a:bodyPr>
          <a:lstStyle/>
          <a:p>
            <a:r>
              <a:rPr lang="en-IN" dirty="0" err="1"/>
              <a:t>sns.distplot</a:t>
            </a:r>
            <a:r>
              <a:rPr lang="en-IN" dirty="0"/>
              <a:t>(</a:t>
            </a:r>
            <a:r>
              <a:rPr lang="en-IN" dirty="0" err="1"/>
              <a:t>USA_Housing</a:t>
            </a:r>
            <a:r>
              <a:rPr lang="en-IN" dirty="0"/>
              <a:t>['Price'],</a:t>
            </a:r>
            <a:r>
              <a:rPr lang="en-IN" dirty="0" err="1"/>
              <a:t>hist_kws</a:t>
            </a:r>
            <a:r>
              <a:rPr lang="en-IN" dirty="0"/>
              <a:t>=</a:t>
            </a:r>
            <a:r>
              <a:rPr lang="en-IN" dirty="0" err="1"/>
              <a:t>dict</a:t>
            </a:r>
            <a:r>
              <a:rPr lang="en-IN" dirty="0"/>
              <a:t>(</a:t>
            </a:r>
            <a:r>
              <a:rPr lang="en-IN" dirty="0" err="1"/>
              <a:t>edgecolor</a:t>
            </a:r>
            <a:r>
              <a:rPr lang="en-IN" dirty="0"/>
              <a:t>="black", linewidth=1),</a:t>
            </a:r>
            <a:r>
              <a:rPr lang="en-IN" dirty="0" err="1"/>
              <a:t>color</a:t>
            </a:r>
            <a:r>
              <a:rPr lang="en-IN" dirty="0"/>
              <a:t>='Blue')</a:t>
            </a:r>
          </a:p>
        </p:txBody>
      </p:sp>
      <p:sp>
        <p:nvSpPr>
          <p:cNvPr id="8" name="TextBox 7">
            <a:extLst>
              <a:ext uri="{FF2B5EF4-FFF2-40B4-BE49-F238E27FC236}">
                <a16:creationId xmlns:a16="http://schemas.microsoft.com/office/drawing/2014/main" id="{86025547-EFA1-A099-5AA4-8377D38248C5}"/>
              </a:ext>
            </a:extLst>
          </p:cNvPr>
          <p:cNvSpPr txBox="1"/>
          <p:nvPr/>
        </p:nvSpPr>
        <p:spPr>
          <a:xfrm>
            <a:off x="1323473" y="1952854"/>
            <a:ext cx="6112042" cy="923330"/>
          </a:xfrm>
          <a:prstGeom prst="rect">
            <a:avLst/>
          </a:prstGeom>
          <a:noFill/>
        </p:spPr>
        <p:txBody>
          <a:bodyPr wrap="square">
            <a:spAutoFit/>
          </a:bodyPr>
          <a:lstStyle/>
          <a:p>
            <a:r>
              <a:rPr lang="en-US" dirty="0"/>
              <a:t>#Displaying correlation among all the columns </a:t>
            </a:r>
          </a:p>
          <a:p>
            <a:r>
              <a:rPr lang="en-US" dirty="0" err="1"/>
              <a:t>USA_Housing.corr</a:t>
            </a:r>
            <a:r>
              <a:rPr lang="en-US" dirty="0"/>
              <a:t>()</a:t>
            </a:r>
          </a:p>
          <a:p>
            <a:endParaRPr lang="en-IN" dirty="0"/>
          </a:p>
        </p:txBody>
      </p:sp>
      <p:sp>
        <p:nvSpPr>
          <p:cNvPr id="10" name="TextBox 9">
            <a:extLst>
              <a:ext uri="{FF2B5EF4-FFF2-40B4-BE49-F238E27FC236}">
                <a16:creationId xmlns:a16="http://schemas.microsoft.com/office/drawing/2014/main" id="{A1894591-16D2-8C82-3A87-925EDACD4BFD}"/>
              </a:ext>
            </a:extLst>
          </p:cNvPr>
          <p:cNvSpPr txBox="1"/>
          <p:nvPr/>
        </p:nvSpPr>
        <p:spPr>
          <a:xfrm>
            <a:off x="1299408" y="2566160"/>
            <a:ext cx="6112042" cy="369332"/>
          </a:xfrm>
          <a:prstGeom prst="rect">
            <a:avLst/>
          </a:prstGeom>
          <a:noFill/>
        </p:spPr>
        <p:txBody>
          <a:bodyPr wrap="square">
            <a:spAutoFit/>
          </a:bodyPr>
          <a:lstStyle/>
          <a:p>
            <a:pPr algn="l"/>
            <a:r>
              <a:rPr lang="en-US" b="1" i="0" dirty="0">
                <a:effectLst/>
                <a:latin typeface="-apple-system"/>
              </a:rPr>
              <a:t>Displaying correlation among all the columns using Heat Map</a:t>
            </a:r>
          </a:p>
        </p:txBody>
      </p:sp>
      <p:sp>
        <p:nvSpPr>
          <p:cNvPr id="12" name="TextBox 11">
            <a:extLst>
              <a:ext uri="{FF2B5EF4-FFF2-40B4-BE49-F238E27FC236}">
                <a16:creationId xmlns:a16="http://schemas.microsoft.com/office/drawing/2014/main" id="{8795D43D-51E9-CB22-5CD2-87706D482B52}"/>
              </a:ext>
            </a:extLst>
          </p:cNvPr>
          <p:cNvSpPr txBox="1"/>
          <p:nvPr/>
        </p:nvSpPr>
        <p:spPr>
          <a:xfrm>
            <a:off x="1339514" y="2817826"/>
            <a:ext cx="6112042" cy="369332"/>
          </a:xfrm>
          <a:prstGeom prst="rect">
            <a:avLst/>
          </a:prstGeom>
          <a:noFill/>
        </p:spPr>
        <p:txBody>
          <a:bodyPr wrap="square">
            <a:spAutoFit/>
          </a:bodyPr>
          <a:lstStyle/>
          <a:p>
            <a:r>
              <a:rPr lang="en-US" dirty="0" err="1"/>
              <a:t>sns.heatmap</a:t>
            </a:r>
            <a:r>
              <a:rPr lang="en-US" dirty="0"/>
              <a:t>(</a:t>
            </a:r>
            <a:r>
              <a:rPr lang="en-US" dirty="0" err="1"/>
              <a:t>USA_Housing.corr</a:t>
            </a:r>
            <a:r>
              <a:rPr lang="en-US" dirty="0"/>
              <a:t>(), </a:t>
            </a:r>
            <a:r>
              <a:rPr lang="en-US" dirty="0" err="1"/>
              <a:t>annot</a:t>
            </a:r>
            <a:r>
              <a:rPr lang="en-US" dirty="0"/>
              <a:t> = True)</a:t>
            </a:r>
            <a:endParaRPr lang="en-IN" dirty="0"/>
          </a:p>
        </p:txBody>
      </p:sp>
      <p:sp>
        <p:nvSpPr>
          <p:cNvPr id="14" name="TextBox 13">
            <a:extLst>
              <a:ext uri="{FF2B5EF4-FFF2-40B4-BE49-F238E27FC236}">
                <a16:creationId xmlns:a16="http://schemas.microsoft.com/office/drawing/2014/main" id="{0FD68AC3-21E7-F2C6-B2DE-3002D5D794AC}"/>
              </a:ext>
            </a:extLst>
          </p:cNvPr>
          <p:cNvSpPr txBox="1"/>
          <p:nvPr/>
        </p:nvSpPr>
        <p:spPr>
          <a:xfrm>
            <a:off x="1323473" y="3175906"/>
            <a:ext cx="6112042" cy="369332"/>
          </a:xfrm>
          <a:prstGeom prst="rect">
            <a:avLst/>
          </a:prstGeom>
          <a:noFill/>
        </p:spPr>
        <p:txBody>
          <a:bodyPr wrap="square">
            <a:spAutoFit/>
          </a:bodyPr>
          <a:lstStyle/>
          <a:p>
            <a:pPr algn="l"/>
            <a:r>
              <a:rPr lang="en-US" b="1" i="0" dirty="0">
                <a:effectLst/>
                <a:latin typeface="-apple-system"/>
              </a:rPr>
              <a:t>Training a Linear Regression Model</a:t>
            </a:r>
          </a:p>
        </p:txBody>
      </p:sp>
      <p:sp>
        <p:nvSpPr>
          <p:cNvPr id="16" name="TextBox 15">
            <a:extLst>
              <a:ext uri="{FF2B5EF4-FFF2-40B4-BE49-F238E27FC236}">
                <a16:creationId xmlns:a16="http://schemas.microsoft.com/office/drawing/2014/main" id="{064737E8-05BC-7308-6BD9-969299699A1F}"/>
              </a:ext>
            </a:extLst>
          </p:cNvPr>
          <p:cNvSpPr txBox="1"/>
          <p:nvPr/>
        </p:nvSpPr>
        <p:spPr>
          <a:xfrm>
            <a:off x="1339514" y="3545238"/>
            <a:ext cx="6112042" cy="646331"/>
          </a:xfrm>
          <a:prstGeom prst="rect">
            <a:avLst/>
          </a:prstGeom>
          <a:noFill/>
        </p:spPr>
        <p:txBody>
          <a:bodyPr wrap="square">
            <a:spAutoFit/>
          </a:bodyPr>
          <a:lstStyle/>
          <a:p>
            <a:r>
              <a:rPr lang="en-IN" dirty="0"/>
              <a:t>#Getting all </a:t>
            </a:r>
            <a:r>
              <a:rPr lang="en-IN" dirty="0" err="1"/>
              <a:t>Coulmn</a:t>
            </a:r>
            <a:r>
              <a:rPr lang="en-IN" dirty="0"/>
              <a:t> names</a:t>
            </a:r>
          </a:p>
          <a:p>
            <a:r>
              <a:rPr lang="en-IN" dirty="0" err="1"/>
              <a:t>USA_Housing.columns</a:t>
            </a:r>
            <a:endParaRPr lang="en-IN" dirty="0"/>
          </a:p>
        </p:txBody>
      </p:sp>
      <p:sp>
        <p:nvSpPr>
          <p:cNvPr id="18" name="TextBox 17">
            <a:extLst>
              <a:ext uri="{FF2B5EF4-FFF2-40B4-BE49-F238E27FC236}">
                <a16:creationId xmlns:a16="http://schemas.microsoft.com/office/drawing/2014/main" id="{03764DEB-3AE6-32EB-CE0C-3F4558C2E619}"/>
              </a:ext>
            </a:extLst>
          </p:cNvPr>
          <p:cNvSpPr txBox="1"/>
          <p:nvPr/>
        </p:nvSpPr>
        <p:spPr>
          <a:xfrm>
            <a:off x="1323473" y="4191569"/>
            <a:ext cx="6112042" cy="1754326"/>
          </a:xfrm>
          <a:prstGeom prst="rect">
            <a:avLst/>
          </a:prstGeom>
          <a:noFill/>
        </p:spPr>
        <p:txBody>
          <a:bodyPr wrap="square">
            <a:spAutoFit/>
          </a:bodyPr>
          <a:lstStyle/>
          <a:p>
            <a:r>
              <a:rPr lang="en-US" dirty="0"/>
              <a:t># Columns as Features</a:t>
            </a:r>
          </a:p>
          <a:p>
            <a:r>
              <a:rPr lang="en-US" dirty="0"/>
              <a:t>X = </a:t>
            </a:r>
            <a:r>
              <a:rPr lang="en-US" dirty="0" err="1"/>
              <a:t>USA_Housing</a:t>
            </a:r>
            <a:r>
              <a:rPr lang="en-US" dirty="0"/>
              <a:t>[['Avg. Area Income', 'Avg. Area House Age', 'Avg. Area Number of Rooms',</a:t>
            </a:r>
          </a:p>
          <a:p>
            <a:r>
              <a:rPr lang="en-US" dirty="0"/>
              <a:t>       'Avg. Area Number of Bedrooms', 'Area Population’]]</a:t>
            </a:r>
          </a:p>
          <a:p>
            <a:r>
              <a:rPr lang="en-US" dirty="0"/>
              <a:t># Price is my Target Variable, what we trying to predict</a:t>
            </a:r>
          </a:p>
          <a:p>
            <a:r>
              <a:rPr lang="en-US" dirty="0"/>
              <a:t>y = </a:t>
            </a:r>
            <a:r>
              <a:rPr lang="en-US" dirty="0" err="1"/>
              <a:t>USA_Housing</a:t>
            </a:r>
            <a:r>
              <a:rPr lang="en-US" dirty="0"/>
              <a:t>['Price']</a:t>
            </a:r>
            <a:endParaRPr lang="en-IN" dirty="0"/>
          </a:p>
        </p:txBody>
      </p:sp>
    </p:spTree>
    <p:extLst>
      <p:ext uri="{BB962C8B-B14F-4D97-AF65-F5344CB8AC3E}">
        <p14:creationId xmlns:p14="http://schemas.microsoft.com/office/powerpoint/2010/main" val="105049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267AF9-A6F3-04AE-ABBB-6F377DC17CE6}"/>
              </a:ext>
            </a:extLst>
          </p:cNvPr>
          <p:cNvSpPr txBox="1"/>
          <p:nvPr/>
        </p:nvSpPr>
        <p:spPr>
          <a:xfrm>
            <a:off x="1307432" y="1034534"/>
            <a:ext cx="6112042" cy="369332"/>
          </a:xfrm>
          <a:prstGeom prst="rect">
            <a:avLst/>
          </a:prstGeom>
          <a:noFill/>
        </p:spPr>
        <p:txBody>
          <a:bodyPr wrap="square">
            <a:spAutoFit/>
          </a:bodyPr>
          <a:lstStyle/>
          <a:p>
            <a:pPr algn="l"/>
            <a:r>
              <a:rPr lang="en-IN" b="1" i="0" dirty="0">
                <a:effectLst/>
                <a:latin typeface="-apple-system"/>
              </a:rPr>
              <a:t>Training the Mode</a:t>
            </a:r>
            <a:r>
              <a:rPr lang="en-IN" b="1" dirty="0">
                <a:latin typeface="-apple-system"/>
              </a:rPr>
              <a:t>l</a:t>
            </a:r>
            <a:endParaRPr lang="en-IN" b="1" i="0" dirty="0">
              <a:effectLst/>
              <a:latin typeface="-apple-system"/>
            </a:endParaRPr>
          </a:p>
        </p:txBody>
      </p:sp>
      <p:sp>
        <p:nvSpPr>
          <p:cNvPr id="6" name="TextBox 5">
            <a:extLst>
              <a:ext uri="{FF2B5EF4-FFF2-40B4-BE49-F238E27FC236}">
                <a16:creationId xmlns:a16="http://schemas.microsoft.com/office/drawing/2014/main" id="{47813711-A3EA-B162-7B72-9F6FD22A16B0}"/>
              </a:ext>
            </a:extLst>
          </p:cNvPr>
          <p:cNvSpPr txBox="1"/>
          <p:nvPr/>
        </p:nvSpPr>
        <p:spPr>
          <a:xfrm>
            <a:off x="1307432" y="1403866"/>
            <a:ext cx="6112042" cy="646331"/>
          </a:xfrm>
          <a:prstGeom prst="rect">
            <a:avLst/>
          </a:prstGeom>
          <a:noFill/>
        </p:spPr>
        <p:txBody>
          <a:bodyPr wrap="square">
            <a:spAutoFit/>
          </a:bodyPr>
          <a:lstStyle/>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=0.4, </a:t>
            </a:r>
            <a:r>
              <a:rPr lang="en-US" dirty="0" err="1"/>
              <a:t>random_state</a:t>
            </a:r>
            <a:r>
              <a:rPr lang="en-US" dirty="0"/>
              <a:t>=101)</a:t>
            </a:r>
            <a:endParaRPr lang="en-IN" dirty="0"/>
          </a:p>
        </p:txBody>
      </p:sp>
      <p:sp>
        <p:nvSpPr>
          <p:cNvPr id="8" name="TextBox 7">
            <a:extLst>
              <a:ext uri="{FF2B5EF4-FFF2-40B4-BE49-F238E27FC236}">
                <a16:creationId xmlns:a16="http://schemas.microsoft.com/office/drawing/2014/main" id="{D570E049-5055-783E-5974-E64DFE96E879}"/>
              </a:ext>
            </a:extLst>
          </p:cNvPr>
          <p:cNvSpPr txBox="1"/>
          <p:nvPr/>
        </p:nvSpPr>
        <p:spPr>
          <a:xfrm>
            <a:off x="1307432" y="2050197"/>
            <a:ext cx="6112042" cy="646331"/>
          </a:xfrm>
          <a:prstGeom prst="rect">
            <a:avLst/>
          </a:prstGeom>
          <a:noFill/>
        </p:spPr>
        <p:txBody>
          <a:bodyPr wrap="square">
            <a:spAutoFit/>
          </a:bodyPr>
          <a:lstStyle/>
          <a:p>
            <a:r>
              <a:rPr lang="en-US" dirty="0"/>
              <a:t>#importing the Linear Regression Algorithm</a:t>
            </a:r>
          </a:p>
          <a:p>
            <a:r>
              <a:rPr lang="en-US" dirty="0"/>
              <a:t>from </a:t>
            </a:r>
            <a:r>
              <a:rPr lang="en-US" dirty="0" err="1"/>
              <a:t>sklearn.linear_model</a:t>
            </a:r>
            <a:r>
              <a:rPr lang="en-US" dirty="0"/>
              <a:t> import </a:t>
            </a:r>
            <a:r>
              <a:rPr lang="en-US" dirty="0" err="1"/>
              <a:t>LinearRegression</a:t>
            </a:r>
            <a:endParaRPr lang="en-IN" dirty="0"/>
          </a:p>
        </p:txBody>
      </p:sp>
      <p:sp>
        <p:nvSpPr>
          <p:cNvPr id="10" name="TextBox 9">
            <a:extLst>
              <a:ext uri="{FF2B5EF4-FFF2-40B4-BE49-F238E27FC236}">
                <a16:creationId xmlns:a16="http://schemas.microsoft.com/office/drawing/2014/main" id="{D88D482F-45CE-0CF9-8D94-6F7F617FCCE8}"/>
              </a:ext>
            </a:extLst>
          </p:cNvPr>
          <p:cNvSpPr txBox="1"/>
          <p:nvPr/>
        </p:nvSpPr>
        <p:spPr>
          <a:xfrm>
            <a:off x="1307432" y="2696528"/>
            <a:ext cx="6112042" cy="646331"/>
          </a:xfrm>
          <a:prstGeom prst="rect">
            <a:avLst/>
          </a:prstGeom>
          <a:noFill/>
        </p:spPr>
        <p:txBody>
          <a:bodyPr wrap="square">
            <a:spAutoFit/>
          </a:bodyPr>
          <a:lstStyle/>
          <a:p>
            <a:r>
              <a:rPr lang="en-US" dirty="0"/>
              <a:t>#creating </a:t>
            </a:r>
            <a:r>
              <a:rPr lang="en-US" dirty="0" err="1"/>
              <a:t>LinearRegression</a:t>
            </a:r>
            <a:r>
              <a:rPr lang="en-US" dirty="0"/>
              <a:t> Object</a:t>
            </a:r>
          </a:p>
          <a:p>
            <a:r>
              <a:rPr lang="en-US" dirty="0" err="1"/>
              <a:t>lm</a:t>
            </a:r>
            <a:r>
              <a:rPr lang="en-US" dirty="0"/>
              <a:t> = </a:t>
            </a:r>
            <a:r>
              <a:rPr lang="en-US" dirty="0" err="1"/>
              <a:t>LinearRegression</a:t>
            </a:r>
            <a:r>
              <a:rPr lang="en-US" dirty="0"/>
              <a:t>()</a:t>
            </a:r>
            <a:endParaRPr lang="en-IN" dirty="0"/>
          </a:p>
        </p:txBody>
      </p:sp>
      <p:sp>
        <p:nvSpPr>
          <p:cNvPr id="12" name="TextBox 11">
            <a:extLst>
              <a:ext uri="{FF2B5EF4-FFF2-40B4-BE49-F238E27FC236}">
                <a16:creationId xmlns:a16="http://schemas.microsoft.com/office/drawing/2014/main" id="{790A8CB0-3000-D943-B65D-892C295B28D0}"/>
              </a:ext>
            </a:extLst>
          </p:cNvPr>
          <p:cNvSpPr txBox="1"/>
          <p:nvPr/>
        </p:nvSpPr>
        <p:spPr>
          <a:xfrm>
            <a:off x="1307432" y="3429000"/>
            <a:ext cx="6112042" cy="646331"/>
          </a:xfrm>
          <a:prstGeom prst="rect">
            <a:avLst/>
          </a:prstGeom>
          <a:noFill/>
        </p:spPr>
        <p:txBody>
          <a:bodyPr wrap="square">
            <a:spAutoFit/>
          </a:bodyPr>
          <a:lstStyle/>
          <a:p>
            <a:r>
              <a:rPr lang="en-US" dirty="0"/>
              <a:t>#Training the Data Model</a:t>
            </a:r>
          </a:p>
          <a:p>
            <a:r>
              <a:rPr lang="en-US" dirty="0" err="1"/>
              <a:t>lm.fit</a:t>
            </a:r>
            <a:r>
              <a:rPr lang="en-US" dirty="0"/>
              <a:t>(</a:t>
            </a:r>
            <a:r>
              <a:rPr lang="en-US" dirty="0" err="1"/>
              <a:t>X_train</a:t>
            </a:r>
            <a:r>
              <a:rPr lang="en-US" dirty="0"/>
              <a:t>, </a:t>
            </a:r>
            <a:r>
              <a:rPr lang="en-US" dirty="0" err="1"/>
              <a:t>y_train</a:t>
            </a:r>
            <a:r>
              <a:rPr lang="en-US" dirty="0"/>
              <a:t>)</a:t>
            </a:r>
            <a:endParaRPr lang="en-IN" dirty="0"/>
          </a:p>
        </p:txBody>
      </p:sp>
      <p:sp>
        <p:nvSpPr>
          <p:cNvPr id="14" name="TextBox 13">
            <a:extLst>
              <a:ext uri="{FF2B5EF4-FFF2-40B4-BE49-F238E27FC236}">
                <a16:creationId xmlns:a16="http://schemas.microsoft.com/office/drawing/2014/main" id="{8B7ECE82-1FA1-67F6-4D35-1CC1F5CACC4B}"/>
              </a:ext>
            </a:extLst>
          </p:cNvPr>
          <p:cNvSpPr txBox="1"/>
          <p:nvPr/>
        </p:nvSpPr>
        <p:spPr>
          <a:xfrm>
            <a:off x="1307432" y="4215699"/>
            <a:ext cx="6112042" cy="369332"/>
          </a:xfrm>
          <a:prstGeom prst="rect">
            <a:avLst/>
          </a:prstGeom>
          <a:noFill/>
        </p:spPr>
        <p:txBody>
          <a:bodyPr wrap="square">
            <a:spAutoFit/>
          </a:bodyPr>
          <a:lstStyle/>
          <a:p>
            <a:pPr algn="l"/>
            <a:r>
              <a:rPr lang="en-IN" b="1" i="0" dirty="0">
                <a:effectLst/>
                <a:latin typeface="-apple-system"/>
              </a:rPr>
              <a:t>Model Evaluation</a:t>
            </a:r>
          </a:p>
        </p:txBody>
      </p:sp>
      <p:sp>
        <p:nvSpPr>
          <p:cNvPr id="16" name="TextBox 15">
            <a:extLst>
              <a:ext uri="{FF2B5EF4-FFF2-40B4-BE49-F238E27FC236}">
                <a16:creationId xmlns:a16="http://schemas.microsoft.com/office/drawing/2014/main" id="{D7CCDB72-487F-45B1-980D-62A139A84CE3}"/>
              </a:ext>
            </a:extLst>
          </p:cNvPr>
          <p:cNvSpPr txBox="1"/>
          <p:nvPr/>
        </p:nvSpPr>
        <p:spPr>
          <a:xfrm>
            <a:off x="1307432" y="4497798"/>
            <a:ext cx="6112042" cy="646331"/>
          </a:xfrm>
          <a:prstGeom prst="rect">
            <a:avLst/>
          </a:prstGeom>
          <a:noFill/>
        </p:spPr>
        <p:txBody>
          <a:bodyPr wrap="square">
            <a:spAutoFit/>
          </a:bodyPr>
          <a:lstStyle/>
          <a:p>
            <a:r>
              <a:rPr lang="en-US" dirty="0"/>
              <a:t>#Displaying the Intercept</a:t>
            </a:r>
          </a:p>
          <a:p>
            <a:r>
              <a:rPr lang="en-US" dirty="0"/>
              <a:t>print(</a:t>
            </a:r>
            <a:r>
              <a:rPr lang="en-US" dirty="0" err="1"/>
              <a:t>lm.intercept</a:t>
            </a:r>
            <a:r>
              <a:rPr lang="en-US" dirty="0"/>
              <a:t>_)</a:t>
            </a:r>
            <a:endParaRPr lang="en-IN" dirty="0"/>
          </a:p>
        </p:txBody>
      </p:sp>
      <p:sp>
        <p:nvSpPr>
          <p:cNvPr id="18" name="TextBox 17">
            <a:extLst>
              <a:ext uri="{FF2B5EF4-FFF2-40B4-BE49-F238E27FC236}">
                <a16:creationId xmlns:a16="http://schemas.microsoft.com/office/drawing/2014/main" id="{644B676D-1130-6416-7A2A-8DA2200EDACE}"/>
              </a:ext>
            </a:extLst>
          </p:cNvPr>
          <p:cNvSpPr txBox="1"/>
          <p:nvPr/>
        </p:nvSpPr>
        <p:spPr>
          <a:xfrm>
            <a:off x="1307432" y="5144129"/>
            <a:ext cx="6112042" cy="923330"/>
          </a:xfrm>
          <a:prstGeom prst="rect">
            <a:avLst/>
          </a:prstGeom>
          <a:noFill/>
        </p:spPr>
        <p:txBody>
          <a:bodyPr wrap="square">
            <a:spAutoFit/>
          </a:bodyPr>
          <a:lstStyle/>
          <a:p>
            <a:r>
              <a:rPr lang="en-IN" dirty="0" err="1"/>
              <a:t>coeff_df</a:t>
            </a:r>
            <a:r>
              <a:rPr lang="en-IN" dirty="0"/>
              <a:t> = </a:t>
            </a:r>
            <a:r>
              <a:rPr lang="en-IN" dirty="0" err="1"/>
              <a:t>pd.DataFrame</a:t>
            </a:r>
            <a:r>
              <a:rPr lang="en-IN" dirty="0"/>
              <a:t>(</a:t>
            </a:r>
            <a:r>
              <a:rPr lang="en-IN" dirty="0" err="1"/>
              <a:t>lm.coef</a:t>
            </a:r>
            <a:r>
              <a:rPr lang="en-IN" dirty="0"/>
              <a:t>_, </a:t>
            </a:r>
            <a:r>
              <a:rPr lang="en-IN" dirty="0" err="1"/>
              <a:t>X.columns</a:t>
            </a:r>
            <a:r>
              <a:rPr lang="en-IN" dirty="0"/>
              <a:t>, columns=['Coefficient'])</a:t>
            </a:r>
          </a:p>
          <a:p>
            <a:r>
              <a:rPr lang="en-IN" dirty="0" err="1"/>
              <a:t>coeff_df</a:t>
            </a:r>
            <a:endParaRPr lang="en-IN" dirty="0"/>
          </a:p>
        </p:txBody>
      </p:sp>
    </p:spTree>
    <p:extLst>
      <p:ext uri="{BB962C8B-B14F-4D97-AF65-F5344CB8AC3E}">
        <p14:creationId xmlns:p14="http://schemas.microsoft.com/office/powerpoint/2010/main" val="8139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CF63AA-CA1D-6C73-4051-3CBAFFDB2578}"/>
              </a:ext>
            </a:extLst>
          </p:cNvPr>
          <p:cNvSpPr txBox="1"/>
          <p:nvPr/>
        </p:nvSpPr>
        <p:spPr>
          <a:xfrm>
            <a:off x="1147011" y="1018492"/>
            <a:ext cx="6112042" cy="369332"/>
          </a:xfrm>
          <a:prstGeom prst="rect">
            <a:avLst/>
          </a:prstGeom>
          <a:noFill/>
        </p:spPr>
        <p:txBody>
          <a:bodyPr wrap="square">
            <a:spAutoFit/>
          </a:bodyPr>
          <a:lstStyle/>
          <a:p>
            <a:pPr algn="l"/>
            <a:r>
              <a:rPr lang="en-IN" b="1" i="0" dirty="0">
                <a:effectLst/>
                <a:latin typeface="-apple-system"/>
              </a:rPr>
              <a:t>Predictions from our Model</a:t>
            </a:r>
          </a:p>
        </p:txBody>
      </p:sp>
      <p:sp>
        <p:nvSpPr>
          <p:cNvPr id="6" name="TextBox 5">
            <a:extLst>
              <a:ext uri="{FF2B5EF4-FFF2-40B4-BE49-F238E27FC236}">
                <a16:creationId xmlns:a16="http://schemas.microsoft.com/office/drawing/2014/main" id="{14545C18-354C-5B6E-595D-210EA78C6C40}"/>
              </a:ext>
            </a:extLst>
          </p:cNvPr>
          <p:cNvSpPr txBox="1"/>
          <p:nvPr/>
        </p:nvSpPr>
        <p:spPr>
          <a:xfrm>
            <a:off x="1147011" y="1387824"/>
            <a:ext cx="6112042" cy="369332"/>
          </a:xfrm>
          <a:prstGeom prst="rect">
            <a:avLst/>
          </a:prstGeom>
          <a:noFill/>
        </p:spPr>
        <p:txBody>
          <a:bodyPr wrap="square">
            <a:spAutoFit/>
          </a:bodyPr>
          <a:lstStyle/>
          <a:p>
            <a:r>
              <a:rPr lang="en-US" dirty="0"/>
              <a:t>predictions = </a:t>
            </a:r>
            <a:r>
              <a:rPr lang="en-US" dirty="0" err="1"/>
              <a:t>lm.predict</a:t>
            </a:r>
            <a:r>
              <a:rPr lang="en-US" dirty="0"/>
              <a:t>(</a:t>
            </a:r>
            <a:r>
              <a:rPr lang="en-US" dirty="0" err="1"/>
              <a:t>X_test</a:t>
            </a:r>
            <a:r>
              <a:rPr lang="en-US" dirty="0"/>
              <a:t>)</a:t>
            </a:r>
            <a:endParaRPr lang="en-IN" dirty="0"/>
          </a:p>
        </p:txBody>
      </p:sp>
      <p:sp>
        <p:nvSpPr>
          <p:cNvPr id="8" name="TextBox 7">
            <a:extLst>
              <a:ext uri="{FF2B5EF4-FFF2-40B4-BE49-F238E27FC236}">
                <a16:creationId xmlns:a16="http://schemas.microsoft.com/office/drawing/2014/main" id="{6B4837F7-148E-69B6-44BE-E7A22016A8D9}"/>
              </a:ext>
            </a:extLst>
          </p:cNvPr>
          <p:cNvSpPr txBox="1"/>
          <p:nvPr/>
        </p:nvSpPr>
        <p:spPr>
          <a:xfrm>
            <a:off x="1147011" y="1757156"/>
            <a:ext cx="6112042" cy="369332"/>
          </a:xfrm>
          <a:prstGeom prst="rect">
            <a:avLst/>
          </a:prstGeom>
          <a:noFill/>
        </p:spPr>
        <p:txBody>
          <a:bodyPr wrap="square">
            <a:spAutoFit/>
          </a:bodyPr>
          <a:lstStyle/>
          <a:p>
            <a:r>
              <a:rPr lang="en-US" dirty="0" err="1"/>
              <a:t>plt.scatter</a:t>
            </a:r>
            <a:r>
              <a:rPr lang="en-US" dirty="0"/>
              <a:t>(</a:t>
            </a:r>
            <a:r>
              <a:rPr lang="en-US" dirty="0" err="1"/>
              <a:t>y_test</a:t>
            </a:r>
            <a:r>
              <a:rPr lang="en-US" dirty="0"/>
              <a:t>, predictions, </a:t>
            </a:r>
            <a:r>
              <a:rPr lang="en-US" dirty="0" err="1"/>
              <a:t>edgecolor</a:t>
            </a:r>
            <a:r>
              <a:rPr lang="en-US" dirty="0"/>
              <a:t>='black')</a:t>
            </a:r>
            <a:endParaRPr lang="en-IN" dirty="0"/>
          </a:p>
        </p:txBody>
      </p:sp>
      <p:sp>
        <p:nvSpPr>
          <p:cNvPr id="10" name="TextBox 9">
            <a:extLst>
              <a:ext uri="{FF2B5EF4-FFF2-40B4-BE49-F238E27FC236}">
                <a16:creationId xmlns:a16="http://schemas.microsoft.com/office/drawing/2014/main" id="{46D675AE-9EE6-D877-54EA-7E9AB36B807E}"/>
              </a:ext>
            </a:extLst>
          </p:cNvPr>
          <p:cNvSpPr txBox="1"/>
          <p:nvPr/>
        </p:nvSpPr>
        <p:spPr>
          <a:xfrm>
            <a:off x="1147011" y="2311154"/>
            <a:ext cx="6112042" cy="369332"/>
          </a:xfrm>
          <a:prstGeom prst="rect">
            <a:avLst/>
          </a:prstGeom>
          <a:noFill/>
        </p:spPr>
        <p:txBody>
          <a:bodyPr wrap="square">
            <a:spAutoFit/>
          </a:bodyPr>
          <a:lstStyle/>
          <a:p>
            <a:pPr algn="l"/>
            <a:r>
              <a:rPr lang="en-IN" b="1" i="0" dirty="0">
                <a:effectLst/>
                <a:latin typeface="-apple-system"/>
              </a:rPr>
              <a:t>Residual Histogram</a:t>
            </a:r>
          </a:p>
        </p:txBody>
      </p:sp>
      <p:sp>
        <p:nvSpPr>
          <p:cNvPr id="12" name="TextBox 11">
            <a:extLst>
              <a:ext uri="{FF2B5EF4-FFF2-40B4-BE49-F238E27FC236}">
                <a16:creationId xmlns:a16="http://schemas.microsoft.com/office/drawing/2014/main" id="{4A15F9EE-B4F3-6DBA-BB7E-FC3C9A70AB43}"/>
              </a:ext>
            </a:extLst>
          </p:cNvPr>
          <p:cNvSpPr txBox="1"/>
          <p:nvPr/>
        </p:nvSpPr>
        <p:spPr>
          <a:xfrm>
            <a:off x="1147011" y="2601730"/>
            <a:ext cx="6112042" cy="646331"/>
          </a:xfrm>
          <a:prstGeom prst="rect">
            <a:avLst/>
          </a:prstGeom>
          <a:noFill/>
        </p:spPr>
        <p:txBody>
          <a:bodyPr wrap="square">
            <a:spAutoFit/>
          </a:bodyPr>
          <a:lstStyle/>
          <a:p>
            <a:r>
              <a:rPr lang="en-US" dirty="0" err="1"/>
              <a:t>sns.distplot</a:t>
            </a:r>
            <a:r>
              <a:rPr lang="en-US" dirty="0"/>
              <a:t>((</a:t>
            </a:r>
            <a:r>
              <a:rPr lang="en-US" dirty="0" err="1"/>
              <a:t>y_test</a:t>
            </a:r>
            <a:r>
              <a:rPr lang="en-US" dirty="0"/>
              <a:t> - predictions), bins = 50, </a:t>
            </a:r>
            <a:r>
              <a:rPr lang="en-US" dirty="0" err="1"/>
              <a:t>hist_kws</a:t>
            </a:r>
            <a:r>
              <a:rPr lang="en-US" dirty="0"/>
              <a:t>=</a:t>
            </a:r>
            <a:r>
              <a:rPr lang="en-US" dirty="0" err="1"/>
              <a:t>dict</a:t>
            </a:r>
            <a:r>
              <a:rPr lang="en-US" dirty="0"/>
              <a:t>(</a:t>
            </a:r>
            <a:r>
              <a:rPr lang="en-US" dirty="0" err="1"/>
              <a:t>edgecolor</a:t>
            </a:r>
            <a:r>
              <a:rPr lang="en-US" dirty="0"/>
              <a:t>="black", linewidth=1),color='Blue')</a:t>
            </a:r>
            <a:endParaRPr lang="en-IN" dirty="0"/>
          </a:p>
        </p:txBody>
      </p:sp>
      <p:sp>
        <p:nvSpPr>
          <p:cNvPr id="14" name="TextBox 13">
            <a:extLst>
              <a:ext uri="{FF2B5EF4-FFF2-40B4-BE49-F238E27FC236}">
                <a16:creationId xmlns:a16="http://schemas.microsoft.com/office/drawing/2014/main" id="{DDF99EFD-1D4D-3E11-088A-AD326C78BC19}"/>
              </a:ext>
            </a:extLst>
          </p:cNvPr>
          <p:cNvSpPr txBox="1"/>
          <p:nvPr/>
        </p:nvSpPr>
        <p:spPr>
          <a:xfrm>
            <a:off x="1147011" y="3248061"/>
            <a:ext cx="6112042" cy="369332"/>
          </a:xfrm>
          <a:prstGeom prst="rect">
            <a:avLst/>
          </a:prstGeom>
          <a:noFill/>
        </p:spPr>
        <p:txBody>
          <a:bodyPr wrap="square">
            <a:spAutoFit/>
          </a:bodyPr>
          <a:lstStyle/>
          <a:p>
            <a:r>
              <a:rPr lang="en-IN" dirty="0"/>
              <a:t>from </a:t>
            </a:r>
            <a:r>
              <a:rPr lang="en-IN" dirty="0" err="1"/>
              <a:t>sklearn</a:t>
            </a:r>
            <a:r>
              <a:rPr lang="en-IN" dirty="0"/>
              <a:t> import metrics</a:t>
            </a:r>
          </a:p>
        </p:txBody>
      </p:sp>
      <p:sp>
        <p:nvSpPr>
          <p:cNvPr id="16" name="TextBox 15">
            <a:extLst>
              <a:ext uri="{FF2B5EF4-FFF2-40B4-BE49-F238E27FC236}">
                <a16:creationId xmlns:a16="http://schemas.microsoft.com/office/drawing/2014/main" id="{9304D8C4-6EEC-5A1E-05A7-9BBA25E71AF4}"/>
              </a:ext>
            </a:extLst>
          </p:cNvPr>
          <p:cNvSpPr txBox="1"/>
          <p:nvPr/>
        </p:nvSpPr>
        <p:spPr>
          <a:xfrm>
            <a:off x="1147011" y="3538637"/>
            <a:ext cx="6112042" cy="1200329"/>
          </a:xfrm>
          <a:prstGeom prst="rect">
            <a:avLst/>
          </a:prstGeom>
          <a:noFill/>
        </p:spPr>
        <p:txBody>
          <a:bodyPr wrap="square">
            <a:spAutoFit/>
          </a:bodyPr>
          <a:lstStyle/>
          <a:p>
            <a:r>
              <a:rPr lang="en-IN" dirty="0"/>
              <a:t>print('MAE:', </a:t>
            </a:r>
            <a:r>
              <a:rPr lang="en-IN" dirty="0" err="1"/>
              <a:t>metrics.mean_absolute_error</a:t>
            </a:r>
            <a:r>
              <a:rPr lang="en-IN" dirty="0"/>
              <a:t>(</a:t>
            </a:r>
            <a:r>
              <a:rPr lang="en-IN" dirty="0" err="1"/>
              <a:t>y_test</a:t>
            </a:r>
            <a:r>
              <a:rPr lang="en-IN" dirty="0"/>
              <a:t>, predictions))</a:t>
            </a:r>
          </a:p>
          <a:p>
            <a:r>
              <a:rPr lang="en-IN" dirty="0"/>
              <a:t>print('MSE:', </a:t>
            </a:r>
            <a:r>
              <a:rPr lang="en-IN" dirty="0" err="1"/>
              <a:t>metrics.mean_squared_error</a:t>
            </a:r>
            <a:r>
              <a:rPr lang="en-IN" dirty="0"/>
              <a:t>(</a:t>
            </a:r>
            <a:r>
              <a:rPr lang="en-IN" dirty="0" err="1"/>
              <a:t>y_test</a:t>
            </a:r>
            <a:r>
              <a:rPr lang="en-IN" dirty="0"/>
              <a:t>, predictions))</a:t>
            </a:r>
          </a:p>
          <a:p>
            <a:r>
              <a:rPr lang="en-IN" dirty="0"/>
              <a:t>print('RMSE:', </a:t>
            </a:r>
            <a:r>
              <a:rPr lang="en-IN" dirty="0" err="1"/>
              <a:t>np.sqrt</a:t>
            </a:r>
            <a:r>
              <a:rPr lang="en-IN" dirty="0"/>
              <a:t>(</a:t>
            </a:r>
            <a:r>
              <a:rPr lang="en-IN" dirty="0" err="1"/>
              <a:t>metrics.mean_squared_error</a:t>
            </a:r>
            <a:r>
              <a:rPr lang="en-IN" dirty="0"/>
              <a:t>(</a:t>
            </a:r>
            <a:r>
              <a:rPr lang="en-IN" dirty="0" err="1"/>
              <a:t>y_test</a:t>
            </a:r>
            <a:r>
              <a:rPr lang="en-IN" dirty="0"/>
              <a:t>, predictions)))</a:t>
            </a:r>
          </a:p>
        </p:txBody>
      </p:sp>
    </p:spTree>
    <p:extLst>
      <p:ext uri="{BB962C8B-B14F-4D97-AF65-F5344CB8AC3E}">
        <p14:creationId xmlns:p14="http://schemas.microsoft.com/office/powerpoint/2010/main" val="402763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722420" y="1253065"/>
            <a:ext cx="9601196" cy="1303867"/>
          </a:xfrm>
        </p:spPr>
        <p:txBody>
          <a:bodyPr/>
          <a:lstStyle/>
          <a:p>
            <a:r>
              <a:rPr lang="en-IN" b="1" dirty="0"/>
              <a:t>Conclusion</a:t>
            </a:r>
            <a:endParaRPr lang="en-US" b="1" dirty="0"/>
          </a:p>
        </p:txBody>
      </p:sp>
      <p:sp>
        <p:nvSpPr>
          <p:cNvPr id="1048614" name="Content Placeholder 2"/>
          <p:cNvSpPr>
            <a:spLocks noGrp="1"/>
          </p:cNvSpPr>
          <p:nvPr>
            <p:ph idx="1"/>
          </p:nvPr>
        </p:nvSpPr>
        <p:spPr/>
        <p:txBody>
          <a:bodyPr>
            <a:normAutofit/>
          </a:bodyPr>
          <a:lstStyle/>
          <a:p>
            <a:pPr algn="l"/>
            <a:r>
              <a:rPr lang="en-US" b="0" i="0" dirty="0">
                <a:solidFill>
                  <a:srgbClr val="242424"/>
                </a:solidFill>
                <a:effectLst/>
                <a:latin typeface="Times New Roman" panose="02020603050405020304" pitchFamily="18" charset="0"/>
                <a:cs typeface="Times New Roman" panose="02020603050405020304" pitchFamily="18" charset="0"/>
              </a:rPr>
              <a:t>To predict the sale prices we are going to use the following linear regression algorithms: Ridge regression algorithm, Lasso regression algorithm, Elastic Net Model. These algorithms can be feasibly implemented in python with the use of the scikit-learn package.</a:t>
            </a:r>
          </a:p>
          <a:p>
            <a:pPr algn="l"/>
            <a:r>
              <a:rPr lang="en-US" b="0" i="0" dirty="0">
                <a:solidFill>
                  <a:srgbClr val="242424"/>
                </a:solidFill>
                <a:effectLst/>
                <a:latin typeface="Times New Roman" panose="02020603050405020304" pitchFamily="18" charset="0"/>
                <a:cs typeface="Times New Roman" panose="02020603050405020304" pitchFamily="18" charset="0"/>
              </a:rPr>
              <a:t>Finally, we conclude which model is best suitable for the given case by evaluating each of them using the evaluation metrics provided by the scikit-learn package.</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295401" y="1532441"/>
            <a:ext cx="9601196" cy="1303867"/>
          </a:xfrm>
        </p:spPr>
        <p:txBody>
          <a:bodyPr anchor="ctr"/>
          <a:lstStyle/>
          <a:p>
            <a:pPr algn="l"/>
            <a:r>
              <a:rPr lang="en-IN" b="1" dirty="0"/>
              <a:t>Problem Statement</a:t>
            </a:r>
            <a:endParaRPr lang="en-US" b="1" dirty="0"/>
          </a:p>
        </p:txBody>
      </p:sp>
      <p:sp>
        <p:nvSpPr>
          <p:cNvPr id="1048596" name="Content Placeholder 2"/>
          <p:cNvSpPr>
            <a:spLocks noGrp="1"/>
          </p:cNvSpPr>
          <p:nvPr>
            <p:ph idx="1"/>
          </p:nvPr>
        </p:nvSpPr>
        <p:spPr/>
        <p:txBody>
          <a:bodyPr>
            <a:normAutofit fontScale="99167"/>
          </a:bodyPr>
          <a:lstStyle/>
          <a:p>
            <a:r>
              <a:rPr lang="en-IN" dirty="0">
                <a:solidFill>
                  <a:srgbClr val="333333"/>
                </a:solidFill>
                <a:latin typeface="Times New Roman" panose="02020603050405020304" pitchFamily="18" charset="0"/>
                <a:cs typeface="Times New Roman" panose="02020603050405020304" pitchFamily="18" charset="0"/>
              </a:rPr>
              <a:t> </a:t>
            </a:r>
            <a:r>
              <a:rPr lang="en-US" sz="2000" b="0" i="1" dirty="0">
                <a:solidFill>
                  <a:schemeClr val="tx1"/>
                </a:solidFill>
                <a:effectLst/>
                <a:latin typeface="Times New Roman" panose="02020603050405020304" pitchFamily="18" charset="0"/>
                <a:cs typeface="Times New Roman" panose="02020603050405020304" pitchFamily="18" charset="0"/>
              </a:rPr>
              <a:t>Background:</a:t>
            </a:r>
            <a:r>
              <a:rPr lang="en-US" sz="2000" b="0" i="0" dirty="0">
                <a:solidFill>
                  <a:schemeClr val="tx1"/>
                </a:solidFill>
                <a:effectLst/>
                <a:latin typeface="Times New Roman" panose="02020603050405020304" pitchFamily="18" charset="0"/>
                <a:cs typeface="Times New Roman" panose="02020603050405020304" pitchFamily="18" charset="0"/>
              </a:rPr>
              <a:t> You are tasked with building a machine learning model to predict house prices based on a dataset containing various features such as the size of the house, number of bedrooms, location, amenities, year built, and other relevant factors.</a:t>
            </a:r>
          </a:p>
          <a:p>
            <a:pPr algn="l"/>
            <a:r>
              <a:rPr lang="en-US" sz="2000" b="0" i="1" dirty="0">
                <a:solidFill>
                  <a:schemeClr val="tx1"/>
                </a:solidFill>
                <a:effectLst/>
                <a:latin typeface="Times New Roman" panose="02020603050405020304" pitchFamily="18" charset="0"/>
                <a:cs typeface="Times New Roman" panose="02020603050405020304" pitchFamily="18" charset="0"/>
              </a:rPr>
              <a:t>Objective:</a:t>
            </a:r>
            <a:r>
              <a:rPr lang="en-US" sz="2000" b="0" i="0" dirty="0">
                <a:solidFill>
                  <a:schemeClr val="tx1"/>
                </a:solidFill>
                <a:effectLst/>
                <a:latin typeface="Times New Roman" panose="02020603050405020304" pitchFamily="18" charset="0"/>
                <a:cs typeface="Times New Roman" panose="02020603050405020304" pitchFamily="18" charset="0"/>
              </a:rPr>
              <a:t> Develop a predictive model that accurately estimates the market value of a house given its features.</a:t>
            </a:r>
          </a:p>
          <a:p>
            <a:pPr algn="l"/>
            <a:r>
              <a:rPr lang="en-US" sz="2000" b="0" i="1" dirty="0">
                <a:solidFill>
                  <a:schemeClr val="tx1"/>
                </a:solidFill>
                <a:effectLst/>
                <a:latin typeface="Times New Roman" panose="02020603050405020304" pitchFamily="18" charset="0"/>
                <a:cs typeface="Times New Roman" panose="02020603050405020304" pitchFamily="18" charset="0"/>
              </a:rPr>
              <a:t>Data:</a:t>
            </a:r>
            <a:r>
              <a:rPr lang="en-US" sz="2000" b="0" i="0" dirty="0">
                <a:solidFill>
                  <a:schemeClr val="tx1"/>
                </a:solidFill>
                <a:effectLst/>
                <a:latin typeface="Times New Roman" panose="02020603050405020304" pitchFamily="18" charset="0"/>
                <a:cs typeface="Times New Roman" panose="02020603050405020304" pitchFamily="18" charset="0"/>
              </a:rPr>
              <a:t> You have a dataset that includes various attributes of houses and their corresponding sale prices. The dataset contains information on house size, number of bedrooms, number of bathrooms, location, proximity to amenities, age of the house, and other relevant details.</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295401" y="1461433"/>
            <a:ext cx="9601196" cy="1303867"/>
          </a:xfrm>
        </p:spPr>
        <p:txBody>
          <a:bodyPr anchor="ctr"/>
          <a:lstStyle/>
          <a:p>
            <a:pPr algn="l"/>
            <a:r>
              <a:rPr lang="en-US" b="1" dirty="0"/>
              <a:t>Tasks</a:t>
            </a:r>
          </a:p>
        </p:txBody>
      </p:sp>
      <p:sp>
        <p:nvSpPr>
          <p:cNvPr id="1048598" name="Content Placeholder 2"/>
          <p:cNvSpPr>
            <a:spLocks noGrp="1"/>
          </p:cNvSpPr>
          <p:nvPr>
            <p:ph idx="1"/>
          </p:nvPr>
        </p:nvSpPr>
        <p:spPr>
          <a:xfrm>
            <a:off x="1295401" y="2556932"/>
            <a:ext cx="9601196" cy="3318936"/>
          </a:xfrm>
        </p:spPr>
        <p:txBody>
          <a:bodyPr>
            <a:normAutofit fontScale="99167"/>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Data Exploration </a:t>
            </a:r>
            <a:r>
              <a:rPr lang="en-US" sz="1800" b="0" i="0" dirty="0">
                <a:solidFill>
                  <a:schemeClr val="tx1"/>
                </a:solidFill>
                <a:effectLst/>
                <a:latin typeface="Times New Roman" panose="02020603050405020304" pitchFamily="18" charset="0"/>
                <a:cs typeface="Times New Roman" panose="02020603050405020304" pitchFamily="18" charset="0"/>
              </a:rPr>
              <a:t>: Analyze the dataset to understand the distributions of features, correlations, missing values, outliers, etc. Perform data cleaning, handle missing values, and preprocess the data as needed.</a:t>
            </a:r>
          </a:p>
          <a:p>
            <a:pPr algn="l"/>
            <a:r>
              <a:rPr lang="en-US" sz="1800" b="1" i="0" dirty="0">
                <a:solidFill>
                  <a:schemeClr val="tx1"/>
                </a:solidFill>
                <a:effectLst/>
                <a:latin typeface="Times New Roman" panose="02020603050405020304" pitchFamily="18" charset="0"/>
                <a:cs typeface="Times New Roman" panose="02020603050405020304" pitchFamily="18" charset="0"/>
              </a:rPr>
              <a:t>Feature Selection and Engineering</a:t>
            </a:r>
            <a:r>
              <a:rPr lang="en-US" sz="1800" b="0" i="0" dirty="0">
                <a:solidFill>
                  <a:schemeClr val="tx1"/>
                </a:solidFill>
                <a:effectLst/>
                <a:latin typeface="Times New Roman" panose="02020603050405020304" pitchFamily="18" charset="0"/>
                <a:cs typeface="Times New Roman" panose="02020603050405020304" pitchFamily="18" charset="0"/>
              </a:rPr>
              <a:t>: Identify important features that significantly impact house prices. Perform feature engineering if necessary (e.g., creating new features, transforming variables).</a:t>
            </a:r>
          </a:p>
          <a:p>
            <a:pPr algn="l"/>
            <a:r>
              <a:rPr lang="en-US" sz="2000" b="1" i="0" dirty="0">
                <a:solidFill>
                  <a:schemeClr val="tx1"/>
                </a:solidFill>
                <a:effectLst/>
                <a:latin typeface="Times New Roman" panose="02020603050405020304" pitchFamily="18" charset="0"/>
                <a:cs typeface="Times New Roman" panose="02020603050405020304" pitchFamily="18" charset="0"/>
              </a:rPr>
              <a:t>Model Building</a:t>
            </a:r>
            <a:r>
              <a:rPr lang="en-US" sz="2000" b="0" i="0" dirty="0">
                <a:solidFill>
                  <a:schemeClr val="tx1"/>
                </a:solidFill>
                <a:effectLst/>
                <a:latin typeface="Times New Roman" panose="02020603050405020304" pitchFamily="18" charset="0"/>
                <a:cs typeface="Times New Roman" panose="02020603050405020304" pitchFamily="18" charset="0"/>
              </a:rPr>
              <a:t>: Choose an appropriate machine learning algorithm (e.g., Linear Regression, Random Forest, Gradient Boosting) for house price prediction. Split the data into training and testing sets. Train the model on the training data and evaluate its performance using suitable metrics (e.g., Mean Squared Error, R-squared).</a:t>
            </a:r>
          </a:p>
          <a:p>
            <a:pPr algn="l"/>
            <a:endParaRPr lang="en-US" b="0" i="0" dirty="0">
              <a:solidFill>
                <a:srgbClr val="D1D5DB"/>
              </a:solidFill>
              <a:effectLst/>
              <a:latin typeface="Söhne"/>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349629" y="1408178"/>
            <a:ext cx="9601196" cy="1303867"/>
          </a:xfrm>
        </p:spPr>
        <p:txBody>
          <a:bodyPr anchor="ctr"/>
          <a:lstStyle/>
          <a:p>
            <a:r>
              <a:rPr lang="en-IN" b="1" dirty="0"/>
              <a:t>Tasks</a:t>
            </a:r>
            <a:endParaRPr lang="en-US" b="1" dirty="0"/>
          </a:p>
        </p:txBody>
      </p:sp>
      <p:sp>
        <p:nvSpPr>
          <p:cNvPr id="1048600" name="Content Placeholder 2"/>
          <p:cNvSpPr>
            <a:spLocks noGrp="1"/>
          </p:cNvSpPr>
          <p:nvPr>
            <p:ph idx="1"/>
          </p:nvPr>
        </p:nvSpPr>
        <p:spPr/>
        <p:txBody>
          <a:bodyPr>
            <a:norm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Model Evaluation and Tuning</a:t>
            </a:r>
            <a:r>
              <a:rPr lang="en-US" sz="1800" b="0" i="0" dirty="0">
                <a:solidFill>
                  <a:schemeClr val="tx1"/>
                </a:solidFill>
                <a:effectLst/>
                <a:latin typeface="Times New Roman" panose="02020603050405020304" pitchFamily="18" charset="0"/>
                <a:cs typeface="Times New Roman" panose="02020603050405020304" pitchFamily="18" charset="0"/>
              </a:rPr>
              <a:t>: Validate the model using the test dataset to assess its predictive performance. Fine-tune the model parameters if necessary to improve its accuracy.</a:t>
            </a:r>
          </a:p>
          <a:p>
            <a:pPr algn="l"/>
            <a:r>
              <a:rPr lang="en-US" sz="1800" b="1" i="0" dirty="0">
                <a:solidFill>
                  <a:schemeClr val="tx1"/>
                </a:solidFill>
                <a:effectLst/>
                <a:latin typeface="Times New Roman" panose="02020603050405020304" pitchFamily="18" charset="0"/>
                <a:cs typeface="Times New Roman" panose="02020603050405020304" pitchFamily="18" charset="0"/>
              </a:rPr>
              <a:t>Deployment and Reporting</a:t>
            </a:r>
            <a:r>
              <a:rPr lang="en-US" sz="1800" b="0" i="0" dirty="0">
                <a:solidFill>
                  <a:schemeClr val="tx1"/>
                </a:solidFill>
                <a:effectLst/>
                <a:latin typeface="Times New Roman" panose="02020603050405020304" pitchFamily="18" charset="0"/>
                <a:cs typeface="Times New Roman" panose="02020603050405020304" pitchFamily="18" charset="0"/>
              </a:rPr>
              <a:t>: Deploy the trained model for house price prediction. Create a report summarizing the model's performance, key findings, important features, and any insights derived from the analysis.</a:t>
            </a:r>
          </a:p>
          <a:p>
            <a:pPr algn="l"/>
            <a:r>
              <a:rPr lang="en-US" sz="1800" b="1" i="1" dirty="0">
                <a:solidFill>
                  <a:schemeClr val="tx1"/>
                </a:solidFill>
                <a:effectLst/>
                <a:latin typeface="Times New Roman" panose="02020603050405020304" pitchFamily="18" charset="0"/>
                <a:cs typeface="Times New Roman" panose="02020603050405020304" pitchFamily="18" charset="0"/>
              </a:rPr>
              <a:t>Evaluation Metrics</a:t>
            </a:r>
            <a:r>
              <a:rPr lang="en-US" sz="1800" b="0" i="1" dirty="0">
                <a:solidFill>
                  <a:schemeClr val="tx1"/>
                </a:solidFill>
                <a:effectLst/>
                <a:latin typeface="Times New Roman" panose="02020603050405020304" pitchFamily="18" charset="0"/>
                <a:cs typeface="Times New Roman" panose="02020603050405020304" pitchFamily="18" charset="0"/>
              </a:rPr>
              <a:t>:</a:t>
            </a:r>
            <a:r>
              <a:rPr lang="en-US" sz="1800" b="0" i="0" dirty="0">
                <a:solidFill>
                  <a:schemeClr val="tx1"/>
                </a:solidFill>
                <a:effectLst/>
                <a:latin typeface="Times New Roman" panose="02020603050405020304" pitchFamily="18" charset="0"/>
                <a:cs typeface="Times New Roman" panose="02020603050405020304" pitchFamily="18" charset="0"/>
              </a:rPr>
              <a:t> Evaluate the model's performance using appropriate metrics such as Mean Absolute Error (MAE), Mean Squared Error (MSE), Root Mean Squared Error (RMSE), and R-squared.</a:t>
            </a:r>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b="1" i="1" dirty="0">
                <a:solidFill>
                  <a:schemeClr val="tx1"/>
                </a:solidFill>
                <a:effectLst/>
                <a:latin typeface="Times New Roman" panose="02020603050405020304" pitchFamily="18" charset="0"/>
                <a:cs typeface="Times New Roman" panose="02020603050405020304" pitchFamily="18" charset="0"/>
              </a:rPr>
              <a:t>Deliverables</a:t>
            </a:r>
            <a:r>
              <a:rPr lang="en-US" sz="1800" b="0" i="1" dirty="0">
                <a:solidFill>
                  <a:schemeClr val="tx1"/>
                </a:solidFill>
                <a:effectLst/>
                <a:latin typeface="Times New Roman" panose="02020603050405020304" pitchFamily="18" charset="0"/>
                <a:cs typeface="Times New Roman" panose="02020603050405020304" pitchFamily="18" charset="0"/>
              </a:rPr>
              <a:t>:</a:t>
            </a:r>
            <a:r>
              <a:rPr lang="en-US" sz="1800" b="0" i="0" dirty="0">
                <a:solidFill>
                  <a:schemeClr val="tx1"/>
                </a:solidFill>
                <a:effectLst/>
                <a:latin typeface="Times New Roman" panose="02020603050405020304" pitchFamily="18" charset="0"/>
                <a:cs typeface="Times New Roman" panose="02020603050405020304" pitchFamily="18" charset="0"/>
              </a:rPr>
              <a:t> A machine learning model capable of predicting house prices based on given features, along with a detailed report outlining the model's accuracy, key insights, and findings.</a:t>
            </a:r>
          </a:p>
          <a:p>
            <a:pPr algn="l"/>
            <a:endParaRPr lang="en-US" b="0" i="0" dirty="0">
              <a:solidFill>
                <a:srgbClr val="D1D5DB"/>
              </a:solidFill>
              <a:effectLst/>
              <a:latin typeface="Söhne"/>
            </a:endParaRPr>
          </a:p>
          <a:p>
            <a:pPr marL="0" indent="0" algn="just">
              <a:buNone/>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527149" y="1390426"/>
            <a:ext cx="9601196" cy="1303867"/>
          </a:xfrm>
        </p:spPr>
        <p:txBody>
          <a:bodyPr/>
          <a:lstStyle/>
          <a:p>
            <a:r>
              <a:rPr lang="en-IN" b="1" dirty="0"/>
              <a:t>Data Source</a:t>
            </a:r>
            <a:endParaRPr lang="en-US" b="1" dirty="0"/>
          </a:p>
        </p:txBody>
      </p:sp>
      <p:sp>
        <p:nvSpPr>
          <p:cNvPr id="1048602" name="Content Placeholder 6"/>
          <p:cNvSpPr>
            <a:spLocks noGrp="1"/>
          </p:cNvSpPr>
          <p:nvPr>
            <p:ph idx="1"/>
          </p:nvPr>
        </p:nvSpPr>
        <p:spPr>
          <a:xfrm>
            <a:off x="1295401" y="2556932"/>
            <a:ext cx="5541631" cy="3318936"/>
          </a:xfrm>
        </p:spPr>
        <p:txBody>
          <a:bodyPr/>
          <a:lstStyle/>
          <a:p>
            <a:pPr algn="just"/>
            <a:r>
              <a:rPr lang="en-US"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hoose a dataset containing information about houses, including features like location, square footage, bedrooms, bathrooms, and price.</a:t>
            </a:r>
          </a:p>
          <a:p>
            <a:pPr algn="just"/>
            <a:r>
              <a:rPr lang="fi-FI" b="1" i="0" dirty="0">
                <a:solidFill>
                  <a:srgbClr val="313131"/>
                </a:solidFill>
                <a:effectLst/>
                <a:latin typeface="Montserrat" panose="020F0502020204030204" pitchFamily="2" charset="0"/>
              </a:rPr>
              <a:t>Dataset Link: </a:t>
            </a:r>
            <a:r>
              <a:rPr lang="fi-FI" b="1" i="0" u="none" strike="noStrike" dirty="0">
                <a:solidFill>
                  <a:srgbClr val="0075B4"/>
                </a:solidFill>
                <a:effectLst/>
                <a:latin typeface="inherit"/>
                <a:hlinkClick r:id="rId2"/>
              </a:rPr>
              <a:t>https://www.kaggle.com/datasets/vedavyasv/usa-housing</a:t>
            </a:r>
            <a:endParaRPr lang="en-US" dirty="0">
              <a:latin typeface="Times New Roman" panose="02020603050405020304" pitchFamily="18" charset="0"/>
              <a:cs typeface="Times New Roman" panose="02020603050405020304" pitchFamily="18" charset="0"/>
            </a:endParaRPr>
          </a:p>
        </p:txBody>
      </p:sp>
      <p:pic>
        <p:nvPicPr>
          <p:cNvPr id="2097160" name="Picture 4"/>
          <p:cNvPicPr>
            <a:picLocks noChangeAspect="1"/>
          </p:cNvPicPr>
          <p:nvPr/>
        </p:nvPicPr>
        <p:blipFill>
          <a:blip r:embed="rId3"/>
          <a:stretch>
            <a:fillRect/>
          </a:stretch>
        </p:blipFill>
        <p:spPr>
          <a:xfrm>
            <a:off x="6837032" y="2647028"/>
            <a:ext cx="4365109" cy="3033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207614" y="1395080"/>
            <a:ext cx="9601196" cy="1303867"/>
          </a:xfrm>
        </p:spPr>
        <p:txBody>
          <a:bodyPr/>
          <a:lstStyle/>
          <a:p>
            <a:r>
              <a:rPr lang="en-IN" b="1" dirty="0"/>
              <a:t>Design Thinking</a:t>
            </a:r>
            <a:endParaRPr lang="en-US" b="1" dirty="0"/>
          </a:p>
        </p:txBody>
      </p:sp>
      <p:sp>
        <p:nvSpPr>
          <p:cNvPr id="1048604" name="Content Placeholder 4"/>
          <p:cNvSpPr>
            <a:spLocks noGrp="1"/>
          </p:cNvSpPr>
          <p:nvPr>
            <p:ph idx="1"/>
          </p:nvPr>
        </p:nvSpPr>
        <p:spPr>
          <a:xfrm>
            <a:off x="1029611" y="2499586"/>
            <a:ext cx="9601196" cy="3318936"/>
          </a:xfrm>
        </p:spPr>
        <p:txBody>
          <a:bodyPr>
            <a:normAutofit fontScale="96429"/>
          </a:bodyPr>
          <a:lstStyle/>
          <a:p>
            <a:pPr algn="l"/>
            <a:r>
              <a:rPr lang="en-US" sz="1900" b="1" i="0" dirty="0">
                <a:solidFill>
                  <a:schemeClr val="tx1"/>
                </a:solidFill>
                <a:effectLst/>
                <a:latin typeface="Times New Roman" panose="02020603050405020304" pitchFamily="18" charset="0"/>
                <a:cs typeface="Times New Roman" panose="02020603050405020304" pitchFamily="18" charset="0"/>
              </a:rPr>
              <a:t>Empathize: </a:t>
            </a:r>
            <a:r>
              <a:rPr lang="en-US" sz="1900" b="0" i="0" dirty="0">
                <a:solidFill>
                  <a:schemeClr val="tx1"/>
                </a:solidFill>
                <a:effectLst/>
                <a:latin typeface="Times New Roman" panose="02020603050405020304" pitchFamily="18" charset="0"/>
                <a:cs typeface="Times New Roman" panose="02020603050405020304" pitchFamily="18" charset="0"/>
              </a:rPr>
              <a:t>Conduct interviews or surveys with real estate agents, homeowners, and potential buyers to understand their concerns and priorities when determining house prices. Gather insights into what factors are most important when estimating a house's value.</a:t>
            </a:r>
          </a:p>
          <a:p>
            <a:pPr algn="l"/>
            <a:r>
              <a:rPr lang="en-US" sz="1900" b="1" i="0" dirty="0">
                <a:solidFill>
                  <a:schemeClr val="tx1"/>
                </a:solidFill>
                <a:effectLst/>
                <a:latin typeface="Times New Roman" panose="02020603050405020304" pitchFamily="18" charset="0"/>
                <a:cs typeface="Times New Roman" panose="02020603050405020304" pitchFamily="18" charset="0"/>
              </a:rPr>
              <a:t>Define:</a:t>
            </a:r>
            <a:r>
              <a:rPr lang="en-US" sz="1900" dirty="0">
                <a:solidFill>
                  <a:schemeClr val="tx1"/>
                </a:solidFill>
                <a:latin typeface="Times New Roman" panose="02020603050405020304" pitchFamily="18" charset="0"/>
                <a:cs typeface="Times New Roman" panose="02020603050405020304" pitchFamily="18" charset="0"/>
              </a:rPr>
              <a:t> </a:t>
            </a:r>
            <a:r>
              <a:rPr lang="en-US" sz="1900" b="0" i="0" dirty="0">
                <a:solidFill>
                  <a:schemeClr val="tx1"/>
                </a:solidFill>
                <a:effectLst/>
                <a:latin typeface="Times New Roman" panose="02020603050405020304" pitchFamily="18" charset="0"/>
                <a:cs typeface="Times New Roman" panose="02020603050405020304" pitchFamily="18" charset="0"/>
              </a:rPr>
              <a:t>Define the key features that could influence house prices based on user feedback and domain knowledge (e.g., size, location, amenities, age). Clearly outline the user expectations for the accuracy and usability of the house price prediction model.</a:t>
            </a:r>
          </a:p>
          <a:p>
            <a:pPr algn="l"/>
            <a:r>
              <a:rPr lang="en-US" sz="1900" b="1" i="0" dirty="0">
                <a:solidFill>
                  <a:schemeClr val="tx1"/>
                </a:solidFill>
                <a:effectLst/>
                <a:latin typeface="Times New Roman" panose="02020603050405020304" pitchFamily="18" charset="0"/>
                <a:cs typeface="Times New Roman" panose="02020603050405020304" pitchFamily="18" charset="0"/>
              </a:rPr>
              <a:t>Ideate: </a:t>
            </a:r>
            <a:r>
              <a:rPr lang="en-US" sz="1900" b="0" i="0" dirty="0">
                <a:solidFill>
                  <a:schemeClr val="tx1"/>
                </a:solidFill>
                <a:effectLst/>
                <a:latin typeface="Times New Roman" panose="02020603050405020304" pitchFamily="18" charset="0"/>
                <a:cs typeface="Times New Roman" panose="02020603050405020304" pitchFamily="18" charset="0"/>
              </a:rPr>
              <a:t> Brainstorm various machine learning techniques suitable for predicting house prices based on the identified features. Explore different algorithms (Linear Regression, Random Forest, Gradient Boosting) and their suitability for the task. Consider possible data preprocessing techniques and feature engineering methods to enhance model accuracy.</a:t>
            </a:r>
          </a:p>
          <a:p>
            <a:pPr algn="l"/>
            <a:endParaRPr lang="en-US" sz="2000" b="0" i="0" dirty="0">
              <a:solidFill>
                <a:srgbClr val="D1D5DB"/>
              </a:solidFill>
              <a:effectLst/>
              <a:latin typeface="Söhne"/>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76842" y="1425929"/>
            <a:ext cx="9601196" cy="1303867"/>
          </a:xfrm>
        </p:spPr>
        <p:txBody>
          <a:bodyPr/>
          <a:lstStyle/>
          <a:p>
            <a:r>
              <a:rPr lang="en-US" b="1" dirty="0"/>
              <a:t>Design Thinking</a:t>
            </a:r>
          </a:p>
        </p:txBody>
      </p:sp>
      <p:sp>
        <p:nvSpPr>
          <p:cNvPr id="1048606" name="Content Placeholder 2"/>
          <p:cNvSpPr>
            <a:spLocks noGrp="1"/>
          </p:cNvSpPr>
          <p:nvPr>
            <p:ph idx="1"/>
          </p:nvPr>
        </p:nvSpPr>
        <p:spPr/>
        <p:txBody>
          <a:bodyPr>
            <a:norm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Test:</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Test the preliminary model with a subset of the dataset to evaluate its accuracy and usability. Collect feedback from stakeholders (real estate agents, homeowners, buyers) on the model's predictions and user interface.</a:t>
            </a:r>
          </a:p>
          <a:p>
            <a:pPr algn="l"/>
            <a:r>
              <a:rPr lang="en-US" sz="1800" b="1" i="0" dirty="0">
                <a:solidFill>
                  <a:schemeClr val="tx1"/>
                </a:solidFill>
                <a:effectLst/>
                <a:latin typeface="Times New Roman" panose="02020603050405020304" pitchFamily="18" charset="0"/>
                <a:cs typeface="Times New Roman" panose="02020603050405020304" pitchFamily="18" charset="0"/>
              </a:rPr>
              <a:t>Refine and Iterate: </a:t>
            </a:r>
            <a:r>
              <a:rPr lang="en-US" sz="1800" b="0" i="0" dirty="0">
                <a:solidFill>
                  <a:schemeClr val="tx1"/>
                </a:solidFill>
                <a:effectLst/>
                <a:latin typeface="Times New Roman" panose="02020603050405020304" pitchFamily="18" charset="0"/>
                <a:cs typeface="Times New Roman" panose="02020603050405020304" pitchFamily="18" charset="0"/>
              </a:rPr>
              <a:t>Refine the model based on user feedback, adjusting features, and model parameters to enhance its accuracy and usability. Continue to test and gather feedback, iterating and refining the model based on insights gained.</a:t>
            </a:r>
          </a:p>
          <a:p>
            <a:pPr algn="l"/>
            <a:r>
              <a:rPr lang="en-US" sz="1800" b="1" i="0" dirty="0">
                <a:solidFill>
                  <a:schemeClr val="tx1"/>
                </a:solidFill>
                <a:effectLst/>
                <a:latin typeface="Times New Roman" panose="02020603050405020304" pitchFamily="18" charset="0"/>
                <a:cs typeface="Times New Roman" panose="02020603050405020304" pitchFamily="18" charset="0"/>
              </a:rPr>
              <a:t>Implement and Deliver:</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Deploy the refined model for house price prediction based on the insights gained during the iteration process. Create a user-friendly interface or platform to allow users to easily input house features and obtain predicted prices.</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endParaRPr lang="en-US" b="0" i="0" dirty="0">
              <a:solidFill>
                <a:srgbClr val="D1D5DB"/>
              </a:solidFill>
              <a:effectLst/>
              <a:latin typeface="Söhne"/>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976840" y="1425929"/>
            <a:ext cx="9601196" cy="1303867"/>
          </a:xfrm>
        </p:spPr>
        <p:txBody>
          <a:bodyPr>
            <a:normAutofit/>
          </a:bodyPr>
          <a:lstStyle/>
          <a:p>
            <a:r>
              <a:rPr lang="en-US" b="1" dirty="0"/>
              <a:t>Data Preprocessing</a:t>
            </a:r>
          </a:p>
        </p:txBody>
      </p:sp>
      <p:sp>
        <p:nvSpPr>
          <p:cNvPr id="1048608" name="Content Placeholder 5"/>
          <p:cNvSpPr>
            <a:spLocks noGrp="1"/>
          </p:cNvSpPr>
          <p:nvPr>
            <p:ph idx="1"/>
          </p:nvPr>
        </p:nvSpPr>
        <p:spPr/>
        <p:txBody>
          <a:bodyPr>
            <a:noAutofit/>
          </a:bodyPr>
          <a:lstStyle/>
          <a:p>
            <a:r>
              <a:rPr lang="en-IN" sz="1800" i="0" dirty="0">
                <a:effectLst/>
                <a:latin typeface="Times New Roman" panose="02020603050405020304" pitchFamily="18" charset="0"/>
                <a:cs typeface="Times New Roman" panose="02020603050405020304" pitchFamily="18" charset="0"/>
              </a:rPr>
              <a:t>Handling Missing Values</a:t>
            </a:r>
          </a:p>
          <a:p>
            <a:r>
              <a:rPr lang="en-IN" sz="1800" i="0" dirty="0">
                <a:effectLst/>
                <a:latin typeface="Times New Roman" panose="02020603050405020304" pitchFamily="18" charset="0"/>
                <a:cs typeface="Times New Roman" panose="02020603050405020304" pitchFamily="18" charset="0"/>
              </a:rPr>
              <a:t>Handling Categorical Variables</a:t>
            </a:r>
          </a:p>
          <a:p>
            <a:r>
              <a:rPr lang="en-IN" sz="1800" i="0" dirty="0">
                <a:effectLst/>
                <a:latin typeface="Times New Roman" panose="02020603050405020304" pitchFamily="18" charset="0"/>
                <a:cs typeface="Times New Roman" panose="02020603050405020304" pitchFamily="18" charset="0"/>
              </a:rPr>
              <a:t>Feature Scaling</a:t>
            </a:r>
          </a:p>
          <a:p>
            <a:r>
              <a:rPr lang="en-IN" sz="1800" i="0" dirty="0">
                <a:effectLst/>
                <a:latin typeface="Times New Roman" panose="02020603050405020304" pitchFamily="18" charset="0"/>
                <a:cs typeface="Times New Roman" panose="02020603050405020304" pitchFamily="18" charset="0"/>
              </a:rPr>
              <a:t>Feature Engineering</a:t>
            </a:r>
          </a:p>
          <a:p>
            <a:r>
              <a:rPr lang="en-IN" sz="1800" i="0" dirty="0">
                <a:effectLst/>
                <a:latin typeface="Times New Roman" panose="02020603050405020304" pitchFamily="18" charset="0"/>
                <a:cs typeface="Times New Roman" panose="02020603050405020304" pitchFamily="18" charset="0"/>
              </a:rPr>
              <a:t>Outlier Detection and Treatment</a:t>
            </a:r>
          </a:p>
          <a:p>
            <a:r>
              <a:rPr lang="en-IN" sz="1800" i="0" dirty="0">
                <a:effectLst/>
                <a:latin typeface="Times New Roman" panose="02020603050405020304" pitchFamily="18" charset="0"/>
                <a:cs typeface="Times New Roman" panose="02020603050405020304" pitchFamily="18" charset="0"/>
              </a:rPr>
              <a:t>Handling Skewed Distributions</a:t>
            </a:r>
          </a:p>
          <a:p>
            <a:r>
              <a:rPr lang="en-US" sz="1800" i="0" dirty="0">
                <a:effectLst/>
                <a:latin typeface="Times New Roman" panose="02020603050405020304" pitchFamily="18" charset="0"/>
                <a:cs typeface="Times New Roman" panose="02020603050405020304" pitchFamily="18" charset="0"/>
              </a:rPr>
              <a:t>Splitting Data into Training and Testing Sets</a:t>
            </a:r>
          </a:p>
          <a:p>
            <a:r>
              <a:rPr lang="en-IN" sz="1800" i="0" dirty="0">
                <a:effectLst/>
                <a:latin typeface="Times New Roman" panose="02020603050405020304" pitchFamily="18" charset="0"/>
                <a:cs typeface="Times New Roman" panose="02020603050405020304" pitchFamily="18" charset="0"/>
              </a:rPr>
              <a:t>Validation and Cross-Validation</a:t>
            </a:r>
          </a:p>
          <a:p>
            <a:r>
              <a:rPr lang="en-IN" sz="1800" i="0" dirty="0">
                <a:effectLst/>
                <a:latin typeface="Times New Roman" panose="02020603050405020304" pitchFamily="18" charset="0"/>
                <a:cs typeface="Times New Roman" panose="02020603050405020304" pitchFamily="18" charset="0"/>
              </a:rPr>
              <a:t>Final Data Checks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047848" y="1425929"/>
            <a:ext cx="9601196" cy="1303867"/>
          </a:xfrm>
        </p:spPr>
        <p:txBody>
          <a:bodyPr>
            <a:normAutofit/>
          </a:bodyPr>
          <a:lstStyle/>
          <a:p>
            <a:r>
              <a:rPr lang="en-US" b="1" dirty="0"/>
              <a:t>M</a:t>
            </a:r>
            <a:r>
              <a:rPr lang="en-IN" b="1" dirty="0"/>
              <a:t>odel Training</a:t>
            </a:r>
            <a:endParaRPr lang="en-US" b="1" dirty="0"/>
          </a:p>
        </p:txBody>
      </p:sp>
      <p:sp>
        <p:nvSpPr>
          <p:cNvPr id="1048610" name="Content Placeholder 2"/>
          <p:cNvSpPr>
            <a:spLocks noGrp="1"/>
          </p:cNvSpPr>
          <p:nvPr>
            <p:ph idx="1"/>
          </p:nvPr>
        </p:nvSpPr>
        <p:spPr>
          <a:xfrm>
            <a:off x="1295400" y="2556932"/>
            <a:ext cx="5698845" cy="3318936"/>
          </a:xfrm>
        </p:spPr>
        <p:txBody>
          <a:bodyPr/>
          <a:lstStyle/>
          <a:p>
            <a:pPr algn="just"/>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s we have to train the model to determine the continuous values, so will be using these regression models.</a:t>
            </a:r>
          </a:p>
          <a:p>
            <a:pPr algn="just"/>
            <a:r>
              <a:rPr lang="en-IN" dirty="0">
                <a:latin typeface="Times New Roman" panose="02020603050405020304" pitchFamily="18" charset="0"/>
                <a:cs typeface="Times New Roman" panose="02020603050405020304" pitchFamily="18" charset="0"/>
              </a:rPr>
              <a:t>SVM-Support vector machine</a:t>
            </a:r>
          </a:p>
          <a:p>
            <a:pPr algn="just"/>
            <a:r>
              <a:rPr lang="en-IN" dirty="0">
                <a:latin typeface="Times New Roman" panose="02020603050405020304" pitchFamily="18" charset="0"/>
                <a:cs typeface="Times New Roman" panose="02020603050405020304" pitchFamily="18" charset="0"/>
              </a:rPr>
              <a:t>Random forest regressor</a:t>
            </a:r>
          </a:p>
          <a:p>
            <a:pPr algn="just"/>
            <a:r>
              <a:rPr lang="en-IN" dirty="0">
                <a:latin typeface="Times New Roman" panose="02020603050405020304" pitchFamily="18" charset="0"/>
                <a:cs typeface="Times New Roman" panose="02020603050405020304" pitchFamily="18" charset="0"/>
              </a:rPr>
              <a:t>Linear regressor</a:t>
            </a:r>
          </a:p>
          <a:p>
            <a:pPr algn="just"/>
            <a:endParaRPr lang="en-US" dirty="0">
              <a:latin typeface="Times New Roman" panose="02020603050405020304" pitchFamily="18" charset="0"/>
              <a:cs typeface="Times New Roman" panose="02020603050405020304" pitchFamily="18" charset="0"/>
            </a:endParaRPr>
          </a:p>
        </p:txBody>
      </p:sp>
      <p:pic>
        <p:nvPicPr>
          <p:cNvPr id="2097162" name="Picture 5"/>
          <p:cNvPicPr>
            <a:picLocks noChangeAspect="1"/>
          </p:cNvPicPr>
          <p:nvPr/>
        </p:nvPicPr>
        <p:blipFill>
          <a:blip r:embed="rId2"/>
          <a:stretch>
            <a:fillRect/>
          </a:stretch>
        </p:blipFill>
        <p:spPr>
          <a:xfrm>
            <a:off x="7148051" y="2476090"/>
            <a:ext cx="3866535" cy="34806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1346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Garamond</vt:lpstr>
      <vt:lpstr>inherit</vt:lpstr>
      <vt:lpstr>Montserrat</vt:lpstr>
      <vt:lpstr>Söhne</vt:lpstr>
      <vt:lpstr>Times New Roman</vt:lpstr>
      <vt:lpstr>Organic</vt:lpstr>
      <vt:lpstr>Predicting House Prices using Machine Learning</vt:lpstr>
      <vt:lpstr>Problem Statement</vt:lpstr>
      <vt:lpstr>Tasks</vt:lpstr>
      <vt:lpstr>Tasks</vt:lpstr>
      <vt:lpstr>Data Source</vt:lpstr>
      <vt:lpstr>Design Thinking</vt:lpstr>
      <vt:lpstr>Design Thinking</vt:lpstr>
      <vt:lpstr>Data Preprocessing</vt:lpstr>
      <vt:lpstr>Model Training</vt:lpstr>
      <vt:lpstr>Model Evaluation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Unknown User</dc:creator>
  <cp:lastModifiedBy>Sti ranjith</cp:lastModifiedBy>
  <cp:revision>1</cp:revision>
  <dcterms:created xsi:type="dcterms:W3CDTF">2023-09-29T04:00:32Z</dcterms:created>
  <dcterms:modified xsi:type="dcterms:W3CDTF">2023-11-01T14:07:01Z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a4dface7910c4ceab6961500a03eb479</vt:lpwstr>
  </property>
</Properties>
</file>