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0" r:id="rId14"/>
    <p:sldId id="271"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586B75A-687E-405C-8A0B-8D00578BA2C3}" type="datetimeFigureOut">
              <a:rPr lang="en-US" smtClean="0"/>
              <a:pPr/>
              <a:t>8/30/2024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7580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63381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357563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61246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328050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15970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7826763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586B75A-687E-405C-8A0B-8D00578BA2C3}"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11829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586B75A-687E-405C-8A0B-8D00578BA2C3}"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3745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5840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3839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08011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1790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566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686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385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68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586B75A-687E-405C-8A0B-8D00578BA2C3}" type="datetimeFigureOut">
              <a:rPr lang="en-US" smtClean="0"/>
              <a:pPr/>
              <a:t>8/30/2024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5859159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5686" y="1540337"/>
            <a:ext cx="8825658" cy="2677648"/>
          </a:xfrm>
        </p:spPr>
        <p:txBody>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 </a:t>
            </a:r>
            <a:br>
              <a:rPr lang="en-US" b="1" dirty="0">
                <a:solidFill>
                  <a:srgbClr val="0F0F0F"/>
                </a:solidFill>
                <a:latin typeface="Roboto" panose="020F0502020204030204" pitchFamily="2" charset="0"/>
              </a:rPr>
            </a:br>
            <a:endParaRPr lang="en-IN" dirty="0"/>
          </a:p>
        </p:txBody>
      </p:sp>
      <p:sp>
        <p:nvSpPr>
          <p:cNvPr id="3" name="Subtitle 2"/>
          <p:cNvSpPr>
            <a:spLocks noGrp="1"/>
          </p:cNvSpPr>
          <p:nvPr>
            <p:ph type="subTitle" idx="1"/>
          </p:nvPr>
        </p:nvSpPr>
        <p:spPr>
          <a:xfrm>
            <a:off x="1154954" y="4217985"/>
            <a:ext cx="10268419" cy="914400"/>
          </a:xfrm>
        </p:spPr>
        <p:txBody>
          <a:bodyPr>
            <a:normAutofit fontScale="25000" lnSpcReduction="20000"/>
          </a:bodyPr>
          <a:lstStyle/>
          <a:p>
            <a:r>
              <a:rPr lang="en-US" sz="8000" dirty="0">
                <a:latin typeface="Aharoni" panose="02010803020104030203" pitchFamily="2" charset="-79"/>
                <a:cs typeface="Aharoni" panose="02010803020104030203" pitchFamily="2" charset="-79"/>
              </a:rPr>
              <a:t>STUDENT NAME: </a:t>
            </a:r>
            <a:r>
              <a:rPr lang="en-US" sz="8000" dirty="0" err="1">
                <a:latin typeface="Aharoni" panose="02010803020104030203" pitchFamily="2" charset="-79"/>
                <a:cs typeface="Aharoni" panose="02010803020104030203" pitchFamily="2" charset="-79"/>
              </a:rPr>
              <a:t>m.latha</a:t>
            </a:r>
            <a:endParaRPr lang="en-US" sz="8000" dirty="0">
              <a:latin typeface="Aharoni" panose="02010803020104030203" pitchFamily="2" charset="-79"/>
              <a:cs typeface="Aharoni" panose="02010803020104030203" pitchFamily="2" charset="-79"/>
            </a:endParaRPr>
          </a:p>
          <a:p>
            <a:r>
              <a:rPr lang="en-US" sz="8000" dirty="0">
                <a:latin typeface="Aharoni" panose="02010803020104030203" pitchFamily="2" charset="-79"/>
                <a:cs typeface="Aharoni" panose="02010803020104030203" pitchFamily="2" charset="-79"/>
              </a:rPr>
              <a:t>REGISTER NO    :</a:t>
            </a:r>
            <a:r>
              <a:rPr lang="en-US" sz="8000" dirty="0">
                <a:latin typeface="Arial Rounded MT Bold" panose="020F0704030504030204" pitchFamily="34" charset="0"/>
                <a:cs typeface="Aharoni" panose="02010803020104030203" pitchFamily="2" charset="-79"/>
              </a:rPr>
              <a:t>unm110312201356 ,</a:t>
            </a:r>
          </a:p>
          <a:p>
            <a:r>
              <a:rPr lang="en-US" sz="8000" dirty="0">
                <a:latin typeface="Aharoni" panose="02010803020104030203" pitchFamily="2" charset="-79"/>
                <a:cs typeface="Aharoni" panose="02010803020104030203" pitchFamily="2" charset="-79"/>
              </a:rPr>
              <a:t>DEPARTMENT    : B.COM</a:t>
            </a:r>
          </a:p>
          <a:p>
            <a:r>
              <a:rPr lang="en-US" sz="8000" dirty="0">
                <a:latin typeface="Aharoni" panose="02010803020104030203" pitchFamily="2" charset="-79"/>
                <a:cs typeface="Aharoni" panose="02010803020104030203" pitchFamily="2" charset="-79"/>
              </a:rPr>
              <a:t>COLLEG             : DRBCCC HINDU COLLEGE</a:t>
            </a:r>
          </a:p>
          <a:p>
            <a:r>
              <a:rPr lang="en-US" sz="8000" dirty="0"/>
              <a:t>           </a:t>
            </a:r>
            <a:endParaRPr lang="en-IN" sz="8000" dirty="0"/>
          </a:p>
          <a:p>
            <a:endParaRPr lang="en-IN" sz="32000" dirty="0"/>
          </a:p>
        </p:txBody>
      </p:sp>
    </p:spTree>
    <p:extLst>
      <p:ext uri="{BB962C8B-B14F-4D97-AF65-F5344CB8AC3E}">
        <p14:creationId xmlns:p14="http://schemas.microsoft.com/office/powerpoint/2010/main" val="4239147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219" y="906328"/>
            <a:ext cx="3963562" cy="1065194"/>
          </a:xfrm>
        </p:spPr>
        <p:txBody>
          <a:bodyPr/>
          <a:lstStyle/>
          <a:p>
            <a:r>
              <a:rPr lang="en-IN" sz="3200" b="1" u="sng" spc="15" dirty="0">
                <a:latin typeface="Times New Roman" panose="02020603050405020304" pitchFamily="18" charset="0"/>
                <a:cs typeface="Times New Roman" panose="02020603050405020304" pitchFamily="18" charset="0"/>
              </a:rPr>
              <a:t>M</a:t>
            </a:r>
            <a:r>
              <a:rPr lang="en-IN" sz="3200" b="1" u="sng" dirty="0">
                <a:latin typeface="Times New Roman" panose="02020603050405020304" pitchFamily="18" charset="0"/>
                <a:cs typeface="Times New Roman" panose="02020603050405020304" pitchFamily="18" charset="0"/>
              </a:rPr>
              <a:t>O</a:t>
            </a:r>
            <a:r>
              <a:rPr lang="en-IN" sz="3200" b="1" u="sng" spc="-15" dirty="0">
                <a:latin typeface="Times New Roman" panose="02020603050405020304" pitchFamily="18" charset="0"/>
                <a:cs typeface="Times New Roman" panose="02020603050405020304" pitchFamily="18" charset="0"/>
              </a:rPr>
              <a:t>D</a:t>
            </a:r>
            <a:r>
              <a:rPr lang="en-IN" sz="3200" b="1" u="sng" spc="-35" dirty="0">
                <a:latin typeface="Times New Roman" panose="02020603050405020304" pitchFamily="18" charset="0"/>
                <a:cs typeface="Times New Roman" panose="02020603050405020304" pitchFamily="18" charset="0"/>
              </a:rPr>
              <a:t>E</a:t>
            </a:r>
            <a:r>
              <a:rPr lang="en-IN" sz="3200" b="1" u="sng" spc="-30" dirty="0">
                <a:latin typeface="Times New Roman" panose="02020603050405020304" pitchFamily="18" charset="0"/>
                <a:cs typeface="Times New Roman" panose="02020603050405020304" pitchFamily="18" charset="0"/>
              </a:rPr>
              <a:t>LL</a:t>
            </a:r>
            <a:r>
              <a:rPr lang="en-IN" sz="3200" b="1" u="sng" spc="-5" dirty="0">
                <a:latin typeface="Times New Roman" panose="02020603050405020304" pitchFamily="18" charset="0"/>
                <a:cs typeface="Times New Roman" panose="02020603050405020304" pitchFamily="18" charset="0"/>
              </a:rPr>
              <a:t>I</a:t>
            </a:r>
            <a:r>
              <a:rPr lang="en-IN" sz="3200" b="1" u="sng" spc="30" dirty="0">
                <a:latin typeface="Times New Roman" panose="02020603050405020304" pitchFamily="18" charset="0"/>
                <a:cs typeface="Times New Roman" panose="02020603050405020304" pitchFamily="18" charset="0"/>
              </a:rPr>
              <a:t>N</a:t>
            </a:r>
            <a:r>
              <a:rPr lang="en-IN" sz="3200" b="1" u="sng" spc="5" dirty="0">
                <a:latin typeface="Times New Roman" panose="02020603050405020304" pitchFamily="18" charset="0"/>
                <a:cs typeface="Times New Roman" panose="02020603050405020304" pitchFamily="18" charset="0"/>
              </a:rPr>
              <a:t>G :</a:t>
            </a:r>
            <a:br>
              <a:rPr lang="en-IN" dirty="0">
                <a:latin typeface="Trebuchet MS"/>
                <a:cs typeface="Trebuchet MS"/>
              </a:rPr>
            </a:br>
            <a:endParaRPr lang="en-IN" dirty="0"/>
          </a:p>
        </p:txBody>
      </p:sp>
      <p:sp>
        <p:nvSpPr>
          <p:cNvPr id="3" name="TextBox 2"/>
          <p:cNvSpPr txBox="1"/>
          <p:nvPr/>
        </p:nvSpPr>
        <p:spPr>
          <a:xfrm>
            <a:off x="2085108" y="2459342"/>
            <a:ext cx="8021783" cy="4154984"/>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200" dirty="0">
                <a:latin typeface="Andalus" panose="02020603050405020304" pitchFamily="18" charset="-78"/>
                <a:cs typeface="Andalus" panose="02020603050405020304" pitchFamily="18" charset="-78"/>
              </a:rPr>
              <a:t>* </a:t>
            </a:r>
            <a:r>
              <a:rPr lang="en-US" altLang="en-US" sz="2200" dirty="0">
                <a:latin typeface="Aparajita" panose="020B0604020202020204" pitchFamily="34" charset="0"/>
                <a:cs typeface="Aparajita" panose="020B0604020202020204" pitchFamily="34" charset="0"/>
              </a:rPr>
              <a:t>Excel tools, such as pivot tables, charts, and conditional formatting, were effectively utilized to categorize performance data, visualize trends, and uncover patterns within the dataset. By leveraging these tools, key metrics were not only derived but also systematically grouped to emphasize critical areas of interest and concern.</a:t>
            </a:r>
          </a:p>
          <a:p>
            <a:pPr lvl="0" defTabSz="914400" eaLnBrk="0" fontAlgn="base" hangingPunct="0">
              <a:spcBef>
                <a:spcPct val="0"/>
              </a:spcBef>
              <a:spcAft>
                <a:spcPct val="0"/>
              </a:spcAft>
            </a:pPr>
            <a:endParaRPr lang="en-US" altLang="en-US" sz="2200" dirty="0">
              <a:latin typeface="Aparajita" panose="020B0604020202020204" pitchFamily="34" charset="0"/>
              <a:cs typeface="Aparajita" panose="020B0604020202020204" pitchFamily="34" charset="0"/>
            </a:endParaRPr>
          </a:p>
          <a:p>
            <a:pPr lvl="0" defTabSz="914400" eaLnBrk="0" fontAlgn="base" hangingPunct="0">
              <a:spcBef>
                <a:spcPct val="0"/>
              </a:spcBef>
              <a:spcAft>
                <a:spcPct val="0"/>
              </a:spcAft>
            </a:pPr>
            <a:r>
              <a:rPr lang="en-US" altLang="en-US" sz="2200" dirty="0">
                <a:latin typeface="Aparajita" panose="020B0604020202020204" pitchFamily="34" charset="0"/>
                <a:cs typeface="Aparajita" panose="020B0604020202020204" pitchFamily="34" charset="0"/>
              </a:rPr>
              <a:t>*The analysis successfully identified significant trends, including variations in performance across different departments, the identification of top-performing individuals, and the recognition of areas that may require additional development and attention. The use of charts and data visualizations played a pivotal role in providing a clear and comprehensive view of the overall performance landscape, making it easier to pinpoint specific areas for improvement and celebrate areas of success.</a:t>
            </a:r>
          </a:p>
          <a:p>
            <a:endParaRPr lang="en-IN" sz="2200" dirty="0"/>
          </a:p>
        </p:txBody>
      </p:sp>
    </p:spTree>
    <p:extLst>
      <p:ext uri="{BB962C8B-B14F-4D97-AF65-F5344CB8AC3E}">
        <p14:creationId xmlns:p14="http://schemas.microsoft.com/office/powerpoint/2010/main" val="1367114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210" y="536941"/>
            <a:ext cx="11862570" cy="5909310"/>
          </a:xfrm>
          <a:prstGeom prst="rect">
            <a:avLst/>
          </a:prstGeom>
          <a:noFill/>
        </p:spPr>
        <p:txBody>
          <a:bodyPr wrap="square" rtlCol="0">
            <a:spAutoFit/>
          </a:bodyPr>
          <a:lstStyle/>
          <a:p>
            <a:pPr lvl="0" defTabSz="914400" eaLnBrk="0" fontAlgn="base" hangingPunct="0">
              <a:spcBef>
                <a:spcPct val="0"/>
              </a:spcBef>
              <a:spcAft>
                <a:spcPct val="0"/>
              </a:spcAft>
            </a:pPr>
            <a:r>
              <a:rPr lang="en-US" altLang="en-US" b="1" dirty="0">
                <a:latin typeface="Aharoni" panose="02010803020104030203" pitchFamily="2" charset="-79"/>
                <a:cs typeface="Aharoni" panose="02010803020104030203" pitchFamily="2" charset="-79"/>
              </a:rPr>
              <a:t>Excel Tools Utilized:</a:t>
            </a:r>
          </a:p>
          <a:p>
            <a:pPr lvl="0" defTabSz="914400" eaLnBrk="0" fontAlgn="base" hangingPunct="0">
              <a:spcBef>
                <a:spcPct val="0"/>
              </a:spcBef>
              <a:spcAft>
                <a:spcPct val="0"/>
              </a:spcAft>
            </a:pPr>
            <a:endParaRPr lang="en-US" altLang="en-US" b="1" dirty="0">
              <a:latin typeface="Arial" panose="020B0604020202020204" pitchFamily="34" charset="0"/>
            </a:endParaRPr>
          </a:p>
          <a:p>
            <a:pPr lvl="0" defTabSz="914400" eaLnBrk="0" fontAlgn="base" hangingPunct="0">
              <a:spcBef>
                <a:spcPct val="0"/>
              </a:spcBef>
              <a:spcAft>
                <a:spcPct val="0"/>
              </a:spcAft>
              <a:buFontTx/>
              <a:buChar char="•"/>
            </a:pPr>
            <a:r>
              <a:rPr lang="en-US" altLang="en-US" b="1" dirty="0">
                <a:latin typeface="Aharoni" panose="02010803020104030203" pitchFamily="2" charset="-79"/>
                <a:cs typeface="Aharoni" panose="02010803020104030203" pitchFamily="2" charset="-79"/>
              </a:rPr>
              <a:t>Conditional Formatting: </a:t>
            </a:r>
            <a:r>
              <a:rPr lang="en-US" altLang="en-US" dirty="0">
                <a:latin typeface="Aparajita" panose="020B0604020202020204" pitchFamily="34" charset="0"/>
                <a:cs typeface="Aparajita" panose="020B0604020202020204" pitchFamily="34" charset="0"/>
              </a:rPr>
              <a:t>This tool was used to emphasize critical data points, such as varying levels of performance, to identify any missing or incomplete data, and to visually clarify emerging trends. By applying different color codes and rules, conditional formatting made it easier to spot important patterns and outliers within the dataset.</a:t>
            </a:r>
          </a:p>
          <a:p>
            <a:pPr lvl="0" defTabSz="914400" eaLnBrk="0" fontAlgn="base" hangingPunct="0">
              <a:spcBef>
                <a:spcPct val="0"/>
              </a:spcBef>
              <a:spcAft>
                <a:spcPct val="0"/>
              </a:spcAft>
              <a:buFontTx/>
              <a:buChar char="•"/>
            </a:pPr>
            <a:endParaRPr lang="en-US" altLang="en-US" dirty="0">
              <a:latin typeface="Andalus" panose="02020603050405020304" pitchFamily="18" charset="-78"/>
              <a:cs typeface="Andalus" panose="02020603050405020304" pitchFamily="18" charset="-78"/>
            </a:endParaRPr>
          </a:p>
          <a:p>
            <a:pPr lvl="0" defTabSz="914400" eaLnBrk="0" fontAlgn="base" hangingPunct="0">
              <a:spcBef>
                <a:spcPct val="0"/>
              </a:spcBef>
              <a:spcAft>
                <a:spcPct val="0"/>
              </a:spcAft>
              <a:buFontTx/>
              <a:buChar char="•"/>
            </a:pPr>
            <a:r>
              <a:rPr lang="en-US" altLang="en-US" b="1" dirty="0">
                <a:latin typeface="Aharoni" panose="02010803020104030203" pitchFamily="2" charset="-79"/>
                <a:cs typeface="Aharoni" panose="02010803020104030203" pitchFamily="2" charset="-79"/>
              </a:rPr>
              <a:t>Filters:</a:t>
            </a:r>
            <a:r>
              <a:rPr lang="en-US" altLang="en-US" dirty="0">
                <a:latin typeface="Aharoni" panose="02010803020104030203" pitchFamily="2" charset="-79"/>
                <a:cs typeface="Aharoni" panose="02010803020104030203" pitchFamily="2" charset="-79"/>
              </a:rPr>
              <a:t> </a:t>
            </a:r>
            <a:r>
              <a:rPr lang="en-US" altLang="en-US" dirty="0">
                <a:latin typeface="Aparajita" panose="020B0604020202020204" pitchFamily="34" charset="0"/>
                <a:cs typeface="Aparajita" panose="020B0604020202020204" pitchFamily="34" charset="0"/>
              </a:rPr>
              <a:t>Filters were strategically applied to the dataset to eliminate incomplete or irrelevant data. This step was crucial in ensuring that the analysis was based on clean and accurate data, free from any noise that could potentially skew the results.</a:t>
            </a:r>
          </a:p>
          <a:p>
            <a:pPr lvl="0" defTabSz="914400" eaLnBrk="0" fontAlgn="base" hangingPunct="0">
              <a:spcBef>
                <a:spcPct val="0"/>
              </a:spcBef>
              <a:spcAft>
                <a:spcPct val="0"/>
              </a:spcAft>
              <a:buFontTx/>
              <a:buChar char="•"/>
            </a:pPr>
            <a:endParaRPr lang="en-US" altLang="en-US" dirty="0">
              <a:latin typeface="Andalus" panose="02020603050405020304" pitchFamily="18" charset="-78"/>
              <a:cs typeface="Andalus" panose="02020603050405020304" pitchFamily="18" charset="-78"/>
            </a:endParaRPr>
          </a:p>
          <a:p>
            <a:pPr lvl="0" eaLnBrk="0" fontAlgn="base" hangingPunct="0">
              <a:spcBef>
                <a:spcPct val="0"/>
              </a:spcBef>
              <a:spcAft>
                <a:spcPct val="0"/>
              </a:spcAft>
              <a:buFontTx/>
              <a:buChar char="•"/>
            </a:pPr>
            <a:r>
              <a:rPr lang="en-US" altLang="en-US" b="1" dirty="0">
                <a:latin typeface="Aharoni" panose="02010803020104030203" pitchFamily="2" charset="-79"/>
                <a:cs typeface="Aharoni" panose="02010803020104030203" pitchFamily="2" charset="-79"/>
              </a:rPr>
              <a:t>Formulas:</a:t>
            </a:r>
            <a:r>
              <a:rPr lang="en-US" altLang="en-US" dirty="0">
                <a:latin typeface="Aharoni" panose="02010803020104030203" pitchFamily="2" charset="-79"/>
                <a:cs typeface="Aharoni" panose="02010803020104030203" pitchFamily="2" charset="-79"/>
              </a:rPr>
              <a:t> </a:t>
            </a:r>
            <a:r>
              <a:rPr lang="en-US" altLang="en-US" dirty="0">
                <a:latin typeface="Aparajita" panose="020B0604020202020204" pitchFamily="34" charset="0"/>
                <a:cs typeface="Aparajita" panose="020B0604020202020204" pitchFamily="34" charset="0"/>
              </a:rPr>
              <a:t>Custom formulas were crafted to categorize employee performance into distinct levels such as "Very High," "High," "Medium," and "Low." For example, the formula =IFS(Z2&gt;=5,"VERY HIGH",Z2&gt;=4,"HIGH",Z2&gt;=3,"MED",TRUE,"LOW")was utilized to automatically assign a performance label based on specific numerical values. This automated approach streamlined the process of classification, making it both efficient and consistent.</a:t>
            </a:r>
          </a:p>
          <a:p>
            <a:pPr lvl="0" eaLnBrk="0" fontAlgn="base" hangingPunct="0">
              <a:spcBef>
                <a:spcPct val="0"/>
              </a:spcBef>
              <a:spcAft>
                <a:spcPct val="0"/>
              </a:spcAft>
              <a:buFontTx/>
              <a:buChar char="•"/>
            </a:pPr>
            <a:endParaRPr lang="en-US" altLang="en-US" dirty="0">
              <a:latin typeface="Andalus" panose="02020603050405020304" pitchFamily="18" charset="-78"/>
              <a:cs typeface="Andalus" panose="02020603050405020304" pitchFamily="18" charset="-78"/>
            </a:endParaRPr>
          </a:p>
          <a:p>
            <a:pPr lvl="0" defTabSz="914400" eaLnBrk="0" fontAlgn="base" hangingPunct="0">
              <a:spcBef>
                <a:spcPct val="0"/>
              </a:spcBef>
              <a:spcAft>
                <a:spcPct val="0"/>
              </a:spcAft>
              <a:buFontTx/>
              <a:buChar char="•"/>
            </a:pPr>
            <a:r>
              <a:rPr lang="en-US" altLang="en-US" b="1" dirty="0">
                <a:latin typeface="Aharoni" panose="02010803020104030203" pitchFamily="2" charset="-79"/>
                <a:cs typeface="Aharoni" panose="02010803020104030203" pitchFamily="2" charset="-79"/>
              </a:rPr>
              <a:t>Pivot Tables:</a:t>
            </a:r>
            <a:r>
              <a:rPr lang="en-US" altLang="en-US" dirty="0">
                <a:latin typeface="Aharoni" panose="02010803020104030203" pitchFamily="2" charset="-79"/>
                <a:cs typeface="Aharoni" panose="02010803020104030203" pitchFamily="2" charset="-79"/>
              </a:rPr>
              <a:t> </a:t>
            </a:r>
            <a:r>
              <a:rPr lang="en-US" altLang="en-US" dirty="0">
                <a:latin typeface="Aparajita" panose="020B0604020202020204" pitchFamily="34" charset="0"/>
                <a:cs typeface="Aparajita" panose="020B0604020202020204" pitchFamily="34" charset="0"/>
              </a:rPr>
              <a:t>Pivot tables were employed to summarize and organize the data by key categories, such as department and performance level. This allowed for a more structured view of the dataset, facilitating easier extraction of insights and enabling a deeper understanding of performance trends across various segments.</a:t>
            </a:r>
          </a:p>
          <a:p>
            <a:pPr lvl="0" defTabSz="914400" eaLnBrk="0" fontAlgn="base" hangingPunct="0">
              <a:spcBef>
                <a:spcPct val="0"/>
              </a:spcBef>
              <a:spcAft>
                <a:spcPct val="0"/>
              </a:spcAft>
              <a:buFontTx/>
              <a:buChar char="•"/>
            </a:pPr>
            <a:endParaRPr lang="en-US" altLang="en-US" dirty="0">
              <a:latin typeface="Aharoni" panose="02010803020104030203" pitchFamily="2" charset="-79"/>
              <a:cs typeface="Aharoni" panose="02010803020104030203" pitchFamily="2" charset="-79"/>
            </a:endParaRPr>
          </a:p>
          <a:p>
            <a:pPr lvl="0" defTabSz="914400" eaLnBrk="0" fontAlgn="base" hangingPunct="0">
              <a:spcBef>
                <a:spcPct val="0"/>
              </a:spcBef>
              <a:spcAft>
                <a:spcPct val="0"/>
              </a:spcAft>
              <a:buFontTx/>
              <a:buChar char="•"/>
            </a:pPr>
            <a:r>
              <a:rPr lang="en-US" altLang="en-US" b="1" dirty="0">
                <a:latin typeface="Aharoni" panose="02010803020104030203" pitchFamily="2" charset="-79"/>
                <a:cs typeface="Aharoni" panose="02010803020104030203" pitchFamily="2" charset="-79"/>
              </a:rPr>
              <a:t>Graphs and Charts:</a:t>
            </a:r>
            <a:r>
              <a:rPr lang="en-US" altLang="en-US" dirty="0">
                <a:latin typeface="Aharoni" panose="02010803020104030203" pitchFamily="2" charset="-79"/>
                <a:cs typeface="Aharoni" panose="02010803020104030203" pitchFamily="2" charset="-79"/>
              </a:rPr>
              <a:t> </a:t>
            </a:r>
            <a:r>
              <a:rPr lang="en-US" altLang="en-US" dirty="0">
                <a:latin typeface="Aparajita" panose="020B0604020202020204" pitchFamily="34" charset="0"/>
                <a:cs typeface="Aparajita" panose="020B0604020202020204" pitchFamily="34" charset="0"/>
              </a:rPr>
              <a:t>Various visual representations, including bar charts and pie charts, were generated to depict trends and illustrate the distribution of performance across different groups. These visual tools were instrumental in conveying the analysis in a clear and impactful manner, allowing stakeholders to quickly grasp the overall performance landscape and make informed decisions.</a:t>
            </a:r>
          </a:p>
          <a:p>
            <a:endParaRPr lang="en-IN" dirty="0"/>
          </a:p>
        </p:txBody>
      </p:sp>
    </p:spTree>
    <p:extLst>
      <p:ext uri="{BB962C8B-B14F-4D97-AF65-F5344CB8AC3E}">
        <p14:creationId xmlns:p14="http://schemas.microsoft.com/office/powerpoint/2010/main" val="1187365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1396" y="422410"/>
            <a:ext cx="10487737" cy="6524863"/>
          </a:xfrm>
          <a:prstGeom prst="rect">
            <a:avLst/>
          </a:prstGeom>
          <a:noFill/>
        </p:spPr>
        <p:txBody>
          <a:bodyPr wrap="square" rtlCol="0">
            <a:spAutoFit/>
          </a:bodyPr>
          <a:lstStyle/>
          <a:p>
            <a:r>
              <a:rPr lang="en-US" sz="2200" b="1" dirty="0">
                <a:latin typeface="Aharoni" panose="02010803020104030203" pitchFamily="2" charset="-79"/>
                <a:cs typeface="Aharoni" panose="02010803020104030203" pitchFamily="2" charset="-79"/>
              </a:rPr>
              <a:t>2. Steps Involved in Modeling:</a:t>
            </a:r>
          </a:p>
          <a:p>
            <a:r>
              <a:rPr lang="en-US" sz="2200" b="1" dirty="0">
                <a:latin typeface="Aharoni" panose="02010803020104030203" pitchFamily="2" charset="-79"/>
                <a:cs typeface="Aharoni" panose="02010803020104030203" pitchFamily="2" charset="-79"/>
              </a:rPr>
              <a:t>Data Cleaning:</a:t>
            </a:r>
            <a:r>
              <a:rPr lang="en-US" sz="2200" dirty="0">
                <a:latin typeface="Aharoni" panose="02010803020104030203" pitchFamily="2" charset="-79"/>
                <a:cs typeface="Aharoni" panose="02010803020104030203" pitchFamily="2" charset="-79"/>
              </a:rPr>
              <a:t> </a:t>
            </a:r>
            <a:r>
              <a:rPr lang="en-US" sz="2200" dirty="0">
                <a:latin typeface="Aparajita" panose="020B0604020202020204" pitchFamily="34" charset="0"/>
                <a:cs typeface="Aparajita" panose="020B0604020202020204" pitchFamily="34" charset="0"/>
              </a:rPr>
              <a:t>The initial step involved meticulously filtering and cleaning the dataset to remove any missing, incorrect, or irrelevant entries. This critical process ensured that the analysis was conducted on accurate and reliable data, which is essential for producing meaningful insights and avoiding any potential distortions in the results.</a:t>
            </a:r>
          </a:p>
          <a:p>
            <a:r>
              <a:rPr lang="en-US" sz="2200" b="1" dirty="0">
                <a:latin typeface="Aharoni" panose="02010803020104030203" pitchFamily="2" charset="-79"/>
                <a:cs typeface="Aharoni" panose="02010803020104030203" pitchFamily="2" charset="-79"/>
              </a:rPr>
              <a:t>Performance Categorization:</a:t>
            </a:r>
            <a:r>
              <a:rPr lang="en-US" sz="2200" dirty="0">
                <a:latin typeface="Aharoni" panose="02010803020104030203" pitchFamily="2" charset="-79"/>
                <a:cs typeface="Aharoni" panose="02010803020104030203" pitchFamily="2" charset="-79"/>
              </a:rPr>
              <a:t> </a:t>
            </a:r>
            <a:r>
              <a:rPr lang="en-US" sz="2200" dirty="0">
                <a:latin typeface="Aparajita" panose="020B0604020202020204" pitchFamily="34" charset="0"/>
                <a:cs typeface="Aparajita" panose="020B0604020202020204" pitchFamily="34" charset="0"/>
              </a:rPr>
              <a:t>Following the data cleaning, employee performance scores were systematically categorized using custom formulas. These formulas assigned labels such as "Very High," "High," "Medium," or "Low" to each employee's performance, based on predetermined numerical thresholds. This categorization facilitated a structured analysis, enabling a clearer understanding of performance distribution within the organization.</a:t>
            </a:r>
          </a:p>
          <a:p>
            <a:r>
              <a:rPr lang="en-US" sz="2200" b="1" dirty="0">
                <a:latin typeface="Aharoni" panose="02010803020104030203" pitchFamily="2" charset="-79"/>
                <a:cs typeface="Aharoni" panose="02010803020104030203" pitchFamily="2" charset="-79"/>
              </a:rPr>
              <a:t>Trend Analysis:</a:t>
            </a:r>
            <a:r>
              <a:rPr lang="en-US" sz="2200" dirty="0">
                <a:latin typeface="Aharoni" panose="02010803020104030203" pitchFamily="2" charset="-79"/>
                <a:cs typeface="Aharoni" panose="02010803020104030203" pitchFamily="2" charset="-79"/>
              </a:rPr>
              <a:t> </a:t>
            </a:r>
            <a:r>
              <a:rPr lang="en-US" sz="2200" dirty="0">
                <a:latin typeface="Aparajita" panose="020B0604020202020204" pitchFamily="34" charset="0"/>
                <a:cs typeface="Aparajita" panose="020B0604020202020204" pitchFamily="34" charset="0"/>
              </a:rPr>
              <a:t>Pivot tables and charts were then employed to perform an in-depth trend analysis. This step focused on identifying patterns and variations in performance across various dimensions, such as different departments and gender-based trends. By segmenting the data in this way, the analysis was able to uncover valuable insights that might have otherwise remained hidden.</a:t>
            </a:r>
          </a:p>
          <a:p>
            <a:r>
              <a:rPr lang="en-US" sz="2200" b="1" dirty="0">
                <a:latin typeface="Aharoni" panose="02010803020104030203" pitchFamily="2" charset="-79"/>
                <a:cs typeface="Aharoni" panose="02010803020104030203" pitchFamily="2" charset="-79"/>
              </a:rPr>
              <a:t>Visualization:</a:t>
            </a:r>
            <a:r>
              <a:rPr lang="en-US" sz="2200" dirty="0">
                <a:latin typeface="Aharoni" panose="02010803020104030203" pitchFamily="2" charset="-79"/>
                <a:cs typeface="Aharoni" panose="02010803020104030203" pitchFamily="2" charset="-79"/>
              </a:rPr>
              <a:t> </a:t>
            </a:r>
            <a:r>
              <a:rPr lang="en-US" sz="2200" dirty="0">
                <a:latin typeface="Aparajita" panose="020B0604020202020204" pitchFamily="34" charset="0"/>
                <a:cs typeface="Aparajita" panose="020B0604020202020204" pitchFamily="34" charset="0"/>
              </a:rPr>
              <a:t>The final step in the modeling process involved creating visual representations of the data through charts and graphs. These visuals were designed to present the findings in a clear, concise, and visually appealing manner, making it easier for decision-makers to quickly understand the key insights and take appropriate actions based on the analysis.</a:t>
            </a:r>
          </a:p>
          <a:p>
            <a:endParaRPr lang="en-IN" sz="2200" dirty="0"/>
          </a:p>
        </p:txBody>
      </p:sp>
    </p:spTree>
    <p:extLst>
      <p:ext uri="{BB962C8B-B14F-4D97-AF65-F5344CB8AC3E}">
        <p14:creationId xmlns:p14="http://schemas.microsoft.com/office/powerpoint/2010/main" val="122062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9358" y="1102669"/>
            <a:ext cx="10702329" cy="4893647"/>
          </a:xfrm>
          <a:prstGeom prst="rect">
            <a:avLst/>
          </a:prstGeom>
          <a:noFill/>
        </p:spPr>
        <p:txBody>
          <a:bodyPr wrap="square" rtlCol="0">
            <a:spAutoFit/>
          </a:bodyPr>
          <a:lstStyle/>
          <a:p>
            <a:r>
              <a:rPr lang="en-US" sz="2400" b="1" dirty="0">
                <a:latin typeface="Aharoni" panose="02010803020104030203" pitchFamily="2" charset="-79"/>
                <a:cs typeface="Aharoni" panose="02010803020104030203" pitchFamily="2" charset="-79"/>
              </a:rPr>
              <a:t>3. Outcome of the Modeling Approach:</a:t>
            </a:r>
          </a:p>
          <a:p>
            <a:r>
              <a:rPr lang="en-US" sz="2400" b="1" dirty="0">
                <a:latin typeface="Aharoni" panose="02010803020104030203" pitchFamily="2" charset="-79"/>
                <a:cs typeface="Aharoni" panose="02010803020104030203" pitchFamily="2" charset="-79"/>
              </a:rPr>
              <a:t>Revealed Trends:</a:t>
            </a:r>
            <a:r>
              <a:rPr lang="en-US" sz="2400" dirty="0">
                <a:latin typeface="Aharoni" panose="02010803020104030203" pitchFamily="2" charset="-79"/>
                <a:cs typeface="Aharoni" panose="02010803020104030203" pitchFamily="2" charset="-79"/>
              </a:rPr>
              <a:t> </a:t>
            </a:r>
            <a:r>
              <a:rPr lang="en-US" sz="2400" dirty="0">
                <a:latin typeface="Aparajita" panose="020B0604020202020204" pitchFamily="34" charset="0"/>
                <a:cs typeface="Aparajita" panose="020B0604020202020204" pitchFamily="34" charset="0"/>
              </a:rPr>
              <a:t>The modeling approach successfully uncovered several significant trends. For instance, it was found that departments like Engineering and Finance had a higher proportion of high performers compared to other areas. This highlighted the departments that were excelling in terms of employee performance.</a:t>
            </a:r>
          </a:p>
          <a:p>
            <a:r>
              <a:rPr lang="en-US" sz="2400" b="1" dirty="0">
                <a:latin typeface="Aharoni" panose="02010803020104030203" pitchFamily="2" charset="-79"/>
                <a:cs typeface="Aharoni" panose="02010803020104030203" pitchFamily="2" charset="-79"/>
              </a:rPr>
              <a:t>Departmental Performance Variations:</a:t>
            </a:r>
            <a:r>
              <a:rPr lang="en-US" sz="2400" dirty="0">
                <a:latin typeface="Aharoni" panose="02010803020104030203" pitchFamily="2" charset="-79"/>
                <a:cs typeface="Aharoni" panose="02010803020104030203" pitchFamily="2" charset="-79"/>
              </a:rPr>
              <a:t> </a:t>
            </a:r>
            <a:r>
              <a:rPr lang="en-US" sz="2400" dirty="0">
                <a:latin typeface="Aparajita" panose="020B0604020202020204" pitchFamily="34" charset="0"/>
                <a:cs typeface="Aparajita" panose="020B0604020202020204" pitchFamily="34" charset="0"/>
              </a:rPr>
              <a:t>The analysis also revealed notable variations in performance across different departments, providing a detailed understanding of how different segments within the organization were performing.</a:t>
            </a:r>
          </a:p>
          <a:p>
            <a:r>
              <a:rPr lang="en-US" sz="2400" b="1" dirty="0">
                <a:latin typeface="Aharoni" panose="02010803020104030203" pitchFamily="2" charset="-79"/>
                <a:cs typeface="Aharoni" panose="02010803020104030203" pitchFamily="2" charset="-79"/>
              </a:rPr>
              <a:t>Actionable Insights:</a:t>
            </a:r>
            <a:r>
              <a:rPr lang="en-US" sz="2400" dirty="0">
                <a:latin typeface="Aharoni" panose="02010803020104030203" pitchFamily="2" charset="-79"/>
                <a:cs typeface="Aharoni" panose="02010803020104030203" pitchFamily="2" charset="-79"/>
              </a:rPr>
              <a:t> </a:t>
            </a:r>
            <a:r>
              <a:rPr lang="en-US" sz="2400" dirty="0">
                <a:latin typeface="Aparajita" panose="020B0604020202020204" pitchFamily="34" charset="0"/>
                <a:cs typeface="Aparajita" panose="020B0604020202020204" pitchFamily="34" charset="0"/>
              </a:rPr>
              <a:t>The insights derived from this analysis offer HR and management valuable guidance on where to focus their efforts for improvement. By identifying specific areas that require attention, the organization can implement targeted strategies to enhance overall performance management, ultimately leading to improved productivity and effectiveness</a:t>
            </a:r>
            <a:r>
              <a:rPr lang="en-US" sz="2400" dirty="0">
                <a:latin typeface="Andalus" panose="02020603050405020304" pitchFamily="18" charset="-78"/>
                <a:cs typeface="Andalus" panose="02020603050405020304" pitchFamily="18" charset="-78"/>
              </a:rPr>
              <a:t>.</a:t>
            </a:r>
          </a:p>
          <a:p>
            <a:endParaRPr lang="en-IN" sz="2400" dirty="0"/>
          </a:p>
        </p:txBody>
      </p:sp>
    </p:spTree>
    <p:extLst>
      <p:ext uri="{BB962C8B-B14F-4D97-AF65-F5344CB8AC3E}">
        <p14:creationId xmlns:p14="http://schemas.microsoft.com/office/powerpoint/2010/main" val="2178837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0170" y="1166191"/>
            <a:ext cx="5102526" cy="354034"/>
          </a:xfrm>
        </p:spPr>
        <p:txBody>
          <a:bodyPr/>
          <a:lstStyle/>
          <a:p>
            <a:pPr algn="ctr"/>
            <a:r>
              <a:rPr lang="en-IN" b="1" u="sng" dirty="0">
                <a:latin typeface="Times New Roman" panose="02020603050405020304" pitchFamily="18" charset="0"/>
                <a:cs typeface="Times New Roman" panose="02020603050405020304" pitchFamily="18" charset="0"/>
              </a:rPr>
              <a:t>R</a:t>
            </a:r>
            <a:r>
              <a:rPr lang="en-IN" b="1" u="sng" spc="-40" dirty="0">
                <a:latin typeface="Times New Roman" panose="02020603050405020304" pitchFamily="18" charset="0"/>
                <a:cs typeface="Times New Roman" panose="02020603050405020304" pitchFamily="18" charset="0"/>
              </a:rPr>
              <a:t>E</a:t>
            </a:r>
            <a:r>
              <a:rPr lang="en-IN" b="1" u="sng" spc="15" dirty="0">
                <a:latin typeface="Times New Roman" panose="02020603050405020304" pitchFamily="18" charset="0"/>
                <a:cs typeface="Times New Roman" panose="02020603050405020304" pitchFamily="18" charset="0"/>
              </a:rPr>
              <a:t>S</a:t>
            </a:r>
            <a:r>
              <a:rPr lang="en-IN" b="1" u="sng" spc="-30" dirty="0">
                <a:latin typeface="Times New Roman" panose="02020603050405020304" pitchFamily="18" charset="0"/>
                <a:cs typeface="Times New Roman" panose="02020603050405020304" pitchFamily="18" charset="0"/>
              </a:rPr>
              <a:t>U</a:t>
            </a:r>
            <a:r>
              <a:rPr lang="en-IN" b="1" u="sng" spc="-405" dirty="0">
                <a:latin typeface="Times New Roman" panose="02020603050405020304" pitchFamily="18" charset="0"/>
                <a:cs typeface="Times New Roman" panose="02020603050405020304" pitchFamily="18" charset="0"/>
              </a:rPr>
              <a:t>L</a:t>
            </a:r>
            <a:r>
              <a:rPr lang="en-IN" b="1" u="sng" dirty="0">
                <a:latin typeface="Times New Roman" panose="02020603050405020304" pitchFamily="18" charset="0"/>
                <a:cs typeface="Times New Roman" panose="02020603050405020304" pitchFamily="18" charset="0"/>
              </a:rPr>
              <a:t>TS :</a:t>
            </a:r>
            <a:br>
              <a:rPr lang="en-IN" u="sng" dirty="0">
                <a:latin typeface="Times New Roman" panose="02020603050405020304" pitchFamily="18" charset="0"/>
                <a:cs typeface="Times New Roman" panose="02020603050405020304" pitchFamily="18" charset="0"/>
              </a:rPr>
            </a:br>
            <a:endParaRPr lang="en-IN"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939830" y="1343208"/>
            <a:ext cx="3356032" cy="523220"/>
          </a:xfrm>
          <a:prstGeom prst="rect">
            <a:avLst/>
          </a:prstGeom>
          <a:noFill/>
        </p:spPr>
        <p:txBody>
          <a:bodyPr wrap="square" rtlCol="0">
            <a:spAutoFit/>
          </a:bodyPr>
          <a:lstStyle/>
          <a:p>
            <a:r>
              <a:rPr lang="en-US" sz="2800" dirty="0">
                <a:latin typeface="Aparajita" panose="020B0604020202020204" pitchFamily="34" charset="0"/>
                <a:cs typeface="Aparajita" panose="020B0604020202020204" pitchFamily="34" charset="0"/>
              </a:rPr>
              <a:t>*Graph  *Pivot table</a:t>
            </a:r>
            <a:endParaRPr lang="en-IN" sz="2800" dirty="0">
              <a:latin typeface="Aparajita" panose="020B0604020202020204" pitchFamily="34" charset="0"/>
              <a:cs typeface="Aparajita" panose="020B0604020202020204" pitchFamily="34" charset="0"/>
            </a:endParaRPr>
          </a:p>
        </p:txBody>
      </p:sp>
      <p:pic>
        <p:nvPicPr>
          <p:cNvPr id="6" name="Graphic 5">
            <a:extLst>
              <a:ext uri="{FF2B5EF4-FFF2-40B4-BE49-F238E27FC236}">
                <a16:creationId xmlns:a16="http://schemas.microsoft.com/office/drawing/2014/main" id="{E4D53912-ACEE-4D61-56C7-19778CDA60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79618" y="2286876"/>
            <a:ext cx="6749912" cy="4343298"/>
          </a:xfrm>
          <a:prstGeom prst="rect">
            <a:avLst/>
          </a:prstGeom>
        </p:spPr>
      </p:pic>
      <p:sp>
        <p:nvSpPr>
          <p:cNvPr id="7" name="TextBox 6">
            <a:extLst>
              <a:ext uri="{FF2B5EF4-FFF2-40B4-BE49-F238E27FC236}">
                <a16:creationId xmlns:a16="http://schemas.microsoft.com/office/drawing/2014/main" id="{37FDB102-4F3C-4D28-BF21-A6429C5A2023}"/>
              </a:ext>
            </a:extLst>
          </p:cNvPr>
          <p:cNvSpPr txBox="1"/>
          <p:nvPr/>
        </p:nvSpPr>
        <p:spPr>
          <a:xfrm>
            <a:off x="4664766" y="2633079"/>
            <a:ext cx="4147930" cy="369332"/>
          </a:xfrm>
          <a:prstGeom prst="rect">
            <a:avLst/>
          </a:prstGeom>
          <a:noFill/>
        </p:spPr>
        <p:txBody>
          <a:bodyPr wrap="square" rtlCol="0">
            <a:spAutoFit/>
          </a:bodyPr>
          <a:lstStyle/>
          <a:p>
            <a:r>
              <a:rPr lang="en-US" dirty="0"/>
              <a:t>Performance analysis</a:t>
            </a:r>
          </a:p>
        </p:txBody>
      </p:sp>
    </p:spTree>
    <p:extLst>
      <p:ext uri="{BB962C8B-B14F-4D97-AF65-F5344CB8AC3E}">
        <p14:creationId xmlns:p14="http://schemas.microsoft.com/office/powerpoint/2010/main" val="49413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66047" y="3244334"/>
            <a:ext cx="184731" cy="369332"/>
          </a:xfrm>
          <a:prstGeom prst="rect">
            <a:avLst/>
          </a:prstGeom>
        </p:spPr>
        <p:txBody>
          <a:bodyPr wrap="none">
            <a:spAutoFit/>
          </a:bodyPr>
          <a:lstStyle/>
          <a:p>
            <a:endParaRPr lang="en-IN" dirty="0"/>
          </a:p>
        </p:txBody>
      </p:sp>
      <p:sp>
        <p:nvSpPr>
          <p:cNvPr id="4" name="TextBox 3"/>
          <p:cNvSpPr txBox="1"/>
          <p:nvPr/>
        </p:nvSpPr>
        <p:spPr>
          <a:xfrm>
            <a:off x="887995" y="190132"/>
            <a:ext cx="1619354" cy="646331"/>
          </a:xfrm>
          <a:prstGeom prst="rect">
            <a:avLst/>
          </a:prstGeom>
          <a:noFill/>
        </p:spPr>
        <p:txBody>
          <a:bodyPr wrap="none" rtlCol="0">
            <a:spAutoFit/>
          </a:bodyPr>
          <a:lstStyle/>
          <a:p>
            <a:r>
              <a:rPr lang="en-US" b="1" dirty="0">
                <a:latin typeface="Aharoni" panose="02010803020104030203" pitchFamily="2" charset="-79"/>
                <a:cs typeface="Aharoni" panose="02010803020104030203" pitchFamily="2" charset="-79"/>
              </a:rPr>
              <a:t>PIVOT TABLE:</a:t>
            </a:r>
            <a:endParaRPr lang="en-IN" b="1" dirty="0">
              <a:latin typeface="Aharoni" panose="02010803020104030203" pitchFamily="2" charset="-79"/>
              <a:cs typeface="Aharoni" panose="02010803020104030203" pitchFamily="2" charset="-79"/>
            </a:endParaRPr>
          </a:p>
          <a:p>
            <a:endParaRPr lang="en-IN" dirty="0"/>
          </a:p>
        </p:txBody>
      </p:sp>
      <p:sp>
        <p:nvSpPr>
          <p:cNvPr id="5" name="TextBox 4"/>
          <p:cNvSpPr txBox="1"/>
          <p:nvPr/>
        </p:nvSpPr>
        <p:spPr>
          <a:xfrm>
            <a:off x="746678" y="5278582"/>
            <a:ext cx="10965954" cy="1477328"/>
          </a:xfrm>
          <a:prstGeom prst="rect">
            <a:avLst/>
          </a:prstGeom>
          <a:noFill/>
        </p:spPr>
        <p:txBody>
          <a:bodyPr wrap="square" rtlCol="0">
            <a:spAutoFit/>
          </a:bodyPr>
          <a:lstStyle/>
          <a:p>
            <a:r>
              <a:rPr lang="en-US" dirty="0">
                <a:latin typeface="Aparajita" panose="020B0604020202020204" pitchFamily="34" charset="0"/>
                <a:cs typeface="Aparajita" panose="020B0604020202020204" pitchFamily="34" charset="0"/>
              </a:rPr>
              <a:t>The results slide presents the findings from the analysis, using a pivot table to show the distribution of employee performance across various categories (e.g., HIGH, LOW, MEDIUM, VERY HIGH) within different departments or groups. For example, the group "BPC" has 11 employees with "HIGH" performance, 16 with "LOW", etc. This slide visualizes the data to identify trends, such as which departments have more high-performing employees or which areas might need improvement</a:t>
            </a:r>
            <a:r>
              <a:rPr lang="en-US" dirty="0">
                <a:latin typeface="Andalus" panose="02020603050405020304" pitchFamily="18" charset="-78"/>
                <a:cs typeface="Andalus" panose="02020603050405020304" pitchFamily="18" charset="-78"/>
              </a:rPr>
              <a:t>.</a:t>
            </a:r>
            <a:endParaRPr lang="en-IN" dirty="0">
              <a:latin typeface="Andalus" panose="02020603050405020304" pitchFamily="18" charset="-78"/>
              <a:cs typeface="Andalus" panose="02020603050405020304" pitchFamily="18" charset="-78"/>
            </a:endParaRPr>
          </a:p>
          <a:p>
            <a:endParaRPr lang="en-IN" dirty="0"/>
          </a:p>
        </p:txBody>
      </p:sp>
      <p:graphicFrame>
        <p:nvGraphicFramePr>
          <p:cNvPr id="6" name="Table 5">
            <a:extLst>
              <a:ext uri="{FF2B5EF4-FFF2-40B4-BE49-F238E27FC236}">
                <a16:creationId xmlns:a16="http://schemas.microsoft.com/office/drawing/2014/main" id="{0F8D9C69-1091-5F4C-1F63-FA6F8C8F217E}"/>
              </a:ext>
            </a:extLst>
          </p:cNvPr>
          <p:cNvGraphicFramePr>
            <a:graphicFrameLocks noGrp="1"/>
          </p:cNvGraphicFramePr>
          <p:nvPr>
            <p:extLst>
              <p:ext uri="{D42A27DB-BD31-4B8C-83A1-F6EECF244321}">
                <p14:modId xmlns:p14="http://schemas.microsoft.com/office/powerpoint/2010/main" val="197403842"/>
              </p:ext>
            </p:extLst>
          </p:nvPr>
        </p:nvGraphicFramePr>
        <p:xfrm>
          <a:off x="2178636" y="836463"/>
          <a:ext cx="7402687" cy="4071696"/>
        </p:xfrm>
        <a:graphic>
          <a:graphicData uri="http://schemas.openxmlformats.org/drawingml/2006/table">
            <a:tbl>
              <a:tblPr/>
              <a:tblGrid>
                <a:gridCol w="1836795">
                  <a:extLst>
                    <a:ext uri="{9D8B030D-6E8A-4147-A177-3AD203B41FA5}">
                      <a16:colId xmlns:a16="http://schemas.microsoft.com/office/drawing/2014/main" val="3131020083"/>
                    </a:ext>
                  </a:extLst>
                </a:gridCol>
                <a:gridCol w="1619811">
                  <a:extLst>
                    <a:ext uri="{9D8B030D-6E8A-4147-A177-3AD203B41FA5}">
                      <a16:colId xmlns:a16="http://schemas.microsoft.com/office/drawing/2014/main" val="2428939245"/>
                    </a:ext>
                  </a:extLst>
                </a:gridCol>
                <a:gridCol w="524799">
                  <a:extLst>
                    <a:ext uri="{9D8B030D-6E8A-4147-A177-3AD203B41FA5}">
                      <a16:colId xmlns:a16="http://schemas.microsoft.com/office/drawing/2014/main" val="229444857"/>
                    </a:ext>
                  </a:extLst>
                </a:gridCol>
                <a:gridCol w="524799">
                  <a:extLst>
                    <a:ext uri="{9D8B030D-6E8A-4147-A177-3AD203B41FA5}">
                      <a16:colId xmlns:a16="http://schemas.microsoft.com/office/drawing/2014/main" val="1566771227"/>
                    </a:ext>
                  </a:extLst>
                </a:gridCol>
                <a:gridCol w="1049596">
                  <a:extLst>
                    <a:ext uri="{9D8B030D-6E8A-4147-A177-3AD203B41FA5}">
                      <a16:colId xmlns:a16="http://schemas.microsoft.com/office/drawing/2014/main" val="2969884793"/>
                    </a:ext>
                  </a:extLst>
                </a:gridCol>
                <a:gridCol w="711506">
                  <a:extLst>
                    <a:ext uri="{9D8B030D-6E8A-4147-A177-3AD203B41FA5}">
                      <a16:colId xmlns:a16="http://schemas.microsoft.com/office/drawing/2014/main" val="4053037263"/>
                    </a:ext>
                  </a:extLst>
                </a:gridCol>
                <a:gridCol w="1135381">
                  <a:extLst>
                    <a:ext uri="{9D8B030D-6E8A-4147-A177-3AD203B41FA5}">
                      <a16:colId xmlns:a16="http://schemas.microsoft.com/office/drawing/2014/main" val="3943101655"/>
                    </a:ext>
                  </a:extLst>
                </a:gridCol>
              </a:tblGrid>
              <a:tr h="254481">
                <a:tc>
                  <a:txBody>
                    <a:bodyPr/>
                    <a:lstStyle/>
                    <a:p>
                      <a:pPr algn="l" fontAlgn="b"/>
                      <a:r>
                        <a:rPr lang="en-US" sz="1100" b="0" i="0" u="none" strike="noStrike">
                          <a:solidFill>
                            <a:srgbClr val="000000"/>
                          </a:solidFill>
                          <a:effectLst/>
                          <a:latin typeface="Calibri" panose="020F0502020204030204" pitchFamily="34" charset="0"/>
                        </a:rPr>
                        <a:t>GenderCode</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(All)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33794344"/>
                  </a:ext>
                </a:extLst>
              </a:tr>
              <a:tr h="254481">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034245886"/>
                  </a:ext>
                </a:extLst>
              </a:tr>
              <a:tr h="254481">
                <a:tc>
                  <a:txBody>
                    <a:bodyPr/>
                    <a:lstStyle/>
                    <a:p>
                      <a:pPr algn="l" fontAlgn="b"/>
                      <a:r>
                        <a:rPr lang="en-US" sz="1100" b="1" i="0" u="none" strike="noStrike">
                          <a:solidFill>
                            <a:srgbClr val="000000"/>
                          </a:solidFill>
                          <a:effectLst/>
                          <a:latin typeface="Calibri" panose="020F0502020204030204" pitchFamily="34" charset="0"/>
                        </a:rPr>
                        <a:t>Count of FirstName</a:t>
                      </a:r>
                    </a:p>
                  </a:txBody>
                  <a:tcPr marL="9525" marR="9525" marT="9525" marB="0" anchor="b">
                    <a:lnL>
                      <a:noFill/>
                    </a:lnL>
                    <a:lnR>
                      <a:noFill/>
                    </a:lnR>
                    <a:lnT>
                      <a:noFill/>
                    </a:lnT>
                    <a:lnB>
                      <a:noFill/>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Column Labels</a:t>
                      </a:r>
                    </a:p>
                  </a:txBody>
                  <a:tcPr marL="9525" marR="9525" marT="9525" marB="0" anchor="b">
                    <a:lnL>
                      <a:noFill/>
                    </a:lnL>
                    <a:lnR>
                      <a:noFill/>
                    </a:lnR>
                    <a:lnT>
                      <a:noFill/>
                    </a:lnT>
                    <a:lnB>
                      <a:noFill/>
                    </a:lnB>
                    <a:solidFill>
                      <a:srgbClr val="D9E1F2"/>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9E1F2"/>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9E1F2"/>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9E1F2"/>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9E1F2"/>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9E1F2"/>
                    </a:solidFill>
                  </a:tcPr>
                </a:tc>
                <a:extLst>
                  <a:ext uri="{0D108BD9-81ED-4DB2-BD59-A6C34878D82A}">
                    <a16:rowId xmlns:a16="http://schemas.microsoft.com/office/drawing/2014/main" val="1985055823"/>
                  </a:ext>
                </a:extLst>
              </a:tr>
              <a:tr h="254481">
                <a:tc>
                  <a:txBody>
                    <a:bodyPr/>
                    <a:lstStyle/>
                    <a:p>
                      <a:pPr algn="l" fontAlgn="b"/>
                      <a:r>
                        <a:rPr lang="en-US" sz="1100" b="1" i="0" u="none" strike="noStrike">
                          <a:solidFill>
                            <a:srgbClr val="000000"/>
                          </a:solidFill>
                          <a:effectLst/>
                          <a:latin typeface="Calibri" panose="020F0502020204030204" pitchFamily="34" charset="0"/>
                        </a:rPr>
                        <a:t>Row Labels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HIGH</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LOW</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MED</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VERY HIGH</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(blank)</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Grand Total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868198305"/>
                  </a:ext>
                </a:extLst>
              </a:tr>
              <a:tr h="254481">
                <a:tc>
                  <a:txBody>
                    <a:bodyPr/>
                    <a:lstStyle/>
                    <a:p>
                      <a:pPr algn="l" fontAlgn="b"/>
                      <a:r>
                        <a:rPr lang="en-US" sz="1100" b="0" i="0" u="none" strike="noStrike">
                          <a:solidFill>
                            <a:srgbClr val="000000"/>
                          </a:solidFill>
                          <a:effectLst/>
                          <a:latin typeface="Calibri" panose="020F0502020204030204" pitchFamily="34" charset="0"/>
                        </a:rPr>
                        <a:t>BPC</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4144228936"/>
                  </a:ext>
                </a:extLst>
              </a:tr>
              <a:tr h="254481">
                <a:tc>
                  <a:txBody>
                    <a:bodyPr/>
                    <a:lstStyle/>
                    <a:p>
                      <a:pPr algn="l" fontAlgn="b"/>
                      <a:r>
                        <a:rPr lang="en-US" sz="1100" b="0" i="0" u="none" strike="noStrike">
                          <a:solidFill>
                            <a:srgbClr val="000000"/>
                          </a:solidFill>
                          <a:effectLst/>
                          <a:latin typeface="Calibri" panose="020F0502020204030204" pitchFamily="34" charset="0"/>
                        </a:rPr>
                        <a:t>CCDR</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extLst>
                  <a:ext uri="{0D108BD9-81ED-4DB2-BD59-A6C34878D82A}">
                    <a16:rowId xmlns:a16="http://schemas.microsoft.com/office/drawing/2014/main" val="3795792954"/>
                  </a:ext>
                </a:extLst>
              </a:tr>
              <a:tr h="254481">
                <a:tc>
                  <a:txBody>
                    <a:bodyPr/>
                    <a:lstStyle/>
                    <a:p>
                      <a:pPr algn="l" fontAlgn="b"/>
                      <a:r>
                        <a:rPr lang="en-US" sz="1100" b="0" i="0" u="none" strike="noStrike">
                          <a:solidFill>
                            <a:srgbClr val="000000"/>
                          </a:solidFill>
                          <a:effectLst/>
                          <a:latin typeface="Calibri" panose="020F0502020204030204" pitchFamily="34" charset="0"/>
                        </a:rPr>
                        <a:t>EW</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a:noFill/>
                    </a:lnB>
                  </a:tcPr>
                </a:tc>
                <a:extLst>
                  <a:ext uri="{0D108BD9-81ED-4DB2-BD59-A6C34878D82A}">
                    <a16:rowId xmlns:a16="http://schemas.microsoft.com/office/drawing/2014/main" val="2373589284"/>
                  </a:ext>
                </a:extLst>
              </a:tr>
              <a:tr h="254481">
                <a:tc>
                  <a:txBody>
                    <a:bodyPr/>
                    <a:lstStyle/>
                    <a:p>
                      <a:pPr algn="l" fontAlgn="b"/>
                      <a:r>
                        <a:rPr lang="en-US" sz="1100" b="0" i="0" u="none" strike="noStrike">
                          <a:solidFill>
                            <a:srgbClr val="000000"/>
                          </a:solidFill>
                          <a:effectLst/>
                          <a:latin typeface="Calibri" panose="020F0502020204030204" pitchFamily="34" charset="0"/>
                        </a:rPr>
                        <a:t>MSC</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a:noFill/>
                    </a:lnB>
                  </a:tcPr>
                </a:tc>
                <a:extLst>
                  <a:ext uri="{0D108BD9-81ED-4DB2-BD59-A6C34878D82A}">
                    <a16:rowId xmlns:a16="http://schemas.microsoft.com/office/drawing/2014/main" val="691610126"/>
                  </a:ext>
                </a:extLst>
              </a:tr>
              <a:tr h="254481">
                <a:tc>
                  <a:txBody>
                    <a:bodyPr/>
                    <a:lstStyle/>
                    <a:p>
                      <a:pPr algn="l" fontAlgn="b"/>
                      <a:r>
                        <a:rPr lang="en-US" sz="1100" b="0" i="0" u="none" strike="noStrike">
                          <a:solidFill>
                            <a:srgbClr val="000000"/>
                          </a:solidFill>
                          <a:effectLst/>
                          <a:latin typeface="Calibri" panose="020F0502020204030204" pitchFamily="34" charset="0"/>
                        </a:rPr>
                        <a:t>NEL</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a:noFill/>
                    </a:lnL>
                    <a:lnR>
                      <a:noFill/>
                    </a:lnR>
                    <a:lnT>
                      <a:noFill/>
                    </a:lnT>
                    <a:lnB>
                      <a:noFill/>
                    </a:lnB>
                  </a:tcPr>
                </a:tc>
                <a:extLst>
                  <a:ext uri="{0D108BD9-81ED-4DB2-BD59-A6C34878D82A}">
                    <a16:rowId xmlns:a16="http://schemas.microsoft.com/office/drawing/2014/main" val="2649639014"/>
                  </a:ext>
                </a:extLst>
              </a:tr>
              <a:tr h="254481">
                <a:tc>
                  <a:txBody>
                    <a:bodyPr/>
                    <a:lstStyle/>
                    <a:p>
                      <a:pPr algn="l" fontAlgn="b"/>
                      <a:r>
                        <a:rPr lang="en-US" sz="1100" b="0" i="0" u="none" strike="noStrike">
                          <a:solidFill>
                            <a:srgbClr val="000000"/>
                          </a:solidFill>
                          <a:effectLst/>
                          <a:latin typeface="Calibri" panose="020F0502020204030204" pitchFamily="34" charset="0"/>
                        </a:rPr>
                        <a:t>PL</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a:noFill/>
                    </a:lnL>
                    <a:lnR>
                      <a:noFill/>
                    </a:lnR>
                    <a:lnT>
                      <a:noFill/>
                    </a:lnT>
                    <a:lnB>
                      <a:noFill/>
                    </a:lnB>
                  </a:tcPr>
                </a:tc>
                <a:extLst>
                  <a:ext uri="{0D108BD9-81ED-4DB2-BD59-A6C34878D82A}">
                    <a16:rowId xmlns:a16="http://schemas.microsoft.com/office/drawing/2014/main" val="1274653501"/>
                  </a:ext>
                </a:extLst>
              </a:tr>
              <a:tr h="254481">
                <a:tc>
                  <a:txBody>
                    <a:bodyPr/>
                    <a:lstStyle/>
                    <a:p>
                      <a:pPr algn="l" fontAlgn="b"/>
                      <a:r>
                        <a:rPr lang="en-US" sz="1100" b="0" i="0" u="none" strike="noStrike">
                          <a:solidFill>
                            <a:srgbClr val="000000"/>
                          </a:solidFill>
                          <a:effectLst/>
                          <a:latin typeface="Calibri" panose="020F0502020204030204" pitchFamily="34" charset="0"/>
                        </a:rPr>
                        <a:t>PYZ</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a:t>
                      </a:r>
                    </a:p>
                  </a:txBody>
                  <a:tcPr marL="9525" marR="9525" marT="9525" marB="0" anchor="b">
                    <a:lnL>
                      <a:noFill/>
                    </a:lnL>
                    <a:lnR>
                      <a:noFill/>
                    </a:lnR>
                    <a:lnT>
                      <a:noFill/>
                    </a:lnT>
                    <a:lnB>
                      <a:noFill/>
                    </a:lnB>
                  </a:tcPr>
                </a:tc>
                <a:extLst>
                  <a:ext uri="{0D108BD9-81ED-4DB2-BD59-A6C34878D82A}">
                    <a16:rowId xmlns:a16="http://schemas.microsoft.com/office/drawing/2014/main" val="588647973"/>
                  </a:ext>
                </a:extLst>
              </a:tr>
              <a:tr h="254481">
                <a:tc>
                  <a:txBody>
                    <a:bodyPr/>
                    <a:lstStyle/>
                    <a:p>
                      <a:pPr algn="l" fontAlgn="b"/>
                      <a:r>
                        <a:rPr lang="en-US" sz="1100" b="0" i="0" u="none" strike="noStrike">
                          <a:solidFill>
                            <a:srgbClr val="000000"/>
                          </a:solidFill>
                          <a:effectLst/>
                          <a:latin typeface="Calibri" panose="020F0502020204030204" pitchFamily="34" charset="0"/>
                        </a:rPr>
                        <a:t>SVG</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a:noFill/>
                    </a:lnL>
                    <a:lnR>
                      <a:noFill/>
                    </a:lnR>
                    <a:lnT>
                      <a:noFill/>
                    </a:lnT>
                    <a:lnB>
                      <a:noFill/>
                    </a:lnB>
                  </a:tcPr>
                </a:tc>
                <a:extLst>
                  <a:ext uri="{0D108BD9-81ED-4DB2-BD59-A6C34878D82A}">
                    <a16:rowId xmlns:a16="http://schemas.microsoft.com/office/drawing/2014/main" val="801128881"/>
                  </a:ext>
                </a:extLst>
              </a:tr>
              <a:tr h="254481">
                <a:tc>
                  <a:txBody>
                    <a:bodyPr/>
                    <a:lstStyle/>
                    <a:p>
                      <a:pPr algn="l" fontAlgn="b"/>
                      <a:r>
                        <a:rPr lang="en-US" sz="1100" b="0" i="0" u="none" strike="noStrike">
                          <a:solidFill>
                            <a:srgbClr val="000000"/>
                          </a:solidFill>
                          <a:effectLst/>
                          <a:latin typeface="Calibri" panose="020F0502020204030204" pitchFamily="34" charset="0"/>
                        </a:rPr>
                        <a:t>TNS</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a:t>
                      </a:r>
                    </a:p>
                  </a:txBody>
                  <a:tcPr marL="9525" marR="9525" marT="9525" marB="0" anchor="b">
                    <a:lnL>
                      <a:noFill/>
                    </a:lnL>
                    <a:lnR>
                      <a:noFill/>
                    </a:lnR>
                    <a:lnT>
                      <a:noFill/>
                    </a:lnT>
                    <a:lnB>
                      <a:noFill/>
                    </a:lnB>
                  </a:tcPr>
                </a:tc>
                <a:extLst>
                  <a:ext uri="{0D108BD9-81ED-4DB2-BD59-A6C34878D82A}">
                    <a16:rowId xmlns:a16="http://schemas.microsoft.com/office/drawing/2014/main" val="1091097488"/>
                  </a:ext>
                </a:extLst>
              </a:tr>
              <a:tr h="254481">
                <a:tc>
                  <a:txBody>
                    <a:bodyPr/>
                    <a:lstStyle/>
                    <a:p>
                      <a:pPr algn="l" fontAlgn="b"/>
                      <a:r>
                        <a:rPr lang="en-US" sz="1100" b="0" i="0" u="none" strike="noStrike">
                          <a:solidFill>
                            <a:srgbClr val="000000"/>
                          </a:solidFill>
                          <a:effectLst/>
                          <a:latin typeface="Calibri" panose="020F0502020204030204" pitchFamily="34" charset="0"/>
                        </a:rPr>
                        <a:t>WBL</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a:noFill/>
                    </a:lnL>
                    <a:lnR>
                      <a:noFill/>
                    </a:lnR>
                    <a:lnT>
                      <a:noFill/>
                    </a:lnT>
                    <a:lnB>
                      <a:noFill/>
                    </a:lnB>
                  </a:tcPr>
                </a:tc>
                <a:extLst>
                  <a:ext uri="{0D108BD9-81ED-4DB2-BD59-A6C34878D82A}">
                    <a16:rowId xmlns:a16="http://schemas.microsoft.com/office/drawing/2014/main" val="2164983779"/>
                  </a:ext>
                </a:extLst>
              </a:tr>
              <a:tr h="254481">
                <a:tc>
                  <a:txBody>
                    <a:bodyPr/>
                    <a:lstStyle/>
                    <a:p>
                      <a:pPr algn="l" fontAlgn="b"/>
                      <a:r>
                        <a:rPr lang="en-US" sz="1100" b="0" i="0" u="none" strike="noStrike">
                          <a:solidFill>
                            <a:srgbClr val="000000"/>
                          </a:solidFill>
                          <a:effectLst/>
                          <a:latin typeface="Calibri" panose="020F0502020204030204" pitchFamily="34" charset="0"/>
                        </a:rPr>
                        <a:t>(blank)</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604220900"/>
                  </a:ext>
                </a:extLst>
              </a:tr>
              <a:tr h="254481">
                <a:tc>
                  <a:txBody>
                    <a:bodyPr/>
                    <a:lstStyle/>
                    <a:p>
                      <a:pPr algn="l" fontAlgn="b"/>
                      <a:r>
                        <a:rPr lang="en-US" sz="1100" b="1" i="0" u="none" strike="noStrike">
                          <a:solidFill>
                            <a:srgbClr val="000000"/>
                          </a:solidFill>
                          <a:effectLst/>
                          <a:latin typeface="Calibri" panose="020F0502020204030204" pitchFamily="34" charset="0"/>
                        </a:rPr>
                        <a:t>Grand 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effectLst/>
                          <a:latin typeface="Calibri" panose="020F0502020204030204" pitchFamily="34" charset="0"/>
                        </a:rPr>
                        <a:t>49</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effectLst/>
                          <a:latin typeface="Calibri" panose="020F0502020204030204" pitchFamily="34" charset="0"/>
                        </a:rPr>
                        <a:t>32</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effectLst/>
                          <a:latin typeface="Calibri" panose="020F0502020204030204" pitchFamily="34" charset="0"/>
                        </a:rPr>
                        <a:t>23</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dirty="0">
                          <a:solidFill>
                            <a:srgbClr val="000000"/>
                          </a:solidFill>
                          <a:effectLst/>
                          <a:latin typeface="Calibri" panose="020F0502020204030204" pitchFamily="34" charset="0"/>
                        </a:rPr>
                        <a:t>124</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2921294102"/>
                  </a:ext>
                </a:extLst>
              </a:tr>
            </a:tbl>
          </a:graphicData>
        </a:graphic>
      </p:graphicFrame>
    </p:spTree>
    <p:extLst>
      <p:ext uri="{BB962C8B-B14F-4D97-AF65-F5344CB8AC3E}">
        <p14:creationId xmlns:p14="http://schemas.microsoft.com/office/powerpoint/2010/main" val="3881300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a:latin typeface="Times New Roman" panose="02020603050405020304" pitchFamily="18" charset="0"/>
                <a:cs typeface="Times New Roman" panose="02020603050405020304" pitchFamily="18" charset="0"/>
              </a:rPr>
              <a:t>Conclusion :</a:t>
            </a:r>
            <a:endParaRPr lang="en-IN" sz="32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54954" y="2462321"/>
            <a:ext cx="9820491" cy="3970318"/>
          </a:xfrm>
          <a:prstGeom prst="rect">
            <a:avLst/>
          </a:prstGeom>
          <a:noFill/>
        </p:spPr>
        <p:txBody>
          <a:bodyPr wrap="square" rtlCol="0">
            <a:spAutoFit/>
          </a:bodyPr>
          <a:lstStyle/>
          <a:p>
            <a:pPr lvl="0"/>
            <a:r>
              <a:rPr lang="en-US" altLang="en-US" sz="2800" dirty="0">
                <a:ln w="0"/>
                <a:latin typeface="Aparajita" panose="020B0604020202020204" pitchFamily="34" charset="0"/>
                <a:cs typeface="Aparajita" panose="020B0604020202020204" pitchFamily="34" charset="0"/>
              </a:rPr>
              <a:t>In conclusion, this analysis highlights the crucial role that data-driven performance evaluation plays in modern organizations. By effectively leveraging Excel as the tool for this analysis, a wealth of actionable insights was uncovered. These insights have not only empowered organizations to enhance their productivity but also enabled them to make more informed decisions regarding the optimization of their resource allocation. This approach ensures that resources are used efficiently, leading to better overall performance and a stronger competitive edge in the marketplace.</a:t>
            </a:r>
          </a:p>
          <a:p>
            <a:endParaRPr lang="en-IN" sz="2800" dirty="0"/>
          </a:p>
        </p:txBody>
      </p:sp>
    </p:spTree>
    <p:extLst>
      <p:ext uri="{BB962C8B-B14F-4D97-AF65-F5344CB8AC3E}">
        <p14:creationId xmlns:p14="http://schemas.microsoft.com/office/powerpoint/2010/main" val="2706297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spc="5" dirty="0">
                <a:latin typeface="Times New Roman" panose="02020603050405020304" pitchFamily="18" charset="0"/>
                <a:cs typeface="Times New Roman" panose="02020603050405020304" pitchFamily="18" charset="0"/>
              </a:rPr>
              <a:t>PROJECT</a:t>
            </a:r>
            <a:r>
              <a:rPr lang="en-IN" b="1" u="sng" spc="-85" dirty="0">
                <a:latin typeface="Times New Roman" panose="02020603050405020304" pitchFamily="18" charset="0"/>
                <a:cs typeface="Times New Roman" panose="02020603050405020304" pitchFamily="18" charset="0"/>
              </a:rPr>
              <a:t> </a:t>
            </a:r>
            <a:r>
              <a:rPr lang="en-IN" b="1" u="sng" spc="25" dirty="0">
                <a:latin typeface="Times New Roman" panose="02020603050405020304" pitchFamily="18" charset="0"/>
                <a:cs typeface="Times New Roman" panose="02020603050405020304" pitchFamily="18" charset="0"/>
              </a:rPr>
              <a:t>TITLE :</a:t>
            </a:r>
            <a:endParaRPr lang="en-IN"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355272" y="2814902"/>
            <a:ext cx="7481455" cy="2862322"/>
          </a:xfrm>
          <a:prstGeom prst="rect">
            <a:avLst/>
          </a:prstGeom>
          <a:noFill/>
        </p:spPr>
        <p:txBody>
          <a:bodyPr wrap="square" rtlCol="0">
            <a:spAutoFit/>
          </a:bodyPr>
          <a:lstStyle/>
          <a:p>
            <a:pPr algn="ctr"/>
            <a:r>
              <a:rPr lang="en-US" sz="60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6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08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4210" y="823121"/>
            <a:ext cx="3194816" cy="1008811"/>
          </a:xfrm>
        </p:spPr>
        <p:txBody>
          <a:bodyPr/>
          <a:lstStyle/>
          <a:p>
            <a:r>
              <a:rPr lang="en-IN" b="1" u="sng" spc="25" dirty="0">
                <a:latin typeface="Times New Roman" panose="02020603050405020304" pitchFamily="18" charset="0"/>
                <a:cs typeface="Times New Roman" panose="02020603050405020304" pitchFamily="18" charset="0"/>
              </a:rPr>
              <a:t>A</a:t>
            </a:r>
            <a:r>
              <a:rPr lang="en-IN" b="1" u="sng" spc="-5" dirty="0">
                <a:latin typeface="Times New Roman" panose="02020603050405020304" pitchFamily="18" charset="0"/>
                <a:cs typeface="Times New Roman" panose="02020603050405020304" pitchFamily="18" charset="0"/>
              </a:rPr>
              <a:t>G</a:t>
            </a:r>
            <a:r>
              <a:rPr lang="en-IN" b="1" u="sng" spc="-35" dirty="0">
                <a:latin typeface="Times New Roman" panose="02020603050405020304" pitchFamily="18" charset="0"/>
                <a:cs typeface="Times New Roman" panose="02020603050405020304" pitchFamily="18" charset="0"/>
              </a:rPr>
              <a:t>E</a:t>
            </a:r>
            <a:r>
              <a:rPr lang="en-IN" b="1" u="sng" spc="15" dirty="0">
                <a:latin typeface="Times New Roman" panose="02020603050405020304" pitchFamily="18" charset="0"/>
                <a:cs typeface="Times New Roman" panose="02020603050405020304" pitchFamily="18" charset="0"/>
              </a:rPr>
              <a:t>N</a:t>
            </a:r>
            <a:r>
              <a:rPr lang="en-IN" b="1" u="sng" dirty="0">
                <a:latin typeface="Times New Roman" panose="02020603050405020304" pitchFamily="18" charset="0"/>
                <a:cs typeface="Times New Roman" panose="02020603050405020304" pitchFamily="18" charset="0"/>
              </a:rPr>
              <a:t>DA :</a:t>
            </a:r>
          </a:p>
        </p:txBody>
      </p:sp>
      <p:sp>
        <p:nvSpPr>
          <p:cNvPr id="3" name="TextBox 2"/>
          <p:cNvSpPr txBox="1"/>
          <p:nvPr/>
        </p:nvSpPr>
        <p:spPr>
          <a:xfrm>
            <a:off x="3618806" y="1831932"/>
            <a:ext cx="5389617" cy="5262979"/>
          </a:xfrm>
          <a:prstGeom prst="rect">
            <a:avLst/>
          </a:prstGeom>
          <a:noFill/>
        </p:spPr>
        <p:txBody>
          <a:bodyPr wrap="none" rtlCol="0">
            <a:spAutoFit/>
          </a:bodyPr>
          <a:lstStyle/>
          <a:p>
            <a:endParaRPr lang="en-US" sz="40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Problem Statement</a:t>
            </a: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Project Overview</a:t>
            </a: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End Users</a:t>
            </a: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Our Solution and Proposition</a:t>
            </a: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Dataset Description</a:t>
            </a: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Modelling Approach</a:t>
            </a: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Results and Discussion</a:t>
            </a: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Conclusion</a:t>
            </a:r>
          </a:p>
          <a:p>
            <a:endParaRPr lang="en-IN" sz="4000" dirty="0"/>
          </a:p>
        </p:txBody>
      </p:sp>
    </p:spTree>
    <p:extLst>
      <p:ext uri="{BB962C8B-B14F-4D97-AF65-F5344CB8AC3E}">
        <p14:creationId xmlns:p14="http://schemas.microsoft.com/office/powerpoint/2010/main" val="320723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3906" y="344747"/>
            <a:ext cx="6257576" cy="1920110"/>
          </a:xfrm>
        </p:spPr>
        <p:txBody>
          <a:bodyPr/>
          <a:lstStyle/>
          <a:p>
            <a:pPr algn="ctr"/>
            <a:r>
              <a:rPr lang="en-IN" b="1" u="sng" spc="-20" dirty="0">
                <a:latin typeface="Times New Roman" panose="02020603050405020304" pitchFamily="18" charset="0"/>
                <a:cs typeface="Times New Roman" panose="02020603050405020304" pitchFamily="18" charset="0"/>
              </a:rPr>
              <a:t>P</a:t>
            </a:r>
            <a:r>
              <a:rPr lang="en-IN" b="1" u="sng" spc="15" dirty="0">
                <a:latin typeface="Times New Roman" panose="02020603050405020304" pitchFamily="18" charset="0"/>
                <a:cs typeface="Times New Roman" panose="02020603050405020304" pitchFamily="18" charset="0"/>
              </a:rPr>
              <a:t>ROB</a:t>
            </a:r>
            <a:r>
              <a:rPr lang="en-IN" b="1" u="sng" spc="55" dirty="0">
                <a:latin typeface="Times New Roman" panose="02020603050405020304" pitchFamily="18" charset="0"/>
                <a:cs typeface="Times New Roman" panose="02020603050405020304" pitchFamily="18" charset="0"/>
              </a:rPr>
              <a:t>L</a:t>
            </a:r>
            <a:r>
              <a:rPr lang="en-IN" b="1" u="sng" spc="-20" dirty="0">
                <a:latin typeface="Times New Roman" panose="02020603050405020304" pitchFamily="18" charset="0"/>
                <a:cs typeface="Times New Roman" panose="02020603050405020304" pitchFamily="18" charset="0"/>
              </a:rPr>
              <a:t>E</a:t>
            </a:r>
            <a:r>
              <a:rPr lang="en-IN" b="1" u="sng" spc="20" dirty="0">
                <a:latin typeface="Times New Roman" panose="02020603050405020304" pitchFamily="18" charset="0"/>
                <a:cs typeface="Times New Roman" panose="02020603050405020304" pitchFamily="18" charset="0"/>
              </a:rPr>
              <a:t>M</a:t>
            </a:r>
            <a:r>
              <a:rPr lang="en-IN" b="1" u="sng" dirty="0">
                <a:latin typeface="Times New Roman" panose="02020603050405020304" pitchFamily="18" charset="0"/>
                <a:cs typeface="Times New Roman" panose="02020603050405020304" pitchFamily="18" charset="0"/>
              </a:rPr>
              <a:t> </a:t>
            </a:r>
            <a:r>
              <a:rPr lang="en-IN" b="1" u="sng" spc="10" dirty="0">
                <a:latin typeface="Times New Roman" panose="02020603050405020304" pitchFamily="18" charset="0"/>
                <a:cs typeface="Times New Roman" panose="02020603050405020304" pitchFamily="18" charset="0"/>
              </a:rPr>
              <a:t>S</a:t>
            </a:r>
            <a:r>
              <a:rPr lang="en-IN" b="1" u="sng" spc="-370" dirty="0">
                <a:latin typeface="Times New Roman" panose="02020603050405020304" pitchFamily="18" charset="0"/>
                <a:cs typeface="Times New Roman" panose="02020603050405020304" pitchFamily="18" charset="0"/>
              </a:rPr>
              <a:t>T</a:t>
            </a:r>
            <a:r>
              <a:rPr lang="en-IN" b="1" u="sng" spc="-375" dirty="0">
                <a:latin typeface="Times New Roman" panose="02020603050405020304" pitchFamily="18" charset="0"/>
                <a:cs typeface="Times New Roman" panose="02020603050405020304" pitchFamily="18" charset="0"/>
              </a:rPr>
              <a:t>A</a:t>
            </a:r>
            <a:r>
              <a:rPr lang="en-IN" b="1" u="sng" spc="15" dirty="0">
                <a:latin typeface="Times New Roman" panose="02020603050405020304" pitchFamily="18" charset="0"/>
                <a:cs typeface="Times New Roman" panose="02020603050405020304" pitchFamily="18" charset="0"/>
              </a:rPr>
              <a:t>T</a:t>
            </a:r>
            <a:r>
              <a:rPr lang="en-IN" b="1" u="sng" spc="-10" dirty="0">
                <a:latin typeface="Times New Roman" panose="02020603050405020304" pitchFamily="18" charset="0"/>
                <a:cs typeface="Times New Roman" panose="02020603050405020304" pitchFamily="18" charset="0"/>
              </a:rPr>
              <a:t>E</a:t>
            </a:r>
            <a:r>
              <a:rPr lang="en-IN" b="1" u="sng" spc="-20" dirty="0">
                <a:latin typeface="Times New Roman" panose="02020603050405020304" pitchFamily="18" charset="0"/>
                <a:cs typeface="Times New Roman" panose="02020603050405020304" pitchFamily="18" charset="0"/>
              </a:rPr>
              <a:t>ME</a:t>
            </a:r>
            <a:r>
              <a:rPr lang="en-IN" b="1" u="sng" spc="10" dirty="0">
                <a:latin typeface="Times New Roman" panose="02020603050405020304" pitchFamily="18" charset="0"/>
                <a:cs typeface="Times New Roman" panose="02020603050405020304" pitchFamily="18" charset="0"/>
              </a:rPr>
              <a:t>NT :</a:t>
            </a:r>
            <a:endParaRPr lang="en-IN"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269786" y="2314835"/>
            <a:ext cx="7121391" cy="3785652"/>
          </a:xfrm>
          <a:prstGeom prst="rect">
            <a:avLst/>
          </a:prstGeom>
          <a:noFill/>
        </p:spPr>
        <p:txBody>
          <a:bodyPr wrap="square" rtlCol="0">
            <a:spAutoFit/>
          </a:bodyPr>
          <a:lstStyle/>
          <a:p>
            <a:r>
              <a:rPr lang="en-US" sz="2400" dirty="0">
                <a:latin typeface="Andalus" panose="02020603050405020304" pitchFamily="18" charset="-78"/>
                <a:cs typeface="Andalus" panose="02020603050405020304" pitchFamily="18" charset="-78"/>
              </a:rPr>
              <a:t>Organizations often struggle with the consistent evaluation of employee performance and the identification of areas needing improvement. Manual analysis can be both time-consuming and susceptible to bias, which can lead to inaccurate assessments. Implementing an automated, data-driven approach addresses these challenges by offering a more objective and efficient way to generate actionable insights, ultimately leading to more informed decision-making and better overall performance management.</a:t>
            </a:r>
            <a:endParaRPr lang="en-IN" sz="2400" dirty="0"/>
          </a:p>
        </p:txBody>
      </p:sp>
      <p:grpSp>
        <p:nvGrpSpPr>
          <p:cNvPr id="4" name="object 2"/>
          <p:cNvGrpSpPr/>
          <p:nvPr/>
        </p:nvGrpSpPr>
        <p:grpSpPr>
          <a:xfrm rot="2140494">
            <a:off x="393084" y="3388558"/>
            <a:ext cx="2768600" cy="3422797"/>
            <a:chOff x="7991475" y="2933700"/>
            <a:chExt cx="2762250" cy="325755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3516263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0152" y="446198"/>
            <a:ext cx="7232718" cy="1973663"/>
          </a:xfrm>
        </p:spPr>
        <p:txBody>
          <a:bodyPr/>
          <a:lstStyle/>
          <a:p>
            <a:pPr algn="ctr"/>
            <a:r>
              <a:rPr lang="en-IN" b="1" u="sng" spc="5" dirty="0">
                <a:latin typeface="Times New Roman" panose="02020603050405020304" pitchFamily="18" charset="0"/>
                <a:cs typeface="Times New Roman" panose="02020603050405020304" pitchFamily="18" charset="0"/>
              </a:rPr>
              <a:t>PROJECT </a:t>
            </a:r>
            <a:r>
              <a:rPr lang="en-IN" b="1" u="sng" spc="-20" dirty="0">
                <a:latin typeface="Times New Roman" panose="02020603050405020304" pitchFamily="18" charset="0"/>
                <a:cs typeface="Times New Roman" panose="02020603050405020304" pitchFamily="18" charset="0"/>
              </a:rPr>
              <a:t>OVERVIEW :</a:t>
            </a:r>
            <a:endParaRPr lang="en-IN" b="1" u="sng" dirty="0">
              <a:latin typeface="Times New Roman" panose="02020603050405020304" pitchFamily="18" charset="0"/>
              <a:cs typeface="Times New Roman" panose="02020603050405020304" pitchFamily="18" charset="0"/>
            </a:endParaRPr>
          </a:p>
        </p:txBody>
      </p:sp>
      <p:pic>
        <p:nvPicPr>
          <p:cNvPr id="3" name="object 5"/>
          <p:cNvPicPr/>
          <p:nvPr/>
        </p:nvPicPr>
        <p:blipFill>
          <a:blip r:embed="rId2" cstate="print"/>
          <a:stretch>
            <a:fillRect/>
          </a:stretch>
        </p:blipFill>
        <p:spPr>
          <a:xfrm>
            <a:off x="323736" y="2910158"/>
            <a:ext cx="3172998" cy="3382049"/>
          </a:xfrm>
          <a:prstGeom prst="rect">
            <a:avLst/>
          </a:prstGeom>
        </p:spPr>
      </p:pic>
      <p:sp>
        <p:nvSpPr>
          <p:cNvPr id="4" name="TextBox 3"/>
          <p:cNvSpPr txBox="1"/>
          <p:nvPr/>
        </p:nvSpPr>
        <p:spPr>
          <a:xfrm>
            <a:off x="3060126" y="2419861"/>
            <a:ext cx="9012605" cy="4154984"/>
          </a:xfrm>
          <a:prstGeom prst="rect">
            <a:avLst/>
          </a:prstGeom>
          <a:noFill/>
        </p:spPr>
        <p:txBody>
          <a:bodyPr wrap="square" rtlCol="0">
            <a:spAutoFit/>
          </a:bodyPr>
          <a:lstStyle/>
          <a:p>
            <a:pPr lvl="0"/>
            <a:r>
              <a:rPr lang="en-US" sz="2400" dirty="0">
                <a:latin typeface="Andalus" panose="02020603050405020304" pitchFamily="18" charset="-78"/>
                <a:cs typeface="Andalus" panose="02020603050405020304" pitchFamily="18" charset="-78"/>
              </a:rPr>
              <a:t>This project is dedicated to a comprehensive analysis of employee performance data using a variety of Excel tools. The primary objective is to identify and understand trends within the data, highlight key performance indicators (KPIs), and uncover insights that can significantly enhance HR management practices. By systematically analyzing performance metrics, this project aims to provide valuable, data-driven insights that will aid in optimizing workforce management, improving decision-making processes, and ultimately contributing to the overall effectiveness and efficiency of the organization’s human resource strategies.</a:t>
            </a:r>
            <a:endParaRPr lang="en-US" altLang="en-US" sz="2400" dirty="0">
              <a:latin typeface="Andalus" panose="02020603050405020304" pitchFamily="18" charset="-78"/>
              <a:cs typeface="Andalus" panose="02020603050405020304" pitchFamily="18" charset="-78"/>
            </a:endParaRPr>
          </a:p>
          <a:p>
            <a:endParaRPr lang="en-IN" sz="2400" dirty="0"/>
          </a:p>
        </p:txBody>
      </p:sp>
    </p:spTree>
    <p:extLst>
      <p:ext uri="{BB962C8B-B14F-4D97-AF65-F5344CB8AC3E}">
        <p14:creationId xmlns:p14="http://schemas.microsoft.com/office/powerpoint/2010/main" val="636961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9157" y="1166192"/>
            <a:ext cx="5486703" cy="256811"/>
          </a:xfrm>
        </p:spPr>
        <p:txBody>
          <a:bodyPr>
            <a:normAutofit fontScale="90000"/>
          </a:bodyPr>
          <a:lstStyle/>
          <a:p>
            <a:pPr lvl="0" algn="ctr"/>
            <a:r>
              <a:rPr lang="en-US" sz="3200" b="1" u="sng" spc="25" dirty="0">
                <a:latin typeface="Times New Roman" panose="02020603050405020304" pitchFamily="18" charset="0"/>
                <a:cs typeface="Times New Roman" panose="02020603050405020304" pitchFamily="18" charset="0"/>
              </a:rPr>
              <a:t>W</a:t>
            </a:r>
            <a:r>
              <a:rPr lang="en-US" sz="3200" b="1" u="sng" spc="-20" dirty="0">
                <a:latin typeface="Times New Roman" panose="02020603050405020304" pitchFamily="18" charset="0"/>
                <a:cs typeface="Times New Roman" panose="02020603050405020304" pitchFamily="18" charset="0"/>
              </a:rPr>
              <a:t>H</a:t>
            </a:r>
            <a:r>
              <a:rPr lang="en-US" sz="3200" b="1" u="sng" spc="20" dirty="0">
                <a:latin typeface="Times New Roman" panose="02020603050405020304" pitchFamily="18" charset="0"/>
                <a:cs typeface="Times New Roman" panose="02020603050405020304" pitchFamily="18" charset="0"/>
              </a:rPr>
              <a:t>O</a:t>
            </a:r>
            <a:r>
              <a:rPr lang="en-US" sz="3200" b="1" u="sng" spc="-235" dirty="0">
                <a:latin typeface="Times New Roman" panose="02020603050405020304" pitchFamily="18" charset="0"/>
                <a:cs typeface="Times New Roman" panose="02020603050405020304" pitchFamily="18" charset="0"/>
              </a:rPr>
              <a:t> </a:t>
            </a:r>
            <a:r>
              <a:rPr lang="en-US" sz="3200" b="1" u="sng" spc="-10" dirty="0">
                <a:latin typeface="Times New Roman" panose="02020603050405020304" pitchFamily="18" charset="0"/>
                <a:cs typeface="Times New Roman" panose="02020603050405020304" pitchFamily="18" charset="0"/>
              </a:rPr>
              <a:t>AR</a:t>
            </a:r>
            <a:r>
              <a:rPr lang="en-US" sz="3200" b="1" u="sng" spc="15" dirty="0">
                <a:latin typeface="Times New Roman" panose="02020603050405020304" pitchFamily="18" charset="0"/>
                <a:cs typeface="Times New Roman" panose="02020603050405020304" pitchFamily="18" charset="0"/>
              </a:rPr>
              <a:t>E</a:t>
            </a:r>
            <a:r>
              <a:rPr lang="en-US" sz="3200" b="1" u="sng" spc="-35" dirty="0">
                <a:latin typeface="Times New Roman" panose="02020603050405020304" pitchFamily="18" charset="0"/>
                <a:cs typeface="Times New Roman" panose="02020603050405020304" pitchFamily="18" charset="0"/>
              </a:rPr>
              <a:t> </a:t>
            </a:r>
            <a:r>
              <a:rPr lang="en-US" sz="3200" b="1" u="sng" spc="-10" dirty="0">
                <a:latin typeface="Times New Roman" panose="02020603050405020304" pitchFamily="18" charset="0"/>
                <a:cs typeface="Times New Roman" panose="02020603050405020304" pitchFamily="18" charset="0"/>
              </a:rPr>
              <a:t>T</a:t>
            </a:r>
            <a:r>
              <a:rPr lang="en-US" sz="3200" b="1" u="sng" spc="-15" dirty="0">
                <a:latin typeface="Times New Roman" panose="02020603050405020304" pitchFamily="18" charset="0"/>
                <a:cs typeface="Times New Roman" panose="02020603050405020304" pitchFamily="18" charset="0"/>
              </a:rPr>
              <a:t>H</a:t>
            </a:r>
            <a:r>
              <a:rPr lang="en-US" sz="3200" b="1" u="sng" spc="15" dirty="0">
                <a:latin typeface="Times New Roman" panose="02020603050405020304" pitchFamily="18" charset="0"/>
                <a:cs typeface="Times New Roman" panose="02020603050405020304" pitchFamily="18" charset="0"/>
              </a:rPr>
              <a:t>E</a:t>
            </a:r>
            <a:r>
              <a:rPr lang="en-US" sz="3200" b="1" u="sng" spc="-35" dirty="0">
                <a:latin typeface="Times New Roman" panose="02020603050405020304" pitchFamily="18" charset="0"/>
                <a:cs typeface="Times New Roman" panose="02020603050405020304" pitchFamily="18" charset="0"/>
              </a:rPr>
              <a:t> </a:t>
            </a:r>
            <a:r>
              <a:rPr lang="en-US" sz="3200" b="1" u="sng" spc="-20" dirty="0">
                <a:latin typeface="Times New Roman" panose="02020603050405020304" pitchFamily="18" charset="0"/>
                <a:cs typeface="Times New Roman" panose="02020603050405020304" pitchFamily="18" charset="0"/>
              </a:rPr>
              <a:t>E</a:t>
            </a:r>
            <a:r>
              <a:rPr lang="en-US" sz="3200" b="1" u="sng" spc="30" dirty="0">
                <a:latin typeface="Times New Roman" panose="02020603050405020304" pitchFamily="18" charset="0"/>
                <a:cs typeface="Times New Roman" panose="02020603050405020304" pitchFamily="18" charset="0"/>
              </a:rPr>
              <a:t>N</a:t>
            </a:r>
            <a:r>
              <a:rPr lang="en-US" sz="3200" b="1" u="sng" spc="15" dirty="0">
                <a:latin typeface="Times New Roman" panose="02020603050405020304" pitchFamily="18" charset="0"/>
                <a:cs typeface="Times New Roman" panose="02020603050405020304" pitchFamily="18" charset="0"/>
              </a:rPr>
              <a:t>D</a:t>
            </a:r>
            <a:r>
              <a:rPr lang="en-US" sz="3200" b="1" u="sng" spc="-45"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U</a:t>
            </a:r>
            <a:r>
              <a:rPr lang="en-US" sz="3200" b="1" u="sng" spc="10" dirty="0">
                <a:latin typeface="Times New Roman" panose="02020603050405020304" pitchFamily="18" charset="0"/>
                <a:cs typeface="Times New Roman" panose="02020603050405020304" pitchFamily="18" charset="0"/>
              </a:rPr>
              <a:t>S</a:t>
            </a:r>
            <a:r>
              <a:rPr lang="en-US" sz="3200" b="1" u="sng" spc="-25" dirty="0">
                <a:latin typeface="Times New Roman" panose="02020603050405020304" pitchFamily="18" charset="0"/>
                <a:cs typeface="Times New Roman" panose="02020603050405020304" pitchFamily="18" charset="0"/>
              </a:rPr>
              <a:t>E</a:t>
            </a:r>
            <a:r>
              <a:rPr lang="en-US" sz="3200" b="1" u="sng" spc="-10" dirty="0">
                <a:latin typeface="Times New Roman" panose="02020603050405020304" pitchFamily="18" charset="0"/>
                <a:cs typeface="Times New Roman" panose="02020603050405020304" pitchFamily="18" charset="0"/>
              </a:rPr>
              <a:t>R</a:t>
            </a:r>
            <a:r>
              <a:rPr lang="en-US" sz="3200" b="1" u="sng" spc="5" dirty="0">
                <a:latin typeface="Times New Roman" panose="02020603050405020304" pitchFamily="18" charset="0"/>
                <a:cs typeface="Times New Roman" panose="02020603050405020304" pitchFamily="18" charset="0"/>
              </a:rPr>
              <a:t>S?</a:t>
            </a:r>
            <a:endParaRPr lang="en-IN" sz="32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64748" y="2686665"/>
            <a:ext cx="10124887" cy="4093428"/>
          </a:xfrm>
          <a:prstGeom prst="rect">
            <a:avLst/>
          </a:prstGeom>
          <a:noFill/>
        </p:spPr>
        <p:txBody>
          <a:bodyPr wrap="square" rtlCol="0">
            <a:spAutoFit/>
          </a:bodyPr>
          <a:lstStyle/>
          <a:p>
            <a:pPr lvl="0"/>
            <a:r>
              <a:rPr lang="en-US" altLang="en-US" sz="2000" dirty="0">
                <a:latin typeface="Andalus" panose="02020603050405020304" pitchFamily="18" charset="-78"/>
                <a:cs typeface="Andalus" panose="02020603050405020304" pitchFamily="18" charset="-78"/>
              </a:rPr>
              <a:t>The primary users of this analysis include HR managers, department heads, and company executives, all of whom stand to gain significantly from the insights it offers. For HR managers, the analysis provides a clearer understanding of employee performance, enabling them to design more effective development programs and strategies for talent retention. Department heads benefit by gaining a detailed view of their teams’ strengths and areas that need improvement, which aids in making more precise decisions regarding resource allocation and team management. Company executives, on the other hand, can use the insights to guide strategic planning and performance management at an organizational level, ensuring that overall goals are met more efficiently. In essence, this analysis equips these key stakeholders with the data-driven insights necessary to make better, more informed decisions that drive both individual and organizational success.</a:t>
            </a:r>
          </a:p>
          <a:p>
            <a:endParaRPr lang="en-IN" sz="2000" dirty="0"/>
          </a:p>
        </p:txBody>
      </p:sp>
    </p:spTree>
    <p:extLst>
      <p:ext uri="{BB962C8B-B14F-4D97-AF65-F5344CB8AC3E}">
        <p14:creationId xmlns:p14="http://schemas.microsoft.com/office/powerpoint/2010/main" val="2024875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908" y="312027"/>
            <a:ext cx="9923422" cy="1907860"/>
          </a:xfrm>
        </p:spPr>
        <p:txBody>
          <a:bodyPr>
            <a:normAutofit/>
          </a:bodyPr>
          <a:lstStyle/>
          <a:p>
            <a:pPr algn="ctr"/>
            <a:r>
              <a:rPr lang="en-US" sz="3200" b="1" u="sng" spc="10" dirty="0">
                <a:latin typeface="Times New Roman" panose="02020603050405020304" pitchFamily="18" charset="0"/>
                <a:cs typeface="Times New Roman" panose="02020603050405020304" pitchFamily="18" charset="0"/>
              </a:rPr>
              <a:t>O</a:t>
            </a:r>
            <a:r>
              <a:rPr lang="en-US" sz="3200" b="1" u="sng" spc="25" dirty="0">
                <a:latin typeface="Times New Roman" panose="02020603050405020304" pitchFamily="18" charset="0"/>
                <a:cs typeface="Times New Roman" panose="02020603050405020304" pitchFamily="18" charset="0"/>
              </a:rPr>
              <a:t>U</a:t>
            </a:r>
            <a:r>
              <a:rPr lang="en-US" sz="3200" b="1" u="sng" dirty="0">
                <a:latin typeface="Times New Roman" panose="02020603050405020304" pitchFamily="18" charset="0"/>
                <a:cs typeface="Times New Roman" panose="02020603050405020304" pitchFamily="18" charset="0"/>
              </a:rPr>
              <a:t>R</a:t>
            </a:r>
            <a:r>
              <a:rPr lang="en-US" sz="3200" b="1" u="sng" spc="5" dirty="0">
                <a:latin typeface="Times New Roman" panose="02020603050405020304" pitchFamily="18" charset="0"/>
                <a:cs typeface="Times New Roman" panose="02020603050405020304" pitchFamily="18" charset="0"/>
              </a:rPr>
              <a:t> </a:t>
            </a:r>
            <a:r>
              <a:rPr lang="en-US" sz="3200" b="1" u="sng" spc="25" dirty="0">
                <a:latin typeface="Times New Roman" panose="02020603050405020304" pitchFamily="18" charset="0"/>
                <a:cs typeface="Times New Roman" panose="02020603050405020304" pitchFamily="18" charset="0"/>
              </a:rPr>
              <a:t>S</a:t>
            </a:r>
            <a:r>
              <a:rPr lang="en-US" sz="3200" b="1" u="sng" spc="10" dirty="0">
                <a:latin typeface="Times New Roman" panose="02020603050405020304" pitchFamily="18" charset="0"/>
                <a:cs typeface="Times New Roman" panose="02020603050405020304" pitchFamily="18" charset="0"/>
              </a:rPr>
              <a:t>O</a:t>
            </a:r>
            <a:r>
              <a:rPr lang="en-US" sz="3200" b="1" u="sng" spc="25" dirty="0">
                <a:latin typeface="Times New Roman" panose="02020603050405020304" pitchFamily="18" charset="0"/>
                <a:cs typeface="Times New Roman" panose="02020603050405020304" pitchFamily="18" charset="0"/>
              </a:rPr>
              <a:t>LU</a:t>
            </a:r>
            <a:r>
              <a:rPr lang="en-US" sz="3200" b="1" u="sng" spc="-35" dirty="0">
                <a:latin typeface="Times New Roman" panose="02020603050405020304" pitchFamily="18" charset="0"/>
                <a:cs typeface="Times New Roman" panose="02020603050405020304" pitchFamily="18" charset="0"/>
              </a:rPr>
              <a:t>T</a:t>
            </a:r>
            <a:r>
              <a:rPr lang="en-US" sz="3200" b="1" u="sng" spc="-30" dirty="0">
                <a:latin typeface="Times New Roman" panose="02020603050405020304" pitchFamily="18" charset="0"/>
                <a:cs typeface="Times New Roman" panose="02020603050405020304" pitchFamily="18" charset="0"/>
              </a:rPr>
              <a:t>I</a:t>
            </a:r>
            <a:r>
              <a:rPr lang="en-US" sz="3200" b="1" u="sng" spc="10" dirty="0">
                <a:latin typeface="Times New Roman" panose="02020603050405020304" pitchFamily="18" charset="0"/>
                <a:cs typeface="Times New Roman" panose="02020603050405020304" pitchFamily="18" charset="0"/>
              </a:rPr>
              <a:t>O</a:t>
            </a:r>
            <a:r>
              <a:rPr lang="en-US" sz="3200" b="1" u="sng" dirty="0">
                <a:latin typeface="Times New Roman" panose="02020603050405020304" pitchFamily="18" charset="0"/>
                <a:cs typeface="Times New Roman" panose="02020603050405020304" pitchFamily="18" charset="0"/>
              </a:rPr>
              <a:t>N</a:t>
            </a:r>
            <a:r>
              <a:rPr lang="en-US" sz="3200" b="1" u="sng" spc="-345" dirty="0">
                <a:latin typeface="Times New Roman" panose="02020603050405020304" pitchFamily="18" charset="0"/>
                <a:cs typeface="Times New Roman" panose="02020603050405020304" pitchFamily="18" charset="0"/>
              </a:rPr>
              <a:t> </a:t>
            </a:r>
            <a:r>
              <a:rPr lang="en-US" sz="3200" b="1" u="sng" spc="-35" dirty="0">
                <a:latin typeface="Times New Roman" panose="02020603050405020304" pitchFamily="18" charset="0"/>
                <a:cs typeface="Times New Roman" panose="02020603050405020304" pitchFamily="18" charset="0"/>
              </a:rPr>
              <a:t>A</a:t>
            </a:r>
            <a:r>
              <a:rPr lang="en-US" sz="3200" b="1" u="sng" spc="-5" dirty="0">
                <a:latin typeface="Times New Roman" panose="02020603050405020304" pitchFamily="18" charset="0"/>
                <a:cs typeface="Times New Roman" panose="02020603050405020304" pitchFamily="18" charset="0"/>
              </a:rPr>
              <a:t>N</a:t>
            </a:r>
            <a:r>
              <a:rPr lang="en-US" sz="3200" b="1" u="sng" dirty="0">
                <a:latin typeface="Times New Roman" panose="02020603050405020304" pitchFamily="18" charset="0"/>
                <a:cs typeface="Times New Roman" panose="02020603050405020304" pitchFamily="18" charset="0"/>
              </a:rPr>
              <a:t>D</a:t>
            </a:r>
            <a:r>
              <a:rPr lang="en-US" sz="3200" b="1" u="sng" spc="35" dirty="0">
                <a:latin typeface="Times New Roman" panose="02020603050405020304" pitchFamily="18" charset="0"/>
                <a:cs typeface="Times New Roman" panose="02020603050405020304" pitchFamily="18" charset="0"/>
              </a:rPr>
              <a:t> </a:t>
            </a:r>
            <a:r>
              <a:rPr lang="en-US" sz="3200" b="1" u="sng" spc="-30" dirty="0">
                <a:latin typeface="Times New Roman" panose="02020603050405020304" pitchFamily="18" charset="0"/>
                <a:cs typeface="Times New Roman" panose="02020603050405020304" pitchFamily="18" charset="0"/>
              </a:rPr>
              <a:t>I</a:t>
            </a:r>
            <a:r>
              <a:rPr lang="en-US" sz="3200" b="1" u="sng" spc="-35" dirty="0">
                <a:latin typeface="Times New Roman" panose="02020603050405020304" pitchFamily="18" charset="0"/>
                <a:cs typeface="Times New Roman" panose="02020603050405020304" pitchFamily="18" charset="0"/>
              </a:rPr>
              <a:t>T</a:t>
            </a:r>
            <a:r>
              <a:rPr lang="en-US" sz="3200" b="1" u="sng" dirty="0">
                <a:latin typeface="Times New Roman" panose="02020603050405020304" pitchFamily="18" charset="0"/>
                <a:cs typeface="Times New Roman" panose="02020603050405020304" pitchFamily="18" charset="0"/>
              </a:rPr>
              <a:t>S</a:t>
            </a:r>
            <a:r>
              <a:rPr lang="en-US" sz="3200" b="1" u="sng" spc="60" dirty="0">
                <a:latin typeface="Times New Roman" panose="02020603050405020304" pitchFamily="18" charset="0"/>
                <a:cs typeface="Times New Roman" panose="02020603050405020304" pitchFamily="18" charset="0"/>
              </a:rPr>
              <a:t> </a:t>
            </a:r>
            <a:r>
              <a:rPr lang="en-US" sz="3200" b="1" u="sng" spc="-295" dirty="0">
                <a:latin typeface="Times New Roman" panose="02020603050405020304" pitchFamily="18" charset="0"/>
                <a:cs typeface="Times New Roman" panose="02020603050405020304" pitchFamily="18" charset="0"/>
              </a:rPr>
              <a:t>V</a:t>
            </a:r>
            <a:r>
              <a:rPr lang="en-US" sz="3200" b="1" u="sng" spc="-35" dirty="0">
                <a:latin typeface="Times New Roman" panose="02020603050405020304" pitchFamily="18" charset="0"/>
                <a:cs typeface="Times New Roman" panose="02020603050405020304" pitchFamily="18" charset="0"/>
              </a:rPr>
              <a:t>A</a:t>
            </a:r>
            <a:r>
              <a:rPr lang="en-US" sz="3200" b="1" u="sng" spc="25" dirty="0">
                <a:latin typeface="Times New Roman" panose="02020603050405020304" pitchFamily="18" charset="0"/>
                <a:cs typeface="Times New Roman" panose="02020603050405020304" pitchFamily="18" charset="0"/>
              </a:rPr>
              <a:t>LU</a:t>
            </a:r>
            <a:r>
              <a:rPr lang="en-US" sz="3200" b="1" u="sng" dirty="0">
                <a:latin typeface="Times New Roman" panose="02020603050405020304" pitchFamily="18" charset="0"/>
                <a:cs typeface="Times New Roman" panose="02020603050405020304" pitchFamily="18" charset="0"/>
              </a:rPr>
              <a:t>E</a:t>
            </a:r>
            <a:r>
              <a:rPr lang="en-US" sz="3200" b="1" u="sng" spc="-65" dirty="0">
                <a:latin typeface="Times New Roman" panose="02020603050405020304" pitchFamily="18" charset="0"/>
                <a:cs typeface="Times New Roman" panose="02020603050405020304" pitchFamily="18" charset="0"/>
              </a:rPr>
              <a:t> </a:t>
            </a:r>
            <a:r>
              <a:rPr lang="en-US" sz="3200" b="1" u="sng" spc="-15" dirty="0">
                <a:latin typeface="Times New Roman" panose="02020603050405020304" pitchFamily="18" charset="0"/>
                <a:cs typeface="Times New Roman" panose="02020603050405020304" pitchFamily="18" charset="0"/>
              </a:rPr>
              <a:t>P</a:t>
            </a:r>
            <a:r>
              <a:rPr lang="en-US" sz="3200" b="1" u="sng" spc="-30" dirty="0">
                <a:latin typeface="Times New Roman" panose="02020603050405020304" pitchFamily="18" charset="0"/>
                <a:cs typeface="Times New Roman" panose="02020603050405020304" pitchFamily="18" charset="0"/>
              </a:rPr>
              <a:t>R</a:t>
            </a:r>
            <a:r>
              <a:rPr lang="en-US" sz="3200" b="1" u="sng" spc="10" dirty="0">
                <a:latin typeface="Times New Roman" panose="02020603050405020304" pitchFamily="18" charset="0"/>
                <a:cs typeface="Times New Roman" panose="02020603050405020304" pitchFamily="18" charset="0"/>
              </a:rPr>
              <a:t>O</a:t>
            </a:r>
            <a:r>
              <a:rPr lang="en-US" sz="3200" b="1" u="sng" spc="-15" dirty="0">
                <a:latin typeface="Times New Roman" panose="02020603050405020304" pitchFamily="18" charset="0"/>
                <a:cs typeface="Times New Roman" panose="02020603050405020304" pitchFamily="18" charset="0"/>
              </a:rPr>
              <a:t>P</a:t>
            </a:r>
            <a:r>
              <a:rPr lang="en-US" sz="3200" b="1" u="sng" spc="10" dirty="0">
                <a:latin typeface="Times New Roman" panose="02020603050405020304" pitchFamily="18" charset="0"/>
                <a:cs typeface="Times New Roman" panose="02020603050405020304" pitchFamily="18" charset="0"/>
              </a:rPr>
              <a:t>O</a:t>
            </a:r>
            <a:r>
              <a:rPr lang="en-US" sz="3200" b="1" u="sng" spc="25" dirty="0">
                <a:latin typeface="Times New Roman" panose="02020603050405020304" pitchFamily="18" charset="0"/>
                <a:cs typeface="Times New Roman" panose="02020603050405020304" pitchFamily="18" charset="0"/>
              </a:rPr>
              <a:t>S</a:t>
            </a:r>
            <a:r>
              <a:rPr lang="en-US" sz="3200" b="1" u="sng" spc="-30" dirty="0">
                <a:latin typeface="Times New Roman" panose="02020603050405020304" pitchFamily="18" charset="0"/>
                <a:cs typeface="Times New Roman" panose="02020603050405020304" pitchFamily="18" charset="0"/>
              </a:rPr>
              <a:t>I</a:t>
            </a:r>
            <a:r>
              <a:rPr lang="en-US" sz="3200" b="1" u="sng" spc="-35" dirty="0">
                <a:latin typeface="Times New Roman" panose="02020603050405020304" pitchFamily="18" charset="0"/>
                <a:cs typeface="Times New Roman" panose="02020603050405020304" pitchFamily="18" charset="0"/>
              </a:rPr>
              <a:t>T</a:t>
            </a:r>
            <a:r>
              <a:rPr lang="en-US" sz="3200" b="1" u="sng" spc="-30" dirty="0">
                <a:latin typeface="Times New Roman" panose="02020603050405020304" pitchFamily="18" charset="0"/>
                <a:cs typeface="Times New Roman" panose="02020603050405020304" pitchFamily="18" charset="0"/>
              </a:rPr>
              <a:t>I</a:t>
            </a:r>
            <a:r>
              <a:rPr lang="en-US" sz="3200" b="1" u="sng" spc="10" dirty="0">
                <a:latin typeface="Times New Roman" panose="02020603050405020304" pitchFamily="18" charset="0"/>
                <a:cs typeface="Times New Roman" panose="02020603050405020304" pitchFamily="18" charset="0"/>
              </a:rPr>
              <a:t>O</a:t>
            </a:r>
            <a:r>
              <a:rPr lang="en-US" sz="3200" b="1" u="sng" dirty="0">
                <a:latin typeface="Times New Roman" panose="02020603050405020304" pitchFamily="18" charset="0"/>
                <a:cs typeface="Times New Roman" panose="02020603050405020304" pitchFamily="18" charset="0"/>
              </a:rPr>
              <a:t>N :</a:t>
            </a:r>
            <a:endParaRPr lang="en-IN" sz="32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661662" y="2325750"/>
            <a:ext cx="10053260" cy="1754326"/>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By analyzing historical performance data, we can pinpoint high and low performers, determine the impact of various factors on performance, and identify opportunities for improvement. This results in more effective management strategies and a data-driven approach to employee evaluation Step using in excel: Conditional formatting -To find out the missing features. Filter-To remove the blank data.</a:t>
            </a:r>
            <a:endParaRPr lang="en-IN" dirty="0">
              <a:latin typeface="Andalus" panose="02020603050405020304" pitchFamily="18" charset="-78"/>
              <a:cs typeface="Andalus" panose="02020603050405020304" pitchFamily="18" charset="-78"/>
            </a:endParaRPr>
          </a:p>
          <a:p>
            <a:endParaRPr lang="en-IN" dirty="0"/>
          </a:p>
        </p:txBody>
      </p:sp>
      <p:sp>
        <p:nvSpPr>
          <p:cNvPr id="5" name="TextBox 4"/>
          <p:cNvSpPr txBox="1"/>
          <p:nvPr/>
        </p:nvSpPr>
        <p:spPr>
          <a:xfrm>
            <a:off x="1562270" y="3647331"/>
            <a:ext cx="10252043" cy="3139321"/>
          </a:xfrm>
          <a:prstGeom prst="rect">
            <a:avLst/>
          </a:prstGeom>
          <a:noFill/>
        </p:spPr>
        <p:txBody>
          <a:bodyPr wrap="square" rtlCol="0">
            <a:spAutoFit/>
          </a:bodyPr>
          <a:lstStyle/>
          <a:p>
            <a:r>
              <a:rPr lang="en-US" b="1" dirty="0">
                <a:latin typeface="Aharoni" panose="02010803020104030203" pitchFamily="2" charset="-79"/>
                <a:cs typeface="Aharoni" panose="02010803020104030203" pitchFamily="2" charset="-79"/>
              </a:rPr>
              <a:t>Steps Used in Excel:</a:t>
            </a:r>
          </a:p>
          <a:p>
            <a:r>
              <a:rPr lang="en-US" b="1" dirty="0"/>
              <a:t>Conditional Formatting:</a:t>
            </a:r>
            <a:r>
              <a:rPr lang="en-US" dirty="0"/>
              <a:t> </a:t>
            </a:r>
            <a:r>
              <a:rPr lang="en-US" dirty="0">
                <a:latin typeface="Andalus" panose="02020603050405020304" pitchFamily="18" charset="-78"/>
                <a:cs typeface="Andalus" panose="02020603050405020304" pitchFamily="18" charset="-78"/>
              </a:rPr>
              <a:t>This tool was employed to quickly identify missing or incomplete data within the dataset. By highlighting these gaps, it ensured that all critical information was accounted for before proceeding with the analysis.</a:t>
            </a:r>
          </a:p>
          <a:p>
            <a:r>
              <a:rPr lang="en-US" b="1" dirty="0"/>
              <a:t>Filter:</a:t>
            </a:r>
            <a:r>
              <a:rPr lang="en-US" dirty="0"/>
              <a:t> </a:t>
            </a:r>
            <a:r>
              <a:rPr lang="en-US" dirty="0">
                <a:latin typeface="Andalus" panose="02020603050405020304" pitchFamily="18" charset="-78"/>
                <a:cs typeface="Andalus" panose="02020603050405020304" pitchFamily="18" charset="-78"/>
              </a:rPr>
              <a:t>Filters were applied to the dataset to remove any blank or irrelevant data. This step was crucial for cleaning the data, ensuring that the analysis was conducted on a comprehensive and accurate dataset, free from any inconsistencies that could skew the results.</a:t>
            </a:r>
          </a:p>
          <a:p>
            <a:r>
              <a:rPr lang="en-US" b="1" dirty="0"/>
              <a:t>Formula:</a:t>
            </a:r>
            <a:r>
              <a:rPr lang="en-US" dirty="0">
                <a:latin typeface="Andalus" panose="02020603050405020304" pitchFamily="18" charset="-78"/>
                <a:cs typeface="Andalus" panose="02020603050405020304" pitchFamily="18" charset="-78"/>
              </a:rPr>
              <a:t> the formula we used to find the employee’s performance level:</a:t>
            </a:r>
          </a:p>
          <a:p>
            <a:r>
              <a:rPr lang="en-US" dirty="0">
                <a:latin typeface="Andalus" panose="02020603050405020304" pitchFamily="18" charset="-78"/>
                <a:cs typeface="Andalus" panose="02020603050405020304" pitchFamily="18" charset="-78"/>
              </a:rPr>
              <a:t>This formula classified employees into distinct performance categories such as "Very High," "High," "Medium," and "Low" based on their numerical performance scores.</a:t>
            </a:r>
          </a:p>
          <a:p>
            <a:endParaRPr lang="en-IN" dirty="0"/>
          </a:p>
        </p:txBody>
      </p:sp>
    </p:spTree>
    <p:extLst>
      <p:ext uri="{BB962C8B-B14F-4D97-AF65-F5344CB8AC3E}">
        <p14:creationId xmlns:p14="http://schemas.microsoft.com/office/powerpoint/2010/main" val="375780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6962" y="386146"/>
            <a:ext cx="6803431" cy="1881167"/>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DATASET DESCRIPTION :</a:t>
            </a:r>
          </a:p>
        </p:txBody>
      </p:sp>
      <p:sp>
        <p:nvSpPr>
          <p:cNvPr id="4" name="TextBox 3"/>
          <p:cNvSpPr txBox="1"/>
          <p:nvPr/>
        </p:nvSpPr>
        <p:spPr>
          <a:xfrm>
            <a:off x="1179808" y="2505853"/>
            <a:ext cx="9461688" cy="2585323"/>
          </a:xfrm>
          <a:prstGeom prst="rect">
            <a:avLst/>
          </a:prstGeom>
          <a:noFill/>
        </p:spPr>
        <p:txBody>
          <a:bodyPr wrap="square" rtlCol="0">
            <a:spAutoFit/>
          </a:bodyPr>
          <a:lstStyle/>
          <a:p>
            <a:r>
              <a:rPr lang="en-US" altLang="en-US" dirty="0">
                <a:latin typeface="Andalus" panose="02020603050405020304" pitchFamily="18" charset="-78"/>
                <a:cs typeface="Andalus" panose="02020603050405020304" pitchFamily="18" charset="-78"/>
              </a:rPr>
              <a:t>Employee Dataset = Kaggle</a:t>
            </a:r>
          </a:p>
          <a:p>
            <a:r>
              <a:rPr lang="en-US" altLang="en-US" dirty="0">
                <a:latin typeface="Andalus" panose="02020603050405020304" pitchFamily="18" charset="-78"/>
                <a:cs typeface="Andalus" panose="02020603050405020304" pitchFamily="18" charset="-78"/>
              </a:rPr>
              <a:t>26 – Features</a:t>
            </a:r>
          </a:p>
          <a:p>
            <a:r>
              <a:rPr lang="en-US" altLang="en-US" dirty="0">
                <a:latin typeface="Andalus" panose="02020603050405020304" pitchFamily="18" charset="-78"/>
                <a:cs typeface="Andalus" panose="02020603050405020304" pitchFamily="18" charset="-78"/>
              </a:rPr>
              <a:t>8 – Features</a:t>
            </a:r>
          </a:p>
          <a:p>
            <a:r>
              <a:rPr lang="en-US" altLang="en-US" dirty="0">
                <a:latin typeface="Andalus" panose="02020603050405020304" pitchFamily="18" charset="-78"/>
                <a:cs typeface="Andalus" panose="02020603050405020304" pitchFamily="18" charset="-78"/>
              </a:rPr>
              <a:t>Employee id-Numerical</a:t>
            </a:r>
          </a:p>
          <a:p>
            <a:r>
              <a:rPr lang="en-US" altLang="en-US" dirty="0">
                <a:latin typeface="Andalus" panose="02020603050405020304" pitchFamily="18" charset="-78"/>
                <a:cs typeface="Andalus" panose="02020603050405020304" pitchFamily="18" charset="-78"/>
              </a:rPr>
              <a:t>Employee Name –Text</a:t>
            </a:r>
          </a:p>
          <a:p>
            <a:r>
              <a:rPr lang="en-US" altLang="en-US" dirty="0">
                <a:latin typeface="Andalus" panose="02020603050405020304" pitchFamily="18" charset="-78"/>
                <a:cs typeface="Andalus" panose="02020603050405020304" pitchFamily="18" charset="-78"/>
              </a:rPr>
              <a:t>Department –Text</a:t>
            </a:r>
          </a:p>
          <a:p>
            <a:r>
              <a:rPr lang="en-US" altLang="en-US" dirty="0">
                <a:latin typeface="Andalus" panose="02020603050405020304" pitchFamily="18" charset="-78"/>
                <a:cs typeface="Andalus" panose="02020603050405020304" pitchFamily="18" charset="-78"/>
              </a:rPr>
              <a:t>Performance Rating – Numerical</a:t>
            </a:r>
          </a:p>
          <a:p>
            <a:r>
              <a:rPr lang="en-US" altLang="en-US" dirty="0">
                <a:latin typeface="Andalus" panose="02020603050405020304" pitchFamily="18" charset="-78"/>
                <a:cs typeface="Andalus" panose="02020603050405020304" pitchFamily="18" charset="-78"/>
              </a:rPr>
              <a:t>Performance Score – Numerical</a:t>
            </a:r>
          </a:p>
          <a:p>
            <a:r>
              <a:rPr lang="en-US" altLang="en-US" dirty="0">
                <a:latin typeface="Andalus" panose="02020603050405020304" pitchFamily="18" charset="-78"/>
                <a:cs typeface="Andalus" panose="02020603050405020304" pitchFamily="18" charset="-78"/>
              </a:rPr>
              <a:t>Gender –Male Female</a:t>
            </a:r>
            <a:endParaRPr lang="en-IN" dirty="0"/>
          </a:p>
        </p:txBody>
      </p:sp>
    </p:spTree>
    <p:extLst>
      <p:ext uri="{BB962C8B-B14F-4D97-AF65-F5344CB8AC3E}">
        <p14:creationId xmlns:p14="http://schemas.microsoft.com/office/powerpoint/2010/main" val="127068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8387" y="707620"/>
            <a:ext cx="7436517" cy="769945"/>
          </a:xfrm>
        </p:spPr>
        <p:txBody>
          <a:bodyPr>
            <a:normAutofit/>
          </a:bodyPr>
          <a:lstStyle/>
          <a:p>
            <a:pPr algn="ctr"/>
            <a:r>
              <a:rPr lang="en-US" sz="2800" b="1" u="sng" spc="15" dirty="0">
                <a:latin typeface="Times New Roman" panose="02020603050405020304" pitchFamily="18" charset="0"/>
                <a:cs typeface="Times New Roman" panose="02020603050405020304" pitchFamily="18" charset="0"/>
              </a:rPr>
              <a:t>THE</a:t>
            </a:r>
            <a:r>
              <a:rPr lang="en-US" sz="2800" b="1" u="sng" spc="20" dirty="0">
                <a:latin typeface="Times New Roman" panose="02020603050405020304" pitchFamily="18" charset="0"/>
                <a:cs typeface="Times New Roman" panose="02020603050405020304" pitchFamily="18" charset="0"/>
              </a:rPr>
              <a:t> "</a:t>
            </a:r>
            <a:r>
              <a:rPr lang="en-US" sz="2800" b="1" u="sng" spc="10" dirty="0">
                <a:latin typeface="Times New Roman" panose="02020603050405020304" pitchFamily="18" charset="0"/>
                <a:cs typeface="Times New Roman" panose="02020603050405020304" pitchFamily="18" charset="0"/>
              </a:rPr>
              <a:t>WOW"</a:t>
            </a:r>
            <a:r>
              <a:rPr lang="en-US" sz="2800" b="1" u="sng" spc="85" dirty="0">
                <a:latin typeface="Times New Roman" panose="02020603050405020304" pitchFamily="18" charset="0"/>
                <a:cs typeface="Times New Roman" panose="02020603050405020304" pitchFamily="18" charset="0"/>
              </a:rPr>
              <a:t> </a:t>
            </a:r>
            <a:r>
              <a:rPr lang="en-US" sz="2800" b="1" u="sng" spc="10" dirty="0">
                <a:latin typeface="Times New Roman" panose="02020603050405020304" pitchFamily="18" charset="0"/>
                <a:cs typeface="Times New Roman" panose="02020603050405020304" pitchFamily="18" charset="0"/>
              </a:rPr>
              <a:t>IN</a:t>
            </a:r>
            <a:r>
              <a:rPr lang="en-US" sz="2800" b="1" u="sng" spc="-5" dirty="0">
                <a:latin typeface="Times New Roman" panose="02020603050405020304" pitchFamily="18" charset="0"/>
                <a:cs typeface="Times New Roman" panose="02020603050405020304" pitchFamily="18" charset="0"/>
              </a:rPr>
              <a:t> </a:t>
            </a:r>
            <a:r>
              <a:rPr lang="en-US" sz="2800" b="1" u="sng" spc="15" dirty="0">
                <a:latin typeface="Times New Roman" panose="02020603050405020304" pitchFamily="18" charset="0"/>
                <a:cs typeface="Times New Roman" panose="02020603050405020304" pitchFamily="18" charset="0"/>
              </a:rPr>
              <a:t>OUR</a:t>
            </a:r>
            <a:r>
              <a:rPr lang="en-US" sz="2800" b="1" u="sng" spc="-10" dirty="0">
                <a:latin typeface="Times New Roman" panose="02020603050405020304" pitchFamily="18" charset="0"/>
                <a:cs typeface="Times New Roman" panose="02020603050405020304" pitchFamily="18" charset="0"/>
              </a:rPr>
              <a:t> </a:t>
            </a:r>
            <a:r>
              <a:rPr lang="en-US" sz="2800" b="1" u="sng" spc="20" dirty="0">
                <a:latin typeface="Times New Roman" panose="02020603050405020304" pitchFamily="18" charset="0"/>
                <a:cs typeface="Times New Roman" panose="02020603050405020304" pitchFamily="18" charset="0"/>
              </a:rPr>
              <a:t>SOLUTION :</a:t>
            </a:r>
            <a:endParaRPr lang="en-IN" sz="28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925039" y="2658003"/>
            <a:ext cx="8801491" cy="923330"/>
          </a:xfrm>
          <a:prstGeom prst="rect">
            <a:avLst/>
          </a:prstGeom>
          <a:noFill/>
        </p:spPr>
        <p:txBody>
          <a:bodyPr wrap="square" rtlCol="0">
            <a:spAutoFit/>
          </a:bodyPr>
          <a:lstStyle/>
          <a:p>
            <a:r>
              <a:rPr lang="en-US" altLang="en-US" dirty="0">
                <a:latin typeface="Book Antiqua" panose="02040602050305030304" pitchFamily="18" charset="0"/>
                <a:cs typeface="Andalus" panose="02020603050405020304" pitchFamily="18" charset="-78"/>
              </a:rPr>
              <a:t>Custom formulas were crafted to categorize employee performance into distinct levels such as "Very High," "High," "Medium," and "Low."</a:t>
            </a:r>
            <a:endParaRPr lang="en-IN" dirty="0">
              <a:latin typeface="Book Antiqua" panose="02040602050305030304" pitchFamily="18" charset="0"/>
            </a:endParaRPr>
          </a:p>
          <a:p>
            <a:endParaRPr lang="en-IN" dirty="0"/>
          </a:p>
        </p:txBody>
      </p:sp>
      <p:sp>
        <p:nvSpPr>
          <p:cNvPr id="4" name="TextBox 3"/>
          <p:cNvSpPr txBox="1"/>
          <p:nvPr/>
        </p:nvSpPr>
        <p:spPr>
          <a:xfrm>
            <a:off x="1925039" y="3365890"/>
            <a:ext cx="8159865" cy="584775"/>
          </a:xfrm>
          <a:prstGeom prst="rect">
            <a:avLst/>
          </a:prstGeom>
          <a:noFill/>
        </p:spPr>
        <p:txBody>
          <a:bodyPr wrap="square" rtlCol="0">
            <a:spAutoFit/>
          </a:bodyPr>
          <a:lstStyle/>
          <a:p>
            <a:r>
              <a:rPr lang="en-US" altLang="en-US" sz="1600" b="1" dirty="0">
                <a:latin typeface="Aharoni" panose="02010803020104030203" pitchFamily="2" charset="-79"/>
                <a:cs typeface="Aharoni" panose="02010803020104030203" pitchFamily="2" charset="-79"/>
              </a:rPr>
              <a:t>Formula</a:t>
            </a:r>
            <a:r>
              <a:rPr lang="en-US" altLang="en-US" sz="1600" b="1" dirty="0">
                <a:latin typeface="Andalus" panose="02020603050405020304" pitchFamily="18" charset="-78"/>
                <a:cs typeface="Andalus" panose="02020603050405020304" pitchFamily="18" charset="-78"/>
              </a:rPr>
              <a:t> </a:t>
            </a:r>
            <a:r>
              <a:rPr lang="en-US" altLang="en-US" sz="1600" b="1" dirty="0">
                <a:cs typeface="Andalus" panose="02020603050405020304" pitchFamily="18" charset="-78"/>
              </a:rPr>
              <a:t>:</a:t>
            </a:r>
            <a:r>
              <a:rPr lang="en-US" altLang="en-US" sz="1600" dirty="0">
                <a:latin typeface="Arial Unicode MS" panose="020B0604020202020204" pitchFamily="34" charset="-128"/>
              </a:rPr>
              <a:t> =IFS(Z2&gt;=5,"VERY HIGH",Z2&gt;=4,"HIGH",Z2&gt;=3,"MED",TRUE,"LOW")</a:t>
            </a:r>
            <a:endParaRPr lang="en-IN" sz="1600" b="1" dirty="0"/>
          </a:p>
          <a:p>
            <a:endParaRPr lang="en-IN" sz="1600" dirty="0"/>
          </a:p>
        </p:txBody>
      </p:sp>
      <p:sp>
        <p:nvSpPr>
          <p:cNvPr id="5" name="TextBox 4"/>
          <p:cNvSpPr txBox="1"/>
          <p:nvPr/>
        </p:nvSpPr>
        <p:spPr>
          <a:xfrm>
            <a:off x="1965899" y="3717236"/>
            <a:ext cx="6663267" cy="1292662"/>
          </a:xfrm>
          <a:prstGeom prst="rect">
            <a:avLst/>
          </a:prstGeom>
          <a:noFill/>
        </p:spPr>
        <p:txBody>
          <a:bodyPr wrap="square" rtlCol="0">
            <a:spAutoFit/>
          </a:bodyPr>
          <a:lstStyle/>
          <a:p>
            <a:pPr lvl="0"/>
            <a:r>
              <a:rPr lang="en-US" altLang="en-US" sz="2000" dirty="0">
                <a:latin typeface="Aparajita" panose="020B0604020202020204" pitchFamily="34" charset="0"/>
                <a:cs typeface="Aparajita" panose="020B0604020202020204" pitchFamily="34" charset="0"/>
              </a:rPr>
              <a:t>The IFS function in Excel, which returns a value based on the first condition that evaluates to TRUE. Your formula categorizes values in cell Z2 into "VERY HIGH," "HIGH," "MED," or "LOW" based on specific thresholds. </a:t>
            </a:r>
          </a:p>
          <a:p>
            <a:endParaRPr lang="en-IN" dirty="0"/>
          </a:p>
        </p:txBody>
      </p:sp>
      <p:sp>
        <p:nvSpPr>
          <p:cNvPr id="6" name="TextBox 5"/>
          <p:cNvSpPr txBox="1"/>
          <p:nvPr/>
        </p:nvSpPr>
        <p:spPr>
          <a:xfrm>
            <a:off x="1965899" y="4669692"/>
            <a:ext cx="7467600" cy="2308324"/>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400" b="1" dirty="0">
                <a:latin typeface="Aparajita" panose="020B0604020202020204" pitchFamily="34" charset="0"/>
                <a:cs typeface="Aparajita" panose="020B0604020202020204" pitchFamily="34" charset="0"/>
              </a:rPr>
              <a:t>How the formula works:</a:t>
            </a:r>
          </a:p>
          <a:p>
            <a:pPr lvl="0" defTabSz="914400" eaLnBrk="0" fontAlgn="base" hangingPunct="0">
              <a:spcBef>
                <a:spcPct val="0"/>
              </a:spcBef>
              <a:spcAft>
                <a:spcPct val="0"/>
              </a:spcAft>
              <a:buFontTx/>
              <a:buChar char="•"/>
            </a:pPr>
            <a:r>
              <a:rPr lang="en-US" altLang="en-US" sz="2400" dirty="0">
                <a:latin typeface="Aparajita" panose="020B0604020202020204" pitchFamily="34" charset="0"/>
                <a:cs typeface="Aparajita" panose="020B0604020202020204" pitchFamily="34" charset="0"/>
              </a:rPr>
              <a:t>If the value in Z2 is greater than or equal to 5, it returns "VERY HIGH."</a:t>
            </a:r>
          </a:p>
          <a:p>
            <a:pPr lvl="0" defTabSz="914400" eaLnBrk="0" fontAlgn="base" hangingPunct="0">
              <a:spcBef>
                <a:spcPct val="0"/>
              </a:spcBef>
              <a:spcAft>
                <a:spcPct val="0"/>
              </a:spcAft>
              <a:buFontTx/>
              <a:buChar char="•"/>
            </a:pPr>
            <a:r>
              <a:rPr lang="en-US" altLang="en-US" sz="2400" dirty="0">
                <a:latin typeface="Aparajita" panose="020B0604020202020204" pitchFamily="34" charset="0"/>
                <a:cs typeface="Aparajita" panose="020B0604020202020204" pitchFamily="34" charset="0"/>
              </a:rPr>
              <a:t>If the value in Z2 is between 4 (inclusive) and 5, it returns "HIGH."</a:t>
            </a:r>
          </a:p>
          <a:p>
            <a:pPr lvl="0" defTabSz="914400" eaLnBrk="0" fontAlgn="base" hangingPunct="0">
              <a:spcBef>
                <a:spcPct val="0"/>
              </a:spcBef>
              <a:spcAft>
                <a:spcPct val="0"/>
              </a:spcAft>
              <a:buFontTx/>
              <a:buChar char="•"/>
            </a:pPr>
            <a:r>
              <a:rPr lang="en-US" altLang="en-US" sz="2400" dirty="0">
                <a:latin typeface="Aparajita" panose="020B0604020202020204" pitchFamily="34" charset="0"/>
                <a:cs typeface="Aparajita" panose="020B0604020202020204" pitchFamily="34" charset="0"/>
              </a:rPr>
              <a:t>If the value in Z2 is between 3 (inclusive) and 4, it returns "MED."</a:t>
            </a:r>
          </a:p>
          <a:p>
            <a:pPr lvl="0" defTabSz="914400" eaLnBrk="0" fontAlgn="base" hangingPunct="0">
              <a:spcBef>
                <a:spcPct val="0"/>
              </a:spcBef>
              <a:spcAft>
                <a:spcPct val="0"/>
              </a:spcAft>
              <a:buFontTx/>
              <a:buChar char="•"/>
            </a:pPr>
            <a:r>
              <a:rPr lang="en-US" altLang="en-US" sz="2400" dirty="0">
                <a:latin typeface="Aparajita" panose="020B0604020202020204" pitchFamily="34" charset="0"/>
                <a:cs typeface="Aparajita" panose="020B0604020202020204" pitchFamily="34" charset="0"/>
              </a:rPr>
              <a:t>If none of the above conditions are met, it returns "LOW."</a:t>
            </a:r>
          </a:p>
          <a:p>
            <a:endParaRPr lang="en-IN" sz="2400" dirty="0"/>
          </a:p>
        </p:txBody>
      </p:sp>
    </p:spTree>
    <p:extLst>
      <p:ext uri="{BB962C8B-B14F-4D97-AF65-F5344CB8AC3E}">
        <p14:creationId xmlns:p14="http://schemas.microsoft.com/office/powerpoint/2010/main" val="208925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125</TotalTime>
  <Words>1924</Words>
  <Application>Microsoft Office PowerPoint</Application>
  <PresentationFormat>Widescreen</PresentationFormat>
  <Paragraphs>155</Paragraphs>
  <Slides>16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Aharoni</vt:lpstr>
      <vt:lpstr>Andalus</vt:lpstr>
      <vt:lpstr>Aparajita</vt:lpstr>
      <vt:lpstr>Arial</vt:lpstr>
      <vt:lpstr>Arial Rounded MT Bold</vt:lpstr>
      <vt:lpstr>Arial Unicode MS</vt:lpstr>
      <vt:lpstr>Book Antiqua</vt:lpstr>
      <vt:lpstr>Calibri</vt:lpstr>
      <vt:lpstr>Century Gothic</vt:lpstr>
      <vt:lpstr>Roboto</vt:lpstr>
      <vt:lpstr>Times New Roman</vt:lpstr>
      <vt:lpstr>Trebuchet MS</vt:lpstr>
      <vt:lpstr>Wingdings 3</vt:lpstr>
      <vt:lpstr>Ion Boardroom</vt:lpstr>
      <vt:lpstr>Employee Data Analysis using Excel  </vt:lpstr>
      <vt:lpstr>PROJECT TITLE :</vt:lpstr>
      <vt:lpstr>AGENDA :</vt:lpstr>
      <vt:lpstr>PROBLEM STATEMENT :</vt:lpstr>
      <vt:lpstr>PROJECT OVERVIEW :</vt:lpstr>
      <vt:lpstr>WHO ARE THE END USERS?</vt:lpstr>
      <vt:lpstr>OUR SOLUTION AND ITS VALUE PROPOSITION :</vt:lpstr>
      <vt:lpstr>DATASET DESCRIPTION :</vt:lpstr>
      <vt:lpstr>THE "WOW" IN OUR SOLUTION :</vt:lpstr>
      <vt:lpstr>MODELLING : </vt:lpstr>
      <vt:lpstr>PowerPoint Presentation</vt:lpstr>
      <vt:lpstr>PowerPoint Presentation</vt:lpstr>
      <vt:lpstr>PowerPoint Presentation</vt:lpstr>
      <vt:lpstr>RESULTS : </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Smart</dc:creator>
  <cp:lastModifiedBy>Admin</cp:lastModifiedBy>
  <cp:revision>16</cp:revision>
  <dcterms:created xsi:type="dcterms:W3CDTF">2024-08-27T13:49:57Z</dcterms:created>
  <dcterms:modified xsi:type="dcterms:W3CDTF">2024-08-30T08:40:00Z</dcterms:modified>
</cp:coreProperties>
</file>