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60" r:id="rId4"/>
    <p:sldId id="261" r:id="rId5"/>
    <p:sldId id="262" r:id="rId6"/>
    <p:sldId id="274" r:id="rId7"/>
    <p:sldId id="263" r:id="rId8"/>
    <p:sldId id="264" r:id="rId9"/>
    <p:sldId id="265" r:id="rId10"/>
    <p:sldId id="271" r:id="rId11"/>
    <p:sldId id="295" r:id="rId12"/>
    <p:sldId id="296" r:id="rId13"/>
    <p:sldId id="297" r:id="rId14"/>
    <p:sldId id="299" r:id="rId15"/>
    <p:sldId id="298" r:id="rId16"/>
    <p:sldId id="266" r:id="rId17"/>
    <p:sldId id="300" r:id="rId18"/>
    <p:sldId id="267" r:id="rId19"/>
    <p:sldId id="276" r:id="rId2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063"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EFB3E5"/>
    <a:srgbClr val="F0B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0" y="0"/>
      </p:cViewPr>
      <p:guideLst>
        <p:guide orient="horz" pos="2063"/>
        <p:guide pos="3841"/>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9525" y="0"/>
            <a:ext cx="9426575" cy="68580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pic>
        <p:nvPicPr>
          <p:cNvPr id="16" name="Picture 2" descr="Aucune description de photo disponible."/>
          <p:cNvPicPr>
            <a:picLocks noChangeAspect="1" noChangeArrowheads="1"/>
          </p:cNvPicPr>
          <p:nvPr/>
        </p:nvPicPr>
        <p:blipFill>
          <a:blip r:embed="rId1" cstate="print"/>
          <a:srcRect/>
          <a:stretch>
            <a:fillRect/>
          </a:stretch>
        </p:blipFill>
        <p:spPr bwMode="auto">
          <a:xfrm>
            <a:off x="733044" y="400029"/>
            <a:ext cx="1355037" cy="1372308"/>
          </a:xfrm>
          <a:prstGeom prst="rect">
            <a:avLst/>
          </a:prstGeom>
          <a:noFill/>
        </p:spPr>
      </p:pic>
      <p:pic>
        <p:nvPicPr>
          <p:cNvPr id="15" name="Picture 14" descr="Screenshot_2022_0523_003936.png"/>
          <p:cNvPicPr>
            <a:picLocks noChangeAspect="1"/>
          </p:cNvPicPr>
          <p:nvPr/>
        </p:nvPicPr>
        <p:blipFill>
          <a:blip r:embed="rId2" cstate="print"/>
          <a:stretch>
            <a:fillRect/>
          </a:stretch>
        </p:blipFill>
        <p:spPr>
          <a:xfrm>
            <a:off x="9690925" y="400029"/>
            <a:ext cx="1423359" cy="1372308"/>
          </a:xfrm>
          <a:prstGeom prst="rect">
            <a:avLst/>
          </a:prstGeom>
        </p:spPr>
      </p:pic>
      <p:sp>
        <p:nvSpPr>
          <p:cNvPr id="3" name="Title 2"/>
          <p:cNvSpPr>
            <a:spLocks noGrp="1"/>
          </p:cNvSpPr>
          <p:nvPr>
            <p:ph type="title"/>
          </p:nvPr>
        </p:nvSpPr>
        <p:spPr>
          <a:xfrm>
            <a:off x="2553335" y="222250"/>
            <a:ext cx="6711950" cy="780415"/>
          </a:xfrm>
        </p:spPr>
        <p:txBody>
          <a:bodyPr>
            <a:normAutofit/>
          </a:bodyPr>
          <a:p>
            <a:r>
              <a:rPr lang="en-GB" sz="2400" b="1" dirty="0">
                <a:solidFill>
                  <a:srgbClr val="C00000"/>
                </a:solidFill>
                <a:latin typeface="Times New Roman" panose="02020603050405020304" pitchFamily="18" charset="0"/>
                <a:cs typeface="Times New Roman" panose="02020603050405020304" pitchFamily="18" charset="0"/>
              </a:rPr>
              <a:t>RAJEEV INSTITUTE OF TECGNOLOGY</a:t>
            </a:r>
            <a:r>
              <a:rPr lang="en-US" altLang="en-GB" sz="2400" b="1" dirty="0">
                <a:solidFill>
                  <a:srgbClr val="C00000"/>
                </a:solidFill>
                <a:latin typeface="Times New Roman" panose="02020603050405020304" pitchFamily="18" charset="0"/>
                <a:cs typeface="Times New Roman" panose="02020603050405020304" pitchFamily="18" charset="0"/>
              </a:rPr>
              <a:t> </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257976" y="1002894"/>
            <a:ext cx="7634378" cy="369332"/>
          </a:xfrm>
          <a:prstGeom prst="rect">
            <a:avLst/>
          </a:prstGeom>
          <a:noFill/>
        </p:spPr>
        <p:txBody>
          <a:bodyPr wrap="square" rtlCol="0">
            <a:spAutoFit/>
          </a:bodyPr>
          <a:p>
            <a:r>
              <a:rPr lang="en-GB" b="1" dirty="0">
                <a:latin typeface="Times New Roman" panose="02020603050405020304" pitchFamily="18" charset="0"/>
                <a:cs typeface="Times New Roman" panose="02020603050405020304" pitchFamily="18" charset="0"/>
              </a:rPr>
              <a:t>DEPARTMENT OF COMPUTER SCIENCE AND ENGINEERING</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14258" y="1663877"/>
            <a:ext cx="3467819" cy="646331"/>
          </a:xfrm>
          <a:prstGeom prst="rect">
            <a:avLst/>
          </a:prstGeom>
          <a:noFill/>
        </p:spPr>
        <p:txBody>
          <a:bodyPr wrap="square" rtlCol="0">
            <a:spAutoFit/>
          </a:bodyPr>
          <a:p>
            <a:r>
              <a:rPr lang="en-GB" b="1" dirty="0">
                <a:latin typeface="Times New Roman" panose="02020603050405020304" pitchFamily="18" charset="0"/>
                <a:cs typeface="Times New Roman" panose="02020603050405020304" pitchFamily="18" charset="0"/>
              </a:rPr>
              <a:t>   INTERNSHIP (18CSI85) </a:t>
            </a:r>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ON</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486150" y="2310130"/>
            <a:ext cx="5693410" cy="553085"/>
          </a:xfrm>
          <a:prstGeom prst="rect">
            <a:avLst/>
          </a:prstGeom>
          <a:noFill/>
        </p:spPr>
        <p:txBody>
          <a:bodyPr wrap="square" rtlCol="0">
            <a:spAutoFit/>
          </a:bodyPr>
          <a:p>
            <a:r>
              <a:rPr lang="en-GB" sz="3000" b="1" dirty="0">
                <a:solidFill>
                  <a:srgbClr val="FF0000"/>
                </a:solidFill>
                <a:latin typeface="Times New Roman" panose="02020603050405020304" pitchFamily="18" charset="0"/>
                <a:cs typeface="Times New Roman" panose="02020603050405020304" pitchFamily="18" charset="0"/>
              </a:rPr>
              <a:t>    “M</a:t>
            </a:r>
            <a:r>
              <a:rPr lang="en-US" altLang="en-GB" sz="3000" b="1" dirty="0">
                <a:solidFill>
                  <a:srgbClr val="FF0000"/>
                </a:solidFill>
                <a:latin typeface="Times New Roman" panose="02020603050405020304" pitchFamily="18" charset="0"/>
                <a:cs typeface="Times New Roman" panose="02020603050405020304" pitchFamily="18" charset="0"/>
              </a:rPr>
              <a:t>USIC PLAYER</a:t>
            </a:r>
            <a:r>
              <a:rPr lang="en-GB" sz="3000" b="1" dirty="0">
                <a:solidFill>
                  <a:srgbClr val="FF0000"/>
                </a:solidFill>
                <a:latin typeface="Times New Roman" panose="02020603050405020304" pitchFamily="18" charset="0"/>
                <a:cs typeface="Times New Roman" panose="02020603050405020304" pitchFamily="18" charset="0"/>
              </a:rPr>
              <a:t>” </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621530" y="3135283"/>
            <a:ext cx="1759790" cy="400110"/>
          </a:xfrm>
          <a:prstGeom prst="rect">
            <a:avLst/>
          </a:prstGeom>
          <a:noFill/>
        </p:spPr>
        <p:txBody>
          <a:bodyPr wrap="square" rtlCol="0">
            <a:spAutoFit/>
          </a:bodyPr>
          <a:p>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568232" y="3632013"/>
            <a:ext cx="5382883" cy="368300"/>
          </a:xfrm>
          <a:prstGeom prst="rect">
            <a:avLst/>
          </a:prstGeom>
          <a:noFill/>
        </p:spPr>
        <p:txBody>
          <a:bodyPr wrap="square" rtlCol="0">
            <a:spAutoFit/>
          </a:bodyPr>
          <a:p>
            <a:r>
              <a:rPr lang="en-GB" b="1" dirty="0">
                <a:solidFill>
                  <a:srgbClr val="C00000"/>
                </a:solidFill>
                <a:latin typeface="Times New Roman" panose="02020603050405020304" pitchFamily="18" charset="0"/>
                <a:cs typeface="Times New Roman" panose="02020603050405020304" pitchFamily="18" charset="0"/>
              </a:rPr>
              <a:t>           </a:t>
            </a:r>
            <a:r>
              <a:rPr lang="en-US" altLang="en-GB" b="1" dirty="0">
                <a:solidFill>
                  <a:srgbClr val="C00000"/>
                </a:solidFill>
                <a:latin typeface="Times New Roman" panose="02020603050405020304" pitchFamily="18" charset="0"/>
                <a:cs typeface="Times New Roman" panose="02020603050405020304" pitchFamily="18" charset="0"/>
              </a:rPr>
              <a:t>LATHA HN</a:t>
            </a:r>
            <a:r>
              <a:rPr lang="en-GB" b="1" dirty="0">
                <a:solidFill>
                  <a:srgbClr val="C00000"/>
                </a:solidFill>
                <a:latin typeface="Times New Roman" panose="02020603050405020304" pitchFamily="18" charset="0"/>
                <a:cs typeface="Times New Roman" panose="02020603050405020304" pitchFamily="18" charset="0"/>
              </a:rPr>
              <a:t>  (4RA20CS0</a:t>
            </a:r>
            <a:r>
              <a:rPr lang="en-US" altLang="en-GB" b="1" dirty="0">
                <a:solidFill>
                  <a:srgbClr val="C00000"/>
                </a:solidFill>
                <a:latin typeface="Times New Roman" panose="02020603050405020304" pitchFamily="18" charset="0"/>
                <a:cs typeface="Times New Roman" panose="02020603050405020304" pitchFamily="18" charset="0"/>
              </a:rPr>
              <a:t>47</a:t>
            </a:r>
            <a:r>
              <a:rPr lang="en-GB" b="1" dirty="0">
                <a:solidFill>
                  <a:srgbClr val="C00000"/>
                </a:solidFill>
                <a:latin typeface="Times New Roman" panose="02020603050405020304" pitchFamily="18" charset="0"/>
                <a:cs typeface="Times New Roman" panose="02020603050405020304" pitchFamily="18" charset="0"/>
              </a:rPr>
              <a: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4000536" y="4430274"/>
            <a:ext cx="3381555" cy="474453"/>
          </a:xfrm>
        </p:spPr>
        <p:txBody>
          <a:bodyPr/>
          <a:p>
            <a:pPr marL="0" indent="0">
              <a:buNone/>
            </a:pPr>
            <a:r>
              <a:rPr lang="en-GB" b="1" dirty="0">
                <a:latin typeface="Times New Roman" panose="02020603050405020304" pitchFamily="18" charset="0"/>
                <a:cs typeface="Times New Roman" panose="02020603050405020304" pitchFamily="18" charset="0"/>
              </a:rPr>
              <a:t>Internship Co-ordinator </a:t>
            </a:r>
            <a:endParaRPr lang="en-IN"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287575" y="4904716"/>
            <a:ext cx="5400136" cy="1200329"/>
          </a:xfrm>
          <a:prstGeom prst="rect">
            <a:avLst/>
          </a:prstGeom>
          <a:noFill/>
        </p:spPr>
        <p:txBody>
          <a:bodyPr wrap="square" rtlCol="0">
            <a:spAutoFit/>
          </a:bodyPr>
          <a:p>
            <a:r>
              <a:rPr lang="en-IN" b="1" dirty="0"/>
              <a:t>                </a:t>
            </a:r>
            <a:r>
              <a:rPr lang="en-IN" b="1" dirty="0">
                <a:solidFill>
                  <a:srgbClr val="C00000"/>
                </a:solidFill>
                <a:latin typeface="Times New Roman" panose="02020603050405020304" pitchFamily="18" charset="0"/>
                <a:cs typeface="Times New Roman" panose="02020603050405020304" pitchFamily="18" charset="0"/>
              </a:rPr>
              <a:t>Mr SANJAY M </a:t>
            </a:r>
            <a:r>
              <a:rPr lang="en-IN" sz="1200" b="1" dirty="0">
                <a:solidFill>
                  <a:srgbClr val="C00000"/>
                </a:solidFill>
                <a:latin typeface="Times New Roman" panose="02020603050405020304" pitchFamily="18" charset="0"/>
                <a:cs typeface="Times New Roman" panose="02020603050405020304" pitchFamily="18" charset="0"/>
              </a:rPr>
              <a:t>B.E, M.Tech</a:t>
            </a:r>
            <a:endParaRPr lang="en-IN" sz="1200"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                        Assistant Professor</a:t>
            </a:r>
            <a:endParaRPr lang="en-IN"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                             </a:t>
            </a:r>
            <a:r>
              <a:rPr lang="en-IN" b="1" dirty="0" err="1">
                <a:solidFill>
                  <a:srgbClr val="C00000"/>
                </a:solidFill>
                <a:latin typeface="Times New Roman" panose="02020603050405020304" pitchFamily="18" charset="0"/>
                <a:cs typeface="Times New Roman" panose="02020603050405020304" pitchFamily="18" charset="0"/>
              </a:rPr>
              <a:t>Dept.of</a:t>
            </a:r>
            <a:r>
              <a:rPr lang="en-IN" b="1" dirty="0">
                <a:solidFill>
                  <a:srgbClr val="C00000"/>
                </a:solidFill>
                <a:latin typeface="Times New Roman" panose="02020603050405020304" pitchFamily="18" charset="0"/>
                <a:cs typeface="Times New Roman" panose="02020603050405020304" pitchFamily="18" charset="0"/>
              </a:rPr>
              <a:t> CSE</a:t>
            </a:r>
            <a:endParaRPr lang="en-IN"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                           RIT, HASSAN </a:t>
            </a:r>
            <a:endParaRPr lang="en-IN"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4"/>
          <p:cNvGrpSpPr/>
          <p:nvPr/>
        </p:nvGrpSpPr>
        <p:grpSpPr>
          <a:xfrm>
            <a:off x="0" y="0"/>
            <a:ext cx="12247563" cy="711200"/>
            <a:chOff x="0" y="0"/>
            <a:chExt cx="12247809" cy="711200"/>
          </a:xfrm>
        </p:grpSpPr>
        <p:sp>
          <p:nvSpPr>
            <p:cNvPr id="1537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5363" name="组合 11"/>
          <p:cNvGrpSpPr/>
          <p:nvPr/>
        </p:nvGrpSpPr>
        <p:grpSpPr>
          <a:xfrm>
            <a:off x="0" y="6146800"/>
            <a:ext cx="12239625" cy="711200"/>
            <a:chOff x="0" y="0"/>
            <a:chExt cx="12239224" cy="711200"/>
          </a:xfrm>
        </p:grpSpPr>
        <p:sp>
          <p:nvSpPr>
            <p:cNvPr id="1537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536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298" name="AutoShape 8"/>
          <p:cNvSpPr/>
          <p:nvPr/>
        </p:nvSpPr>
        <p:spPr>
          <a:xfrm>
            <a:off x="222885" y="1002665"/>
            <a:ext cx="2035810" cy="1274445"/>
          </a:xfrm>
          <a:prstGeom prst="roundRect">
            <a:avLst>
              <a:gd name="adj" fmla="val 16667"/>
            </a:avLst>
          </a:prstGeom>
          <a:solidFill>
            <a:srgbClr val="BFE6BC">
              <a:alpha val="69019"/>
            </a:srgbClr>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2299" name="Text Box 9"/>
          <p:cNvSpPr/>
          <p:nvPr/>
        </p:nvSpPr>
        <p:spPr>
          <a:xfrm>
            <a:off x="518795" y="1099185"/>
            <a:ext cx="1443355" cy="108140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dirty="0">
                <a:latin typeface="Times New Roman" panose="02020603050405020304" pitchFamily="18" charset="0"/>
                <a:cs typeface="Times New Roman" panose="02020603050405020304" pitchFamily="18" charset="0"/>
              </a:rPr>
              <a:t>JAVA </a:t>
            </a:r>
            <a:endParaRPr lang="en-US" altLang="zh-CN" dirty="0">
              <a:latin typeface="Times New Roman" panose="02020603050405020304" pitchFamily="18" charset="0"/>
              <a:cs typeface="Times New Roman" panose="02020603050405020304" pitchFamily="18" charset="0"/>
            </a:endParaRPr>
          </a:p>
          <a:p>
            <a:pPr marL="0" lvl="0" indent="0" eaLnBrk="1" hangingPunct="1">
              <a:lnSpc>
                <a:spcPct val="100000"/>
              </a:lnSpc>
              <a:buNone/>
            </a:pPr>
            <a:r>
              <a:rPr lang="en-US" altLang="zh-CN" dirty="0">
                <a:latin typeface="Times New Roman" panose="02020603050405020304" pitchFamily="18" charset="0"/>
                <a:cs typeface="Times New Roman" panose="02020603050405020304" pitchFamily="18" charset="0"/>
              </a:rPr>
              <a:t>SCRIPT</a:t>
            </a:r>
            <a:endParaRPr lang="en-US" altLang="zh-CN" dirty="0">
              <a:latin typeface="Times New Roman" panose="02020603050405020304" pitchFamily="18" charset="0"/>
              <a:cs typeface="Times New Roman" panose="02020603050405020304" pitchFamily="18" charset="0"/>
            </a:endParaRPr>
          </a:p>
        </p:txBody>
      </p:sp>
      <p:sp>
        <p:nvSpPr>
          <p:cNvPr id="12301" name="Text Box 11"/>
          <p:cNvSpPr/>
          <p:nvPr/>
        </p:nvSpPr>
        <p:spPr>
          <a:xfrm>
            <a:off x="2606040" y="1498600"/>
            <a:ext cx="7954010" cy="2549525"/>
          </a:xfrm>
          <a:prstGeom prst="rect">
            <a:avLst/>
          </a:prstGeom>
          <a:noFill/>
          <a:ln w="9525">
            <a:noFill/>
          </a:ln>
        </p:spPr>
        <p:txBody>
          <a:bodyPr>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JavaScript is a lightweight, cross-platform, single-threaded, and interpreted compiled programming language. It is also known as the scripting language for webpages.</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JavaScript can be used for Client-side developments as well as Server-side developments. JavaScript is both an imperative and declarative type of language.</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 JavaScript contains a standard library of objects, like Array, Date, and Math, and a core set of language elements like operators, control structures, and statements. </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p:txBody>
      </p:sp>
      <p:pic>
        <p:nvPicPr>
          <p:cNvPr id="110" name="Picture 109"/>
          <p:cNvPicPr/>
          <p:nvPr/>
        </p:nvPicPr>
        <p:blipFill>
          <a:blip r:embed="rId1"/>
          <a:stretch>
            <a:fillRect/>
          </a:stretch>
        </p:blipFill>
        <p:spPr>
          <a:xfrm>
            <a:off x="10738485" y="930275"/>
            <a:ext cx="1453515" cy="1159510"/>
          </a:xfrm>
          <a:prstGeom prst="rect">
            <a:avLst/>
          </a:prstGeom>
          <a:noFill/>
          <a:ln w="9525">
            <a:noFill/>
          </a:ln>
        </p:spPr>
      </p:pic>
      <p:sp>
        <p:nvSpPr>
          <p:cNvPr id="2" name="Text Box 1"/>
          <p:cNvSpPr txBox="1"/>
          <p:nvPr/>
        </p:nvSpPr>
        <p:spPr>
          <a:xfrm>
            <a:off x="1253490" y="4359275"/>
            <a:ext cx="9575800" cy="829945"/>
          </a:xfrm>
          <a:prstGeom prst="rect">
            <a:avLst/>
          </a:prstGeom>
          <a:noFill/>
        </p:spPr>
        <p:txBody>
          <a:bodyPr wrap="square" rtlCol="0" anchor="t">
            <a:spAutoFit/>
          </a:bodyPr>
          <a:p>
            <a:pPr algn="just"/>
            <a:r>
              <a:rPr lang="en-US" sz="1600">
                <a:latin typeface="Times New Roman" panose="02020603050405020304" pitchFamily="18" charset="0"/>
                <a:cs typeface="Times New Roman" panose="02020603050405020304" pitchFamily="18" charset="0"/>
              </a:rPr>
              <a:t>We used JavaScript to add interactivity to our music player. You can write functions to play, pause, skip tracks, and update the progress bar.</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Implement event listeners to handle user interactions like clicking buttons or dragging the progress bar</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组合 4"/>
          <p:cNvGrpSpPr/>
          <p:nvPr/>
        </p:nvGrpSpPr>
        <p:grpSpPr>
          <a:xfrm>
            <a:off x="0" y="0"/>
            <a:ext cx="12247563" cy="711200"/>
            <a:chOff x="0" y="0"/>
            <a:chExt cx="12247809" cy="711200"/>
          </a:xfrm>
        </p:grpSpPr>
        <p:sp>
          <p:nvSpPr>
            <p:cNvPr id="924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9219" name="组合 11"/>
          <p:cNvGrpSpPr/>
          <p:nvPr/>
        </p:nvGrpSpPr>
        <p:grpSpPr>
          <a:xfrm>
            <a:off x="0" y="6146800"/>
            <a:ext cx="12239625" cy="711200"/>
            <a:chOff x="0" y="0"/>
            <a:chExt cx="12239224" cy="711200"/>
          </a:xfrm>
        </p:grpSpPr>
        <p:sp>
          <p:nvSpPr>
            <p:cNvPr id="923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9221" name="Rectangle 4"/>
          <p:cNvSpPr/>
          <p:nvPr/>
        </p:nvSpPr>
        <p:spPr>
          <a:xfrm>
            <a:off x="1584325" y="1539875"/>
            <a:ext cx="2517775" cy="1143000"/>
          </a:xfrm>
          <a:prstGeom prst="rect">
            <a:avLst/>
          </a:prstGeom>
          <a:noFill/>
          <a:ln w="9525">
            <a:noFill/>
          </a:ln>
        </p:spPr>
        <p:txBody>
          <a:bodyPr lIns="228600" tIns="228600" rIns="228600" bIns="22860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Aft>
                <a:spcPct val="35000"/>
              </a:spcAft>
              <a:buNone/>
            </a:pPr>
            <a:r>
              <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TEXT</a:t>
            </a:r>
            <a:endPar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p:txBody>
      </p:sp>
      <p:sp>
        <p:nvSpPr>
          <p:cNvPr id="9224" name="未知"/>
          <p:cNvSpPr/>
          <p:nvPr/>
        </p:nvSpPr>
        <p:spPr>
          <a:xfrm>
            <a:off x="1031875" y="3987800"/>
            <a:ext cx="1146175" cy="1146175"/>
          </a:xfrm>
          <a:custGeom>
            <a:avLst/>
            <a:gdLst>
              <a:gd name="txL" fmla="*/ 3163 w 21600"/>
              <a:gd name="txT" fmla="*/ 3163 h 21600"/>
              <a:gd name="txR" fmla="*/ 18437 w 21600"/>
              <a:gd name="txB" fmla="*/ 18437 h 21600"/>
            </a:gdLst>
            <a:ahLst/>
            <a:cxnLst>
              <a:cxn ang="0">
                <a:pos x="573034" y="0"/>
              </a:cxn>
              <a:cxn ang="0">
                <a:pos x="143272" y="573088"/>
              </a:cxn>
              <a:cxn ang="0">
                <a:pos x="573034" y="286544"/>
              </a:cxn>
              <a:cxn ang="0">
                <a:pos x="1289447" y="573088"/>
              </a:cxn>
              <a:cxn ang="0">
                <a:pos x="1002903" y="859631"/>
              </a:cxn>
              <a:cxn ang="0">
                <a:pos x="716359" y="573088"/>
              </a:cxn>
            </a:cxnLst>
            <a:rect l="txL" t="txT" r="txR" b="txB"/>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noFill/>
          </a:ln>
        </p:spPr>
        <p:txBody>
          <a:bodyPr/>
          <a:p>
            <a:endParaRPr lang="zh-CN" altLang="en-US"/>
          </a:p>
        </p:txBody>
      </p:sp>
      <p:sp>
        <p:nvSpPr>
          <p:cNvPr id="9227" name="Rectangle 11"/>
          <p:cNvSpPr/>
          <p:nvPr/>
        </p:nvSpPr>
        <p:spPr>
          <a:xfrm>
            <a:off x="4133850" y="1539875"/>
            <a:ext cx="2517775" cy="1143000"/>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9228" name="Rectangle 12"/>
          <p:cNvSpPr/>
          <p:nvPr/>
        </p:nvSpPr>
        <p:spPr>
          <a:xfrm>
            <a:off x="4260850" y="1666875"/>
            <a:ext cx="2517775" cy="1143000"/>
          </a:xfrm>
          <a:prstGeom prst="rect">
            <a:avLst/>
          </a:prstGeom>
          <a:noFill/>
          <a:ln w="9525">
            <a:noFill/>
          </a:ln>
        </p:spPr>
        <p:txBody>
          <a:bodyPr lIns="129540" tIns="129540" rIns="129540" bIns="12954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latin typeface="Microsoft YaHei" panose="020B0503020204020204" pitchFamily="34" charset="-122"/>
              <a:ea typeface="Microsoft YaHei" panose="020B0503020204020204" pitchFamily="34" charset="-122"/>
            </a:endParaRPr>
          </a:p>
        </p:txBody>
      </p:sp>
      <p:sp>
        <p:nvSpPr>
          <p:cNvPr id="9229" name="Rectangle 13"/>
          <p:cNvSpPr/>
          <p:nvPr/>
        </p:nvSpPr>
        <p:spPr>
          <a:xfrm>
            <a:off x="4133850" y="2762250"/>
            <a:ext cx="2517775" cy="1146175"/>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7172" name="Line 2"/>
          <p:cNvSpPr/>
          <p:nvPr/>
        </p:nvSpPr>
        <p:spPr>
          <a:xfrm flipV="1">
            <a:off x="1031875" y="1739900"/>
            <a:ext cx="8801100" cy="6985"/>
          </a:xfrm>
          <a:prstGeom prst="line">
            <a:avLst/>
          </a:prstGeom>
          <a:ln w="3175" cap="flat" cmpd="sng">
            <a:solidFill>
              <a:schemeClr val="tx1"/>
            </a:solidFill>
            <a:prstDash val="sysDot"/>
            <a:miter/>
            <a:headEnd type="oval" w="med" len="med"/>
            <a:tailEnd type="oval" w="med" len="med"/>
          </a:ln>
        </p:spPr>
      </p:sp>
      <p:sp>
        <p:nvSpPr>
          <p:cNvPr id="7175" name="Rectangle 5"/>
          <p:cNvSpPr/>
          <p:nvPr/>
        </p:nvSpPr>
        <p:spPr>
          <a:xfrm>
            <a:off x="8528050" y="114903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085263" y="1284605"/>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9492933" y="132842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3" name="Text Box 3"/>
          <p:cNvSpPr/>
          <p:nvPr/>
        </p:nvSpPr>
        <p:spPr>
          <a:xfrm>
            <a:off x="1124585" y="926465"/>
            <a:ext cx="6410325" cy="70675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rPr>
              <a:t>PICTORIAL REPRESENTATION</a:t>
            </a:r>
            <a:r>
              <a:rPr lang="zh-CN" altLang="en-US" sz="4000" b="1" dirty="0">
                <a:ea typeface="Microsoft YaHei" panose="020B0503020204020204" pitchFamily="34" charset="-122"/>
              </a:rPr>
              <a:t> </a:t>
            </a:r>
            <a:endParaRPr lang="zh-CN" altLang="en-US" sz="1800" dirty="0">
              <a:latin typeface="Arial" panose="020B0604020202020204" pitchFamily="34" charset="0"/>
            </a:endParaRPr>
          </a:p>
        </p:txBody>
      </p:sp>
      <p:pic>
        <p:nvPicPr>
          <p:cNvPr id="2" name="Picture 1"/>
          <p:cNvPicPr>
            <a:picLocks noChangeAspect="1"/>
          </p:cNvPicPr>
          <p:nvPr/>
        </p:nvPicPr>
        <p:blipFill>
          <a:blip r:embed="rId1"/>
          <a:stretch>
            <a:fillRect/>
          </a:stretch>
        </p:blipFill>
        <p:spPr>
          <a:xfrm>
            <a:off x="1031875" y="1916430"/>
            <a:ext cx="8801100" cy="3790950"/>
          </a:xfrm>
          <a:prstGeom prst="rect">
            <a:avLst/>
          </a:prstGeom>
        </p:spPr>
      </p:pic>
      <p:sp>
        <p:nvSpPr>
          <p:cNvPr id="4" name="Text Box 3"/>
          <p:cNvSpPr txBox="1"/>
          <p:nvPr/>
        </p:nvSpPr>
        <p:spPr>
          <a:xfrm>
            <a:off x="3132455" y="5631180"/>
            <a:ext cx="5395595" cy="460375"/>
          </a:xfrm>
          <a:prstGeom prst="rect">
            <a:avLst/>
          </a:prstGeom>
          <a:noFill/>
        </p:spPr>
        <p:txBody>
          <a:bodyPr wrap="square" rtlCol="0" anchor="t">
            <a:spAutoFit/>
          </a:bodyPr>
          <a:p>
            <a:pPr lvl="0" algn="just" eaLnBrk="1" hangingPunct="1">
              <a:lnSpc>
                <a:spcPct val="150000"/>
              </a:lnSpc>
              <a:buFont typeface="Wingdings" panose="05000000000000000000" charset="0"/>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 </a:t>
            </a:r>
            <a:r>
              <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rPr>
              <a:t>FIG 1 : HOME PAGE ( Initially with kannada songs ) </a:t>
            </a:r>
            <a:endPar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组合 4"/>
          <p:cNvGrpSpPr/>
          <p:nvPr/>
        </p:nvGrpSpPr>
        <p:grpSpPr>
          <a:xfrm>
            <a:off x="0" y="0"/>
            <a:ext cx="12247563" cy="711200"/>
            <a:chOff x="0" y="0"/>
            <a:chExt cx="12247809" cy="711200"/>
          </a:xfrm>
        </p:grpSpPr>
        <p:sp>
          <p:nvSpPr>
            <p:cNvPr id="924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9219" name="组合 11"/>
          <p:cNvGrpSpPr/>
          <p:nvPr/>
        </p:nvGrpSpPr>
        <p:grpSpPr>
          <a:xfrm>
            <a:off x="0" y="6146800"/>
            <a:ext cx="12239625" cy="711200"/>
            <a:chOff x="0" y="0"/>
            <a:chExt cx="12239224" cy="711200"/>
          </a:xfrm>
        </p:grpSpPr>
        <p:sp>
          <p:nvSpPr>
            <p:cNvPr id="923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9221" name="Rectangle 4"/>
          <p:cNvSpPr/>
          <p:nvPr/>
        </p:nvSpPr>
        <p:spPr>
          <a:xfrm>
            <a:off x="1584325" y="1539875"/>
            <a:ext cx="2517775" cy="1143000"/>
          </a:xfrm>
          <a:prstGeom prst="rect">
            <a:avLst/>
          </a:prstGeom>
          <a:noFill/>
          <a:ln w="9525">
            <a:noFill/>
          </a:ln>
        </p:spPr>
        <p:txBody>
          <a:bodyPr lIns="228600" tIns="228600" rIns="228600" bIns="22860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Aft>
                <a:spcPct val="35000"/>
              </a:spcAft>
              <a:buNone/>
            </a:pPr>
            <a:r>
              <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TEXT</a:t>
            </a:r>
            <a:endPar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p:txBody>
      </p:sp>
      <p:sp>
        <p:nvSpPr>
          <p:cNvPr id="9224" name="未知"/>
          <p:cNvSpPr/>
          <p:nvPr/>
        </p:nvSpPr>
        <p:spPr>
          <a:xfrm>
            <a:off x="1031875" y="3987800"/>
            <a:ext cx="1146175" cy="1146175"/>
          </a:xfrm>
          <a:custGeom>
            <a:avLst/>
            <a:gdLst>
              <a:gd name="txL" fmla="*/ 3163 w 21600"/>
              <a:gd name="txT" fmla="*/ 3163 h 21600"/>
              <a:gd name="txR" fmla="*/ 18437 w 21600"/>
              <a:gd name="txB" fmla="*/ 18437 h 21600"/>
            </a:gdLst>
            <a:ahLst/>
            <a:cxnLst>
              <a:cxn ang="0">
                <a:pos x="573034" y="0"/>
              </a:cxn>
              <a:cxn ang="0">
                <a:pos x="143272" y="573088"/>
              </a:cxn>
              <a:cxn ang="0">
                <a:pos x="573034" y="286544"/>
              </a:cxn>
              <a:cxn ang="0">
                <a:pos x="1289447" y="573088"/>
              </a:cxn>
              <a:cxn ang="0">
                <a:pos x="1002903" y="859631"/>
              </a:cxn>
              <a:cxn ang="0">
                <a:pos x="716359" y="573088"/>
              </a:cxn>
            </a:cxnLst>
            <a:rect l="txL" t="txT" r="txR" b="txB"/>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noFill/>
          </a:ln>
        </p:spPr>
        <p:txBody>
          <a:bodyPr/>
          <a:p>
            <a:endParaRPr lang="zh-CN" altLang="en-US"/>
          </a:p>
        </p:txBody>
      </p:sp>
      <p:sp>
        <p:nvSpPr>
          <p:cNvPr id="9227" name="Rectangle 11"/>
          <p:cNvSpPr/>
          <p:nvPr/>
        </p:nvSpPr>
        <p:spPr>
          <a:xfrm>
            <a:off x="4133850" y="1539875"/>
            <a:ext cx="2517775" cy="1143000"/>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9228" name="Rectangle 12"/>
          <p:cNvSpPr/>
          <p:nvPr/>
        </p:nvSpPr>
        <p:spPr>
          <a:xfrm>
            <a:off x="4260850" y="1666875"/>
            <a:ext cx="2517775" cy="1143000"/>
          </a:xfrm>
          <a:prstGeom prst="rect">
            <a:avLst/>
          </a:prstGeom>
          <a:noFill/>
          <a:ln w="9525">
            <a:noFill/>
          </a:ln>
        </p:spPr>
        <p:txBody>
          <a:bodyPr lIns="129540" tIns="129540" rIns="129540" bIns="12954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latin typeface="Microsoft YaHei" panose="020B0503020204020204" pitchFamily="34" charset="-122"/>
              <a:ea typeface="Microsoft YaHei" panose="020B0503020204020204" pitchFamily="34" charset="-122"/>
            </a:endParaRPr>
          </a:p>
        </p:txBody>
      </p:sp>
      <p:sp>
        <p:nvSpPr>
          <p:cNvPr id="9229" name="Rectangle 13"/>
          <p:cNvSpPr/>
          <p:nvPr/>
        </p:nvSpPr>
        <p:spPr>
          <a:xfrm>
            <a:off x="4133850" y="2762250"/>
            <a:ext cx="2517775" cy="1146175"/>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1358900" y="869315"/>
            <a:ext cx="9410700" cy="4639310"/>
          </a:xfrm>
          <a:prstGeom prst="rect">
            <a:avLst/>
          </a:prstGeom>
        </p:spPr>
      </p:pic>
      <p:sp>
        <p:nvSpPr>
          <p:cNvPr id="4" name="Text Box 3"/>
          <p:cNvSpPr txBox="1"/>
          <p:nvPr/>
        </p:nvSpPr>
        <p:spPr>
          <a:xfrm>
            <a:off x="4102735" y="5508625"/>
            <a:ext cx="4425315" cy="460375"/>
          </a:xfrm>
          <a:prstGeom prst="rect">
            <a:avLst/>
          </a:prstGeom>
          <a:noFill/>
        </p:spPr>
        <p:txBody>
          <a:bodyPr wrap="square" rtlCol="0" anchor="t">
            <a:spAutoFit/>
          </a:bodyPr>
          <a:p>
            <a:pPr lvl="0" algn="just" eaLnBrk="1" hangingPunct="1">
              <a:lnSpc>
                <a:spcPct val="150000"/>
              </a:lnSpc>
              <a:buFont typeface="Wingdings" panose="05000000000000000000" charset="0"/>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 </a:t>
            </a:r>
            <a:r>
              <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rPr>
              <a:t>FIG 2 :  List of English songs  </a:t>
            </a:r>
            <a:endPar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组合 4"/>
          <p:cNvGrpSpPr/>
          <p:nvPr/>
        </p:nvGrpSpPr>
        <p:grpSpPr>
          <a:xfrm>
            <a:off x="0" y="0"/>
            <a:ext cx="12247563" cy="711200"/>
            <a:chOff x="0" y="0"/>
            <a:chExt cx="12247809" cy="711200"/>
          </a:xfrm>
        </p:grpSpPr>
        <p:sp>
          <p:nvSpPr>
            <p:cNvPr id="924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9219" name="组合 11"/>
          <p:cNvGrpSpPr/>
          <p:nvPr/>
        </p:nvGrpSpPr>
        <p:grpSpPr>
          <a:xfrm>
            <a:off x="0" y="6146800"/>
            <a:ext cx="12239625" cy="711200"/>
            <a:chOff x="0" y="0"/>
            <a:chExt cx="12239224" cy="711200"/>
          </a:xfrm>
        </p:grpSpPr>
        <p:sp>
          <p:nvSpPr>
            <p:cNvPr id="923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9221" name="Rectangle 4"/>
          <p:cNvSpPr/>
          <p:nvPr/>
        </p:nvSpPr>
        <p:spPr>
          <a:xfrm>
            <a:off x="1584325" y="1539875"/>
            <a:ext cx="2517775" cy="1143000"/>
          </a:xfrm>
          <a:prstGeom prst="rect">
            <a:avLst/>
          </a:prstGeom>
          <a:noFill/>
          <a:ln w="9525">
            <a:noFill/>
          </a:ln>
        </p:spPr>
        <p:txBody>
          <a:bodyPr lIns="228600" tIns="228600" rIns="228600" bIns="22860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Aft>
                <a:spcPct val="35000"/>
              </a:spcAft>
              <a:buNone/>
            </a:pPr>
            <a:r>
              <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TEXT</a:t>
            </a:r>
            <a:endPar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p:txBody>
      </p:sp>
      <p:sp>
        <p:nvSpPr>
          <p:cNvPr id="9224" name="未知"/>
          <p:cNvSpPr/>
          <p:nvPr/>
        </p:nvSpPr>
        <p:spPr>
          <a:xfrm>
            <a:off x="1031875" y="3987800"/>
            <a:ext cx="1146175" cy="1146175"/>
          </a:xfrm>
          <a:custGeom>
            <a:avLst/>
            <a:gdLst>
              <a:gd name="txL" fmla="*/ 3163 w 21600"/>
              <a:gd name="txT" fmla="*/ 3163 h 21600"/>
              <a:gd name="txR" fmla="*/ 18437 w 21600"/>
              <a:gd name="txB" fmla="*/ 18437 h 21600"/>
            </a:gdLst>
            <a:ahLst/>
            <a:cxnLst>
              <a:cxn ang="0">
                <a:pos x="573034" y="0"/>
              </a:cxn>
              <a:cxn ang="0">
                <a:pos x="143272" y="573088"/>
              </a:cxn>
              <a:cxn ang="0">
                <a:pos x="573034" y="286544"/>
              </a:cxn>
              <a:cxn ang="0">
                <a:pos x="1289447" y="573088"/>
              </a:cxn>
              <a:cxn ang="0">
                <a:pos x="1002903" y="859631"/>
              </a:cxn>
              <a:cxn ang="0">
                <a:pos x="716359" y="573088"/>
              </a:cxn>
            </a:cxnLst>
            <a:rect l="txL" t="txT" r="txR" b="txB"/>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noFill/>
          </a:ln>
        </p:spPr>
        <p:txBody>
          <a:bodyPr/>
          <a:p>
            <a:endParaRPr lang="zh-CN" altLang="en-US"/>
          </a:p>
        </p:txBody>
      </p:sp>
      <p:sp>
        <p:nvSpPr>
          <p:cNvPr id="9227" name="Rectangle 11"/>
          <p:cNvSpPr/>
          <p:nvPr/>
        </p:nvSpPr>
        <p:spPr>
          <a:xfrm>
            <a:off x="4133850" y="1539875"/>
            <a:ext cx="2517775" cy="1143000"/>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9228" name="Rectangle 12"/>
          <p:cNvSpPr/>
          <p:nvPr/>
        </p:nvSpPr>
        <p:spPr>
          <a:xfrm>
            <a:off x="4260850" y="1666875"/>
            <a:ext cx="2517775" cy="1143000"/>
          </a:xfrm>
          <a:prstGeom prst="rect">
            <a:avLst/>
          </a:prstGeom>
          <a:noFill/>
          <a:ln w="9525">
            <a:noFill/>
          </a:ln>
        </p:spPr>
        <p:txBody>
          <a:bodyPr lIns="129540" tIns="129540" rIns="129540" bIns="12954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latin typeface="Microsoft YaHei" panose="020B0503020204020204" pitchFamily="34" charset="-122"/>
              <a:ea typeface="Microsoft YaHei" panose="020B0503020204020204" pitchFamily="34" charset="-122"/>
            </a:endParaRPr>
          </a:p>
        </p:txBody>
      </p:sp>
      <p:sp>
        <p:nvSpPr>
          <p:cNvPr id="9229" name="Rectangle 13"/>
          <p:cNvSpPr/>
          <p:nvPr/>
        </p:nvSpPr>
        <p:spPr>
          <a:xfrm>
            <a:off x="4133850" y="2762250"/>
            <a:ext cx="2517775" cy="1146175"/>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1316990" y="888365"/>
            <a:ext cx="9558020" cy="4530725"/>
          </a:xfrm>
          <a:prstGeom prst="rect">
            <a:avLst/>
          </a:prstGeom>
        </p:spPr>
      </p:pic>
      <p:sp>
        <p:nvSpPr>
          <p:cNvPr id="4" name="Text Box 3"/>
          <p:cNvSpPr txBox="1"/>
          <p:nvPr/>
        </p:nvSpPr>
        <p:spPr>
          <a:xfrm>
            <a:off x="4102735" y="5508625"/>
            <a:ext cx="4425315" cy="460375"/>
          </a:xfrm>
          <a:prstGeom prst="rect">
            <a:avLst/>
          </a:prstGeom>
          <a:noFill/>
        </p:spPr>
        <p:txBody>
          <a:bodyPr wrap="square" rtlCol="0" anchor="t">
            <a:spAutoFit/>
          </a:bodyPr>
          <a:p>
            <a:pPr lvl="0" algn="just" eaLnBrk="1" hangingPunct="1">
              <a:lnSpc>
                <a:spcPct val="150000"/>
              </a:lnSpc>
              <a:buFont typeface="Wingdings" panose="05000000000000000000" charset="0"/>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 </a:t>
            </a:r>
            <a:r>
              <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rPr>
              <a:t>FIG 3 :  List of Hindi songs  </a:t>
            </a:r>
            <a:endPar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组合 4"/>
          <p:cNvGrpSpPr/>
          <p:nvPr/>
        </p:nvGrpSpPr>
        <p:grpSpPr>
          <a:xfrm>
            <a:off x="0" y="0"/>
            <a:ext cx="12247563" cy="711200"/>
            <a:chOff x="0" y="0"/>
            <a:chExt cx="12247809" cy="711200"/>
          </a:xfrm>
        </p:grpSpPr>
        <p:sp>
          <p:nvSpPr>
            <p:cNvPr id="924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9219" name="组合 11"/>
          <p:cNvGrpSpPr/>
          <p:nvPr/>
        </p:nvGrpSpPr>
        <p:grpSpPr>
          <a:xfrm>
            <a:off x="0" y="6146800"/>
            <a:ext cx="12239625" cy="711200"/>
            <a:chOff x="0" y="0"/>
            <a:chExt cx="12239224" cy="711200"/>
          </a:xfrm>
        </p:grpSpPr>
        <p:sp>
          <p:nvSpPr>
            <p:cNvPr id="923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9221" name="Rectangle 4"/>
          <p:cNvSpPr/>
          <p:nvPr/>
        </p:nvSpPr>
        <p:spPr>
          <a:xfrm>
            <a:off x="1584325" y="1539875"/>
            <a:ext cx="2517775" cy="1143000"/>
          </a:xfrm>
          <a:prstGeom prst="rect">
            <a:avLst/>
          </a:prstGeom>
          <a:noFill/>
          <a:ln w="9525">
            <a:noFill/>
          </a:ln>
        </p:spPr>
        <p:txBody>
          <a:bodyPr lIns="228600" tIns="228600" rIns="228600" bIns="22860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Aft>
                <a:spcPct val="35000"/>
              </a:spcAft>
              <a:buNone/>
            </a:pPr>
            <a:r>
              <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TEXT</a:t>
            </a:r>
            <a:endPar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p:txBody>
      </p:sp>
      <p:sp>
        <p:nvSpPr>
          <p:cNvPr id="9224" name="未知"/>
          <p:cNvSpPr/>
          <p:nvPr/>
        </p:nvSpPr>
        <p:spPr>
          <a:xfrm>
            <a:off x="1031875" y="3987800"/>
            <a:ext cx="1146175" cy="1146175"/>
          </a:xfrm>
          <a:custGeom>
            <a:avLst/>
            <a:gdLst>
              <a:gd name="txL" fmla="*/ 3163 w 21600"/>
              <a:gd name="txT" fmla="*/ 3163 h 21600"/>
              <a:gd name="txR" fmla="*/ 18437 w 21600"/>
              <a:gd name="txB" fmla="*/ 18437 h 21600"/>
            </a:gdLst>
            <a:ahLst/>
            <a:cxnLst>
              <a:cxn ang="0">
                <a:pos x="573034" y="0"/>
              </a:cxn>
              <a:cxn ang="0">
                <a:pos x="143272" y="573088"/>
              </a:cxn>
              <a:cxn ang="0">
                <a:pos x="573034" y="286544"/>
              </a:cxn>
              <a:cxn ang="0">
                <a:pos x="1289447" y="573088"/>
              </a:cxn>
              <a:cxn ang="0">
                <a:pos x="1002903" y="859631"/>
              </a:cxn>
              <a:cxn ang="0">
                <a:pos x="716359" y="573088"/>
              </a:cxn>
            </a:cxnLst>
            <a:rect l="txL" t="txT" r="txR" b="txB"/>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noFill/>
          </a:ln>
        </p:spPr>
        <p:txBody>
          <a:bodyPr/>
          <a:p>
            <a:endParaRPr lang="zh-CN" altLang="en-US"/>
          </a:p>
        </p:txBody>
      </p:sp>
      <p:sp>
        <p:nvSpPr>
          <p:cNvPr id="9227" name="Rectangle 11"/>
          <p:cNvSpPr/>
          <p:nvPr/>
        </p:nvSpPr>
        <p:spPr>
          <a:xfrm>
            <a:off x="4133850" y="1539875"/>
            <a:ext cx="2517775" cy="1143000"/>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9228" name="Rectangle 12"/>
          <p:cNvSpPr/>
          <p:nvPr/>
        </p:nvSpPr>
        <p:spPr>
          <a:xfrm>
            <a:off x="4260850" y="1666875"/>
            <a:ext cx="2517775" cy="1143000"/>
          </a:xfrm>
          <a:prstGeom prst="rect">
            <a:avLst/>
          </a:prstGeom>
          <a:noFill/>
          <a:ln w="9525">
            <a:noFill/>
          </a:ln>
        </p:spPr>
        <p:txBody>
          <a:bodyPr lIns="129540" tIns="129540" rIns="129540" bIns="12954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latin typeface="Microsoft YaHei" panose="020B0503020204020204" pitchFamily="34" charset="-122"/>
              <a:ea typeface="Microsoft YaHei" panose="020B0503020204020204" pitchFamily="34" charset="-122"/>
            </a:endParaRPr>
          </a:p>
        </p:txBody>
      </p:sp>
      <p:sp>
        <p:nvSpPr>
          <p:cNvPr id="9229" name="Rectangle 13"/>
          <p:cNvSpPr/>
          <p:nvPr/>
        </p:nvSpPr>
        <p:spPr>
          <a:xfrm>
            <a:off x="4133850" y="2762250"/>
            <a:ext cx="2517775" cy="1146175"/>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1505585" y="916940"/>
            <a:ext cx="9213850" cy="4551045"/>
          </a:xfrm>
          <a:prstGeom prst="rect">
            <a:avLst/>
          </a:prstGeom>
        </p:spPr>
      </p:pic>
      <p:sp>
        <p:nvSpPr>
          <p:cNvPr id="4" name="Text Box 3"/>
          <p:cNvSpPr txBox="1"/>
          <p:nvPr/>
        </p:nvSpPr>
        <p:spPr>
          <a:xfrm>
            <a:off x="4102735" y="5508625"/>
            <a:ext cx="4425315" cy="460375"/>
          </a:xfrm>
          <a:prstGeom prst="rect">
            <a:avLst/>
          </a:prstGeom>
          <a:noFill/>
        </p:spPr>
        <p:txBody>
          <a:bodyPr wrap="square" rtlCol="0" anchor="t">
            <a:spAutoFit/>
          </a:bodyPr>
          <a:p>
            <a:pPr lvl="0" algn="just" eaLnBrk="1" hangingPunct="1">
              <a:lnSpc>
                <a:spcPct val="150000"/>
              </a:lnSpc>
              <a:buFont typeface="Wingdings" panose="05000000000000000000" charset="0"/>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 </a:t>
            </a:r>
            <a:r>
              <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rPr>
              <a:t>FIG 4 :  </a:t>
            </a:r>
            <a:r>
              <a:rPr lang="en-US" sz="1600" b="1">
                <a:latin typeface="Times New Roman" panose="02020603050405020304" pitchFamily="18" charset="0"/>
                <a:cs typeface="Times New Roman" panose="02020603050405020304" pitchFamily="18" charset="0"/>
                <a:sym typeface="+mn-ea"/>
              </a:rPr>
              <a:t>updating the progress bar</a:t>
            </a:r>
            <a:r>
              <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rPr>
              <a:t> </a:t>
            </a:r>
            <a:endPar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4"/>
          <p:cNvGrpSpPr/>
          <p:nvPr/>
        </p:nvGrpSpPr>
        <p:grpSpPr>
          <a:xfrm>
            <a:off x="0" y="0"/>
            <a:ext cx="12247563" cy="711200"/>
            <a:chOff x="0" y="0"/>
            <a:chExt cx="12247809" cy="711200"/>
          </a:xfrm>
        </p:grpSpPr>
        <p:sp>
          <p:nvSpPr>
            <p:cNvPr id="13330"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1"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2"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3"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4"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5"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3315" name="组合 11"/>
          <p:cNvGrpSpPr/>
          <p:nvPr/>
        </p:nvGrpSpPr>
        <p:grpSpPr>
          <a:xfrm>
            <a:off x="0" y="6146800"/>
            <a:ext cx="12239625" cy="711200"/>
            <a:chOff x="0" y="0"/>
            <a:chExt cx="12239224" cy="711200"/>
          </a:xfrm>
        </p:grpSpPr>
        <p:sp>
          <p:nvSpPr>
            <p:cNvPr id="13324"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5"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6"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7"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8"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9"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114" name="Picture 113"/>
          <p:cNvPicPr/>
          <p:nvPr/>
        </p:nvPicPr>
        <p:blipFill>
          <a:blip r:embed="rId1"/>
          <a:stretch>
            <a:fillRect/>
          </a:stretch>
        </p:blipFill>
        <p:spPr>
          <a:xfrm>
            <a:off x="8890635" y="711200"/>
            <a:ext cx="3301365" cy="2611755"/>
          </a:xfrm>
          <a:prstGeom prst="rect">
            <a:avLst/>
          </a:prstGeom>
          <a:noFill/>
          <a:ln w="9525">
            <a:noFill/>
          </a:ln>
        </p:spPr>
      </p:pic>
      <p:sp>
        <p:nvSpPr>
          <p:cNvPr id="7172" name="Line 2"/>
          <p:cNvSpPr/>
          <p:nvPr/>
        </p:nvSpPr>
        <p:spPr>
          <a:xfrm>
            <a:off x="784860" y="1738948"/>
            <a:ext cx="7546975" cy="0"/>
          </a:xfrm>
          <a:prstGeom prst="line">
            <a:avLst/>
          </a:prstGeom>
          <a:ln w="3175" cap="flat" cmpd="sng">
            <a:solidFill>
              <a:schemeClr val="tx1"/>
            </a:solidFill>
            <a:prstDash val="sysDot"/>
            <a:miter/>
            <a:headEnd type="oval" w="med" len="med"/>
            <a:tailEnd type="oval" w="med" len="med"/>
          </a:ln>
        </p:spPr>
      </p:sp>
      <p:sp>
        <p:nvSpPr>
          <p:cNvPr id="7175" name="Rectangle 5"/>
          <p:cNvSpPr/>
          <p:nvPr/>
        </p:nvSpPr>
        <p:spPr>
          <a:xfrm>
            <a:off x="7026910" y="114903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7584123" y="1284605"/>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7991793" y="132842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3" name="Text Box 3"/>
          <p:cNvSpPr/>
          <p:nvPr/>
        </p:nvSpPr>
        <p:spPr>
          <a:xfrm>
            <a:off x="1464628" y="926465"/>
            <a:ext cx="3425190" cy="70675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rPr>
              <a:t>FUTURE SCOPE</a:t>
            </a:r>
            <a:r>
              <a:rPr lang="zh-CN" altLang="en-US" sz="4000" b="1" dirty="0">
                <a:ea typeface="Microsoft YaHei" panose="020B0503020204020204" pitchFamily="34" charset="-122"/>
              </a:rPr>
              <a:t> </a:t>
            </a:r>
            <a:endParaRPr lang="zh-CN" altLang="en-US" sz="1800" dirty="0">
              <a:latin typeface="Arial" panose="020B0604020202020204" pitchFamily="34" charset="0"/>
            </a:endParaRPr>
          </a:p>
        </p:txBody>
      </p:sp>
      <p:sp>
        <p:nvSpPr>
          <p:cNvPr id="3" name="Text Box 2"/>
          <p:cNvSpPr txBox="1"/>
          <p:nvPr/>
        </p:nvSpPr>
        <p:spPr>
          <a:xfrm>
            <a:off x="562610" y="1922780"/>
            <a:ext cx="8437245" cy="3538220"/>
          </a:xfrm>
          <a:prstGeom prst="rect">
            <a:avLst/>
          </a:prstGeom>
          <a:noFill/>
        </p:spPr>
        <p:txBody>
          <a:bodyPr wrap="square" rtlCol="0" anchor="t">
            <a:spAutoFit/>
          </a:bodyPr>
          <a:p>
            <a:pPr algn="just"/>
            <a:r>
              <a:rPr lang="en-US" sz="1600">
                <a:latin typeface="Times New Roman" panose="02020603050405020304" pitchFamily="18" charset="0"/>
                <a:cs typeface="Times New Roman" panose="02020603050405020304" pitchFamily="18" charset="0"/>
              </a:rPr>
              <a:t>In the future scope section of our music player website presentation regarding HTML, CSS, and JavaScript,  Here are some ideas:</a:t>
            </a:r>
            <a:endParaRPr lang="en-US" sz="1600">
              <a:latin typeface="Times New Roman" panose="02020603050405020304" pitchFamily="18" charset="0"/>
              <a:cs typeface="Times New Roman" panose="02020603050405020304" pitchFamily="18" charset="0"/>
            </a:endParaRP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a:latin typeface="Times New Roman" panose="02020603050405020304" pitchFamily="18" charset="0"/>
                <a:cs typeface="Times New Roman" panose="02020603050405020304" pitchFamily="18" charset="0"/>
              </a:rPr>
              <a:t>*Advanced UI/UX Features*: Implement more dynamic and interactive user interfaces using CSS animations and transitions to enhance the overall user experience.</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a:latin typeface="Times New Roman" panose="02020603050405020304" pitchFamily="18" charset="0"/>
                <a:cs typeface="Times New Roman" panose="02020603050405020304" pitchFamily="18" charset="0"/>
              </a:rPr>
              <a:t>*Responsive Design*: Focus on improving the website's responsiveness across different devices by utilizing advanced CSS techniques like media queries.</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a:latin typeface="Times New Roman" panose="02020603050405020304" pitchFamily="18" charset="0"/>
                <a:cs typeface="Times New Roman" panose="02020603050405020304" pitchFamily="18" charset="0"/>
              </a:rPr>
              <a:t>*Performance Optimization*: Explore ways to optimize website performance by leveraging JavaScript frameworks and libraries to streamline code and improve loading times.</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a:latin typeface="Times New Roman" panose="02020603050405020304" pitchFamily="18" charset="0"/>
                <a:cs typeface="Times New Roman" panose="02020603050405020304" pitchFamily="18" charset="0"/>
              </a:rPr>
              <a:t>*Accessibility*: Enhance accessibility features using HTML5 semantic elements and CSS techniques to ensure the website is usable for all users, including those with disabilities.</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4"/>
          <p:cNvGrpSpPr/>
          <p:nvPr/>
        </p:nvGrpSpPr>
        <p:grpSpPr>
          <a:xfrm>
            <a:off x="0" y="0"/>
            <a:ext cx="12247563" cy="711200"/>
            <a:chOff x="0" y="0"/>
            <a:chExt cx="12247809" cy="711200"/>
          </a:xfrm>
        </p:grpSpPr>
        <p:sp>
          <p:nvSpPr>
            <p:cNvPr id="13330"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1"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2"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3"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4"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35"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3315" name="组合 11"/>
          <p:cNvGrpSpPr/>
          <p:nvPr/>
        </p:nvGrpSpPr>
        <p:grpSpPr>
          <a:xfrm>
            <a:off x="0" y="6146800"/>
            <a:ext cx="12239625" cy="711200"/>
            <a:chOff x="0" y="0"/>
            <a:chExt cx="12239224" cy="711200"/>
          </a:xfrm>
        </p:grpSpPr>
        <p:sp>
          <p:nvSpPr>
            <p:cNvPr id="13324"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5"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6"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7"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8"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3329"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114" name="Picture 113"/>
          <p:cNvPicPr/>
          <p:nvPr/>
        </p:nvPicPr>
        <p:blipFill>
          <a:blip r:embed="rId1"/>
          <a:stretch>
            <a:fillRect/>
          </a:stretch>
        </p:blipFill>
        <p:spPr>
          <a:xfrm>
            <a:off x="8723630" y="711200"/>
            <a:ext cx="3468370" cy="2611755"/>
          </a:xfrm>
          <a:prstGeom prst="rect">
            <a:avLst/>
          </a:prstGeom>
          <a:noFill/>
          <a:ln w="9525">
            <a:noFill/>
          </a:ln>
        </p:spPr>
      </p:pic>
      <p:sp>
        <p:nvSpPr>
          <p:cNvPr id="7173" name="Text Box 3"/>
          <p:cNvSpPr/>
          <p:nvPr/>
        </p:nvSpPr>
        <p:spPr>
          <a:xfrm>
            <a:off x="1464628" y="926465"/>
            <a:ext cx="3052445" cy="70675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rPr>
              <a:t>CONCLUSION</a:t>
            </a:r>
            <a:r>
              <a:rPr lang="zh-CN" altLang="en-US" sz="4000" b="1" dirty="0">
                <a:ea typeface="Microsoft YaHei" panose="020B0503020204020204" pitchFamily="34" charset="-122"/>
              </a:rPr>
              <a:t> </a:t>
            </a:r>
            <a:endParaRPr lang="zh-CN" altLang="en-US" sz="1800" dirty="0">
              <a:latin typeface="Arial" panose="020B0604020202020204" pitchFamily="34" charset="0"/>
            </a:endParaRPr>
          </a:p>
        </p:txBody>
      </p:sp>
      <p:sp>
        <p:nvSpPr>
          <p:cNvPr id="2" name="Text Box 1"/>
          <p:cNvSpPr txBox="1"/>
          <p:nvPr/>
        </p:nvSpPr>
        <p:spPr>
          <a:xfrm>
            <a:off x="748030" y="1859915"/>
            <a:ext cx="8072755" cy="2306955"/>
          </a:xfrm>
          <a:prstGeom prst="rect">
            <a:avLst/>
          </a:prstGeom>
          <a:noFill/>
        </p:spPr>
        <p:txBody>
          <a:bodyPr wrap="square" rtlCol="0" anchor="t">
            <a:spAutoFit/>
          </a:bodyPr>
          <a:p>
            <a:pPr algn="just">
              <a:lnSpc>
                <a:spcPct val="150000"/>
              </a:lnSpc>
            </a:pPr>
            <a:r>
              <a:rPr lang="en-US" sz="1600">
                <a:latin typeface="Times New Roman" panose="02020603050405020304" pitchFamily="18" charset="0"/>
                <a:cs typeface="Times New Roman" panose="02020603050405020304" pitchFamily="18" charset="0"/>
              </a:rPr>
              <a:t>conclusion would emphasize the potential for growth and enhancement in utilizing HTML, CSS, and JavaScript to create a more engaging and user-friendly platform. By focusing on advanced UI/UX features, responsive design, performance optimization, and accessibility, your website can evolve to meet the changing needs and expectations of users. Emphasize how these technologies can be leveraged to create a dynamic and innovative music player website that stands out in the digital landscape. </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8" name="组合 4"/>
          <p:cNvGrpSpPr/>
          <p:nvPr/>
        </p:nvGrpSpPr>
        <p:grpSpPr>
          <a:xfrm>
            <a:off x="0" y="0"/>
            <a:ext cx="12247563" cy="711200"/>
            <a:chOff x="0" y="0"/>
            <a:chExt cx="12247809" cy="711200"/>
          </a:xfrm>
        </p:grpSpPr>
        <p:sp>
          <p:nvSpPr>
            <p:cNvPr id="14355"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6"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7"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8"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9"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60"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4339" name="组合 11"/>
          <p:cNvGrpSpPr/>
          <p:nvPr/>
        </p:nvGrpSpPr>
        <p:grpSpPr>
          <a:xfrm>
            <a:off x="0" y="6146800"/>
            <a:ext cx="12239625" cy="711200"/>
            <a:chOff x="0" y="0"/>
            <a:chExt cx="12239224" cy="711200"/>
          </a:xfrm>
        </p:grpSpPr>
        <p:sp>
          <p:nvSpPr>
            <p:cNvPr id="14349"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0"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1"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2"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3"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4354"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3" name="Text Box 3"/>
          <p:cNvSpPr/>
          <p:nvPr/>
        </p:nvSpPr>
        <p:spPr>
          <a:xfrm>
            <a:off x="1464628" y="926465"/>
            <a:ext cx="3030220" cy="70675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rPr>
              <a:t>REFERENCES</a:t>
            </a:r>
            <a:r>
              <a:rPr lang="zh-CN" altLang="en-US" sz="4000" b="1" dirty="0">
                <a:ea typeface="Microsoft YaHei" panose="020B0503020204020204" pitchFamily="34" charset="-122"/>
              </a:rPr>
              <a:t> </a:t>
            </a:r>
            <a:endParaRPr lang="zh-CN" altLang="en-US" sz="1800" dirty="0">
              <a:latin typeface="Arial" panose="020B0604020202020204" pitchFamily="34" charset="0"/>
            </a:endParaRPr>
          </a:p>
        </p:txBody>
      </p:sp>
      <p:sp>
        <p:nvSpPr>
          <p:cNvPr id="3" name="Text Box 2"/>
          <p:cNvSpPr txBox="1"/>
          <p:nvPr/>
        </p:nvSpPr>
        <p:spPr>
          <a:xfrm>
            <a:off x="1464310" y="1930400"/>
            <a:ext cx="9268460" cy="1821180"/>
          </a:xfrm>
          <a:prstGeom prst="rect">
            <a:avLst/>
          </a:prstGeom>
          <a:noFill/>
        </p:spPr>
        <p:txBody>
          <a:bodyPr wrap="square" rtlCol="0" anchor="t">
            <a:noAutofit/>
          </a:bodyPr>
          <a:p>
            <a:pPr marL="285750" indent="-285750">
              <a:buFont typeface="Wingdings" panose="05000000000000000000" charset="0"/>
              <a:buChar char="Ø"/>
            </a:pPr>
            <a:r>
              <a:rPr lang="en-US" sz="1600">
                <a:latin typeface="Times New Roman" panose="02020603050405020304" pitchFamily="18" charset="0"/>
                <a:cs typeface="Times New Roman" panose="02020603050405020304" pitchFamily="18" charset="0"/>
              </a:rPr>
              <a:t>Visual Studio Code : </a:t>
            </a:r>
            <a:r>
              <a:rPr lang="en-US" sz="1600">
                <a:solidFill>
                  <a:schemeClr val="accent5">
                    <a:lumMod val="50000"/>
                  </a:schemeClr>
                </a:solidFill>
                <a:latin typeface="Times New Roman" panose="02020603050405020304" pitchFamily="18" charset="0"/>
                <a:cs typeface="Times New Roman" panose="02020603050405020304" pitchFamily="18" charset="0"/>
              </a:rPr>
              <a:t>https://vscode.dev</a:t>
            </a:r>
            <a:endParaRPr lang="en-US" sz="160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a:latin typeface="Times New Roman" panose="02020603050405020304" pitchFamily="18" charset="0"/>
                <a:cs typeface="Times New Roman" panose="02020603050405020304" pitchFamily="18" charset="0"/>
              </a:rPr>
              <a:t>HTML, CSS, and JavaScript: Covering HTML5, CSS3, and ES6</a:t>
            </a:r>
            <a:r>
              <a:rPr lang="en-US" sz="1600" u="sng">
                <a:solidFill>
                  <a:schemeClr val="accent5">
                    <a:lumMod val="75000"/>
                  </a:schemeClr>
                </a:solidFill>
                <a:latin typeface="Times New Roman" panose="02020603050405020304" pitchFamily="18" charset="0"/>
                <a:cs typeface="Times New Roman" panose="02020603050405020304" pitchFamily="18" charset="0"/>
              </a:rPr>
              <a:t>, Laura Lemay, Rafe Colburn, Jennifer Kyrnin, 3rd Edition, </a:t>
            </a:r>
            <a:r>
              <a:rPr lang="en-US" sz="1600">
                <a:latin typeface="Times New Roman" panose="02020603050405020304" pitchFamily="18" charset="0"/>
                <a:cs typeface="Times New Roman" panose="02020603050405020304" pitchFamily="18" charset="0"/>
              </a:rPr>
              <a:t>2016, Sams.</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4" name="文本框 1"/>
          <p:cNvSpPr/>
          <p:nvPr/>
        </p:nvSpPr>
        <p:spPr>
          <a:xfrm>
            <a:off x="2241550" y="2692400"/>
            <a:ext cx="7687945" cy="706755"/>
          </a:xfrm>
          <a:prstGeom prst="rect">
            <a:avLst/>
          </a:prstGeom>
          <a:noFill/>
          <a:ln w="9525">
            <a:noFill/>
          </a:ln>
        </p:spPr>
        <p:txBody>
          <a:bodyPr wrap="none">
            <a:spAutoFit/>
          </a:bodyPr>
          <a:p>
            <a:pPr eaLnBrk="1" hangingPunct="1"/>
            <a:r>
              <a:rPr lang="en-US" altLang="zh-CN" sz="4000" dirty="0">
                <a:solidFill>
                  <a:srgbClr val="000000"/>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THANKS FOR YOUR LISTENING</a:t>
            </a:r>
            <a:endParaRPr lang="en-US" altLang="zh-CN" sz="4000" dirty="0">
              <a:solidFill>
                <a:srgbClr val="000000"/>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0" name="Oval 2"/>
          <p:cNvSpPr/>
          <p:nvPr/>
        </p:nvSpPr>
        <p:spPr>
          <a:xfrm>
            <a:off x="345440" y="1527810"/>
            <a:ext cx="661988" cy="663575"/>
          </a:xfrm>
          <a:prstGeom prst="ellipse">
            <a:avLst/>
          </a:prstGeom>
          <a:solidFill>
            <a:srgbClr val="BFE6BC"/>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zh-CN" altLang="en-US" sz="3200" b="1" dirty="0">
                <a:solidFill>
                  <a:schemeClr val="bg1"/>
                </a:solidFill>
              </a:rPr>
              <a:t>1</a:t>
            </a:r>
            <a:endParaRPr lang="zh-CN" altLang="en-US" sz="1800" dirty="0">
              <a:latin typeface="Arial" panose="020B0604020202020204" pitchFamily="34" charset="0"/>
            </a:endParaRPr>
          </a:p>
        </p:txBody>
      </p:sp>
      <p:sp>
        <p:nvSpPr>
          <p:cNvPr id="4101" name="Rectangle 3"/>
          <p:cNvSpPr/>
          <p:nvPr/>
        </p:nvSpPr>
        <p:spPr>
          <a:xfrm>
            <a:off x="937260" y="1556385"/>
            <a:ext cx="378714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BFE6BC">
              <a:alpha val="100000"/>
            </a:srgbClr>
          </a:solidFill>
          <a:ln w="9525">
            <a:noFill/>
          </a:ln>
        </p:spPr>
        <p:txBody>
          <a:bodyPr/>
          <a:p>
            <a:endParaRPr lang="zh-CN" altLang="en-US"/>
          </a:p>
        </p:txBody>
      </p:sp>
      <p:sp>
        <p:nvSpPr>
          <p:cNvPr id="4104" name="Text Box 15"/>
          <p:cNvSpPr/>
          <p:nvPr/>
        </p:nvSpPr>
        <p:spPr>
          <a:xfrm>
            <a:off x="1133158" y="1614805"/>
            <a:ext cx="2622550" cy="46037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INTRODUCTION</a:t>
            </a:r>
            <a:endPar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4105" name="Oval 2"/>
          <p:cNvSpPr/>
          <p:nvPr/>
        </p:nvSpPr>
        <p:spPr>
          <a:xfrm>
            <a:off x="345440" y="2399665"/>
            <a:ext cx="660400" cy="663575"/>
          </a:xfrm>
          <a:prstGeom prst="ellipse">
            <a:avLst/>
          </a:prstGeom>
          <a:solidFill>
            <a:srgbClr val="D7CAD9"/>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zh-CN" altLang="en-US" sz="3200" b="1" dirty="0">
                <a:solidFill>
                  <a:schemeClr val="bg1"/>
                </a:solidFill>
              </a:rPr>
              <a:t>2</a:t>
            </a:r>
            <a:endParaRPr lang="zh-CN" altLang="en-US" sz="1800" dirty="0">
              <a:latin typeface="Arial" panose="020B0604020202020204" pitchFamily="34" charset="0"/>
            </a:endParaRPr>
          </a:p>
        </p:txBody>
      </p:sp>
      <p:sp>
        <p:nvSpPr>
          <p:cNvPr id="4106" name="Rectangle 3"/>
          <p:cNvSpPr/>
          <p:nvPr/>
        </p:nvSpPr>
        <p:spPr>
          <a:xfrm>
            <a:off x="937260" y="2399665"/>
            <a:ext cx="378714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D7CAD9">
              <a:alpha val="100000"/>
            </a:srgbClr>
          </a:solidFill>
          <a:ln w="9525">
            <a:noFill/>
          </a:ln>
        </p:spPr>
        <p:txBody>
          <a:bodyPr/>
          <a:p>
            <a:endParaRPr lang="zh-CN" altLang="en-US"/>
          </a:p>
        </p:txBody>
      </p:sp>
      <p:sp>
        <p:nvSpPr>
          <p:cNvPr id="4109" name="Text Box 15"/>
          <p:cNvSpPr/>
          <p:nvPr/>
        </p:nvSpPr>
        <p:spPr>
          <a:xfrm>
            <a:off x="1124585" y="2522220"/>
            <a:ext cx="3528695" cy="459740"/>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COMPANY PROFILE</a:t>
            </a:r>
            <a:endPar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4110" name="Oval 2"/>
          <p:cNvSpPr/>
          <p:nvPr/>
        </p:nvSpPr>
        <p:spPr>
          <a:xfrm>
            <a:off x="347345" y="3271520"/>
            <a:ext cx="661988" cy="663575"/>
          </a:xfrm>
          <a:prstGeom prst="ellipse">
            <a:avLst/>
          </a:prstGeom>
          <a:solidFill>
            <a:srgbClr val="F5F5C1"/>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zh-CN" altLang="en-US" sz="3200" b="1" dirty="0">
                <a:solidFill>
                  <a:srgbClr val="7F7F7F"/>
                </a:solidFill>
              </a:rPr>
              <a:t>3</a:t>
            </a:r>
            <a:endParaRPr lang="zh-CN" altLang="en-US" sz="1800" dirty="0">
              <a:latin typeface="Arial" panose="020B0604020202020204" pitchFamily="34" charset="0"/>
            </a:endParaRPr>
          </a:p>
        </p:txBody>
      </p:sp>
      <p:sp>
        <p:nvSpPr>
          <p:cNvPr id="4111" name="Rectangle 3"/>
          <p:cNvSpPr/>
          <p:nvPr/>
        </p:nvSpPr>
        <p:spPr>
          <a:xfrm>
            <a:off x="937260" y="3313430"/>
            <a:ext cx="3786505"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5F5C1">
              <a:alpha val="100000"/>
            </a:srgbClr>
          </a:solidFill>
          <a:ln w="9525">
            <a:noFill/>
          </a:ln>
        </p:spPr>
        <p:txBody>
          <a:bodyPr/>
          <a:p>
            <a:endParaRPr lang="zh-CN" altLang="en-US"/>
          </a:p>
        </p:txBody>
      </p:sp>
      <p:sp>
        <p:nvSpPr>
          <p:cNvPr id="4113" name="Text Box 15"/>
          <p:cNvSpPr/>
          <p:nvPr/>
        </p:nvSpPr>
        <p:spPr>
          <a:xfrm>
            <a:off x="1124268" y="3391535"/>
            <a:ext cx="1944370" cy="46037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rgbClr val="7F7F7F"/>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OBJECTIVE</a:t>
            </a:r>
            <a:endParaRPr lang="en-US" altLang="zh-CN" sz="2400" b="1" dirty="0">
              <a:solidFill>
                <a:srgbClr val="7F7F7F"/>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4115" name="文本框 2"/>
          <p:cNvSpPr/>
          <p:nvPr/>
        </p:nvSpPr>
        <p:spPr>
          <a:xfrm>
            <a:off x="4854575" y="711200"/>
            <a:ext cx="2228850" cy="768350"/>
          </a:xfrm>
          <a:prstGeom prst="rect">
            <a:avLst/>
          </a:prstGeom>
          <a:noFill/>
          <a:ln w="9525">
            <a:noFill/>
          </a:ln>
        </p:spPr>
        <p:txBody>
          <a:bodyPr wrap="none">
            <a:spAutoFit/>
          </a:bodyPr>
          <a:p>
            <a:pPr eaLnBrk="1" hangingPunct="1"/>
            <a:r>
              <a:rPr lang="en-US" altLang="zh-CN" sz="4400" dirty="0">
                <a:solidFill>
                  <a:srgbClr val="A5A5A5"/>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C</a:t>
            </a:r>
            <a:r>
              <a:rPr lang="en-US" altLang="zh-CN" sz="4400" dirty="0">
                <a:solidFill>
                  <a:srgbClr val="BAE3F8"/>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o</a:t>
            </a:r>
            <a:r>
              <a:rPr lang="en-US" altLang="zh-CN" sz="4400" dirty="0">
                <a:solidFill>
                  <a:srgbClr val="D7CAD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n</a:t>
            </a:r>
            <a:r>
              <a:rPr lang="en-US" altLang="zh-CN" sz="4400"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a:t>
            </a:r>
            <a:r>
              <a:rPr lang="en-US" altLang="zh-CN" sz="4400" dirty="0">
                <a:solidFill>
                  <a:srgbClr val="F5F5C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a:t>
            </a:r>
            <a:r>
              <a:rPr lang="en-US" altLang="zh-CN" sz="4400" dirty="0">
                <a:solidFill>
                  <a:srgbClr val="E4F4F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n</a:t>
            </a:r>
            <a:r>
              <a:rPr lang="en-US" altLang="zh-CN" sz="4400"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a:t>
            </a:r>
            <a:endParaRPr lang="zh-CN" altLang="en-US" sz="4400"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Oval 2"/>
          <p:cNvSpPr/>
          <p:nvPr/>
        </p:nvSpPr>
        <p:spPr>
          <a:xfrm>
            <a:off x="343535" y="4143375"/>
            <a:ext cx="661988" cy="663575"/>
          </a:xfrm>
          <a:prstGeom prst="ellipse">
            <a:avLst/>
          </a:prstGeom>
          <a:solidFill>
            <a:schemeClr val="accent1">
              <a:lumMod val="60000"/>
              <a:lumOff val="40000"/>
            </a:schemeClr>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en-US" altLang="zh-CN" b="1" dirty="0">
                <a:solidFill>
                  <a:schemeClr val="bg1"/>
                </a:solidFill>
                <a:latin typeface="Arial" panose="020B0604020202020204" pitchFamily="34" charset="0"/>
              </a:rPr>
              <a:t>4</a:t>
            </a:r>
            <a:endParaRPr lang="en-US" altLang="zh-CN" b="1" dirty="0">
              <a:solidFill>
                <a:schemeClr val="bg1"/>
              </a:solidFill>
              <a:latin typeface="Arial" panose="020B0604020202020204" pitchFamily="34" charset="0"/>
            </a:endParaRPr>
          </a:p>
        </p:txBody>
      </p:sp>
      <p:sp>
        <p:nvSpPr>
          <p:cNvPr id="3" name="Rectangle 3"/>
          <p:cNvSpPr/>
          <p:nvPr/>
        </p:nvSpPr>
        <p:spPr>
          <a:xfrm>
            <a:off x="937260" y="4196080"/>
            <a:ext cx="378714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chemeClr val="accent1">
              <a:lumMod val="60000"/>
              <a:lumOff val="40000"/>
            </a:schemeClr>
          </a:solidFill>
          <a:ln w="9525">
            <a:noFill/>
          </a:ln>
        </p:spPr>
        <p:txBody>
          <a:bodyPr/>
          <a:p>
            <a:endParaRPr lang="zh-CN" altLang="en-US"/>
          </a:p>
        </p:txBody>
      </p:sp>
      <p:sp>
        <p:nvSpPr>
          <p:cNvPr id="4" name="Text Box 15"/>
          <p:cNvSpPr/>
          <p:nvPr/>
        </p:nvSpPr>
        <p:spPr>
          <a:xfrm>
            <a:off x="1124268" y="4262120"/>
            <a:ext cx="3030220" cy="46037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TASK PERFORMED</a:t>
            </a:r>
            <a:endPar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5" name="Oval 2"/>
          <p:cNvSpPr/>
          <p:nvPr/>
        </p:nvSpPr>
        <p:spPr>
          <a:xfrm>
            <a:off x="349250" y="5001895"/>
            <a:ext cx="660400" cy="663575"/>
          </a:xfrm>
          <a:prstGeom prst="ellipse">
            <a:avLst/>
          </a:prstGeom>
          <a:solidFill>
            <a:srgbClr val="EFB3E5"/>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en-US" altLang="zh-CN" b="1" dirty="0">
                <a:solidFill>
                  <a:schemeClr val="bg1"/>
                </a:solidFill>
                <a:latin typeface="Arial" panose="020B0604020202020204" pitchFamily="34" charset="0"/>
              </a:rPr>
              <a:t>5</a:t>
            </a:r>
            <a:endParaRPr lang="en-US" altLang="zh-CN" b="1" dirty="0">
              <a:solidFill>
                <a:schemeClr val="bg1"/>
              </a:solidFill>
              <a:latin typeface="Arial" panose="020B0604020202020204" pitchFamily="34" charset="0"/>
            </a:endParaRPr>
          </a:p>
        </p:txBody>
      </p:sp>
      <p:sp>
        <p:nvSpPr>
          <p:cNvPr id="6" name="Rectangle 3"/>
          <p:cNvSpPr/>
          <p:nvPr/>
        </p:nvSpPr>
        <p:spPr>
          <a:xfrm>
            <a:off x="937260" y="5036820"/>
            <a:ext cx="485013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0BDED"/>
          </a:solidFill>
          <a:ln w="9525">
            <a:noFill/>
          </a:ln>
        </p:spPr>
        <p:txBody>
          <a:bodyPr/>
          <a:p>
            <a:endParaRPr lang="zh-CN" altLang="en-US"/>
          </a:p>
        </p:txBody>
      </p:sp>
      <p:sp>
        <p:nvSpPr>
          <p:cNvPr id="7" name="Text Box 15"/>
          <p:cNvSpPr/>
          <p:nvPr/>
        </p:nvSpPr>
        <p:spPr>
          <a:xfrm>
            <a:off x="1043305" y="5126990"/>
            <a:ext cx="4867910" cy="459740"/>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PICTORIAL REPRESENTATION</a:t>
            </a:r>
            <a:endPar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10" name="Rectangle 3"/>
          <p:cNvSpPr/>
          <p:nvPr/>
        </p:nvSpPr>
        <p:spPr>
          <a:xfrm>
            <a:off x="7668895" y="1556385"/>
            <a:ext cx="378714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BFE6BC">
              <a:alpha val="100000"/>
            </a:srgbClr>
          </a:solidFill>
          <a:ln w="9525">
            <a:noFill/>
          </a:ln>
        </p:spPr>
        <p:txBody>
          <a:bodyPr/>
          <a:p>
            <a:endParaRPr lang="zh-CN" altLang="en-US"/>
          </a:p>
        </p:txBody>
      </p:sp>
      <p:sp>
        <p:nvSpPr>
          <p:cNvPr id="11" name="Oval 2"/>
          <p:cNvSpPr/>
          <p:nvPr/>
        </p:nvSpPr>
        <p:spPr>
          <a:xfrm>
            <a:off x="7083425" y="1556385"/>
            <a:ext cx="661988" cy="663575"/>
          </a:xfrm>
          <a:prstGeom prst="ellipse">
            <a:avLst/>
          </a:prstGeom>
          <a:solidFill>
            <a:srgbClr val="BFE6BC"/>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en-US" altLang="zh-CN" b="1" dirty="0">
                <a:solidFill>
                  <a:schemeClr val="bg1"/>
                </a:solidFill>
                <a:latin typeface="Arial" panose="020B0604020202020204" pitchFamily="34" charset="0"/>
              </a:rPr>
              <a:t>6</a:t>
            </a:r>
            <a:endParaRPr lang="en-US" altLang="zh-CN" b="1" dirty="0">
              <a:solidFill>
                <a:schemeClr val="bg1"/>
              </a:solidFill>
              <a:latin typeface="Arial" panose="020B0604020202020204" pitchFamily="34" charset="0"/>
            </a:endParaRPr>
          </a:p>
        </p:txBody>
      </p:sp>
      <p:sp>
        <p:nvSpPr>
          <p:cNvPr id="12" name="Rectangle 3"/>
          <p:cNvSpPr/>
          <p:nvPr/>
        </p:nvSpPr>
        <p:spPr>
          <a:xfrm>
            <a:off x="7668895" y="2428240"/>
            <a:ext cx="378714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D7CAD9">
              <a:alpha val="100000"/>
            </a:srgbClr>
          </a:solidFill>
          <a:ln w="9525">
            <a:noFill/>
          </a:ln>
        </p:spPr>
        <p:txBody>
          <a:bodyPr/>
          <a:p>
            <a:endParaRPr lang="zh-CN" altLang="en-US"/>
          </a:p>
        </p:txBody>
      </p:sp>
      <p:sp>
        <p:nvSpPr>
          <p:cNvPr id="13" name="Oval 2"/>
          <p:cNvSpPr/>
          <p:nvPr/>
        </p:nvSpPr>
        <p:spPr>
          <a:xfrm>
            <a:off x="7083425" y="2399665"/>
            <a:ext cx="660400" cy="663575"/>
          </a:xfrm>
          <a:prstGeom prst="ellipse">
            <a:avLst/>
          </a:prstGeom>
          <a:solidFill>
            <a:srgbClr val="D7CAD9"/>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en-US" altLang="zh-CN" sz="2400" b="1" dirty="0">
                <a:solidFill>
                  <a:schemeClr val="bg1"/>
                </a:solidFill>
                <a:latin typeface="Arial" panose="020B0604020202020204" pitchFamily="34" charset="0"/>
              </a:rPr>
              <a:t>7</a:t>
            </a:r>
            <a:endParaRPr lang="en-US" altLang="zh-CN" sz="2400" b="1" dirty="0">
              <a:solidFill>
                <a:schemeClr val="bg1"/>
              </a:solidFill>
              <a:latin typeface="Arial" panose="020B0604020202020204" pitchFamily="34" charset="0"/>
            </a:endParaRPr>
          </a:p>
        </p:txBody>
      </p:sp>
      <p:sp>
        <p:nvSpPr>
          <p:cNvPr id="14" name="Oval 2"/>
          <p:cNvSpPr/>
          <p:nvPr/>
        </p:nvSpPr>
        <p:spPr>
          <a:xfrm>
            <a:off x="7081520" y="3242945"/>
            <a:ext cx="661988" cy="663575"/>
          </a:xfrm>
          <a:prstGeom prst="ellipse">
            <a:avLst/>
          </a:prstGeom>
          <a:solidFill>
            <a:srgbClr val="F5F5C1"/>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en-US" altLang="zh-CN" sz="2400" b="1" dirty="0">
                <a:solidFill>
                  <a:schemeClr val="accent4">
                    <a:lumMod val="50000"/>
                    <a:lumOff val="50000"/>
                  </a:schemeClr>
                </a:solidFill>
                <a:latin typeface="Arial" panose="020B0604020202020204" pitchFamily="34" charset="0"/>
              </a:rPr>
              <a:t>8</a:t>
            </a:r>
            <a:endParaRPr lang="en-US" altLang="zh-CN" sz="2400" b="1" dirty="0">
              <a:solidFill>
                <a:schemeClr val="accent4">
                  <a:lumMod val="50000"/>
                  <a:lumOff val="50000"/>
                </a:schemeClr>
              </a:solidFill>
              <a:latin typeface="Arial" panose="020B0604020202020204" pitchFamily="34" charset="0"/>
            </a:endParaRPr>
          </a:p>
        </p:txBody>
      </p:sp>
      <p:sp>
        <p:nvSpPr>
          <p:cNvPr id="15" name="Rectangle 3"/>
          <p:cNvSpPr/>
          <p:nvPr/>
        </p:nvSpPr>
        <p:spPr>
          <a:xfrm>
            <a:off x="7669530" y="3271520"/>
            <a:ext cx="3786505"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5F5C1">
              <a:alpha val="100000"/>
            </a:srgbClr>
          </a:solidFill>
          <a:ln w="9525">
            <a:noFill/>
          </a:ln>
        </p:spPr>
        <p:txBody>
          <a:bodyPr/>
          <a:p>
            <a:endParaRPr lang="zh-CN" altLang="en-US"/>
          </a:p>
        </p:txBody>
      </p:sp>
      <p:sp>
        <p:nvSpPr>
          <p:cNvPr id="17" name="Text Box 15"/>
          <p:cNvSpPr/>
          <p:nvPr/>
        </p:nvSpPr>
        <p:spPr>
          <a:xfrm>
            <a:off x="7825423" y="1614805"/>
            <a:ext cx="2528570" cy="46037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FUTURE SCOPE</a:t>
            </a:r>
            <a:endPar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19" name="Text Box 15"/>
          <p:cNvSpPr/>
          <p:nvPr/>
        </p:nvSpPr>
        <p:spPr>
          <a:xfrm>
            <a:off x="7825423" y="2501265"/>
            <a:ext cx="2249805" cy="46037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CONCLUSION</a:t>
            </a:r>
            <a:endParaRPr lang="en-US" altLang="zh-CN" sz="2400" b="1" dirty="0">
              <a:solidFill>
                <a:schemeClr val="bg1"/>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20" name="Text Box 15"/>
          <p:cNvSpPr/>
          <p:nvPr/>
        </p:nvSpPr>
        <p:spPr>
          <a:xfrm>
            <a:off x="7825740" y="3387725"/>
            <a:ext cx="2249805" cy="46037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b="1" dirty="0">
                <a:solidFill>
                  <a:srgbClr val="7F7F7F"/>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REFERENCES</a:t>
            </a:r>
            <a:endParaRPr lang="en-US" altLang="zh-CN" sz="2400" b="1" dirty="0">
              <a:solidFill>
                <a:srgbClr val="7F7F7F"/>
              </a:solidFill>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组合 4"/>
          <p:cNvGrpSpPr/>
          <p:nvPr/>
        </p:nvGrpSpPr>
        <p:grpSpPr>
          <a:xfrm>
            <a:off x="0" y="0"/>
            <a:ext cx="12247563" cy="711200"/>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146800"/>
            <a:ext cx="12239625" cy="71120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2" name="Line 2"/>
          <p:cNvSpPr/>
          <p:nvPr/>
        </p:nvSpPr>
        <p:spPr>
          <a:xfrm>
            <a:off x="2286000" y="1738948"/>
            <a:ext cx="7546975" cy="0"/>
          </a:xfrm>
          <a:prstGeom prst="line">
            <a:avLst/>
          </a:prstGeom>
          <a:ln w="3175" cap="flat" cmpd="sng">
            <a:solidFill>
              <a:schemeClr val="tx1"/>
            </a:solidFill>
            <a:prstDash val="sysDot"/>
            <a:miter/>
            <a:headEnd type="oval" w="med" len="med"/>
            <a:tailEnd type="oval" w="med" len="med"/>
          </a:ln>
        </p:spPr>
      </p:sp>
      <p:sp>
        <p:nvSpPr>
          <p:cNvPr id="7173" name="Text Box 3"/>
          <p:cNvSpPr/>
          <p:nvPr/>
        </p:nvSpPr>
        <p:spPr>
          <a:xfrm>
            <a:off x="2249488" y="926465"/>
            <a:ext cx="3549015" cy="70675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rPr>
              <a:t>INTRODUCTION</a:t>
            </a:r>
            <a:r>
              <a:rPr lang="zh-CN" altLang="en-US" sz="4000" b="1" dirty="0">
                <a:ea typeface="Microsoft YaHei" panose="020B0503020204020204" pitchFamily="34" charset="-122"/>
              </a:rPr>
              <a:t> </a:t>
            </a:r>
            <a:endParaRPr lang="zh-CN" altLang="en-US" sz="1800" dirty="0">
              <a:latin typeface="Arial" panose="020B0604020202020204" pitchFamily="34" charset="0"/>
            </a:endParaRPr>
          </a:p>
        </p:txBody>
      </p:sp>
      <p:sp>
        <p:nvSpPr>
          <p:cNvPr id="7174" name="Text Box 4"/>
          <p:cNvSpPr/>
          <p:nvPr/>
        </p:nvSpPr>
        <p:spPr>
          <a:xfrm>
            <a:off x="1696085" y="2275205"/>
            <a:ext cx="9135745" cy="243522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50000"/>
              </a:lnSpc>
              <a:buNone/>
            </a:pPr>
            <a:r>
              <a:rPr lang="en-US" altLang="zh-CN"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When talking about music players, it's like diving into a world where melodies and rhythms come to life. Music players are like our modern-day companions, allowing us to carry our favorite tunes with us wherever we go. They have evolved from the days of CDs and Walkmans to the digital wonders we have today. Music players not only provide entertainment but also create a personal soundtrack to our lives, shaping our moods and memories. They are the vessels that transport us to different emotional landscapes with just a click.</a:t>
            </a:r>
            <a:endParaRPr lang="en-US" altLang="zh-CN"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a:p>
            <a:pPr marL="0" lvl="0" indent="0" algn="just" eaLnBrk="1" hangingPunct="1">
              <a:lnSpc>
                <a:spcPct val="150000"/>
              </a:lnSpc>
              <a:buNone/>
            </a:pPr>
            <a:r>
              <a:rPr lang="en-US" altLang="zh-CN"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In this simple project i am using the powerful web Technologies i.e</a:t>
            </a:r>
            <a:r>
              <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 HTML , CSS , JAVASCRIPT</a:t>
            </a:r>
            <a:endParaRPr lang="en-US" altLang="zh-CN" sz="1600" b="1"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
        <p:nvSpPr>
          <p:cNvPr id="7175" name="Rectangle 5"/>
          <p:cNvSpPr/>
          <p:nvPr/>
        </p:nvSpPr>
        <p:spPr>
          <a:xfrm>
            <a:off x="8528050" y="114903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085263" y="1284605"/>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9492933" y="132842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pic>
        <p:nvPicPr>
          <p:cNvPr id="100" name="Picture 99"/>
          <p:cNvPicPr/>
          <p:nvPr/>
        </p:nvPicPr>
        <p:blipFill>
          <a:blip r:embed="rId1"/>
          <a:stretch>
            <a:fillRect/>
          </a:stretch>
        </p:blipFill>
        <p:spPr>
          <a:xfrm>
            <a:off x="10314940" y="4072255"/>
            <a:ext cx="1593850" cy="12763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4"/>
          <p:cNvGrpSpPr/>
          <p:nvPr/>
        </p:nvGrpSpPr>
        <p:grpSpPr>
          <a:xfrm>
            <a:off x="0" y="0"/>
            <a:ext cx="12247563" cy="711200"/>
            <a:chOff x="0" y="0"/>
            <a:chExt cx="12247809" cy="711200"/>
          </a:xfrm>
        </p:grpSpPr>
        <p:sp>
          <p:nvSpPr>
            <p:cNvPr id="8209"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0"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1"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2"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3"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4"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8195" name="组合 11"/>
          <p:cNvGrpSpPr/>
          <p:nvPr/>
        </p:nvGrpSpPr>
        <p:grpSpPr>
          <a:xfrm>
            <a:off x="0" y="6146800"/>
            <a:ext cx="12239625" cy="711200"/>
            <a:chOff x="0" y="0"/>
            <a:chExt cx="12239224" cy="711200"/>
          </a:xfrm>
        </p:grpSpPr>
        <p:sp>
          <p:nvSpPr>
            <p:cNvPr id="8203"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4"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5"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6"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7"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8"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8202" name="Text Box 8"/>
          <p:cNvSpPr/>
          <p:nvPr/>
        </p:nvSpPr>
        <p:spPr>
          <a:xfrm>
            <a:off x="5223510" y="2211705"/>
            <a:ext cx="5810250" cy="3055620"/>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25000"/>
              </a:lnSpc>
              <a:buNone/>
            </a:pPr>
            <a:endParaRPr lang="zh-CN" altLang="en-US" sz="1800" dirty="0">
              <a:latin typeface="Arial" panose="020B0604020202020204" pitchFamily="34" charset="0"/>
            </a:endParaRPr>
          </a:p>
        </p:txBody>
      </p:sp>
      <p:pic>
        <p:nvPicPr>
          <p:cNvPr id="103" name="Picture 102"/>
          <p:cNvPicPr/>
          <p:nvPr/>
        </p:nvPicPr>
        <p:blipFill>
          <a:blip r:embed="rId1"/>
          <a:stretch>
            <a:fillRect/>
          </a:stretch>
        </p:blipFill>
        <p:spPr>
          <a:xfrm>
            <a:off x="7378065" y="1078865"/>
            <a:ext cx="2611755" cy="551180"/>
          </a:xfrm>
          <a:prstGeom prst="rect">
            <a:avLst/>
          </a:prstGeom>
          <a:noFill/>
          <a:ln w="9525">
            <a:noFill/>
          </a:ln>
        </p:spPr>
      </p:pic>
      <p:sp>
        <p:nvSpPr>
          <p:cNvPr id="3" name="Text Box 2"/>
          <p:cNvSpPr txBox="1"/>
          <p:nvPr/>
        </p:nvSpPr>
        <p:spPr>
          <a:xfrm>
            <a:off x="1687195" y="1046480"/>
            <a:ext cx="6096000" cy="583565"/>
          </a:xfrm>
          <a:prstGeom prst="rect">
            <a:avLst/>
          </a:prstGeom>
          <a:noFill/>
        </p:spPr>
        <p:txBody>
          <a:bodyPr wrap="square" rtlCol="0" anchor="t">
            <a:spAutoFit/>
          </a:bodyPr>
          <a:p>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sym typeface="+mn-ea"/>
              </a:rPr>
              <a:t>COMPANY PROFILE</a:t>
            </a:r>
            <a:endPar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7172" name="Line 2"/>
          <p:cNvSpPr/>
          <p:nvPr/>
        </p:nvSpPr>
        <p:spPr>
          <a:xfrm>
            <a:off x="1438910" y="1684338"/>
            <a:ext cx="7546975" cy="0"/>
          </a:xfrm>
          <a:prstGeom prst="line">
            <a:avLst/>
          </a:prstGeom>
          <a:ln w="3175" cap="flat" cmpd="sng">
            <a:solidFill>
              <a:schemeClr val="tx1"/>
            </a:solidFill>
            <a:prstDash val="sysDot"/>
            <a:miter/>
            <a:headEnd type="oval" w="med" len="med"/>
            <a:tailEnd type="oval" w="med" len="med"/>
          </a:ln>
        </p:spPr>
      </p:sp>
      <p:sp>
        <p:nvSpPr>
          <p:cNvPr id="4" name="Text Box 3"/>
          <p:cNvSpPr txBox="1"/>
          <p:nvPr/>
        </p:nvSpPr>
        <p:spPr>
          <a:xfrm>
            <a:off x="1307465" y="2211705"/>
            <a:ext cx="9869170" cy="2954020"/>
          </a:xfrm>
          <a:prstGeom prst="rect">
            <a:avLst/>
          </a:prstGeom>
          <a:noFill/>
        </p:spPr>
        <p:txBody>
          <a:bodyPr wrap="square" rtlCol="0" anchor="t">
            <a:noAutofit/>
          </a:bodyPr>
          <a:p>
            <a:pPr marL="285750" indent="-285750" algn="just">
              <a:lnSpc>
                <a:spcPct val="150000"/>
              </a:lnSpc>
              <a:buFont typeface="Wingdings" panose="05000000000000000000" charset="0"/>
              <a:buChar char="Ø"/>
            </a:pPr>
            <a:r>
              <a:rPr lang="en-US" sz="1600">
                <a:latin typeface="Times New Roman" panose="02020603050405020304" pitchFamily="18" charset="0"/>
                <a:cs typeface="Times New Roman" panose="02020603050405020304" pitchFamily="18" charset="0"/>
              </a:rPr>
              <a:t>Founded in 1967 and headquartered in Paris, France, the company has established itself as a global leader in its field, with operations spanning across more than 50 countries.</a:t>
            </a:r>
            <a:endParaRPr lang="en-US" sz="16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sz="1600">
                <a:latin typeface="Times New Roman" panose="02020603050405020304" pitchFamily="18" charset="0"/>
                <a:cs typeface="Times New Roman" panose="02020603050405020304" pitchFamily="18" charset="0"/>
              </a:rPr>
              <a:t>With a focus on sustainability and social responsibility, Capgemini is committed to creating a positive impact on society and the environment. </a:t>
            </a:r>
            <a:endParaRPr lang="en-US" sz="16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sz="1600">
                <a:latin typeface="Times New Roman" panose="02020603050405020304" pitchFamily="18" charset="0"/>
                <a:cs typeface="Times New Roman" panose="02020603050405020304" pitchFamily="18" charset="0"/>
              </a:rPr>
              <a:t> Capgemini,  delving into a global leader in consulting, technology services, and digital transformation.</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106" name="Picture 105"/>
          <p:cNvPicPr/>
          <p:nvPr/>
        </p:nvPicPr>
        <p:blipFill>
          <a:blip r:embed="rId1"/>
          <a:stretch>
            <a:fillRect/>
          </a:stretch>
        </p:blipFill>
        <p:spPr>
          <a:xfrm>
            <a:off x="969010" y="2100580"/>
            <a:ext cx="3832860" cy="1589405"/>
          </a:xfrm>
          <a:prstGeom prst="rect">
            <a:avLst/>
          </a:prstGeom>
          <a:noFill/>
          <a:ln w="9525">
            <a:noFill/>
          </a:ln>
        </p:spPr>
      </p:pic>
      <p:pic>
        <p:nvPicPr>
          <p:cNvPr id="105" name="Picture 104"/>
          <p:cNvPicPr/>
          <p:nvPr/>
        </p:nvPicPr>
        <p:blipFill>
          <a:blip r:embed="rId2"/>
          <a:stretch>
            <a:fillRect/>
          </a:stretch>
        </p:blipFill>
        <p:spPr>
          <a:xfrm>
            <a:off x="969010" y="3773805"/>
            <a:ext cx="1858010" cy="1206500"/>
          </a:xfrm>
          <a:prstGeom prst="rect">
            <a:avLst/>
          </a:prstGeom>
          <a:noFill/>
          <a:ln w="9525">
            <a:noFill/>
          </a:ln>
        </p:spPr>
      </p:pic>
      <p:pic>
        <p:nvPicPr>
          <p:cNvPr id="104" name="Picture 103"/>
          <p:cNvPicPr/>
          <p:nvPr/>
        </p:nvPicPr>
        <p:blipFill>
          <a:blip r:embed="rId3"/>
          <a:stretch>
            <a:fillRect/>
          </a:stretch>
        </p:blipFill>
        <p:spPr>
          <a:xfrm>
            <a:off x="2914650" y="3773805"/>
            <a:ext cx="1887220" cy="1206500"/>
          </a:xfrm>
          <a:prstGeom prst="rect">
            <a:avLst/>
          </a:prstGeom>
          <a:noFill/>
          <a:ln w="9525">
            <a:noFill/>
          </a:ln>
        </p:spPr>
      </p:pic>
      <p:pic>
        <p:nvPicPr>
          <p:cNvPr id="103" name="Picture 102"/>
          <p:cNvPicPr/>
          <p:nvPr/>
        </p:nvPicPr>
        <p:blipFill>
          <a:blip r:embed="rId4"/>
          <a:stretch>
            <a:fillRect/>
          </a:stretch>
        </p:blipFill>
        <p:spPr>
          <a:xfrm>
            <a:off x="9064625" y="1078865"/>
            <a:ext cx="2611755" cy="551180"/>
          </a:xfrm>
          <a:prstGeom prst="rect">
            <a:avLst/>
          </a:prstGeom>
          <a:noFill/>
          <a:ln w="9525">
            <a:noFill/>
          </a:ln>
        </p:spPr>
      </p:pic>
      <p:sp>
        <p:nvSpPr>
          <p:cNvPr id="2" name="Text Box 1"/>
          <p:cNvSpPr txBox="1"/>
          <p:nvPr/>
        </p:nvSpPr>
        <p:spPr>
          <a:xfrm>
            <a:off x="5128260" y="2202180"/>
            <a:ext cx="6096000" cy="2306955"/>
          </a:xfrm>
          <a:prstGeom prst="rect">
            <a:avLst/>
          </a:prstGeom>
          <a:noFill/>
        </p:spPr>
        <p:txBody>
          <a:bodyPr wrap="square" rtlCol="0" anchor="t">
            <a:spAutoFit/>
          </a:bodyPr>
          <a:p>
            <a:pPr algn="just">
              <a:lnSpc>
                <a:spcPct val="150000"/>
              </a:lnSpc>
            </a:pPr>
            <a:r>
              <a:rPr lang="en-US" sz="1600">
                <a:latin typeface="Times New Roman" panose="02020603050405020304" pitchFamily="18" charset="0"/>
                <a:cs typeface="Times New Roman" panose="02020603050405020304" pitchFamily="18" charset="0"/>
              </a:rPr>
              <a:t>Capgemini is a global leader that leverages cutting-edge technologies like cloud computing, AI, and IoT to provide a wide range of services including consulting, technology, digital transformation, cybersecurity, and outsourcing. Their consistency in delivering innovative solutions and strategic guidance to clients across industries showcases their commitment to driving digital excellence and business success</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组合 4"/>
          <p:cNvGrpSpPr/>
          <p:nvPr/>
        </p:nvGrpSpPr>
        <p:grpSpPr>
          <a:xfrm>
            <a:off x="0" y="0"/>
            <a:ext cx="12247563" cy="711200"/>
            <a:chOff x="0" y="0"/>
            <a:chExt cx="12247809" cy="711200"/>
          </a:xfrm>
        </p:grpSpPr>
        <p:sp>
          <p:nvSpPr>
            <p:cNvPr id="924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9219" name="组合 11"/>
          <p:cNvGrpSpPr/>
          <p:nvPr/>
        </p:nvGrpSpPr>
        <p:grpSpPr>
          <a:xfrm>
            <a:off x="0" y="6146800"/>
            <a:ext cx="12239625" cy="711200"/>
            <a:chOff x="0" y="0"/>
            <a:chExt cx="12239224" cy="711200"/>
          </a:xfrm>
        </p:grpSpPr>
        <p:sp>
          <p:nvSpPr>
            <p:cNvPr id="923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3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924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9221" name="Rectangle 4"/>
          <p:cNvSpPr/>
          <p:nvPr/>
        </p:nvSpPr>
        <p:spPr>
          <a:xfrm>
            <a:off x="1584325" y="1539875"/>
            <a:ext cx="2517775" cy="1143000"/>
          </a:xfrm>
          <a:prstGeom prst="rect">
            <a:avLst/>
          </a:prstGeom>
          <a:noFill/>
          <a:ln w="9525">
            <a:noFill/>
          </a:ln>
        </p:spPr>
        <p:txBody>
          <a:bodyPr lIns="228600" tIns="228600" rIns="228600" bIns="22860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Aft>
                <a:spcPct val="35000"/>
              </a:spcAft>
              <a:buNone/>
            </a:pPr>
            <a:r>
              <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TEXT</a:t>
            </a:r>
            <a:endParaRPr lang="zh-CN" altLang="en-US" sz="60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p:txBody>
      </p:sp>
      <p:sp>
        <p:nvSpPr>
          <p:cNvPr id="9224" name="未知"/>
          <p:cNvSpPr/>
          <p:nvPr/>
        </p:nvSpPr>
        <p:spPr>
          <a:xfrm>
            <a:off x="1031875" y="3987800"/>
            <a:ext cx="1146175" cy="1146175"/>
          </a:xfrm>
          <a:custGeom>
            <a:avLst/>
            <a:gdLst>
              <a:gd name="txL" fmla="*/ 3163 w 21600"/>
              <a:gd name="txT" fmla="*/ 3163 h 21600"/>
              <a:gd name="txR" fmla="*/ 18437 w 21600"/>
              <a:gd name="txB" fmla="*/ 18437 h 21600"/>
            </a:gdLst>
            <a:ahLst/>
            <a:cxnLst>
              <a:cxn ang="0">
                <a:pos x="573034" y="0"/>
              </a:cxn>
              <a:cxn ang="0">
                <a:pos x="143272" y="573088"/>
              </a:cxn>
              <a:cxn ang="0">
                <a:pos x="573034" y="286544"/>
              </a:cxn>
              <a:cxn ang="0">
                <a:pos x="1289447" y="573088"/>
              </a:cxn>
              <a:cxn ang="0">
                <a:pos x="1002903" y="859631"/>
              </a:cxn>
              <a:cxn ang="0">
                <a:pos x="716359" y="573088"/>
              </a:cxn>
            </a:cxnLst>
            <a:rect l="txL" t="txT" r="txR" b="txB"/>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noFill/>
          </a:ln>
        </p:spPr>
        <p:txBody>
          <a:bodyPr/>
          <a:p>
            <a:endParaRPr lang="zh-CN" altLang="en-US"/>
          </a:p>
        </p:txBody>
      </p:sp>
      <p:sp>
        <p:nvSpPr>
          <p:cNvPr id="9227" name="Rectangle 11"/>
          <p:cNvSpPr/>
          <p:nvPr/>
        </p:nvSpPr>
        <p:spPr>
          <a:xfrm>
            <a:off x="4133850" y="1539875"/>
            <a:ext cx="2517775" cy="1143000"/>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9228" name="Rectangle 12"/>
          <p:cNvSpPr/>
          <p:nvPr/>
        </p:nvSpPr>
        <p:spPr>
          <a:xfrm>
            <a:off x="4260850" y="1666875"/>
            <a:ext cx="2517775" cy="1143000"/>
          </a:xfrm>
          <a:prstGeom prst="rect">
            <a:avLst/>
          </a:prstGeom>
          <a:noFill/>
          <a:ln w="9525">
            <a:noFill/>
          </a:ln>
        </p:spPr>
        <p:txBody>
          <a:bodyPr lIns="129540" tIns="129540" rIns="129540" bIns="12954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endParaRPr>
          </a:p>
          <a:p>
            <a:pPr marL="285750" lvl="1" indent="-285750" eaLnBrk="1" hangingPunct="1">
              <a:lnSpc>
                <a:spcPct val="100000"/>
              </a:lnSpc>
              <a:spcAft>
                <a:spcPct val="15000"/>
              </a:spcAft>
            </a:pPr>
            <a:r>
              <a:rPr lang="zh-CN" altLang="en-US" sz="1800" dirty="0">
                <a:solidFill>
                  <a:schemeClr val="bg1"/>
                </a:solidFill>
                <a:latin typeface="Microsoft YaHei" panose="020B0503020204020204" pitchFamily="34" charset="-122"/>
                <a:ea typeface="Microsoft YaHei" panose="020B0503020204020204" pitchFamily="34" charset="-122"/>
                <a:sym typeface="Calibri Light" panose="020F0302020204030204" pitchFamily="34" charset="0"/>
              </a:rPr>
              <a:t>Add the headline</a:t>
            </a:r>
            <a:endParaRPr lang="zh-CN" altLang="en-US" sz="1800" dirty="0">
              <a:latin typeface="Microsoft YaHei" panose="020B0503020204020204" pitchFamily="34" charset="-122"/>
              <a:ea typeface="Microsoft YaHei" panose="020B0503020204020204" pitchFamily="34" charset="-122"/>
            </a:endParaRPr>
          </a:p>
        </p:txBody>
      </p:sp>
      <p:sp>
        <p:nvSpPr>
          <p:cNvPr id="9229" name="Rectangle 13"/>
          <p:cNvSpPr/>
          <p:nvPr/>
        </p:nvSpPr>
        <p:spPr>
          <a:xfrm>
            <a:off x="4133850" y="2762250"/>
            <a:ext cx="2517775" cy="1146175"/>
          </a:xfrm>
          <a:prstGeom prst="rect">
            <a:avLst/>
          </a:prstGeom>
          <a:no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latin typeface="Microsoft YaHei" panose="020B0503020204020204" pitchFamily="34" charset="-122"/>
              <a:ea typeface="Microsoft YaHei" panose="020B0503020204020204" pitchFamily="34" charset="-122"/>
            </a:endParaRPr>
          </a:p>
        </p:txBody>
      </p:sp>
      <p:sp>
        <p:nvSpPr>
          <p:cNvPr id="7172" name="Line 2"/>
          <p:cNvSpPr/>
          <p:nvPr/>
        </p:nvSpPr>
        <p:spPr>
          <a:xfrm>
            <a:off x="2286000" y="1738948"/>
            <a:ext cx="7546975" cy="0"/>
          </a:xfrm>
          <a:prstGeom prst="line">
            <a:avLst/>
          </a:prstGeom>
          <a:ln w="3175" cap="flat" cmpd="sng">
            <a:solidFill>
              <a:schemeClr val="tx1"/>
            </a:solidFill>
            <a:prstDash val="sysDot"/>
            <a:miter/>
            <a:headEnd type="oval" w="med" len="med"/>
            <a:tailEnd type="oval" w="med" len="med"/>
          </a:ln>
        </p:spPr>
      </p:sp>
      <p:sp>
        <p:nvSpPr>
          <p:cNvPr id="7175" name="Rectangle 5"/>
          <p:cNvSpPr/>
          <p:nvPr/>
        </p:nvSpPr>
        <p:spPr>
          <a:xfrm>
            <a:off x="8528050" y="114903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085263" y="1284605"/>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9492933" y="132842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3" name="Text Box 3"/>
          <p:cNvSpPr/>
          <p:nvPr/>
        </p:nvSpPr>
        <p:spPr>
          <a:xfrm>
            <a:off x="2249488" y="926465"/>
            <a:ext cx="2646680" cy="70675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200" b="1" dirty="0">
                <a:latin typeface="Times New Roman" panose="02020603050405020304" pitchFamily="18" charset="0"/>
                <a:ea typeface="Microsoft YaHei" panose="020B0503020204020204" pitchFamily="34" charset="-122"/>
                <a:cs typeface="Times New Roman" panose="02020603050405020304" pitchFamily="18" charset="0"/>
              </a:rPr>
              <a:t>OBJECTIVE</a:t>
            </a:r>
            <a:r>
              <a:rPr lang="zh-CN" altLang="en-US" sz="4000" b="1" dirty="0">
                <a:ea typeface="Microsoft YaHei" panose="020B0503020204020204" pitchFamily="34" charset="-122"/>
              </a:rPr>
              <a:t> </a:t>
            </a:r>
            <a:endParaRPr lang="zh-CN" altLang="en-US" sz="1800" dirty="0">
              <a:latin typeface="Arial" panose="020B0604020202020204" pitchFamily="34" charset="0"/>
            </a:endParaRPr>
          </a:p>
        </p:txBody>
      </p:sp>
      <p:sp>
        <p:nvSpPr>
          <p:cNvPr id="3" name="Text Box 2"/>
          <p:cNvSpPr txBox="1"/>
          <p:nvPr/>
        </p:nvSpPr>
        <p:spPr>
          <a:xfrm>
            <a:off x="1842770" y="2404110"/>
            <a:ext cx="8512175" cy="2730500"/>
          </a:xfrm>
          <a:prstGeom prst="rect">
            <a:avLst/>
          </a:prstGeom>
          <a:noFill/>
        </p:spPr>
        <p:txBody>
          <a:bodyPr wrap="square" rtlCol="0" anchor="t">
            <a:noAutofit/>
          </a:bodyPr>
          <a:p>
            <a:pPr lvl="0" algn="just" eaLnBrk="1" hangingPunct="1">
              <a:lnSpc>
                <a:spcPct val="150000"/>
              </a:lnSpc>
              <a:buFont typeface="Wingdings" panose="05000000000000000000" charset="0"/>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The objective of using these technologies together in website development is to</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a:p>
            <a:pPr marL="285750" lvl="0" indent="-28575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 create visually appealing, interactive, and user-friendly websites that provide a seamless and engaging experience for visitors. </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a:p>
            <a:pPr marL="285750" lvl="0" indent="-28575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rPr>
              <a:t>Each of these languages complements the others to achieve a well-rounded and functional website.</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icrosoft YaHei Light" panose="020B0502040204020203"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6" name="组合 4"/>
          <p:cNvGrpSpPr/>
          <p:nvPr/>
        </p:nvGrpSpPr>
        <p:grpSpPr>
          <a:xfrm>
            <a:off x="0" y="0"/>
            <a:ext cx="12247563" cy="711200"/>
            <a:chOff x="0" y="0"/>
            <a:chExt cx="12247809" cy="711200"/>
          </a:xfrm>
        </p:grpSpPr>
        <p:sp>
          <p:nvSpPr>
            <p:cNvPr id="1127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1267" name="组合 11"/>
          <p:cNvGrpSpPr/>
          <p:nvPr/>
        </p:nvGrpSpPr>
        <p:grpSpPr>
          <a:xfrm>
            <a:off x="0" y="6146800"/>
            <a:ext cx="12239625" cy="711200"/>
            <a:chOff x="0" y="0"/>
            <a:chExt cx="12239224" cy="711200"/>
          </a:xfrm>
        </p:grpSpPr>
        <p:sp>
          <p:nvSpPr>
            <p:cNvPr id="1127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7"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1268" name="Text Box 17"/>
          <p:cNvSpPr/>
          <p:nvPr/>
        </p:nvSpPr>
        <p:spPr>
          <a:xfrm>
            <a:off x="1640205" y="1126808"/>
            <a:ext cx="4930140" cy="70675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4000" b="1" dirty="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TASK PERFORMED</a:t>
            </a:r>
            <a:endParaRPr lang="zh-CN" altLang="en-US" sz="4000" b="1" dirty="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pic>
        <p:nvPicPr>
          <p:cNvPr id="107" name="Picture 106"/>
          <p:cNvPicPr/>
          <p:nvPr/>
        </p:nvPicPr>
        <p:blipFill>
          <a:blip r:embed="rId1"/>
          <a:stretch>
            <a:fillRect/>
          </a:stretch>
        </p:blipFill>
        <p:spPr>
          <a:xfrm>
            <a:off x="2041525" y="1967230"/>
            <a:ext cx="10206355" cy="3917950"/>
          </a:xfrm>
          <a:prstGeom prst="rect">
            <a:avLst/>
          </a:prstGeom>
          <a:noFill/>
          <a:ln w="9525">
            <a:noFill/>
          </a:ln>
        </p:spPr>
      </p:pic>
      <p:sp>
        <p:nvSpPr>
          <p:cNvPr id="7172" name="Line 2"/>
          <p:cNvSpPr/>
          <p:nvPr/>
        </p:nvSpPr>
        <p:spPr>
          <a:xfrm flipV="1">
            <a:off x="1760220" y="1967230"/>
            <a:ext cx="8920480" cy="10795"/>
          </a:xfrm>
          <a:prstGeom prst="line">
            <a:avLst/>
          </a:prstGeom>
          <a:ln w="3175" cap="flat" cmpd="sng">
            <a:solidFill>
              <a:schemeClr val="tx1"/>
            </a:solidFill>
            <a:prstDash val="sysDot"/>
            <a:miter/>
            <a:headEnd type="oval" w="med" len="med"/>
            <a:tailEnd type="oval" w="med" len="med"/>
          </a:ln>
        </p:spPr>
      </p:sp>
      <p:sp>
        <p:nvSpPr>
          <p:cNvPr id="7175" name="Rectangle 5"/>
          <p:cNvSpPr/>
          <p:nvPr/>
        </p:nvSpPr>
        <p:spPr>
          <a:xfrm>
            <a:off x="9375775" y="137636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932988" y="1511935"/>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10340658" y="155575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组合 4"/>
          <p:cNvGrpSpPr/>
          <p:nvPr/>
        </p:nvGrpSpPr>
        <p:grpSpPr>
          <a:xfrm>
            <a:off x="0" y="0"/>
            <a:ext cx="12247563" cy="711200"/>
            <a:chOff x="0" y="0"/>
            <a:chExt cx="12247809" cy="711200"/>
          </a:xfrm>
        </p:grpSpPr>
        <p:sp>
          <p:nvSpPr>
            <p:cNvPr id="1230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2291" name="组合 11"/>
          <p:cNvGrpSpPr/>
          <p:nvPr/>
        </p:nvGrpSpPr>
        <p:grpSpPr>
          <a:xfrm>
            <a:off x="0" y="6146800"/>
            <a:ext cx="12239625" cy="711200"/>
            <a:chOff x="0" y="0"/>
            <a:chExt cx="12239224" cy="711200"/>
          </a:xfrm>
        </p:grpSpPr>
        <p:sp>
          <p:nvSpPr>
            <p:cNvPr id="1230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7"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2292" name="AutoShape 2"/>
          <p:cNvSpPr/>
          <p:nvPr/>
        </p:nvSpPr>
        <p:spPr>
          <a:xfrm>
            <a:off x="433705" y="1078865"/>
            <a:ext cx="1975485" cy="1269365"/>
          </a:xfrm>
          <a:prstGeom prst="roundRect">
            <a:avLst>
              <a:gd name="adj" fmla="val 16667"/>
            </a:avLst>
          </a:prstGeom>
          <a:solidFill>
            <a:srgbClr val="D7CAD9">
              <a:alpha val="59999"/>
            </a:srgbClr>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2293" name="Text Box 3"/>
          <p:cNvSpPr/>
          <p:nvPr/>
        </p:nvSpPr>
        <p:spPr>
          <a:xfrm>
            <a:off x="748665" y="1458595"/>
            <a:ext cx="1323340" cy="5099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dirty="0">
                <a:latin typeface="Times New Roman" panose="02020603050405020304" pitchFamily="18" charset="0"/>
                <a:cs typeface="Times New Roman" panose="02020603050405020304" pitchFamily="18" charset="0"/>
              </a:rPr>
              <a:t> HTML</a:t>
            </a:r>
            <a:endParaRPr lang="en-US" altLang="zh-CN" dirty="0">
              <a:latin typeface="Times New Roman" panose="02020603050405020304" pitchFamily="18" charset="0"/>
              <a:cs typeface="Times New Roman" panose="02020603050405020304" pitchFamily="18" charset="0"/>
            </a:endParaRPr>
          </a:p>
        </p:txBody>
      </p:sp>
      <p:sp>
        <p:nvSpPr>
          <p:cNvPr id="12301" name="Text Box 11"/>
          <p:cNvSpPr/>
          <p:nvPr/>
        </p:nvSpPr>
        <p:spPr>
          <a:xfrm>
            <a:off x="2035175" y="3978275"/>
            <a:ext cx="7954645" cy="2879725"/>
          </a:xfrm>
          <a:prstGeom prst="rect">
            <a:avLst/>
          </a:prstGeom>
          <a:noFill/>
          <a:ln w="9525">
            <a:noFill/>
          </a:ln>
        </p:spPr>
        <p:txBody>
          <a:bodyPr>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Ø"/>
            </a:pP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p:txBody>
      </p:sp>
      <p:sp>
        <p:nvSpPr>
          <p:cNvPr id="4" name="Text Box 3"/>
          <p:cNvSpPr txBox="1"/>
          <p:nvPr/>
        </p:nvSpPr>
        <p:spPr>
          <a:xfrm>
            <a:off x="1005840" y="3797935"/>
            <a:ext cx="9879965" cy="1532890"/>
          </a:xfrm>
          <a:prstGeom prst="rect">
            <a:avLst/>
          </a:prstGeom>
          <a:noFill/>
        </p:spPr>
        <p:txBody>
          <a:bodyPr wrap="square" rtlCol="0" anchor="t">
            <a:noAutofit/>
          </a:bodyPr>
          <a:p>
            <a:pPr algn="just"/>
            <a:r>
              <a:rPr lang="en-US" sz="1600">
                <a:latin typeface="Times New Roman" panose="02020603050405020304" pitchFamily="18" charset="0"/>
                <a:cs typeface="Times New Roman" panose="02020603050405020304" pitchFamily="18" charset="0"/>
              </a:rPr>
              <a:t>In Our Project , Start by creating the structure of the webpage using HTML. Elements like buttons for play, pause, next, previous, song progress bar, etc.</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Include an audio element to play the music. We set the source of the audio element to our music files.</a:t>
            </a:r>
            <a:endParaRPr lang="en-US" sz="1600">
              <a:latin typeface="Times New Roman" panose="02020603050405020304" pitchFamily="18" charset="0"/>
              <a:cs typeface="Times New Roman" panose="02020603050405020304" pitchFamily="18" charset="0"/>
            </a:endParaRPr>
          </a:p>
        </p:txBody>
      </p:sp>
      <p:pic>
        <p:nvPicPr>
          <p:cNvPr id="108" name="Picture 107"/>
          <p:cNvPicPr/>
          <p:nvPr/>
        </p:nvPicPr>
        <p:blipFill>
          <a:blip r:embed="rId1"/>
          <a:stretch>
            <a:fillRect/>
          </a:stretch>
        </p:blipFill>
        <p:spPr>
          <a:xfrm>
            <a:off x="11051540" y="974725"/>
            <a:ext cx="832485" cy="763270"/>
          </a:xfrm>
          <a:prstGeom prst="rect">
            <a:avLst/>
          </a:prstGeom>
          <a:noFill/>
          <a:ln w="9525">
            <a:noFill/>
          </a:ln>
        </p:spPr>
      </p:pic>
      <p:sp>
        <p:nvSpPr>
          <p:cNvPr id="5" name="Text Box 4"/>
          <p:cNvSpPr txBox="1"/>
          <p:nvPr/>
        </p:nvSpPr>
        <p:spPr>
          <a:xfrm>
            <a:off x="2811780" y="1354455"/>
            <a:ext cx="7178675" cy="2520315"/>
          </a:xfrm>
          <a:prstGeom prst="rect">
            <a:avLst/>
          </a:prstGeom>
          <a:noFill/>
        </p:spPr>
        <p:txBody>
          <a:bodyPr wrap="square" rtlCol="0" anchor="t">
            <a:noAutofit/>
          </a:bodyPr>
          <a:p>
            <a:pPr lvl="0"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HTML stands for Hyper Text Markup Language</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HTML is the standard markup language for creating Web pages</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HTML describes the structure of a Web page</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HTML consists of a series of elements</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sym typeface="+mn-ea"/>
              </a:rPr>
              <a:t>HTML elements tell the browser how to display the content </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algn="just">
              <a:lnSpc>
                <a:spcPct val="150000"/>
              </a:lnSpc>
            </a:pPr>
            <a:endParaRPr lang="en-US" sz="1600">
              <a:latin typeface="Times New Roman" panose="02020603050405020304" pitchFamily="18" charset="0"/>
              <a:cs typeface="Times New Roman" panose="02020603050405020304" pitchFamily="18" charset="0"/>
            </a:endParaRPr>
          </a:p>
          <a:p>
            <a:pPr algn="just">
              <a:lnSpc>
                <a:spcPct val="150000"/>
              </a:lnSpc>
            </a:pP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4"/>
          <p:cNvGrpSpPr/>
          <p:nvPr/>
        </p:nvGrpSpPr>
        <p:grpSpPr>
          <a:xfrm>
            <a:off x="0" y="0"/>
            <a:ext cx="12247563" cy="711200"/>
            <a:chOff x="0" y="0"/>
            <a:chExt cx="12247809" cy="711200"/>
          </a:xfrm>
        </p:grpSpPr>
        <p:sp>
          <p:nvSpPr>
            <p:cNvPr id="1537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5363" name="组合 11"/>
          <p:cNvGrpSpPr/>
          <p:nvPr/>
        </p:nvGrpSpPr>
        <p:grpSpPr>
          <a:xfrm>
            <a:off x="0" y="6146800"/>
            <a:ext cx="12239625" cy="711200"/>
            <a:chOff x="0" y="0"/>
            <a:chExt cx="12239224" cy="711200"/>
          </a:xfrm>
        </p:grpSpPr>
        <p:sp>
          <p:nvSpPr>
            <p:cNvPr id="1537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536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295" name="AutoShape 5"/>
          <p:cNvSpPr/>
          <p:nvPr/>
        </p:nvSpPr>
        <p:spPr>
          <a:xfrm>
            <a:off x="310515" y="1078865"/>
            <a:ext cx="1947545" cy="1217295"/>
          </a:xfrm>
          <a:prstGeom prst="roundRect">
            <a:avLst>
              <a:gd name="adj" fmla="val 16667"/>
            </a:avLst>
          </a:prstGeom>
          <a:solidFill>
            <a:srgbClr val="EEEF99"/>
          </a:solidFill>
          <a:ln w="9525">
            <a:noFill/>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solidFill>
                <a:schemeClr val="bg1"/>
              </a:solidFill>
            </a:endParaRPr>
          </a:p>
        </p:txBody>
      </p:sp>
      <p:sp>
        <p:nvSpPr>
          <p:cNvPr id="12296" name="Text Box 6"/>
          <p:cNvSpPr/>
          <p:nvPr/>
        </p:nvSpPr>
        <p:spPr>
          <a:xfrm>
            <a:off x="696595" y="1430020"/>
            <a:ext cx="1366520" cy="45275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dirty="0">
                <a:latin typeface="Arial" panose="020B0604020202020204" pitchFamily="34" charset="0"/>
              </a:rPr>
              <a:t>CSS</a:t>
            </a:r>
            <a:endParaRPr lang="en-US" altLang="zh-CN" dirty="0">
              <a:latin typeface="Arial" panose="020B0604020202020204" pitchFamily="34" charset="0"/>
            </a:endParaRPr>
          </a:p>
        </p:txBody>
      </p:sp>
      <p:sp>
        <p:nvSpPr>
          <p:cNvPr id="12301" name="Text Box 11"/>
          <p:cNvSpPr/>
          <p:nvPr/>
        </p:nvSpPr>
        <p:spPr>
          <a:xfrm>
            <a:off x="2606040" y="1498600"/>
            <a:ext cx="7954645" cy="2230120"/>
          </a:xfrm>
          <a:prstGeom prst="rect">
            <a:avLst/>
          </a:prstGeom>
          <a:noFill/>
          <a:ln w="9525">
            <a:noFill/>
          </a:ln>
        </p:spPr>
        <p:txBody>
          <a:bodyPr>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CSS stands for Cascading Style Sheets</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CSS describes how HTML elements are to be displayed on screen, paper, or in other media</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CSS saves a lot of work. It can control the layout of multiple web pages all at once</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a:p>
            <a:pPr lvl="0" algn="just" eaLnBrk="1" hangingPunct="1">
              <a:lnSpc>
                <a:spcPct val="150000"/>
              </a:lnSpc>
              <a:buFont typeface="Wingdings" panose="05000000000000000000" charset="0"/>
              <a:buChar char="Ø"/>
            </a:pPr>
            <a:r>
              <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rPr>
              <a:t>External stylesheets are stored in CSS files</a:t>
            </a:r>
            <a:endParaRPr lang="zh-CN" altLang="en-US" sz="1600" dirty="0">
              <a:latin typeface="Times New Roman" panose="02020603050405020304" pitchFamily="18" charset="0"/>
              <a:ea typeface="Microsoft YaHei Light" panose="020B0502040204020203" pitchFamily="34" charset="-122"/>
              <a:cs typeface="Times New Roman" panose="02020603050405020304" pitchFamily="18" charset="0"/>
            </a:endParaRPr>
          </a:p>
        </p:txBody>
      </p:sp>
      <p:sp>
        <p:nvSpPr>
          <p:cNvPr id="2" name="Text Box 1"/>
          <p:cNvSpPr txBox="1"/>
          <p:nvPr/>
        </p:nvSpPr>
        <p:spPr>
          <a:xfrm>
            <a:off x="1364615" y="3879850"/>
            <a:ext cx="9462135" cy="829945"/>
          </a:xfrm>
          <a:prstGeom prst="rect">
            <a:avLst/>
          </a:prstGeom>
          <a:noFill/>
        </p:spPr>
        <p:txBody>
          <a:bodyPr wrap="square" rtlCol="0" anchor="t">
            <a:spAutoFit/>
          </a:bodyPr>
          <a:p>
            <a:pPr algn="just"/>
            <a:r>
              <a:rPr lang="en-US" sz="1600">
                <a:latin typeface="Times New Roman" panose="02020603050405020304" pitchFamily="18" charset="0"/>
                <a:cs typeface="Times New Roman" panose="02020603050405020304" pitchFamily="18" charset="0"/>
              </a:rPr>
              <a:t>We used CSS to style our webpage. To design the buttons, progress bars, background, and overall layout of the     music player.</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Make it visually appealing by adding colors, fonts, and layout styles to enhance the user experience.</a:t>
            </a:r>
            <a:endParaRPr lang="en-US" sz="1600">
              <a:latin typeface="Times New Roman" panose="02020603050405020304" pitchFamily="18" charset="0"/>
              <a:cs typeface="Times New Roman" panose="02020603050405020304" pitchFamily="18" charset="0"/>
            </a:endParaRPr>
          </a:p>
        </p:txBody>
      </p:sp>
      <p:pic>
        <p:nvPicPr>
          <p:cNvPr id="109" name="Picture 108"/>
          <p:cNvPicPr/>
          <p:nvPr/>
        </p:nvPicPr>
        <p:blipFill>
          <a:blip r:embed="rId1"/>
          <a:stretch>
            <a:fillRect/>
          </a:stretch>
        </p:blipFill>
        <p:spPr>
          <a:xfrm>
            <a:off x="10547350" y="876300"/>
            <a:ext cx="1644650" cy="9017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5892</Words>
  <Application>WPS Presentation</Application>
  <PresentationFormat>宽屏</PresentationFormat>
  <Paragraphs>166</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Calibri Light</vt:lpstr>
      <vt:lpstr>Calibri</vt:lpstr>
      <vt:lpstr>Microsoft YaHei Light</vt:lpstr>
      <vt:lpstr>Microsoft YaHei</vt:lpstr>
      <vt:lpstr>DokChampa</vt:lpstr>
      <vt:lpstr>Microsoft Sans Serif</vt:lpstr>
      <vt:lpstr>Arial Unicode MS</vt:lpstr>
      <vt:lpstr>Times New Roman</vt:lpstr>
      <vt:lpstr>Palatino Linotype</vt:lpstr>
      <vt:lpstr>Microsoft Himalaya</vt:lpstr>
      <vt:lpstr>Wingdings</vt:lpstr>
      <vt:lpstr>Microsoft JhengHei</vt:lpstr>
      <vt:lpstr>Microsoft JhengHei Light</vt:lpstr>
      <vt:lpstr>Office Theme</vt:lpstr>
      <vt:lpstr>RAJEEV INSTITUTE OF TECGNOLOGY                        HASSAN- 573201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WPS_1640360086</cp:lastModifiedBy>
  <cp:revision>48</cp:revision>
  <dcterms:created xsi:type="dcterms:W3CDTF">2014-12-14T05:50:00Z</dcterms:created>
  <dcterms:modified xsi:type="dcterms:W3CDTF">2024-05-26T10:05:25Z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83FA381902C24B9687A163556AE5EA4E_13</vt:lpwstr>
  </property>
</Properties>
</file>