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64" r:id="rId4"/>
    <p:sldId id="266" r:id="rId5"/>
    <p:sldId id="267" r:id="rId6"/>
    <p:sldId id="268" r:id="rId7"/>
    <p:sldId id="269" r:id="rId8"/>
    <p:sldId id="270" r:id="rId9"/>
    <p:sldId id="272" r:id="rId10"/>
    <p:sldId id="271" r:id="rId11"/>
    <p:sldId id="273" r:id="rId12"/>
    <p:sldId id="274" r:id="rId13"/>
    <p:sldId id="275" r:id="rId14"/>
    <p:sldId id="276" r:id="rId15"/>
    <p:sldId id="277" r:id="rId16"/>
    <p:sldId id="281" r:id="rId17"/>
    <p:sldId id="285" r:id="rId18"/>
    <p:sldId id="278" r:id="rId19"/>
    <p:sldId id="282" r:id="rId20"/>
    <p:sldId id="286" r:id="rId21"/>
    <p:sldId id="287" r:id="rId22"/>
    <p:sldId id="289" r:id="rId23"/>
    <p:sldId id="279" r:id="rId24"/>
    <p:sldId id="292" r:id="rId25"/>
    <p:sldId id="293" r:id="rId26"/>
    <p:sldId id="294" r:id="rId27"/>
    <p:sldId id="288" r:id="rId28"/>
    <p:sldId id="290" r:id="rId29"/>
    <p:sldId id="295" r:id="rId30"/>
    <p:sldId id="29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620"/>
    <a:srgbClr val="02535E"/>
    <a:srgbClr val="CAEA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0" autoAdjust="0"/>
    <p:restoredTop sz="78277" autoAdjust="0"/>
  </p:normalViewPr>
  <p:slideViewPr>
    <p:cSldViewPr snapToGrid="0">
      <p:cViewPr varScale="1">
        <p:scale>
          <a:sx n="67" d="100"/>
          <a:sy n="67" d="100"/>
        </p:scale>
        <p:origin x="1315" y="67"/>
      </p:cViewPr>
      <p:guideLst/>
    </p:cSldViewPr>
  </p:slideViewPr>
  <p:outlineViewPr>
    <p:cViewPr>
      <p:scale>
        <a:sx n="33" d="100"/>
        <a:sy n="33" d="100"/>
      </p:scale>
      <p:origin x="0" y="-1243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IN"/>
              <a:t>ML Model Results with Standardization</a:t>
            </a:r>
          </a:p>
        </c:rich>
      </c:tx>
      <c:layout>
        <c:manualLayout>
          <c:xMode val="edge"/>
          <c:yMode val="edge"/>
          <c:x val="0.42207094213317192"/>
          <c:y val="7.708978182529482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879818119875492"/>
          <c:y val="7.584629047540245E-2"/>
          <c:w val="0.80096097414052747"/>
          <c:h val="0.56900867918796205"/>
        </c:manualLayout>
      </c:layout>
      <c:lineChart>
        <c:grouping val="standard"/>
        <c:varyColors val="0"/>
        <c:ser>
          <c:idx val="1"/>
          <c:order val="1"/>
          <c:tx>
            <c:strRef>
              <c:f>Sheet2!$G$3</c:f>
              <c:strCache>
                <c:ptCount val="1"/>
                <c:pt idx="0">
                  <c:v>Metric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Sheet2!$F$4:$F$13</c:f>
              <c:strCache>
                <c:ptCount val="5"/>
                <c:pt idx="0">
                  <c:v>Linear</c:v>
                </c:pt>
                <c:pt idx="1">
                  <c:v>SVM</c:v>
                </c:pt>
                <c:pt idx="2">
                  <c:v>KNN</c:v>
                </c:pt>
                <c:pt idx="3">
                  <c:v>RandomForest</c:v>
                </c:pt>
                <c:pt idx="4">
                  <c:v>XGBoost</c:v>
                </c:pt>
              </c:strCache>
            </c:strRef>
          </c:cat>
          <c:val>
            <c:numRef>
              <c:f>Sheet2!$G$4:$G$13</c:f>
            </c:numRef>
          </c:val>
          <c:smooth val="0"/>
          <c:extLst>
            <c:ext xmlns:c16="http://schemas.microsoft.com/office/drawing/2014/chart" uri="{C3380CC4-5D6E-409C-BE32-E72D297353CC}">
              <c16:uniqueId val="{00000000-67F6-4AB5-AA0E-5F60CB559148}"/>
            </c:ext>
          </c:extLst>
        </c:ser>
        <c:ser>
          <c:idx val="2"/>
          <c:order val="2"/>
          <c:tx>
            <c:strRef>
              <c:f>Sheet2!$H$3</c:f>
              <c:strCache>
                <c:ptCount val="1"/>
                <c:pt idx="0">
                  <c:v>R2</c:v>
                </c:pt>
              </c:strCache>
            </c:strRef>
          </c:tx>
          <c:spPr>
            <a:ln w="28575" cap="flat">
              <a:solidFill>
                <a:srgbClr val="FF0000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tx1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3741394630366727E-2"/>
                  <c:y val="-8.18317399444244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67F6-4AB5-AA0E-5F60CB559148}"/>
                </c:ext>
              </c:extLst>
            </c:dLbl>
            <c:dLbl>
              <c:idx val="1"/>
              <c:layout>
                <c:manualLayout>
                  <c:x val="8.5402358164209068E-3"/>
                  <c:y val="1.37716044697130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67F6-4AB5-AA0E-5F60CB5591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Sheet2!$F$4:$F$13</c:f>
              <c:strCache>
                <c:ptCount val="5"/>
                <c:pt idx="0">
                  <c:v>Linear</c:v>
                </c:pt>
                <c:pt idx="1">
                  <c:v>SVM</c:v>
                </c:pt>
                <c:pt idx="2">
                  <c:v>KNN</c:v>
                </c:pt>
                <c:pt idx="3">
                  <c:v>RandomForest</c:v>
                </c:pt>
                <c:pt idx="4">
                  <c:v>XGBoost</c:v>
                </c:pt>
              </c:strCache>
            </c:strRef>
          </c:cat>
          <c:val>
            <c:numRef>
              <c:f>Sheet2!$H$4:$H$13</c:f>
              <c:numCache>
                <c:formatCode>0.00</c:formatCode>
                <c:ptCount val="5"/>
                <c:pt idx="0">
                  <c:v>0.62409999999999999</c:v>
                </c:pt>
                <c:pt idx="1">
                  <c:v>0.62949900000000003</c:v>
                </c:pt>
                <c:pt idx="2">
                  <c:v>0.78122499999999995</c:v>
                </c:pt>
                <c:pt idx="3">
                  <c:v>0.82731699999999997</c:v>
                </c:pt>
                <c:pt idx="4">
                  <c:v>0.80187299999999995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7F6-4AB5-AA0E-5F60CB559148}"/>
            </c:ext>
          </c:extLst>
        </c:ser>
        <c:ser>
          <c:idx val="3"/>
          <c:order val="3"/>
          <c:tx>
            <c:strRef>
              <c:f>Sheet2!$I$3</c:f>
              <c:strCache>
                <c:ptCount val="1"/>
                <c:pt idx="0">
                  <c:v>Adjusted R2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5720915576832919E-2"/>
                  <c:y val="-1.39232582493414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67F6-4AB5-AA0E-5F60CB559148}"/>
                </c:ext>
              </c:extLst>
            </c:dLbl>
            <c:dLbl>
              <c:idx val="1"/>
              <c:layout>
                <c:manualLayout>
                  <c:x val="1.0717048157013701E-2"/>
                  <c:y val="1.32979873648633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7F6-4AB5-AA0E-5F60CB559148}"/>
                </c:ext>
              </c:extLst>
            </c:dLbl>
            <c:dLbl>
              <c:idx val="2"/>
              <c:layout>
                <c:manualLayout>
                  <c:x val="-2.5720915576832881E-2"/>
                  <c:y val="-2.176734740389987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67F6-4AB5-AA0E-5F60CB559148}"/>
                </c:ext>
              </c:extLst>
            </c:dLbl>
            <c:dLbl>
              <c:idx val="4"/>
              <c:layout>
                <c:manualLayout>
                  <c:x val="-1.5705769007942051E-2"/>
                  <c:y val="-1.90942237574362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B22-413B-9B8F-B9AF27D9BA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Sheet2!$F$4:$F$13</c:f>
              <c:strCache>
                <c:ptCount val="5"/>
                <c:pt idx="0">
                  <c:v>Linear</c:v>
                </c:pt>
                <c:pt idx="1">
                  <c:v>SVM</c:v>
                </c:pt>
                <c:pt idx="2">
                  <c:v>KNN</c:v>
                </c:pt>
                <c:pt idx="3">
                  <c:v>RandomForest</c:v>
                </c:pt>
                <c:pt idx="4">
                  <c:v>XGBoost</c:v>
                </c:pt>
              </c:strCache>
            </c:strRef>
          </c:cat>
          <c:val>
            <c:numRef>
              <c:f>Sheet2!$I$4:$I$13</c:f>
              <c:numCache>
                <c:formatCode>0.00</c:formatCode>
                <c:ptCount val="5"/>
                <c:pt idx="0">
                  <c:v>0.38290000000000002</c:v>
                </c:pt>
                <c:pt idx="1">
                  <c:v>0.38955200000000001</c:v>
                </c:pt>
                <c:pt idx="2">
                  <c:v>0.60807100000000003</c:v>
                </c:pt>
                <c:pt idx="3">
                  <c:v>0.68094299999999996</c:v>
                </c:pt>
                <c:pt idx="4">
                  <c:v>0.64281200000000005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7F6-4AB5-AA0E-5F60CB559148}"/>
            </c:ext>
          </c:extLst>
        </c:ser>
        <c:ser>
          <c:idx val="4"/>
          <c:order val="4"/>
          <c:tx>
            <c:strRef>
              <c:f>Sheet2!$J$3</c:f>
              <c:strCache>
                <c:ptCount val="1"/>
                <c:pt idx="0">
                  <c:v>MAE</c:v>
                </c:pt>
              </c:strCache>
            </c:strRef>
          </c:tx>
          <c:spPr>
            <a:ln w="28575" cap="rnd">
              <a:solidFill>
                <a:srgbClr val="7030A0">
                  <a:alpha val="53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1.0717048157013701E-3"/>
                  <c:y val="-1.39232582493413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67F6-4AB5-AA0E-5F60CB559148}"/>
                </c:ext>
              </c:extLst>
            </c:dLbl>
            <c:dLbl>
              <c:idx val="1"/>
              <c:layout>
                <c:manualLayout>
                  <c:x val="-8.5736385256109608E-3"/>
                  <c:y val="-1.75379253652545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7F6-4AB5-AA0E-5F60CB5591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Sheet2!$F$4:$F$13</c:f>
              <c:strCache>
                <c:ptCount val="5"/>
                <c:pt idx="0">
                  <c:v>Linear</c:v>
                </c:pt>
                <c:pt idx="1">
                  <c:v>SVM</c:v>
                </c:pt>
                <c:pt idx="2">
                  <c:v>KNN</c:v>
                </c:pt>
                <c:pt idx="3">
                  <c:v>RandomForest</c:v>
                </c:pt>
                <c:pt idx="4">
                  <c:v>XGBoost</c:v>
                </c:pt>
              </c:strCache>
            </c:strRef>
          </c:cat>
          <c:val>
            <c:numRef>
              <c:f>Sheet2!$J$4:$J$13</c:f>
              <c:numCache>
                <c:formatCode>0.00</c:formatCode>
                <c:ptCount val="5"/>
                <c:pt idx="0">
                  <c:v>0.44400000000000001</c:v>
                </c:pt>
                <c:pt idx="1">
                  <c:v>0.42707200000000001</c:v>
                </c:pt>
                <c:pt idx="2">
                  <c:v>0.29959999999999998</c:v>
                </c:pt>
                <c:pt idx="3">
                  <c:v>0.263154</c:v>
                </c:pt>
                <c:pt idx="4">
                  <c:v>0.297877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7F6-4AB5-AA0E-5F60CB559148}"/>
            </c:ext>
          </c:extLst>
        </c:ser>
        <c:ser>
          <c:idx val="5"/>
          <c:order val="5"/>
          <c:tx>
            <c:strRef>
              <c:f>Sheet2!$K$3</c:f>
              <c:strCache>
                <c:ptCount val="1"/>
                <c:pt idx="0">
                  <c:v>MSE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1.5003867419819142E-2"/>
                  <c:y val="1.907972100176047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7F6-4AB5-AA0E-5F60CB559148}"/>
                </c:ext>
              </c:extLst>
            </c:dLbl>
            <c:dLbl>
              <c:idx val="1"/>
              <c:layout>
                <c:manualLayout>
                  <c:x val="-5.2513535969367135E-2"/>
                  <c:y val="2.10069655473928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7F6-4AB5-AA0E-5F60CB5591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Sheet2!$F$4:$F$13</c:f>
              <c:strCache>
                <c:ptCount val="5"/>
                <c:pt idx="0">
                  <c:v>Linear</c:v>
                </c:pt>
                <c:pt idx="1">
                  <c:v>SVM</c:v>
                </c:pt>
                <c:pt idx="2">
                  <c:v>KNN</c:v>
                </c:pt>
                <c:pt idx="3">
                  <c:v>RandomForest</c:v>
                </c:pt>
                <c:pt idx="4">
                  <c:v>XGBoost</c:v>
                </c:pt>
              </c:strCache>
            </c:strRef>
          </c:cat>
          <c:val>
            <c:numRef>
              <c:f>Sheet2!$K$4:$K$13</c:f>
              <c:numCache>
                <c:formatCode>0.00</c:formatCode>
                <c:ptCount val="5"/>
                <c:pt idx="0">
                  <c:v>0.36570000000000003</c:v>
                </c:pt>
                <c:pt idx="1">
                  <c:v>0.36046400000000001</c:v>
                </c:pt>
                <c:pt idx="2">
                  <c:v>0.21284800000000001</c:v>
                </c:pt>
                <c:pt idx="3">
                  <c:v>0.16800499999999999</c:v>
                </c:pt>
                <c:pt idx="4">
                  <c:v>0.19275900000000001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7F6-4AB5-AA0E-5F60CB559148}"/>
            </c:ext>
          </c:extLst>
        </c:ser>
        <c:ser>
          <c:idx val="6"/>
          <c:order val="6"/>
          <c:tx>
            <c:strRef>
              <c:f>Sheet2!$L$3</c:f>
              <c:strCache>
                <c:ptCount val="1"/>
                <c:pt idx="0">
                  <c:v>RMSE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dPt>
            <c:idx val="4"/>
            <c:marker>
              <c:symbol val="none"/>
            </c:marker>
            <c:bubble3D val="0"/>
            <c:spPr>
              <a:ln w="28575" cap="rnd">
                <a:solidFill>
                  <a:srgbClr val="00B05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67F6-4AB5-AA0E-5F60CB559148}"/>
              </c:ext>
            </c:extLst>
          </c:dPt>
          <c:dLbls>
            <c:dLbl>
              <c:idx val="0"/>
              <c:layout>
                <c:manualLayout>
                  <c:x val="-1.60129421557892E-2"/>
                  <c:y val="2.37510279984907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67F6-4AB5-AA0E-5F60CB559148}"/>
                </c:ext>
              </c:extLst>
            </c:dLbl>
            <c:dLbl>
              <c:idx val="2"/>
              <c:layout>
                <c:manualLayout>
                  <c:x val="-5.3585240785069292E-3"/>
                  <c:y val="2.4861454638657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67F6-4AB5-AA0E-5F60CB559148}"/>
                </c:ext>
              </c:extLst>
            </c:dLbl>
            <c:dLbl>
              <c:idx val="3"/>
              <c:layout>
                <c:manualLayout>
                  <c:x val="-1.500386741981918E-2"/>
                  <c:y val="-2.13924144565193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67F6-4AB5-AA0E-5F60CB5591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Sheet2!$F$4:$F$13</c:f>
              <c:strCache>
                <c:ptCount val="5"/>
                <c:pt idx="0">
                  <c:v>Linear</c:v>
                </c:pt>
                <c:pt idx="1">
                  <c:v>SVM</c:v>
                </c:pt>
                <c:pt idx="2">
                  <c:v>KNN</c:v>
                </c:pt>
                <c:pt idx="3">
                  <c:v>RandomForest</c:v>
                </c:pt>
                <c:pt idx="4">
                  <c:v>XGBoost</c:v>
                </c:pt>
              </c:strCache>
            </c:strRef>
          </c:cat>
          <c:val>
            <c:numRef>
              <c:f>Sheet2!$L$4:$L$13</c:f>
              <c:numCache>
                <c:formatCode>0.00</c:formatCode>
                <c:ptCount val="5"/>
                <c:pt idx="0">
                  <c:v>0.60470000000000002</c:v>
                </c:pt>
                <c:pt idx="1">
                  <c:v>0.60038599999999998</c:v>
                </c:pt>
                <c:pt idx="2">
                  <c:v>0.46135399999999999</c:v>
                </c:pt>
                <c:pt idx="3">
                  <c:v>0.40988400000000003</c:v>
                </c:pt>
                <c:pt idx="4">
                  <c:v>0.43904399999999999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7F6-4AB5-AA0E-5F60CB559148}"/>
            </c:ext>
          </c:extLst>
        </c:ser>
        <c:ser>
          <c:idx val="7"/>
          <c:order val="7"/>
          <c:tx>
            <c:strRef>
              <c:f>Sheet2!$M$3</c:f>
              <c:strCache>
                <c:ptCount val="1"/>
                <c:pt idx="0">
                  <c:v>Percentage Error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7501301839588691E-2"/>
                  <c:y val="-1.91166465742368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7F6-4AB5-AA0E-5F60CB559148}"/>
                </c:ext>
              </c:extLst>
            </c:dLbl>
            <c:dLbl>
              <c:idx val="1"/>
              <c:layout>
                <c:manualLayout>
                  <c:x val="-1.0679497642483033E-2"/>
                  <c:y val="-5.1454536339481443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7F6-4AB5-AA0E-5F60CB559148}"/>
                </c:ext>
              </c:extLst>
            </c:dLbl>
            <c:dLbl>
              <c:idx val="2"/>
              <c:layout>
                <c:manualLayout>
                  <c:x val="-6.4302288942082201E-3"/>
                  <c:y val="-1.81459414404774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7F6-4AB5-AA0E-5F60CB559148}"/>
                </c:ext>
              </c:extLst>
            </c:dLbl>
            <c:dLbl>
              <c:idx val="3"/>
              <c:layout>
                <c:manualLayout>
                  <c:x val="-8.5736385256109608E-3"/>
                  <c:y val="2.29342100930252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7F6-4AB5-AA0E-5F60CB5591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Sheet2!$F$4:$F$13</c:f>
              <c:strCache>
                <c:ptCount val="5"/>
                <c:pt idx="0">
                  <c:v>Linear</c:v>
                </c:pt>
                <c:pt idx="1">
                  <c:v>SVM</c:v>
                </c:pt>
                <c:pt idx="2">
                  <c:v>KNN</c:v>
                </c:pt>
                <c:pt idx="3">
                  <c:v>RandomForest</c:v>
                </c:pt>
                <c:pt idx="4">
                  <c:v>XGBoost</c:v>
                </c:pt>
              </c:strCache>
            </c:strRef>
          </c:cat>
          <c:val>
            <c:numRef>
              <c:f>Sheet2!$M$4:$M$13</c:f>
              <c:numCache>
                <c:formatCode>0.00</c:formatCode>
                <c:ptCount val="5"/>
                <c:pt idx="0">
                  <c:v>0.67927000000000004</c:v>
                </c:pt>
                <c:pt idx="1">
                  <c:v>0.66476000000000002</c:v>
                </c:pt>
                <c:pt idx="2">
                  <c:v>0.472943</c:v>
                </c:pt>
                <c:pt idx="3">
                  <c:v>0.40035199999999999</c:v>
                </c:pt>
                <c:pt idx="4">
                  <c:v>0.50022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7F6-4AB5-AA0E-5F60CB559148}"/>
            </c:ext>
          </c:extLst>
        </c:ser>
        <c:ser>
          <c:idx val="8"/>
          <c:order val="8"/>
          <c:tx>
            <c:strRef>
              <c:f>Sheet2!$N$3</c:f>
              <c:strCache>
                <c:ptCount val="1"/>
                <c:pt idx="0">
                  <c:v>% error with sigmoid function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1.4945412678736586E-2"/>
                  <c:y val="-2.415020493964179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67F6-4AB5-AA0E-5F60CB559148}"/>
                </c:ext>
              </c:extLst>
            </c:dLbl>
            <c:dLbl>
              <c:idx val="1"/>
              <c:layout>
                <c:manualLayout>
                  <c:x val="-1.3877883201683974E-2"/>
                  <c:y val="-2.415020493964177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67F6-4AB5-AA0E-5F60CB559148}"/>
                </c:ext>
              </c:extLst>
            </c:dLbl>
            <c:dLbl>
              <c:idx val="2"/>
              <c:layout>
                <c:manualLayout>
                  <c:x val="6.4302288942081421E-3"/>
                  <c:y val="-2.372836969253953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7F6-4AB5-AA0E-5F60CB559148}"/>
                </c:ext>
              </c:extLst>
            </c:dLbl>
            <c:dLbl>
              <c:idx val="3"/>
              <c:layout>
                <c:manualLayout>
                  <c:x val="-2.0362391498326186E-2"/>
                  <c:y val="-2.717414809341646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67F6-4AB5-AA0E-5F60CB5591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Sheet2!$F$4:$F$13</c:f>
              <c:strCache>
                <c:ptCount val="5"/>
                <c:pt idx="0">
                  <c:v>Linear</c:v>
                </c:pt>
                <c:pt idx="1">
                  <c:v>SVM</c:v>
                </c:pt>
                <c:pt idx="2">
                  <c:v>KNN</c:v>
                </c:pt>
                <c:pt idx="3">
                  <c:v>RandomForest</c:v>
                </c:pt>
                <c:pt idx="4">
                  <c:v>XGBoost</c:v>
                </c:pt>
              </c:strCache>
            </c:strRef>
          </c:cat>
          <c:val>
            <c:numRef>
              <c:f>Sheet2!$N$4:$N$13</c:f>
              <c:numCache>
                <c:formatCode>0.00</c:formatCode>
                <c:ptCount val="5"/>
                <c:pt idx="0">
                  <c:v>0.75139999999999996</c:v>
                </c:pt>
                <c:pt idx="1">
                  <c:v>0.72107299999999996</c:v>
                </c:pt>
                <c:pt idx="2">
                  <c:v>0.54245500000000002</c:v>
                </c:pt>
                <c:pt idx="3">
                  <c:v>0.48526200000000003</c:v>
                </c:pt>
                <c:pt idx="4">
                  <c:v>0.58557000000000003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7F6-4AB5-AA0E-5F60CB559148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54092720"/>
        <c:axId val="195583532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Sheet2!$F$3</c15:sqref>
                        </c15:formulaRef>
                      </c:ext>
                    </c:extLst>
                    <c:strCache>
                      <c:ptCount val="1"/>
                      <c:pt idx="0">
                        <c:v>Method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0" i="0" u="none" strike="noStrik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defRPr>
                      </a:pPr>
                      <a:endParaRPr lang="en-US"/>
                    </a:p>
                  </c:txPr>
                  <c:dLblPos val="b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Sheet2!$F$4:$F$13</c15:sqref>
                        </c15:formulaRef>
                      </c:ext>
                    </c:extLst>
                    <c:strCache>
                      <c:ptCount val="5"/>
                      <c:pt idx="0">
                        <c:v>Linear</c:v>
                      </c:pt>
                      <c:pt idx="1">
                        <c:v>SVM</c:v>
                      </c:pt>
                      <c:pt idx="2">
                        <c:v>KNN</c:v>
                      </c:pt>
                      <c:pt idx="3">
                        <c:v>RandomForest</c:v>
                      </c:pt>
                      <c:pt idx="4">
                        <c:v>XGBoost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Sheet2!$F$4:$F$13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8-67F6-4AB5-AA0E-5F60CB559148}"/>
                  </c:ext>
                </c:extLst>
              </c15:ser>
            </c15:filteredLineSeries>
          </c:ext>
        </c:extLst>
      </c:lineChart>
      <c:catAx>
        <c:axId val="19540927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955835328"/>
        <c:crosses val="autoZero"/>
        <c:auto val="1"/>
        <c:lblAlgn val="ctr"/>
        <c:lblOffset val="100"/>
        <c:noMultiLvlLbl val="0"/>
      </c:catAx>
      <c:valAx>
        <c:axId val="1955835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Metric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9540927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</c:dTable>
      <c:spPr>
        <a:noFill/>
        <a:ln w="127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100000">
          <a:schemeClr val="bg1"/>
        </a:gs>
        <a:gs pos="100000">
          <a:schemeClr val="bg2">
            <a:shade val="98000"/>
            <a:satMod val="120000"/>
            <a:lumMod val="98000"/>
          </a:schemeClr>
        </a:gs>
      </a:gsLst>
      <a:path path="circle">
        <a:fillToRect l="50000" t="50000" r="100000" b="100000"/>
      </a:path>
    </a:gradFill>
    <a:ln w="12700">
      <a:solidFill>
        <a:schemeClr val="tx1"/>
      </a:solidFill>
    </a:ln>
    <a:effectLst/>
  </c:spPr>
  <c:txPr>
    <a:bodyPr/>
    <a:lstStyle/>
    <a:p>
      <a:pPr>
        <a:defRPr sz="1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9BCB5-B1F0-4CB1-9AFA-02CC2047F0A9}" type="datetimeFigureOut">
              <a:rPr lang="en-IN" smtClean="0"/>
              <a:t>13-08-2020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AEEE5-FBAC-42F7-974A-47E3EC4FAD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92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Major topics covered are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AEEE5-FBAC-42F7-974A-47E3EC4FAD43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839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Sigmoid function was used to find the percentage deviation allowed for each record separately.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avoid a fixed percentage deviation for every record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AEEE5-FBAC-42F7-974A-47E3EC4FAD43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1371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Least Absolute Shrinkage and Selection Operator -</a:t>
            </a:r>
            <a:r>
              <a:rPr lang="en-US" b="0" i="0" dirty="0">
                <a:effectLst/>
                <a:latin typeface="Roboto"/>
              </a:rPr>
              <a:t>In L1 regularization we try to minimize the objective function by adding a penalty term to the </a:t>
            </a:r>
            <a:r>
              <a:rPr lang="en-US" b="1" i="0" dirty="0">
                <a:effectLst/>
                <a:latin typeface="Roboto"/>
              </a:rPr>
              <a:t>sum of the absolute values of coefficients.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Search Results</a:t>
            </a: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Regression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coefficients are estimates of the unknown population parameters and describe the relationship between a predictor variable and the response. </a:t>
            </a:r>
          </a:p>
          <a:p>
            <a:endParaRPr lang="en-US" b="1" i="0" dirty="0">
              <a:effectLst/>
              <a:latin typeface="Roboto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AEEE5-FBAC-42F7-974A-47E3EC4FAD43}" type="slidenum">
              <a:rPr lang="en-IN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8486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Alpha indicates the regularization strength..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Higher the values of alpha, bigger is the penalty and therefore the magnitude of coefficients is reduced.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AEEE5-FBAC-42F7-974A-47E3EC4FAD43}" type="slidenum">
              <a:rPr lang="en-IN" smtClean="0"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4115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Support-vector machines (SVMs, also known as support-vector networks) 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main objective of SVM is to find the optimal hyperplane, a plane that linearly divides the n-dimensional data points into two components by maximizing the margin. In the case of regression, a margin of tolerance (epsilon) is set in approximation to the SVM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AEEE5-FBAC-42F7-974A-47E3EC4FAD43}" type="slidenum">
              <a:rPr lang="en-IN" smtClean="0"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5031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 </a:t>
            </a:r>
            <a:r>
              <a:rPr lang="en-IN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 then it takes the minimum</a:t>
            </a:r>
            <a:r>
              <a:rPr lang="en-IN" sz="18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distance of all points and classifies as the same class of the minimum distance data point. 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 k&gt;1 then it takes a list of K minimum distances of all data points. For regression, it takes the average of all values in the list.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AEEE5-FBAC-42F7-974A-47E3EC4FAD43}" type="slidenum">
              <a:rPr lang="en-IN" smtClean="0"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075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method where multiple learning algorithms combined to obtain predictive performance</a:t>
            </a:r>
          </a:p>
          <a:p>
            <a:endParaRPr lang="en-IN" sz="1800" dirty="0"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Adding </a:t>
            </a:r>
            <a:r>
              <a:rPr lang="en-IN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element of randomness that prevents overfitting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AEEE5-FBAC-42F7-974A-47E3EC4FAD43}" type="slidenum">
              <a:rPr lang="en-IN" smtClean="0"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4790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Roboto"/>
              </a:rPr>
              <a:t>Bagging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 is a way to decrease the variance in the prediction.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 by generating additional data for training from dataset using combinations with repetitions to produce multi-sets of the original data. 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Roboto"/>
            </a:endParaRPr>
          </a:p>
          <a:p>
            <a:r>
              <a:rPr lang="en-US" b="1" i="0" dirty="0">
                <a:solidFill>
                  <a:srgbClr val="222222"/>
                </a:solidFill>
                <a:effectLst/>
                <a:latin typeface="Roboto"/>
              </a:rPr>
              <a:t>Boosting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 is an iterative technique which adjusts the weight of an observation based on the last classification.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AEEE5-FBAC-42F7-974A-47E3EC4FAD43}" type="slidenum">
              <a:rPr lang="en-IN" smtClean="0"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1729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AEEE5-FBAC-42F7-974A-47E3EC4FAD43}" type="slidenum">
              <a:rPr lang="en-IN" smtClean="0"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5350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graph indicates how the model performs for different sets of feature combination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AEEE5-FBAC-42F7-974A-47E3EC4FAD43}" type="slidenum">
              <a:rPr lang="en-IN" smtClean="0"/>
              <a:t>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92213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This table showcases the combination of features in each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AEEE5-FBAC-42F7-974A-47E3EC4FAD43}" type="slidenum">
              <a:rPr lang="en-IN" smtClean="0"/>
              <a:t>26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256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the United States, house sales have grown by 34% in the last decade and reached a record high of 5.51 million units in 2019.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All three major categories of stakeholders (buyers, sellers, and real estate agents) in the real estate market could benefit from house price prediction.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AEEE5-FBAC-42F7-974A-47E3EC4FAD43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3460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Redfin Data include house characteristics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AEEE5-FBAC-42F7-974A-47E3EC4FAD43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2695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Columns with insignificant info are removed –</a:t>
            </a:r>
            <a:r>
              <a:rPr lang="en-US" b="1" dirty="0">
                <a:solidFill>
                  <a:srgbClr val="008080"/>
                </a:solidFill>
                <a:effectLst/>
              </a:rPr>
              <a:t>'SALE_TYPE'</a:t>
            </a:r>
            <a:r>
              <a:rPr lang="en-US" dirty="0"/>
              <a:t>,</a:t>
            </a:r>
            <a:r>
              <a:rPr lang="en-US" b="1" dirty="0">
                <a:solidFill>
                  <a:srgbClr val="008080"/>
                </a:solidFill>
                <a:effectLst/>
              </a:rPr>
              <a:t>'SOLD_DATE'</a:t>
            </a:r>
            <a:r>
              <a:rPr lang="en-US" dirty="0"/>
              <a:t>,</a:t>
            </a:r>
            <a:r>
              <a:rPr lang="en-US" b="1" dirty="0">
                <a:solidFill>
                  <a:srgbClr val="008080"/>
                </a:solidFill>
                <a:effectLst/>
              </a:rPr>
              <a:t>'DAYS_ON_MARKET'</a:t>
            </a:r>
            <a:r>
              <a:rPr lang="en-US" dirty="0"/>
              <a:t>,</a:t>
            </a:r>
            <a:r>
              <a:rPr lang="en-US" b="1" dirty="0">
                <a:solidFill>
                  <a:srgbClr val="008080"/>
                </a:solidFill>
                <a:effectLst/>
              </a:rPr>
              <a:t>'NEXT_OPEN_HOUSE_START_TIME</a:t>
            </a:r>
          </a:p>
          <a:p>
            <a:endParaRPr lang="en-US" b="1" dirty="0">
              <a:solidFill>
                <a:srgbClr val="008080"/>
              </a:solidFill>
              <a:effectLst/>
            </a:endParaRPr>
          </a:p>
          <a:p>
            <a:r>
              <a:rPr lang="en-US" b="1" dirty="0">
                <a:solidFill>
                  <a:srgbClr val="008080"/>
                </a:solidFill>
                <a:effectLst/>
              </a:rPr>
              <a:t>With the help of latitude, longitude, </a:t>
            </a:r>
            <a:r>
              <a:rPr lang="en-US" b="1" dirty="0" err="1">
                <a:solidFill>
                  <a:srgbClr val="008080"/>
                </a:solidFill>
                <a:effectLst/>
              </a:rPr>
              <a:t>Zipcode</a:t>
            </a:r>
            <a:r>
              <a:rPr lang="en-US" b="1" dirty="0">
                <a:solidFill>
                  <a:srgbClr val="008080"/>
                </a:solidFill>
                <a:effectLst/>
              </a:rPr>
              <a:t>, Manhattan distance etc.</a:t>
            </a:r>
          </a:p>
          <a:p>
            <a:r>
              <a:rPr lang="en-US" b="1" dirty="0">
                <a:solidFill>
                  <a:srgbClr val="008080"/>
                </a:solidFill>
                <a:effectLst/>
              </a:rPr>
              <a:t>hospital – 5 miles    </a:t>
            </a:r>
            <a:r>
              <a:rPr lang="en-US" b="1" dirty="0" err="1">
                <a:solidFill>
                  <a:srgbClr val="008080"/>
                </a:solidFill>
                <a:effectLst/>
              </a:rPr>
              <a:t>subwaystation</a:t>
            </a:r>
            <a:r>
              <a:rPr lang="en-US" b="1" dirty="0">
                <a:solidFill>
                  <a:srgbClr val="008080"/>
                </a:solidFill>
                <a:effectLst/>
              </a:rPr>
              <a:t> – 1mile</a:t>
            </a:r>
          </a:p>
          <a:p>
            <a:r>
              <a:rPr lang="en-US" b="1" dirty="0">
                <a:solidFill>
                  <a:srgbClr val="008080"/>
                </a:solidFill>
                <a:effectLst/>
              </a:rPr>
              <a:t>Complaints – 1 mile</a:t>
            </a:r>
          </a:p>
          <a:p>
            <a:r>
              <a:rPr lang="en-US" b="1" dirty="0">
                <a:solidFill>
                  <a:srgbClr val="008080"/>
                </a:solidFill>
                <a:effectLst/>
              </a:rPr>
              <a:t>School – 3 mile</a:t>
            </a:r>
          </a:p>
          <a:p>
            <a:endParaRPr lang="en-US" b="1" dirty="0">
              <a:solidFill>
                <a:srgbClr val="008080"/>
              </a:solidFill>
              <a:effectLst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AEEE5-FBAC-42F7-974A-47E3EC4FAD43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912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Correlation was identified between the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AEEE5-FBAC-42F7-974A-47E3EC4FAD43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418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distance of station was calculated according to the location of house.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AEEE5-FBAC-42F7-974A-47E3EC4FAD43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9944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feature has varying degrees of magnitude, range, and units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AEEE5-FBAC-42F7-974A-47E3EC4FAD43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9568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Cross-validation is a technique that involves partitioning the original observation dataset into a training set, used to train the model, and an independent set used to evaluate the analysis.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AEEE5-FBAC-42F7-974A-47E3EC4FAD43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010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the number of independent regressors, i.e. the number of variables in the model excluding the constant.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AEEE5-FBAC-42F7-974A-47E3EC4FAD43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3431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D0DD-56A3-4B10-A6B7-85DC10353E01}" type="datetimeFigureOut">
              <a:rPr lang="en-IN" smtClean="0"/>
              <a:t>13-08-2020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47C04C2-3B9C-401B-85AB-8CC6C3D83A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9026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D0DD-56A3-4B10-A6B7-85DC10353E01}" type="datetimeFigureOut">
              <a:rPr lang="en-IN" smtClean="0"/>
              <a:t>13-08-2020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7C04C2-3B9C-401B-85AB-8CC6C3D83A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949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D0DD-56A3-4B10-A6B7-85DC10353E01}" type="datetimeFigureOut">
              <a:rPr lang="en-IN" smtClean="0"/>
              <a:t>13-08-2020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7C04C2-3B9C-401B-85AB-8CC6C3D83A32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361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D0DD-56A3-4B10-A6B7-85DC10353E01}" type="datetimeFigureOut">
              <a:rPr lang="en-IN" smtClean="0"/>
              <a:t>13-08-2020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7C04C2-3B9C-401B-85AB-8CC6C3D83A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1636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D0DD-56A3-4B10-A6B7-85DC10353E01}" type="datetimeFigureOut">
              <a:rPr lang="en-IN" smtClean="0"/>
              <a:t>13-08-2020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7C04C2-3B9C-401B-85AB-8CC6C3D83A32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3669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D0DD-56A3-4B10-A6B7-85DC10353E01}" type="datetimeFigureOut">
              <a:rPr lang="en-IN" smtClean="0"/>
              <a:t>13-08-2020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7C04C2-3B9C-401B-85AB-8CC6C3D83A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283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D0DD-56A3-4B10-A6B7-85DC10353E01}" type="datetimeFigureOut">
              <a:rPr lang="en-IN" smtClean="0"/>
              <a:t>13-08-2020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C04C2-3B9C-401B-85AB-8CC6C3D83A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4373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D0DD-56A3-4B10-A6B7-85DC10353E01}" type="datetimeFigureOut">
              <a:rPr lang="en-IN" smtClean="0"/>
              <a:t>13-08-2020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C04C2-3B9C-401B-85AB-8CC6C3D83A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019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D0DD-56A3-4B10-A6B7-85DC10353E01}" type="datetimeFigureOut">
              <a:rPr lang="en-IN" smtClean="0"/>
              <a:t>13-08-2020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C04C2-3B9C-401B-85AB-8CC6C3D83A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809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D0DD-56A3-4B10-A6B7-85DC10353E01}" type="datetimeFigureOut">
              <a:rPr lang="en-IN" smtClean="0"/>
              <a:t>13-08-2020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7C04C2-3B9C-401B-85AB-8CC6C3D83A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977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D0DD-56A3-4B10-A6B7-85DC10353E01}" type="datetimeFigureOut">
              <a:rPr lang="en-IN" smtClean="0"/>
              <a:t>13-08-2020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7C04C2-3B9C-401B-85AB-8CC6C3D83A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222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D0DD-56A3-4B10-A6B7-85DC10353E01}" type="datetimeFigureOut">
              <a:rPr lang="en-IN" smtClean="0"/>
              <a:t>13-08-2020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7C04C2-3B9C-401B-85AB-8CC6C3D83A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26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D0DD-56A3-4B10-A6B7-85DC10353E01}" type="datetimeFigureOut">
              <a:rPr lang="en-IN" smtClean="0"/>
              <a:t>13-08-2020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C04C2-3B9C-401B-85AB-8CC6C3D83A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052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D0DD-56A3-4B10-A6B7-85DC10353E01}" type="datetimeFigureOut">
              <a:rPr lang="en-IN" smtClean="0"/>
              <a:t>13-08-2020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C04C2-3B9C-401B-85AB-8CC6C3D83A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291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D0DD-56A3-4B10-A6B7-85DC10353E01}" type="datetimeFigureOut">
              <a:rPr lang="en-IN" smtClean="0"/>
              <a:t>13-08-2020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C04C2-3B9C-401B-85AB-8CC6C3D83A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823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D0DD-56A3-4B10-A6B7-85DC10353E01}" type="datetimeFigureOut">
              <a:rPr lang="en-IN" smtClean="0"/>
              <a:t>13-08-2020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7C04C2-3B9C-401B-85AB-8CC6C3D83A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73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AD0DD-56A3-4B10-A6B7-85DC10353E01}" type="datetimeFigureOut">
              <a:rPr lang="en-IN" smtClean="0"/>
              <a:t>13-08-2020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47C04C2-3B9C-401B-85AB-8CC6C3D83A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08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cityofnewyork.us/Public-Safety/NYPD-Complaint-Data-Current-Year-To-Date-/5uac-w243" TargetMode="External"/><Relationship Id="rId3" Type="http://schemas.openxmlformats.org/officeDocument/2006/relationships/hyperlink" Target="https://data.cityofnewyork.us/Education/2010-2016-School-Safety-Report/qybk-bjjc/data" TargetMode="External"/><Relationship Id="rId7" Type="http://schemas.openxmlformats.org/officeDocument/2006/relationships/hyperlink" Target="http://web.mta.info/developers/data/nyct/subway/Stations.csv" TargetMode="External"/><Relationship Id="rId2" Type="http://schemas.openxmlformats.org/officeDocument/2006/relationships/hyperlink" Target="https://data.cityofnewyork.us/Education/2009-2010-School-Progress-Reports-All-Schools/ffnc-f3a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cityofnewyork.us/Health/NYC-Health-Hospitals-patient-care-locations-2011/f7b6-v6v3" TargetMode="External"/><Relationship Id="rId5" Type="http://schemas.openxmlformats.org/officeDocument/2006/relationships/hyperlink" Target="http://zipatlas.com/us/ny/zip-code-comparison/population-density.htm" TargetMode="External"/><Relationship Id="rId4" Type="http://schemas.openxmlformats.org/officeDocument/2006/relationships/hyperlink" Target="https://www.saedsayad.com/k_nearest_neighbors.htm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1.0177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BD888F-8E2F-41ED-A495-1F75C8E0B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82" y="0"/>
            <a:ext cx="4739918" cy="8092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8A554A0-7D98-421A-80DB-A3B9B79182B4}"/>
              </a:ext>
            </a:extLst>
          </p:cNvPr>
          <p:cNvSpPr txBox="1">
            <a:spLocks/>
          </p:cNvSpPr>
          <p:nvPr/>
        </p:nvSpPr>
        <p:spPr>
          <a:xfrm>
            <a:off x="1023151" y="2512459"/>
            <a:ext cx="10394707" cy="8092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Franklin Gothic Medium Cond" panose="020B0606030402020204" pitchFamily="34" charset="0"/>
                <a:ea typeface="Verdana" panose="020B0604030504040204" pitchFamily="34" charset="0"/>
              </a:rPr>
              <a:t>Housing Price Prediction in New York City</a:t>
            </a:r>
            <a:endParaRPr lang="en-US" dirty="0">
              <a:latin typeface="Franklin Gothic Medium Cond" panose="020B060603040202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8C1CAE-364C-4D7A-87B1-88D3BEA6945A}"/>
              </a:ext>
            </a:extLst>
          </p:cNvPr>
          <p:cNvSpPr txBox="1">
            <a:spLocks/>
          </p:cNvSpPr>
          <p:nvPr/>
        </p:nvSpPr>
        <p:spPr>
          <a:xfrm>
            <a:off x="7452082" y="4584993"/>
            <a:ext cx="4842640" cy="195785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Presented by :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Latha Saradha</a:t>
            </a:r>
          </a:p>
          <a:p>
            <a:r>
              <a:rPr lang="en-IN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Semester: </a:t>
            </a:r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August 2020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14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1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4D9728-F7A4-4992-BB0A-C36CA3898D8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5" t="8367" r="17163" b="550"/>
          <a:stretch/>
        </p:blipFill>
        <p:spPr bwMode="auto">
          <a:xfrm>
            <a:off x="390525" y="9525"/>
            <a:ext cx="11620500" cy="684847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03821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4EC4-1224-4A24-8FD9-1B3BDCB1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9817" y="490518"/>
            <a:ext cx="8911687" cy="912519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cap="all" dirty="0">
                <a:solidFill>
                  <a:schemeClr val="tx1"/>
                </a:solidFill>
                <a:latin typeface="Algerian" panose="04020705040A02060702" pitchFamily="82" charset="0"/>
              </a:rPr>
              <a:t>Data Standardisation</a:t>
            </a:r>
            <a:br>
              <a:rPr lang="en-IN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cap="all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D49693-9FD9-4395-9917-A932973F3C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09816" y="1520890"/>
                <a:ext cx="9534787" cy="4693298"/>
              </a:xfrm>
            </p:spPr>
            <p:txBody>
              <a:bodyPr>
                <a:normAutofit/>
              </a:bodyPr>
              <a:lstStyle/>
              <a:p>
                <a:r>
                  <a:rPr lang="en-IN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Data feature scaling </a:t>
                </a: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is implemented</a:t>
                </a:r>
              </a:p>
              <a:p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</a:t>
                </a:r>
                <a:r>
                  <a:rPr lang="en-IN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pplied to independent variables or features of data</a:t>
                </a:r>
              </a:p>
              <a:p>
                <a:r>
                  <a:rPr lang="en-IN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Normalize the data within a particular range</a:t>
                </a:r>
              </a:p>
              <a:p>
                <a:pPr lvl="6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8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1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IN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IN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1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  <m:r>
                            <a:rPr lang="en-IN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IN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IN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IN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4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where</m:t>
                      </m:r>
                      <m:r>
                        <a:rPr lang="en-IN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en-IN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is</m:t>
                      </m:r>
                      <m:r>
                        <a:rPr lang="en-IN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the</m:t>
                      </m:r>
                      <m:r>
                        <a:rPr lang="en-IN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original</m:t>
                      </m:r>
                      <m:r>
                        <a:rPr lang="en-IN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feature</m:t>
                      </m:r>
                      <m:r>
                        <a:rPr lang="en-IN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vector</m:t>
                      </m:r>
                      <m:r>
                        <a:rPr lang="en-IN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IN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4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IN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en-IN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IN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average</m:t>
                      </m:r>
                      <m:d>
                        <m:dPr>
                          <m:ctrlPr>
                            <a:rPr lang="en-IN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sz="18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  <m:r>
                        <a:rPr lang="en-IN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is</m:t>
                      </m:r>
                      <m:r>
                        <a:rPr lang="en-IN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the</m:t>
                      </m:r>
                      <m:r>
                        <a:rPr lang="en-IN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mean</m:t>
                      </m:r>
                      <m:r>
                        <a:rPr lang="en-IN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of</m:t>
                      </m:r>
                      <m:r>
                        <a:rPr lang="en-IN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the</m:t>
                      </m:r>
                      <m:r>
                        <a:rPr lang="en-IN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feature</m:t>
                      </m:r>
                      <m:r>
                        <a:rPr lang="en-IN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vector</m:t>
                      </m:r>
                    </m:oMath>
                  </m:oMathPara>
                </a14:m>
                <a:endParaRPr lang="en-IN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4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and</m:t>
                      </m:r>
                      <m:r>
                        <a:rPr lang="en-IN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IN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is</m:t>
                      </m:r>
                      <m:r>
                        <a:rPr lang="en-IN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its</m:t>
                      </m:r>
                      <m:r>
                        <a:rPr lang="en-IN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Standard</m:t>
                      </m:r>
                      <m:r>
                        <a:rPr lang="en-IN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deviation</m:t>
                      </m:r>
                      <m:r>
                        <a:rPr lang="en-IN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I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D49693-9FD9-4395-9917-A932973F3C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09816" y="1520890"/>
                <a:ext cx="9534787" cy="4693298"/>
              </a:xfrm>
              <a:blipFill>
                <a:blip r:embed="rId3"/>
                <a:stretch>
                  <a:fillRect l="-448" t="-6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57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4EC4-1224-4A24-8FD9-1B3BDCB1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9816" y="90468"/>
            <a:ext cx="8911687" cy="912519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cap="all" dirty="0">
                <a:solidFill>
                  <a:schemeClr val="tx1"/>
                </a:solidFill>
                <a:latin typeface="Algerian" panose="04020705040A02060702" pitchFamily="82" charset="0"/>
              </a:rPr>
              <a:t>machine</a:t>
            </a:r>
            <a:r>
              <a:rPr lang="en-IN" sz="1800" b="1" kern="0" cap="all" dirty="0">
                <a:solidFill>
                  <a:schemeClr val="tx1"/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cap="all" dirty="0">
                <a:solidFill>
                  <a:schemeClr val="tx1"/>
                </a:solidFill>
                <a:latin typeface="Algerian" panose="04020705040A02060702" pitchFamily="82" charset="0"/>
              </a:rPr>
              <a:t>learning models</a:t>
            </a:r>
            <a:br>
              <a:rPr lang="en-IN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cap="all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49693-9FD9-4395-9917-A932973F3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002987"/>
            <a:ext cx="10130128" cy="474736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IN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r>
              <a:rPr lang="en-IN" sz="20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Single Fold validation </a:t>
            </a: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technique is used</a:t>
            </a:r>
          </a:p>
          <a:p>
            <a:pPr>
              <a:lnSpc>
                <a:spcPct val="160000"/>
              </a:lnSpc>
            </a:pP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involves partitioning the original observation dataset into two</a:t>
            </a:r>
          </a:p>
          <a:p>
            <a:pPr>
              <a:lnSpc>
                <a:spcPct val="160000"/>
              </a:lnSpc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 being</a:t>
            </a: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training set, used to train the model</a:t>
            </a:r>
          </a:p>
          <a:p>
            <a:pPr>
              <a:lnSpc>
                <a:spcPct val="160000"/>
              </a:lnSpc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 set to </a:t>
            </a: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evaluate 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accuracy of the Model</a:t>
            </a:r>
            <a:endParaRPr lang="en-IN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ombined house and additional dataset, it is</a:t>
            </a: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split into two sections X and Y. 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is the model’s input (house features) and Y is the model’s output (house price)</a:t>
            </a:r>
            <a:endParaRPr lang="en-IN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X and Y dataset is split into two subsets, one for training the machine learning model and another for testing the model.</a:t>
            </a:r>
          </a:p>
        </p:txBody>
      </p:sp>
    </p:spTree>
    <p:extLst>
      <p:ext uri="{BB962C8B-B14F-4D97-AF65-F5344CB8AC3E}">
        <p14:creationId xmlns:p14="http://schemas.microsoft.com/office/powerpoint/2010/main" val="159399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4EC4-1224-4A24-8FD9-1B3BDCB1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782" y="103833"/>
            <a:ext cx="8911687" cy="717237"/>
          </a:xfrm>
        </p:spPr>
        <p:txBody>
          <a:bodyPr>
            <a:normAutofit/>
          </a:bodyPr>
          <a:lstStyle/>
          <a:p>
            <a:pPr algn="ctr"/>
            <a:r>
              <a:rPr lang="en-IN" sz="3200" cap="all" dirty="0">
                <a:solidFill>
                  <a:schemeClr val="tx1"/>
                </a:solidFill>
                <a:latin typeface="Algerian" panose="04020705040A02060702" pitchFamily="82" charset="0"/>
              </a:rPr>
              <a:t>Model Evaluation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D49693-9FD9-4395-9917-A932973F3C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90650" y="821071"/>
                <a:ext cx="10253953" cy="5846430"/>
              </a:xfrm>
            </p:spPr>
            <p:txBody>
              <a:bodyPr>
                <a:normAutofit/>
              </a:bodyPr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Coefficient of Determination (r</a:t>
                </a:r>
                <a:r>
                  <a:rPr lang="en-IN" sz="20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I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-</a:t>
                </a:r>
                <a:r>
                  <a:rPr lang="en-I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goodness of fit of a model </a:t>
                </a:r>
                <a:endParaRPr lang="en-IN" sz="20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r>
                  <a:rPr lang="en-IN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An R</a:t>
                </a:r>
                <a:r>
                  <a:rPr lang="en-IN" sz="2000" baseline="30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2</a:t>
                </a:r>
                <a:r>
                  <a:rPr lang="en-IN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 of 1 indicates that the regression predictions perfectly fit the data</a:t>
                </a:r>
              </a:p>
              <a:p>
                <a:pPr marL="2743200" lvl="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I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I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I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I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I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=1− </m:t>
                      </m:r>
                      <m:f>
                        <m:fPr>
                          <m:ctrlPr>
                            <a:rPr lang="en-I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I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I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I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I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I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I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I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I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I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I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I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I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IN" sz="1800" i="1" dirty="0">
                  <a:solidFill>
                    <a:schemeClr val="tx1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Adjusted Coefficient of Determination (r</a:t>
                </a:r>
                <a:r>
                  <a:rPr lang="en-IN" sz="18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IN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 - </a:t>
                </a:r>
                <a:r>
                  <a:rPr lang="en-IN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adjusted for the number of predictors in the model</a:t>
                </a:r>
              </a:p>
              <a:p>
                <a:pPr marL="3200400" lvl="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en-I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=1−[</m:t>
                      </m:r>
                      <m:f>
                        <m:fPr>
                          <m:ctrlPr>
                            <a:rPr lang="en-I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I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I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)(</m:t>
                          </m:r>
                          <m:r>
                            <a:rPr lang="en-I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I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I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I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I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−1)</m:t>
                          </m:r>
                        </m:den>
                      </m:f>
                      <m:r>
                        <a:rPr lang="en-I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IN" sz="1800" i="1" dirty="0">
                  <a:solidFill>
                    <a:schemeClr val="tx1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Mean Absolute Error (MAE) -measure of errors between paired observations expressing the same phenomenon</a:t>
                </a:r>
              </a:p>
              <a:p>
                <a:pPr marL="3200400" lvl="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𝑀𝐴𝐸</m:t>
                      </m:r>
                      <m:r>
                        <a:rPr lang="en-I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I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I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I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IN" sz="1800" i="1" dirty="0">
                  <a:solidFill>
                    <a:schemeClr val="tx1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Mean Squared Error (MSE) -measures the average of the squares </a:t>
                </a:r>
              </a:p>
              <a:p>
                <a:pPr marL="2743200" lvl="6" indent="0">
                  <a:buNone/>
                </a:pPr>
                <a:r>
                  <a:rPr lang="en-IN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of the errors</a:t>
                </a:r>
              </a:p>
              <a:p>
                <a:pPr marL="2743200" lvl="6" indent="0">
                  <a:buNone/>
                </a:pPr>
                <a:endParaRPr lang="en-IN" sz="8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200400" lvl="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𝑀𝑆𝐸</m:t>
                      </m:r>
                      <m:r>
                        <a:rPr lang="en-IN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r>
                        <a:rPr lang="en-IN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(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N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IN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I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IN" sz="1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I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18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N" sz="1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N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7"/>
                <a:endParaRPr lang="en-IN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lvl="7"/>
                <a:endParaRPr lang="en-IN" sz="14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endParaRPr lang="en-IN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endParaRPr lang="en-IN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endParaRPr lang="en-IN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D49693-9FD9-4395-9917-A932973F3C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0650" y="821071"/>
                <a:ext cx="10253953" cy="5846430"/>
              </a:xfrm>
              <a:blipFill>
                <a:blip r:embed="rId3"/>
                <a:stretch>
                  <a:fillRect l="-535" t="-6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029187-E465-4146-A8CA-1F08E00EC939}"/>
                  </a:ext>
                </a:extLst>
              </p:cNvPr>
              <p:cNvSpPr txBox="1"/>
              <p:nvPr/>
            </p:nvSpPr>
            <p:spPr>
              <a:xfrm>
                <a:off x="8330608" y="4505691"/>
                <a:ext cx="3724274" cy="21618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 num. of samples/records</a:t>
                </a:r>
              </a:p>
              <a:p>
                <a:r>
                  <a:rPr lang="en-I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18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I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-true value of i-th sample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-predicted value of the i-th sample</a:t>
                </a:r>
              </a:p>
              <a:p>
                <a:r>
                  <a:rPr lang="en-I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</a:t>
                </a:r>
                <a:r>
                  <a:rPr lang="en-IN" sz="18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</a:t>
                </a:r>
                <a:r>
                  <a:rPr lang="en-I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is the true value </a:t>
                </a:r>
              </a:p>
              <a:p>
                <a:r>
                  <a:rPr lang="en-IN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</a:t>
                </a:r>
                <a:r>
                  <a:rPr lang="en-I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- the num. of independent regressors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dirty="0"/>
                  <a:t> </a:t>
                </a:r>
                <a:endParaRPr lang="en-IN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029187-E465-4146-A8CA-1F08E00EC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608" y="4505691"/>
                <a:ext cx="3724274" cy="2161810"/>
              </a:xfrm>
              <a:prstGeom prst="rect">
                <a:avLst/>
              </a:prstGeom>
              <a:blipFill>
                <a:blip r:embed="rId4"/>
                <a:stretch>
                  <a:fillRect l="-1305" t="-1120" r="-326" b="-151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79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4EC4-1224-4A24-8FD9-1B3BDCB1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782" y="304800"/>
            <a:ext cx="8911687" cy="717237"/>
          </a:xfrm>
        </p:spPr>
        <p:txBody>
          <a:bodyPr>
            <a:normAutofit/>
          </a:bodyPr>
          <a:lstStyle/>
          <a:p>
            <a:pPr algn="ctr"/>
            <a:r>
              <a:rPr lang="en-IN" sz="3200" cap="all" dirty="0">
                <a:solidFill>
                  <a:schemeClr val="tx1"/>
                </a:solidFill>
                <a:latin typeface="Algerian" panose="04020705040A02060702" pitchFamily="82" charset="0"/>
              </a:rPr>
              <a:t>Model Evaluation Metrics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D49693-9FD9-4395-9917-A932973F3C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90650" y="1022037"/>
                <a:ext cx="10253953" cy="56454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IN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Root Mean Squared Error (RMSE)</a:t>
                </a:r>
              </a:p>
              <a:p>
                <a:pPr>
                  <a:lnSpc>
                    <a:spcPct val="120000"/>
                  </a:lnSpc>
                </a:pPr>
                <a:r>
                  <a:rPr lang="en-IN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Represents square root of the differences between predicted values and observed values</a:t>
                </a:r>
              </a:p>
              <a:p>
                <a:pPr marL="3200400" lvl="7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𝑀𝑆𝐸</m:t>
                      </m:r>
                      <m:r>
                        <a:rPr lang="en-IN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IN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(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IN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IN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IN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IN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IN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N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IN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IN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IN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rad>
                      <m:r>
                        <a:rPr lang="en-IN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rad>
                        <m:radPr>
                          <m:degHide m:val="on"/>
                          <m:ctrlPr>
                            <a:rPr lang="en-IN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IN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𝑀𝑆𝐸</m:t>
                          </m:r>
                        </m:e>
                      </m:rad>
                    </m:oMath>
                  </m:oMathPara>
                </a14:m>
                <a:endParaRPr lang="en-IN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IN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Accuracy – Percentage value of Coefficient of Determination (r</a:t>
                </a:r>
                <a:r>
                  <a:rPr lang="en-IN" sz="2000" baseline="30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2</a:t>
                </a:r>
                <a:r>
                  <a:rPr lang="en-IN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) </a:t>
                </a:r>
              </a:p>
              <a:p>
                <a:pPr>
                  <a:lnSpc>
                    <a:spcPct val="120000"/>
                  </a:lnSpc>
                </a:pPr>
                <a:r>
                  <a:rPr lang="en-IN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Percentage </a:t>
                </a:r>
                <a:r>
                  <a:rPr lang="en-IN" sz="2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Error -how much the predicted value is distant from the true value</a:t>
                </a:r>
              </a:p>
              <a:p>
                <a:pPr marL="2743200" lvl="6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IN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I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IN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IN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6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IN" sz="16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I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N" sz="16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IN" sz="16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 </m:t>
                              </m:r>
                              <m:sSub>
                                <m:sSubPr>
                                  <m:ctrlPr>
                                    <a:rPr lang="en-I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IN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IN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𝑝𝑒𝑟𝑐𝑒𝑛𝑡</m:t>
                              </m:r>
                              <m:r>
                                <a:rPr lang="en-IN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IN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IN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IN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6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IN" sz="16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I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N" sz="16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IN" sz="16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I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IN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IN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𝑝𝑒𝑟𝑐𝑒𝑛𝑡</m:t>
                              </m:r>
                              <m:r>
                                <a:rPr lang="en-IN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  <m:r>
                        <a:rPr lang="en-IN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IN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Percentage Error with Sigmoid Function</a:t>
                </a:r>
              </a:p>
              <a:p>
                <a:pPr indent="0" algn="just">
                  <a:lnSpc>
                    <a:spcPct val="12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𝑝𝑒𝑟𝑐𝑒𝑛𝑡</m:t>
                      </m:r>
                      <m:r>
                        <a:rPr lang="en-IN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=0.3∗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IN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IN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 algn="ctr">
                  <a:lnSpc>
                    <a:spcPct val="120000"/>
                  </a:lnSpc>
                  <a:spcAft>
                    <a:spcPts val="800"/>
                  </a:spcAft>
                  <a:buNone/>
                </a:pPr>
                <a:r>
                  <a:rPr lang="en-IN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IN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𝐸𝑟𝑟𝑜𝑟</m:t>
                    </m:r>
                    <m:r>
                      <a:rPr lang="en-IN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en-I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I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I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1 </m:t>
                            </m:r>
                            <m:r>
                              <a:rPr lang="en-IN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IN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IN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IN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IN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&gt; </m:t>
                            </m:r>
                            <m:sSub>
                              <m:sSubPr>
                                <m:ctrlPr>
                                  <a:rPr lang="en-I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I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  <m:r>
                              <a:rPr lang="en-IN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𝑝𝑒𝑟𝑐𝑒𝑛𝑡</m:t>
                            </m:r>
                            <m:r>
                              <a:rPr lang="en-IN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IN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0 </m:t>
                            </m:r>
                            <m:r>
                              <a:rPr lang="en-IN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IN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IN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IN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IN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I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I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  <m:r>
                              <a:rPr lang="en-IN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𝑝𝑒𝑟𝑐𝑒𝑛𝑡</m:t>
                            </m:r>
                            <m:r>
                              <a:rPr lang="en-IN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d>
                      </m:e>
                    </m:nary>
                  </m:oMath>
                </a14:m>
                <a:endParaRPr lang="en-IN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endParaRPr lang="en-IN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7">
                  <a:lnSpc>
                    <a:spcPct val="120000"/>
                  </a:lnSpc>
                </a:pPr>
                <a:endParaRPr lang="en-IN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lvl="7"/>
                <a:endParaRPr lang="en-IN" sz="14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endParaRPr lang="en-IN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endParaRPr lang="en-IN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endParaRPr lang="en-IN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D49693-9FD9-4395-9917-A932973F3C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0650" y="1022037"/>
                <a:ext cx="10253953" cy="5645463"/>
              </a:xfrm>
              <a:blipFill>
                <a:blip r:embed="rId3"/>
                <a:stretch>
                  <a:fillRect l="-535" t="-108" b="-79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79B73F-EA99-4D8C-BB63-3EEA40EDAA93}"/>
                  </a:ext>
                </a:extLst>
              </p:cNvPr>
              <p:cNvSpPr txBox="1"/>
              <p:nvPr/>
            </p:nvSpPr>
            <p:spPr>
              <a:xfrm>
                <a:off x="8787104" y="1944235"/>
                <a:ext cx="2957222" cy="1484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 number of samples/records</a:t>
                </a:r>
              </a:p>
              <a:p>
                <a:r>
                  <a:rPr lang="en-I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18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I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-true value of i-th sample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-predicted value of the i-th sample.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79B73F-EA99-4D8C-BB63-3EEA40EDA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104" y="1944235"/>
                <a:ext cx="2957222" cy="1484765"/>
              </a:xfrm>
              <a:prstGeom prst="rect">
                <a:avLst/>
              </a:prstGeom>
              <a:blipFill>
                <a:blip r:embed="rId4"/>
                <a:stretch>
                  <a:fillRect l="-1434" t="-2033" r="-4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698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4EC4-1224-4A24-8FD9-1B3BDCB1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9817" y="490519"/>
            <a:ext cx="8911687" cy="55723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cap="all" dirty="0">
                <a:solidFill>
                  <a:schemeClr val="tx1"/>
                </a:solidFill>
                <a:latin typeface="Algerian" panose="04020705040A02060702" pitchFamily="82" charset="0"/>
              </a:rPr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D49693-9FD9-4395-9917-A932973F3C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90650" y="1123951"/>
                <a:ext cx="10582275" cy="5090238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 linear approach </a:t>
                </a:r>
                <a:r>
                  <a:rPr lang="en-IN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to modeling the relationship between a dependent variable</a:t>
                </a:r>
              </a:p>
              <a:p>
                <a:pPr lvl="6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𝑦</m:t>
                      </m:r>
                      <m:r>
                        <a:rPr lang="en-IN" sz="1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I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+….</m:t>
                      </m:r>
                      <m:sSub>
                        <m:sSubPr>
                          <m:ctrlPr>
                            <a:rPr lang="en-I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I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r>
                        <a:rPr lang="en-IN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I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en-IN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 y is the dependent variable to be estimated, and X are the independent variables and </a:t>
                </a:r>
                <a14:m>
                  <m:oMath xmlns:m="http://schemas.openxmlformats.org/officeDocument/2006/math">
                    <m:r>
                      <a:rPr lang="en-IN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IN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the error term.</a:t>
                </a:r>
                <a14:m>
                  <m:oMath xmlns:m="http://schemas.openxmlformats.org/officeDocument/2006/math">
                    <m:r>
                      <a:rPr lang="en-IN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I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’s are the regression coefficients.</a:t>
                </a:r>
              </a:p>
              <a:p>
                <a:pPr algn="just">
                  <a:lnSpc>
                    <a:spcPct val="150000"/>
                  </a:lnSpc>
                </a:pPr>
                <a:endParaRPr lang="en-IN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IN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IN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IN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IN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Types of linear Regression -&gt;  Ridge, Lasso, Positive Lasso, and Elastic Net</a:t>
                </a:r>
                <a:endParaRPr lang="en-IN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endParaRPr lang="en-IN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IN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D49693-9FD9-4395-9917-A932973F3C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0650" y="1123951"/>
                <a:ext cx="10582275" cy="5090238"/>
              </a:xfrm>
              <a:blipFill>
                <a:blip r:embed="rId2"/>
                <a:stretch>
                  <a:fillRect l="-403" r="-5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1F466B1-8A7B-4723-9643-1D5652818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80" y="3176587"/>
            <a:ext cx="5486400" cy="1990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590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4EC4-1224-4A24-8FD9-1B3BDCB1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9817" y="490519"/>
            <a:ext cx="8911687" cy="55723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cap="all" dirty="0">
                <a:solidFill>
                  <a:schemeClr val="tx1"/>
                </a:solidFill>
                <a:latin typeface="Algerian" panose="04020705040A02060702" pitchFamily="82" charset="0"/>
              </a:rPr>
              <a:t>Linear Regression (Continued...)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D49693-9FD9-4395-9917-A932973F3C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90650" y="1403037"/>
                <a:ext cx="9210675" cy="4811151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Cost function of Ridge -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minimize the objective function by adding a penalty term to the sum of the squares of coefficients –L2 </a:t>
                </a: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regularization</a:t>
                </a:r>
              </a:p>
              <a:p>
                <a:pPr lvl="6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𝐶𝑜𝑠𝑡</m:t>
                    </m:r>
                    <m:r>
                      <a:rPr lang="en-I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𝐹𝑢𝑐𝑡𝑖𝑜𝑛</m:t>
                    </m:r>
                    <m:r>
                      <a:rPr lang="en-I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I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𝑚𝑖𝑛</m:t>
                    </m:r>
                    <m:r>
                      <a:rPr lang="en-I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⁡( </m:t>
                    </m:r>
                    <m:sSup>
                      <m:sSupPr>
                        <m:ctrlPr>
                          <a:rPr lang="en-I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  <m:r>
                                  <a:rPr lang="en-I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I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I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𝑊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I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r>
                      <a:rPr lang="en-I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𝜆</m:t>
                    </m:r>
                    <m:sSup>
                      <m:sSupPr>
                        <m:ctrlPr>
                          <a:rPr lang="en-I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sz="1800" i="1" dirty="0">
                  <a:solidFill>
                    <a:schemeClr val="tx1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Lasso-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using </a:t>
                </a: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L1 regularization</a:t>
                </a:r>
              </a:p>
              <a:p>
                <a:pPr lvl="6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N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𝐶𝑜𝑠𝑡</m:t>
                    </m:r>
                    <m:r>
                      <a:rPr lang="en-IN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𝐹𝑢𝑐𝑡𝑖𝑜𝑛</m:t>
                    </m:r>
                    <m:r>
                      <a:rPr lang="en-IN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IN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𝑚𝑖𝑛</m:t>
                    </m:r>
                    <m:r>
                      <a:rPr lang="en-IN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⁡( </m:t>
                    </m:r>
                    <m:sSup>
                      <m:sSupPr>
                        <m:ctrlPr>
                          <a:rPr lang="en-I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  <m:r>
                                  <a:rPr lang="en-I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I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IN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𝑊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I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r>
                      <a:rPr lang="en-IN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𝜆</m:t>
                    </m:r>
                    <m:sSup>
                      <m:sSupPr>
                        <m:ctrlPr>
                          <a:rPr lang="en-I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I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Positive Lasso - </a:t>
                </a:r>
                <a:r>
                  <a:rPr lang="en-IN" dirty="0" err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w</a:t>
                </a:r>
                <a:r>
                  <a:rPr lang="en-IN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is positive</a:t>
                </a:r>
              </a:p>
              <a:p>
                <a:pPr lvl="6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N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𝐶𝑜𝑠𝑡</m:t>
                    </m:r>
                    <m:r>
                      <a:rPr lang="en-IN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𝐹𝑢𝑐𝑡𝑖𝑜𝑛</m:t>
                    </m:r>
                    <m:r>
                      <a:rPr lang="en-IN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IN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𝑚𝑖𝑛</m:t>
                    </m:r>
                    <m:r>
                      <a:rPr lang="en-IN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⁡( </m:t>
                    </m:r>
                    <m:sSup>
                      <m:sSupPr>
                        <m:ctrlPr>
                          <a:rPr lang="en-I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  <m:r>
                                  <a:rPr lang="en-I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I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IN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𝑊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I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r>
                      <a:rPr lang="en-IN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𝜆</m:t>
                    </m:r>
                    <m:sSup>
                      <m:sSupPr>
                        <m:ctrlPr>
                          <a:rPr lang="en-I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IN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Elastic Net -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combination of both L1 and L2 regularization</a:t>
                </a:r>
                <a:endParaRPr lang="en-I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lvl="6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N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𝐶𝑜𝑠𝑡</m:t>
                    </m:r>
                    <m:r>
                      <a:rPr lang="en-IN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𝐹𝑢𝑐𝑡𝑖𝑜𝑛</m:t>
                    </m:r>
                    <m:r>
                      <a:rPr lang="en-IN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IN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𝑚𝑖𝑛</m:t>
                    </m:r>
                    <m:r>
                      <a:rPr lang="en-IN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⁡( </m:t>
                    </m:r>
                    <m:sSup>
                      <m:sSupPr>
                        <m:ctrlPr>
                          <a:rPr lang="en-I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  <m:r>
                                  <a:rPr lang="en-I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I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IN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𝑊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I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p>
                      <m:sSupPr>
                        <m:ctrlPr>
                          <a:rPr lang="en-I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IN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r>
                      <a:rPr lang="en-IN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IN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I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6" algn="just">
                  <a:lnSpc>
                    <a:spcPct val="150000"/>
                  </a:lnSpc>
                </a:pPr>
                <a:endParaRPr lang="en-I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I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I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IN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D49693-9FD9-4395-9917-A932973F3C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0650" y="1403037"/>
                <a:ext cx="9210675" cy="4811151"/>
              </a:xfrm>
              <a:blipFill>
                <a:blip r:embed="rId3"/>
                <a:stretch>
                  <a:fillRect l="-331" r="-4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69B71A-AC81-43CD-99DA-9A7BF832ABEE}"/>
                  </a:ext>
                </a:extLst>
              </p:cNvPr>
              <p:cNvSpPr txBox="1"/>
              <p:nvPr/>
            </p:nvSpPr>
            <p:spPr>
              <a:xfrm>
                <a:off x="9563100" y="2981325"/>
                <a:ext cx="2628900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λ- the penalty – also </a:t>
                </a:r>
                <a14:m>
                  <m:oMath xmlns:m="http://schemas.openxmlformats.org/officeDocument/2006/math">
                    <m:r>
                      <a:rPr lang="en-IN" sz="1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IN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IN" dirty="0">
                    <a:latin typeface="Times New Roman" panose="02020603050405020304" pitchFamily="18" charset="0"/>
                  </a:rPr>
                  <a:t>Y- Price</a:t>
                </a:r>
              </a:p>
              <a:p>
                <a:r>
                  <a:rPr lang="en-IN" dirty="0">
                    <a:latin typeface="Times New Roman" panose="02020603050405020304" pitchFamily="18" charset="0"/>
                  </a:rPr>
                  <a:t>X- Independent Variables</a:t>
                </a:r>
              </a:p>
              <a:p>
                <a:r>
                  <a:rPr lang="en-IN" dirty="0">
                    <a:latin typeface="Times New Roman" panose="02020603050405020304" pitchFamily="18" charset="0"/>
                  </a:rPr>
                  <a:t>W- Regression Coefficient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69B71A-AC81-43CD-99DA-9A7BF832A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3100" y="2981325"/>
                <a:ext cx="2628900" cy="1200329"/>
              </a:xfrm>
              <a:prstGeom prst="rect">
                <a:avLst/>
              </a:prstGeom>
              <a:blipFill>
                <a:blip r:embed="rId4"/>
                <a:stretch>
                  <a:fillRect l="-1848" t="-2010" r="-1155" b="-65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09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072F48-799F-49B3-AC50-B72A11FCF75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4" r="6845"/>
          <a:stretch/>
        </p:blipFill>
        <p:spPr bwMode="auto">
          <a:xfrm>
            <a:off x="1995516" y="3110845"/>
            <a:ext cx="9025988" cy="358385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210DF96-6104-4A71-9210-8F41D74BC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9817" y="490519"/>
            <a:ext cx="8911687" cy="55723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cap="all" dirty="0">
                <a:solidFill>
                  <a:schemeClr val="tx1"/>
                </a:solidFill>
                <a:latin typeface="Algerian" panose="04020705040A02060702" pitchFamily="82" charset="0"/>
              </a:rPr>
              <a:t>Linear Regression (Continued...)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5DBDA9-C844-464C-B081-B6703676F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50" y="1152525"/>
            <a:ext cx="10449416" cy="180749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Alpha –a parameter balances minimizing MSE and model coefficients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hen alpha is increasing the errors are increasing</a:t>
            </a:r>
          </a:p>
          <a:p>
            <a:pPr algn="just">
              <a:lnSpc>
                <a:spcPct val="150000"/>
              </a:lnSpc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Regularization has less or no effect on </a:t>
            </a:r>
            <a:r>
              <a:rPr lang="en-IN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obtained results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81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31FB499-0CBE-48F2-8AD7-2932114C2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9817" y="490519"/>
            <a:ext cx="8911687" cy="55723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cap="all" dirty="0">
                <a:solidFill>
                  <a:schemeClr val="tx1"/>
                </a:solidFill>
                <a:latin typeface="Algerian" panose="04020705040A02060702" pitchFamily="82" charset="0"/>
              </a:rPr>
              <a:t>SVM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7087970-E532-44EB-9F70-2178A536F8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90650" y="1047751"/>
                <a:ext cx="10582275" cy="4457699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IN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Supervised learning models with associated learning algorithms that analyze data used for classification and regression analysis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</a:t>
                </a:r>
                <a:r>
                  <a:rPr lang="en-IN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ain objective of SVM is to find the optimal hyperplane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</a:t>
                </a:r>
                <a:r>
                  <a:rPr lang="en-IN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plane that linearly divides the n-dimensional data points into two components by maximizing the margin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IN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 the case of regression, a margin of tolerance  is set in approximation to the SVM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IN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𝑦</m:t>
                    </m:r>
                    <m:r>
                      <a:rPr lang="en-IN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IN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I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IN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……..+</m:t>
                    </m:r>
                    <m:sSub>
                      <m:sSubPr>
                        <m:ctrlPr>
                          <a:rPr lang="en-I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I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IN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I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IN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  <m:r>
                          <a:rPr lang="en-IN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I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𝑦</m:t>
                      </m:r>
                      <m:r>
                        <a:rPr lang="en-IN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IN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N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𝑋</m:t>
                      </m:r>
                      <m:r>
                        <a:rPr lang="en-IN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en-IN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𝑏</m:t>
                      </m:r>
                      <m:r>
                        <a:rPr lang="en-IN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IN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N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𝑋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Where b is the biased term (w</a:t>
                </a:r>
                <a:r>
                  <a:rPr lang="en-IN" sz="1800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IN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and X being the variables.</a:t>
                </a:r>
                <a:endParaRPr lang="en-IN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5" indent="0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endParaRPr lang="en-I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IN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endParaRPr lang="en-IN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IN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7087970-E532-44EB-9F70-2178A536F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0650" y="1047751"/>
                <a:ext cx="10582275" cy="4457699"/>
              </a:xfrm>
              <a:blipFill>
                <a:blip r:embed="rId3"/>
                <a:stretch>
                  <a:fillRect l="-403" r="-5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279037A-ABE1-40F8-9089-969EB0F73A86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85" t="35024" r="26967" b="7160"/>
          <a:stretch/>
        </p:blipFill>
        <p:spPr bwMode="auto">
          <a:xfrm>
            <a:off x="8943975" y="4327525"/>
            <a:ext cx="2601912" cy="235585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2725A6-54C4-429C-87EF-65EF8E214D20}"/>
              </a:ext>
            </a:extLst>
          </p:cNvPr>
          <p:cNvSpPr txBox="1"/>
          <p:nvPr/>
        </p:nvSpPr>
        <p:spPr>
          <a:xfrm>
            <a:off x="1503771" y="6421765"/>
            <a:ext cx="61507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Source :https://towardsdatascience.com/support-vector-machines-svm-c9ef22815589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26841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4EC4-1224-4A24-8FD9-1B3BDCB1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9817" y="490519"/>
            <a:ext cx="8911687" cy="557232"/>
          </a:xfrm>
        </p:spPr>
        <p:txBody>
          <a:bodyPr>
            <a:normAutofit/>
          </a:bodyPr>
          <a:lstStyle/>
          <a:p>
            <a:pPr lvl="0"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IN" sz="2900" cap="all" dirty="0">
                <a:solidFill>
                  <a:schemeClr val="tx1"/>
                </a:solidFill>
                <a:latin typeface="Algerian" panose="04020705040A02060702" pitchFamily="82" charset="0"/>
              </a:rPr>
              <a:t>K- Nearest 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49693-9FD9-4395-9917-A932973F3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50" y="1403038"/>
            <a:ext cx="10582275" cy="27022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A simple algorithm that stores all available cases and classifies new cases based on a similarity measure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For new data point, calculates the distance from the new data point to all other points in the data-set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Depending on the K value, it identifies the nearest neighbor(‘s) in the data set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All points in each neighbourhood are weighted equally and the number of neighbors is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 to 6.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61F6DD-4360-4DF6-9592-459E19BB14CF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5" t="31588" r="49479" b="6517"/>
          <a:stretch/>
        </p:blipFill>
        <p:spPr bwMode="auto">
          <a:xfrm>
            <a:off x="3819525" y="3870814"/>
            <a:ext cx="3514725" cy="2867021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8247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4EC4-1224-4A24-8FD9-1B3BDCB1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449" y="166668"/>
            <a:ext cx="8911687" cy="833457"/>
          </a:xfrm>
        </p:spPr>
        <p:txBody>
          <a:bodyPr>
            <a:normAutofit/>
          </a:bodyPr>
          <a:lstStyle/>
          <a:p>
            <a:pPr algn="ctr"/>
            <a:r>
              <a:rPr lang="en-IN" cap="all" dirty="0">
                <a:solidFill>
                  <a:schemeClr val="tx1"/>
                </a:solidFill>
                <a:latin typeface="Algerian" panose="04020705040A02060702" pitchFamily="82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49693-9FD9-4395-9917-A932973F3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5168" y="1394088"/>
            <a:ext cx="10605154" cy="4393970"/>
          </a:xfrm>
        </p:spPr>
        <p:txBody>
          <a:bodyPr numCol="2" spcCol="1800000"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  <a:p>
            <a:pPr lvl="1"/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&amp; pre-processing</a:t>
            </a:r>
          </a:p>
          <a:p>
            <a:pPr lvl="1"/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 lvl="1"/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Standardization</a:t>
            </a:r>
          </a:p>
          <a:p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</a:p>
          <a:p>
            <a:pPr lvl="1"/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Metrics</a:t>
            </a:r>
          </a:p>
          <a:p>
            <a:pPr lvl="1"/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 Regression</a:t>
            </a:r>
          </a:p>
          <a:p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 Nearest Neighbor</a:t>
            </a:r>
          </a:p>
          <a:p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Regression</a:t>
            </a:r>
          </a:p>
          <a:p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 Regression</a:t>
            </a:r>
          </a:p>
          <a:p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547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4EC4-1224-4A24-8FD9-1B3BDCB1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9817" y="490519"/>
            <a:ext cx="8911687" cy="557232"/>
          </a:xfrm>
        </p:spPr>
        <p:txBody>
          <a:bodyPr>
            <a:normAutofit/>
          </a:bodyPr>
          <a:lstStyle/>
          <a:p>
            <a:pPr lvl="0"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IN" sz="2900" cap="all" dirty="0">
                <a:solidFill>
                  <a:schemeClr val="tx1"/>
                </a:solidFill>
                <a:latin typeface="Algerian" panose="04020705040A02060702" pitchFamily="82" charset="0"/>
              </a:rPr>
              <a:t>Random forest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49693-9FD9-4395-9917-A932973F3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50" y="1403038"/>
            <a:ext cx="10582275" cy="516744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Supervised Learning algorithm that uses the ensemble learning method.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method where multiple learning algorithms combined to obtain predictive performance</a:t>
            </a:r>
          </a:p>
          <a:p>
            <a:pPr algn="just">
              <a:lnSpc>
                <a:spcPct val="150000"/>
              </a:lnSpc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Operated by constructing a multitude of decision trees at training time and outputting the mean prediction of the individual trees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Main feature is 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of features split on at each node is limited to some percentage of the total</a:t>
            </a:r>
          </a:p>
          <a:p>
            <a:pPr algn="just">
              <a:lnSpc>
                <a:spcPct val="150000"/>
              </a:lnSpc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Ensures that the model does not rely on any individual feature, using all potentially predictive features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tree draws a random sample from the original data set when generating its splits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Adding 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element of randomness that prevents overfitting</a:t>
            </a:r>
          </a:p>
        </p:txBody>
      </p:sp>
    </p:spTree>
    <p:extLst>
      <p:ext uri="{BB962C8B-B14F-4D97-AF65-F5344CB8AC3E}">
        <p14:creationId xmlns:p14="http://schemas.microsoft.com/office/powerpoint/2010/main" val="127816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4EC4-1224-4A24-8FD9-1B3BDCB1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9817" y="490519"/>
            <a:ext cx="8911687" cy="557232"/>
          </a:xfrm>
        </p:spPr>
        <p:txBody>
          <a:bodyPr>
            <a:normAutofit/>
          </a:bodyPr>
          <a:lstStyle/>
          <a:p>
            <a:pPr lvl="0"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IN" sz="2900" cap="all" dirty="0">
                <a:solidFill>
                  <a:schemeClr val="tx1"/>
                </a:solidFill>
                <a:latin typeface="Algerian" panose="04020705040A02060702" pitchFamily="82" charset="0"/>
              </a:rPr>
              <a:t>XGBoost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49693-9FD9-4395-9917-A932973F3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50" y="1403038"/>
            <a:ext cx="10582275" cy="48453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XGBoost stands for eXtreme Gradient Boosting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weak learners are regression trees, and each regression tree maps an input data point to one of its leaves that contains a continuous score. </a:t>
            </a:r>
          </a:p>
          <a:p>
            <a:pPr fontAlgn="base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Some key algorithm implementation features include:</a:t>
            </a:r>
          </a:p>
          <a:p>
            <a:pPr lvl="1" fontAlgn="base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Automatic handling of missing data values.</a:t>
            </a:r>
          </a:p>
          <a:p>
            <a:pPr lvl="1" fontAlgn="base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Parallelization of tree construction.</a:t>
            </a:r>
          </a:p>
          <a:p>
            <a:pPr lvl="1" fontAlgn="base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Continued Training to further boost an already fitted model on new data</a:t>
            </a:r>
          </a:p>
          <a:p>
            <a:pPr algn="just"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6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4EC4-1224-4A24-8FD9-1B3BDCB1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9817" y="490519"/>
            <a:ext cx="8911687" cy="557232"/>
          </a:xfrm>
        </p:spPr>
        <p:txBody>
          <a:bodyPr>
            <a:normAutofit/>
          </a:bodyPr>
          <a:lstStyle/>
          <a:p>
            <a:pPr lvl="0"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IN" sz="2900" cap="all" dirty="0">
                <a:solidFill>
                  <a:schemeClr val="tx1"/>
                </a:solidFill>
                <a:latin typeface="Algerian" panose="04020705040A02060702" pitchFamily="82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49693-9FD9-4395-9917-A932973F3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504" y="1115308"/>
            <a:ext cx="10582275" cy="3107899"/>
          </a:xfrm>
        </p:spPr>
        <p:txBody>
          <a:bodyPr numCol="1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Linear regression accuracy increased as the features were added one by one -62.41%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 model had more accuracy than Linear Regression – 62.9%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KNN model 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standardization has minimal effect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 Random Forest regression, R2 increases by 5% when for dataset without standardization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XGBoost results are similar to the Random Forest with a small deviation of value in accuracy and error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Random Forest Model have the most accuracy and least error</a:t>
            </a: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B1D16ED-28B5-484D-8F3A-F6848E63D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727193"/>
              </p:ext>
            </p:extLst>
          </p:nvPr>
        </p:nvGraphicFramePr>
        <p:xfrm>
          <a:off x="2017336" y="4536911"/>
          <a:ext cx="8728449" cy="164959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09483">
                  <a:extLst>
                    <a:ext uri="{9D8B030D-6E8A-4147-A177-3AD203B41FA5}">
                      <a16:colId xmlns:a16="http://schemas.microsoft.com/office/drawing/2014/main" val="2060682355"/>
                    </a:ext>
                  </a:extLst>
                </a:gridCol>
                <a:gridCol w="2909483">
                  <a:extLst>
                    <a:ext uri="{9D8B030D-6E8A-4147-A177-3AD203B41FA5}">
                      <a16:colId xmlns:a16="http://schemas.microsoft.com/office/drawing/2014/main" val="3956776887"/>
                    </a:ext>
                  </a:extLst>
                </a:gridCol>
                <a:gridCol w="2909483">
                  <a:extLst>
                    <a:ext uri="{9D8B030D-6E8A-4147-A177-3AD203B41FA5}">
                      <a16:colId xmlns:a16="http://schemas.microsoft.com/office/drawing/2014/main" val="2535302349"/>
                    </a:ext>
                  </a:extLst>
                </a:gridCol>
              </a:tblGrid>
              <a:tr h="48757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With Standardization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Without Standardization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97117"/>
                  </a:ext>
                </a:extLst>
              </a:tr>
              <a:tr h="387338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78.12 %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78.11 %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97707"/>
                  </a:ext>
                </a:extLst>
              </a:tr>
              <a:tr h="387338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82.73 %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87.67 %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813707"/>
                  </a:ext>
                </a:extLst>
              </a:tr>
              <a:tr h="387338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80.18 %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82.91 %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100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10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A02FB38-61A0-441D-A129-F6E97874D6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6121530"/>
              </p:ext>
            </p:extLst>
          </p:nvPr>
        </p:nvGraphicFramePr>
        <p:xfrm>
          <a:off x="148591" y="0"/>
          <a:ext cx="11927146" cy="6617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5841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2F6598-9893-4031-BC02-1AEF9D21290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7" t="6499" r="8736" b="2248"/>
          <a:stretch/>
        </p:blipFill>
        <p:spPr bwMode="auto">
          <a:xfrm>
            <a:off x="43496" y="0"/>
            <a:ext cx="5852477" cy="342900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F209-8E06-45B2-A96A-426B51EF4459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7" t="7968" r="8883" b="2407"/>
          <a:stretch/>
        </p:blipFill>
        <p:spPr bwMode="auto">
          <a:xfrm>
            <a:off x="5994876" y="0"/>
            <a:ext cx="6153628" cy="342900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4EDFB7-09C8-48DA-BB53-85982ABA0B04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9" t="8181" r="8620" b="3336"/>
          <a:stretch/>
        </p:blipFill>
        <p:spPr bwMode="auto">
          <a:xfrm>
            <a:off x="3057525" y="3508373"/>
            <a:ext cx="6515100" cy="3263901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099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B89A08-556E-4212-A50A-A139F097463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8" t="8043" r="9132" b="2363"/>
          <a:stretch/>
        </p:blipFill>
        <p:spPr bwMode="auto">
          <a:xfrm>
            <a:off x="0" y="1"/>
            <a:ext cx="6934200" cy="3352166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BEFA38-7D14-4CED-BF38-83CCD4E5B10C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2" t="7438" r="8127" b="3764"/>
          <a:stretch/>
        </p:blipFill>
        <p:spPr bwMode="auto">
          <a:xfrm>
            <a:off x="5257801" y="3429000"/>
            <a:ext cx="6934200" cy="3352166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6523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80D9886-AD86-4568-B8DF-C07F1F16C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082152"/>
              </p:ext>
            </p:extLst>
          </p:nvPr>
        </p:nvGraphicFramePr>
        <p:xfrm>
          <a:off x="301658" y="85723"/>
          <a:ext cx="11633167" cy="6465903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737544">
                  <a:extLst>
                    <a:ext uri="{9D8B030D-6E8A-4147-A177-3AD203B41FA5}">
                      <a16:colId xmlns:a16="http://schemas.microsoft.com/office/drawing/2014/main" val="3654683490"/>
                    </a:ext>
                  </a:extLst>
                </a:gridCol>
                <a:gridCol w="10895623">
                  <a:extLst>
                    <a:ext uri="{9D8B030D-6E8A-4147-A177-3AD203B41FA5}">
                      <a16:colId xmlns:a16="http://schemas.microsoft.com/office/drawing/2014/main" val="1760048577"/>
                    </a:ext>
                  </a:extLst>
                </a:gridCol>
              </a:tblGrid>
              <a:tr h="1762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Set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47" marR="417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Columns List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47" marR="417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959983"/>
                  </a:ext>
                </a:extLst>
              </a:tr>
              <a:tr h="1763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47" marR="417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['Population']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47" marR="417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716949"/>
                  </a:ext>
                </a:extLst>
              </a:tr>
              <a:tr h="1763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2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47" marR="417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['ZIP_OR_POSTAL_CODE']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47" marR="417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54061"/>
                  </a:ext>
                </a:extLst>
              </a:tr>
              <a:tr h="1763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3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47" marR="417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['Total Numb of Hospitals']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47" marR="417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361190"/>
                  </a:ext>
                </a:extLst>
              </a:tr>
              <a:tr h="1763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4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47" marR="417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['Total Numb. Of Complaints’, ‘Total crimes’, ‘Level A School Count']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47" marR="417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836161"/>
                  </a:ext>
                </a:extLst>
              </a:tr>
              <a:tr h="1763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5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47" marR="417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['BATHS','SQUARE_FEET','YEAR_BUILT','LATITUDE','LONGITUDE','AGE','CITYnumeric']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47" marR="417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445470"/>
                  </a:ext>
                </a:extLst>
              </a:tr>
              <a:tr h="1763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6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47" marR="417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['Total Numb of Subways']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47" marR="417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280469"/>
                  </a:ext>
                </a:extLst>
              </a:tr>
              <a:tr h="1763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7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47" marR="417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['Total_Num_of_Subways','min_dist_station','Num_of_Retail_stores','min_dist_retail_store']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47" marR="417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710191"/>
                  </a:ext>
                </a:extLst>
              </a:tr>
              <a:tr h="5551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8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47" marR="417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['Total_crimes','Level_A_SchoolCount','Level_B_SchoolCount','Level_C_SchoolCount','Level_D_SchoolCount','Level_F_SchoolCount','Total_Number_of_Schools','Num_Complaints_schools','Population','People/Sq. Mile’, 'Total Num of Hospitals']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47" marR="417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098894"/>
                  </a:ext>
                </a:extLst>
              </a:tr>
              <a:tr h="4617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9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47" marR="417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['Level_F_SchoolCount','Total_Number_of_Schools','Num_Complaints_schools','Population','People/Sq_Mile','Total_Num_ofHospitals','Total_Num_of_Subways','min_dist_station','Num_of_Retail_stores','min_dist_retail_store']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47" marR="417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00306"/>
                  </a:ext>
                </a:extLst>
              </a:tr>
              <a:tr h="2785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10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47" marR="417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['SQUARE_FEET','YEAR_BUILT','LATITUDE','LONGITUDE','AGE','CITYnumeric','Total_Num_ofComplaints','Total_crimes','Level_A_SchoolCount','Level_B_SchoolCount','Level_C_SchoolCount']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47" marR="417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567023"/>
                  </a:ext>
                </a:extLst>
              </a:tr>
              <a:tr h="5551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11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47" marR="417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['SQUARE_FEET','YEAR_BUILT','LATITUDE','LONGITUDE','AGE','CITYnumeric','Total_Num_ofComplaints','Total_crimes','Level_A_SchoolCount','Level_B_SchoolCount','Level_C_SchoolCount','Level_D_SchoolCount','Level_F_SchoolCount','Total_Number_of_Schools','Num_Complaints_schools']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47" marR="417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265274"/>
                  </a:ext>
                </a:extLst>
              </a:tr>
              <a:tr h="3657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12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47" marR="417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['ZIP_OR_POSTAL_CODE','BEDS','BATHS','SQUARE_FEET','YEAR_BUILT','LATITUDE','LONGITUDE','AGE','CITYnumeric','Total_Num_ofComplaints','Total_crimes','Level_A_SchoolCount']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47" marR="417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115179"/>
                  </a:ext>
                </a:extLst>
              </a:tr>
              <a:tr h="3525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13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47" marR="417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['BATHS','SQUARE_FEET','YEAR_BUILT','LATITUDE','LONGITUDE','AGE','CITYnumeric','Total_Num_ofComplaints','Total_crimes','Level_A_SchoolCount','Level_B_SchoolCount','Level_C_SchoolCount','Level_D_SchoolCount','Level_F_SchoolCount','Total_Number_of_Schools','Num_Complaints_schools','Population']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47" marR="417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51955"/>
                  </a:ext>
                </a:extLst>
              </a:tr>
              <a:tr h="7285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14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47" marR="417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['ZIP_OR_POSTAL_CODE','BEDS','BATHS','SQUARE_FEET','YEAR_BUILT','LATITUDE','LONGITUDE','AGE','CITYnumeric','Total_Num_ofComplaints','Total_crimes','Level_A_SchoolCount','Level_B_SchoolCount','Level_C_SchoolCount','Level_D_SchoolCount','Level_F_SchoolCount','Total_Number_of_Schools','Num_Complaints_schools','Population','People/Sq_Mile','Total_Num_ofHospitals','Total_Num_of_Subways','min_dist_station','Num_of_Retail_stores','min_dist_retail_store']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47" marR="417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422821"/>
                  </a:ext>
                </a:extLst>
              </a:tr>
              <a:tr h="6344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15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47" marR="417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['BEDS','BATHS','SQUARE_FEET','YEAR_BUILT','LATITUDE','LONGITUDE','AGE','CITYnumeric','Total_Num_ofComplaints','Total_crimes','Level_A_SchoolCount','Level_B_SchoolCount',</a:t>
                      </a:r>
                      <a:br>
                        <a:rPr lang="en-IN" sz="900" dirty="0">
                          <a:effectLst/>
                        </a:rPr>
                      </a:br>
                      <a:r>
                        <a:rPr lang="en-IN" sz="900" dirty="0">
                          <a:effectLst/>
                        </a:rPr>
                        <a:t>'Level_C_SchoolCount','Level_D_SchoolCount','Level_F_SchoolCount','Total_Number_of_Schools','Num_Complaints_schools','Population','People/Sq. Mile', ’, 'Total Num of Hospitals’,'Total_Num_of_Subways','min_dist_station','Num_of_Retail_stores','min_dist_retail_store']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47" marR="417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092076"/>
                  </a:ext>
                </a:extLst>
              </a:tr>
              <a:tr h="11233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16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47" marR="417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['BEDS','BATHS','SQUARE_FEET','YEAR_BUILT','LATITUDE','LONGITUDE','AGE','CITYnumeric','Total_Num_ofComplaints','Total_crimes','Level_A_SchoolCount','Level_B_SchoolCount',</a:t>
                      </a:r>
                      <a:br>
                        <a:rPr lang="en-IN" sz="900" dirty="0">
                          <a:effectLst/>
                        </a:rPr>
                      </a:br>
                      <a:r>
                        <a:rPr lang="en-IN" sz="900" dirty="0">
                          <a:effectLst/>
                        </a:rPr>
                        <a:t>'Level_C_SchoolCount','Level_D_SchoolCount','Level_F_SchoolCount','Total_Number_of_Schools','Num_Complaints_schools','Population','People/Sq. Mile', ’, 'Total Num of Hospitals’, 'Total_Num_of_Subways','min_dist_station','Num_of_Retail_stores','min_dist_retail_store','Num_of_Retail_stores_Zipcode']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47" marR="417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43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97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E966-D095-442C-B847-0711FB59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7965"/>
          </a:xfrm>
        </p:spPr>
        <p:txBody>
          <a:bodyPr/>
          <a:lstStyle/>
          <a:p>
            <a:pPr algn="ctr"/>
            <a:r>
              <a:rPr lang="en-IN" sz="2900" cap="all" dirty="0">
                <a:solidFill>
                  <a:schemeClr val="tx1"/>
                </a:solidFill>
                <a:latin typeface="Algerian" panose="04020705040A02060702" pitchFamily="82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A844D-8B79-410D-A42C-51FD54291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8751" y="1268690"/>
            <a:ext cx="10077973" cy="4786090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I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Principal component analysis (PCA) to be performed to reduce the number of features</a:t>
            </a:r>
          </a:p>
          <a:p>
            <a:pPr>
              <a:lnSpc>
                <a:spcPct val="200000"/>
              </a:lnSpc>
            </a:pPr>
            <a:r>
              <a:rPr lang="en-I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model performance can be measured with and without applying PCA</a:t>
            </a:r>
          </a:p>
          <a:p>
            <a:pPr>
              <a:lnSpc>
                <a:spcPct val="200000"/>
              </a:lnSpc>
            </a:pPr>
            <a:r>
              <a:rPr lang="en-I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 filter conditions as per the user’s area and locality</a:t>
            </a:r>
          </a:p>
          <a:p>
            <a:pPr>
              <a:lnSpc>
                <a:spcPct val="200000"/>
              </a:lnSpc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different neural network models to </a:t>
            </a:r>
            <a:r>
              <a:rPr lang="en-I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improve the performance of the model</a:t>
            </a:r>
          </a:p>
          <a:p>
            <a:pPr>
              <a:lnSpc>
                <a:spcPct val="200000"/>
              </a:lnSpc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Finding the outliers in the combined dataset and evaluate the performance after outlier removal</a:t>
            </a:r>
            <a:endParaRPr lang="en-IN" sz="2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48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CA37C6E-7135-40B1-89EF-F4F5A607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pPr algn="ctr"/>
            <a:r>
              <a:rPr lang="en-IN" sz="2900" cap="all" dirty="0">
                <a:solidFill>
                  <a:schemeClr val="tx1"/>
                </a:solidFill>
                <a:latin typeface="Algerian" panose="04020705040A02060702" pitchFamily="82" charset="0"/>
              </a:rPr>
              <a:t>References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513136-C222-4097-AEA0-C59ADD716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700" y="1209675"/>
            <a:ext cx="11010900" cy="5476875"/>
          </a:xfrm>
        </p:spPr>
        <p:txBody>
          <a:bodyPr>
            <a:normAutofit/>
          </a:bodyPr>
          <a:lstStyle/>
          <a:p>
            <a:r>
              <a:rPr lang="en-IN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2009-2010 School Progress Reports - All Schools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(n.d.). Retrieved from NYC Open Data: 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https://data.cityofnewyork.us/Education/2009-2010-School-Progress-Reports-All-Schools/ffnc-f3aa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2010-2016-School-Safety-Report 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(n.d.). Retrieved from City of New York: 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https://data.cityofnewyork.us/Education/2010-2016-School-Safety-Report/qybk-bjjc/data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 Nearest Neighbours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(n.d.). Retrieved from www.saedsayad.com/ 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https://www.saedsayad.com/k_nearest_neighbors.htm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 York Population Density Zip Code Rank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(n.d.). Retrieved from USA.com: 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http://zipatlas.com/us/ny/zip-code-comparison/population-density.htm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NYC Health + Hospitals patient care locations - 2011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(n.d.). Retrieved from NYC Open Data: 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https://data.cityofnewyork.us/Health/NYC-Health-Hospitals-patient-care-locations-2011/f7b6-v6v3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NYC Subways Stations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(n.d.). Retrieved from mta.info: 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http://web.mta.info/developers/data/nyct/subway/Stations.csv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NYPD-Complaint-Data-Current-Year-To-Date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(n.d.). Retrieved from NYC Open Data: 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https://data.cityofnewyork.us/Public-Safety/NYPD-Complaint-Data-Current-Year-To-Date-/5uac-w243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470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B1ADF-2DDE-41C0-97A1-E32327B5B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768" y="586403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dirty="0">
                <a:solidFill>
                  <a:schemeClr val="tx1"/>
                </a:solidFill>
                <a:latin typeface="Algerian" panose="04020705040A02060702" pitchFamily="82" charset="0"/>
              </a:rPr>
              <a:t>Project advisors</a:t>
            </a:r>
            <a:br>
              <a:rPr lang="en-IN" sz="4400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endParaRPr lang="en-IN" sz="44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E3A92E9-18EF-4632-ADCD-6D86C6B7B8D5}"/>
              </a:ext>
            </a:extLst>
          </p:cNvPr>
          <p:cNvSpPr txBox="1">
            <a:spLocks/>
          </p:cNvSpPr>
          <p:nvPr/>
        </p:nvSpPr>
        <p:spPr>
          <a:xfrm>
            <a:off x="1375545" y="1756897"/>
            <a:ext cx="10577643" cy="43799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Advisor : </a:t>
            </a:r>
            <a:r>
              <a:rPr lang="en-IN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Manar</a:t>
            </a:r>
            <a:r>
              <a:rPr lang="en-IN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Mohaisen</a:t>
            </a:r>
            <a:endParaRPr lang="en-IN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Secondary Advisor : </a:t>
            </a:r>
            <a:r>
              <a:rPr lang="en-IN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Rachel </a:t>
            </a:r>
            <a:r>
              <a:rPr lang="en-IN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Trana</a:t>
            </a:r>
            <a:endParaRPr lang="en-IN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thank my advisors for supporting and guiding me through out my Master’s Project.</a:t>
            </a:r>
            <a:br>
              <a:rPr lang="en-IN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834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4EC4-1224-4A24-8FD9-1B3BDCB1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9817" y="490518"/>
            <a:ext cx="8911687" cy="912519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cap="all" dirty="0">
                <a:solidFill>
                  <a:schemeClr val="tx1"/>
                </a:solidFill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49693-9FD9-4395-9917-A932973F3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719" y="1540189"/>
            <a:ext cx="9595201" cy="42195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The </a:t>
            </a:r>
            <a:r>
              <a:rPr lang="en-I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United States house sales have grown by 34% </a:t>
            </a:r>
            <a:r>
              <a:rPr lang="en-I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2010 </a:t>
            </a:r>
            <a:r>
              <a:rPr lang="en-I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*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House price prediction has gained extensive attention 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</a:t>
            </a:r>
            <a:r>
              <a:rPr lang="en-I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uyers, sellers, and real estate agents could benefit from house price prediction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accuracy of prediction has become an important criterion</a:t>
            </a:r>
          </a:p>
          <a:p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endParaRPr lang="en-I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863C6-B407-4D90-9A84-0D0ED0331C28}"/>
              </a:ext>
            </a:extLst>
          </p:cNvPr>
          <p:cNvSpPr txBox="1"/>
          <p:nvPr/>
        </p:nvSpPr>
        <p:spPr>
          <a:xfrm>
            <a:off x="10275216" y="6240544"/>
            <a:ext cx="173453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aseline="30000" dirty="0"/>
              <a:t>*</a:t>
            </a:r>
            <a:r>
              <a:rPr lang="en-IN" sz="11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arXiv:1901.01774</a:t>
            </a:r>
            <a:r>
              <a:rPr lang="en-IN" sz="1100" baseline="30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606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AB6D230-9B2D-4D61-AF34-CE36FEDA6D5D}"/>
              </a:ext>
            </a:extLst>
          </p:cNvPr>
          <p:cNvSpPr txBox="1">
            <a:spLocks/>
          </p:cNvSpPr>
          <p:nvPr/>
        </p:nvSpPr>
        <p:spPr>
          <a:xfrm>
            <a:off x="989012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  <a:latin typeface="Algerian" panose="04020705040A02060702" pitchFamily="82" charset="0"/>
              </a:rPr>
              <a:t>Questions </a:t>
            </a:r>
            <a:r>
              <a:rPr lang="en-US" sz="4400" dirty="0">
                <a:solidFill>
                  <a:schemeClr val="tx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59753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4EC4-1224-4A24-8FD9-1B3BDCB1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9817" y="490518"/>
            <a:ext cx="8911687" cy="912519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cap="all" dirty="0">
                <a:solidFill>
                  <a:schemeClr val="tx1"/>
                </a:solidFill>
                <a:latin typeface="Algerian" panose="04020705040A02060702" pitchFamily="82" charset="0"/>
              </a:rPr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49693-9FD9-4395-9917-A932973F3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2046" y="1794062"/>
            <a:ext cx="9385603" cy="28731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Find out the optimal Machine Learning Model for housing price prediction in New York City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The Model is applied on an original real-life dataset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Dataset includes house characteristics and geographical features</a:t>
            </a:r>
          </a:p>
          <a:p>
            <a:pPr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69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4EC4-1224-4A24-8FD9-1B3BDCB1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292" y="233343"/>
            <a:ext cx="8911687" cy="912519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cap="all" dirty="0">
                <a:solidFill>
                  <a:schemeClr val="tx1"/>
                </a:solidFill>
                <a:latin typeface="Algerian" panose="04020705040A02060702" pitchFamily="82" charset="0"/>
              </a:rPr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49693-9FD9-4395-9917-A932973F3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9689" y="1540190"/>
            <a:ext cx="9467985" cy="1498285"/>
          </a:xfrm>
        </p:spPr>
        <p:txBody>
          <a:bodyPr numCol="1">
            <a:normAutofit/>
          </a:bodyPr>
          <a:lstStyle/>
          <a:p>
            <a:r>
              <a:rPr lang="en-IN" sz="1900" dirty="0">
                <a:solidFill>
                  <a:schemeClr val="tx1"/>
                </a:solidFill>
                <a:latin typeface="Times New Roman" panose="02020603050405020304" pitchFamily="18" charset="0"/>
              </a:rPr>
              <a:t>Data collected from different sources are combined</a:t>
            </a:r>
          </a:p>
          <a:p>
            <a:r>
              <a:rPr lang="en-IN" sz="1900" dirty="0">
                <a:solidFill>
                  <a:schemeClr val="tx1"/>
                </a:solidFill>
                <a:latin typeface="Times New Roman" panose="02020603050405020304" pitchFamily="18" charset="0"/>
              </a:rPr>
              <a:t>A house’s price depends upon its features, and external factors </a:t>
            </a:r>
          </a:p>
          <a:p>
            <a:r>
              <a:rPr lang="en-IN" sz="1900" dirty="0">
                <a:solidFill>
                  <a:schemeClr val="tx1"/>
                </a:solidFill>
                <a:latin typeface="Times New Roman" panose="02020603050405020304" pitchFamily="18" charset="0"/>
              </a:rPr>
              <a:t>Additional datasets include:</a:t>
            </a:r>
          </a:p>
          <a:p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0575D9-6F83-4933-91B0-AC1121D35860}"/>
              </a:ext>
            </a:extLst>
          </p:cNvPr>
          <p:cNvSpPr txBox="1">
            <a:spLocks/>
          </p:cNvSpPr>
          <p:nvPr/>
        </p:nvSpPr>
        <p:spPr>
          <a:xfrm>
            <a:off x="2572877" y="2780907"/>
            <a:ext cx="9141608" cy="3148553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</a:rPr>
              <a:t>School Rating			</a:t>
            </a:r>
          </a:p>
          <a:p>
            <a:pPr lvl="1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</a:rPr>
              <a:t>Crime count in the locality</a:t>
            </a:r>
          </a:p>
          <a:p>
            <a:pPr lvl="1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</a:rPr>
              <a:t>Retail food stores proximity</a:t>
            </a:r>
          </a:p>
          <a:p>
            <a:pPr lvl="1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</a:rPr>
              <a:t>NYPD complaints recorded for the year 2019</a:t>
            </a:r>
          </a:p>
          <a:p>
            <a:pPr lvl="1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</a:rPr>
              <a:t>New York City substations proximity </a:t>
            </a:r>
          </a:p>
          <a:p>
            <a:pPr lvl="1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</a:rPr>
              <a:t>New York City population</a:t>
            </a:r>
          </a:p>
          <a:p>
            <a:pPr lvl="1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</a:rPr>
              <a:t> New York City health care facilities</a:t>
            </a:r>
          </a:p>
          <a:p>
            <a:pPr lvl="1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</a:rPr>
              <a:t>School Safety report</a:t>
            </a:r>
          </a:p>
          <a:p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77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4EC4-1224-4A24-8FD9-1B3BDCB1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9817" y="490518"/>
            <a:ext cx="8911687" cy="912519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cap="all" dirty="0">
                <a:solidFill>
                  <a:schemeClr val="tx1"/>
                </a:solidFill>
                <a:latin typeface="Algerian" panose="04020705040A02060702" pitchFamily="82" charset="0"/>
              </a:rPr>
              <a:t>data cleaning &amp;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49693-9FD9-4395-9917-A932973F3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9816" y="1520890"/>
            <a:ext cx="9843372" cy="4693298"/>
          </a:xfrm>
        </p:spPr>
        <p:txBody>
          <a:bodyPr>
            <a:normAutofit/>
          </a:bodyPr>
          <a:lstStyle/>
          <a:p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Following data cleaning steps were performed</a:t>
            </a:r>
          </a:p>
          <a:p>
            <a:pPr lvl="1">
              <a:buSzPct val="75000"/>
            </a:pPr>
            <a:r>
              <a:rPr lang="en-I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duplicate records</a:t>
            </a:r>
          </a:p>
          <a:p>
            <a:pPr lvl="1">
              <a:buSzPct val="75000"/>
            </a:pPr>
            <a:r>
              <a:rPr lang="en-I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Records with no details for “beds”, “baths” were removed</a:t>
            </a:r>
          </a:p>
          <a:p>
            <a:pPr lvl="1">
              <a:buSzPct val="75000"/>
            </a:pPr>
            <a:r>
              <a:rPr lang="en-I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of “square feet” column was filled with mean, grouping the beds and baths</a:t>
            </a:r>
          </a:p>
          <a:p>
            <a:pPr lvl="1">
              <a:buSzPct val="75000"/>
            </a:pPr>
            <a:r>
              <a:rPr lang="en-I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major categories - 'Condo/Co-op', 'Single Family Residential', 'Multi-Family (2-4 Unit)', 'Townhouse', and 'Multi-Family (5+ Unit)’</a:t>
            </a:r>
          </a:p>
          <a:p>
            <a:pPr lvl="1">
              <a:buSzPct val="75000"/>
            </a:pPr>
            <a:r>
              <a:rPr lang="en-I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‘Year built’ feature from the housing dataset was converted to “Age” </a:t>
            </a:r>
          </a:p>
          <a:p>
            <a:pPr lvl="1">
              <a:buSzPct val="75000"/>
            </a:pPr>
            <a:r>
              <a:rPr lang="en-I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 with insignificant information are removed</a:t>
            </a:r>
          </a:p>
          <a:p>
            <a:pPr lvl="1">
              <a:buSzPct val="75000"/>
            </a:pPr>
            <a:r>
              <a:rPr lang="en-I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Records with Zip Code length not equal to 5 are removed</a:t>
            </a:r>
          </a:p>
          <a:p>
            <a:pPr lvl="1"/>
            <a:r>
              <a:rPr lang="en-I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‘City’ feature is converted to numeric value with ASCII character sum</a:t>
            </a:r>
          </a:p>
          <a:p>
            <a:r>
              <a:rPr lang="en-I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datasets are combined with housing dataset</a:t>
            </a:r>
          </a:p>
        </p:txBody>
      </p:sp>
    </p:spTree>
    <p:extLst>
      <p:ext uri="{BB962C8B-B14F-4D97-AF65-F5344CB8AC3E}">
        <p14:creationId xmlns:p14="http://schemas.microsoft.com/office/powerpoint/2010/main" val="16542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4EC4-1224-4A24-8FD9-1B3BDCB1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9816" y="90468"/>
            <a:ext cx="8911687" cy="912519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cap="all" dirty="0">
                <a:solidFill>
                  <a:schemeClr val="tx1"/>
                </a:solidFill>
                <a:latin typeface="Algerian" panose="04020705040A02060702" pitchFamily="82" charset="0"/>
              </a:rPr>
              <a:t>data Analysis</a:t>
            </a:r>
            <a:br>
              <a:rPr lang="en-IN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cap="all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49693-9FD9-4395-9917-A932973F3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9816" y="1082351"/>
            <a:ext cx="9534787" cy="1510020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Combined Dataset contains 11364 records and 33 features, </a:t>
            </a:r>
            <a:r>
              <a:rPr lang="en-IN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 of which are numeric </a:t>
            </a:r>
            <a:endParaRPr lang="en-IN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large number of houses in the range between 250K$ to 1M$. </a:t>
            </a:r>
          </a:p>
          <a:p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the price of the house increases the count is decreasing gradually.</a:t>
            </a:r>
            <a:endParaRPr lang="en-IN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buSzPts val="2000"/>
              <a:buNone/>
            </a:pPr>
            <a:endParaRPr lang="en-US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171450">
              <a:buSzPts val="1800"/>
              <a:buNone/>
            </a:pPr>
            <a:endParaRPr lang="en-US" sz="1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/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A60C27-123F-44E3-82F6-917577DE981C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9" t="4689" r="7982"/>
          <a:stretch/>
        </p:blipFill>
        <p:spPr bwMode="auto">
          <a:xfrm>
            <a:off x="3762375" y="2800349"/>
            <a:ext cx="5367822" cy="3629025"/>
          </a:xfrm>
          <a:prstGeom prst="rect">
            <a:avLst/>
          </a:prstGeom>
          <a:ln w="952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744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F80133-B927-4B27-BDA8-2AB1962DF97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5" t="5501" r="8806" b="-1790"/>
          <a:stretch/>
        </p:blipFill>
        <p:spPr bwMode="auto">
          <a:xfrm>
            <a:off x="96824" y="86307"/>
            <a:ext cx="5827726" cy="3933243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12A0D3-BFF4-4F8A-B6DA-629F88F469A8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3" t="5776" r="8547"/>
          <a:stretch/>
        </p:blipFill>
        <p:spPr bwMode="auto">
          <a:xfrm>
            <a:off x="5991225" y="2952749"/>
            <a:ext cx="6200775" cy="3543301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CAA222C-D2D7-4118-A9EB-3D6A2F25ADB3}"/>
              </a:ext>
            </a:extLst>
          </p:cNvPr>
          <p:cNvSpPr txBox="1">
            <a:spLocks/>
          </p:cNvSpPr>
          <p:nvPr/>
        </p:nvSpPr>
        <p:spPr>
          <a:xfrm>
            <a:off x="190500" y="4229100"/>
            <a:ext cx="5337218" cy="2057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 the NoB increases gradually from 0 to 15, the house prices also increase.</a:t>
            </a:r>
          </a:p>
          <a:p>
            <a:pPr lvl="1"/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Beyond 15, the NoB has no impact on the price of a house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When the NoB is between 3 and 6, the house price appears to be at a higher value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7842976-4D24-494A-B3DE-6428BCBC3835}"/>
              </a:ext>
            </a:extLst>
          </p:cNvPr>
          <p:cNvSpPr txBox="1">
            <a:spLocks/>
          </p:cNvSpPr>
          <p:nvPr/>
        </p:nvSpPr>
        <p:spPr>
          <a:xfrm>
            <a:off x="6096000" y="495300"/>
            <a:ext cx="5337218" cy="18954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NoBa increases gradually from 0 to 6, the house prices also increase</a:t>
            </a:r>
          </a:p>
          <a:p>
            <a:pPr lvl="1"/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eyond 6, the NoBa have an unsymmetrical impact on the price of a house</a:t>
            </a:r>
          </a:p>
          <a:p>
            <a:pPr lvl="1"/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95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4EC4-1224-4A24-8FD9-1B3BDCB1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9817" y="490518"/>
            <a:ext cx="8911687" cy="912519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cap="all" dirty="0">
                <a:solidFill>
                  <a:schemeClr val="tx1"/>
                </a:solidFill>
                <a:latin typeface="Algerian" panose="04020705040A02060702" pitchFamily="82" charset="0"/>
              </a:rPr>
              <a:t>data Analysis (</a:t>
            </a:r>
            <a:r>
              <a:rPr lang="en-US" cap="all" dirty="0">
                <a:solidFill>
                  <a:schemeClr val="tx1"/>
                </a:solidFill>
                <a:latin typeface="Algerian" panose="04020705040A02060702" pitchFamily="82" charset="0"/>
              </a:rPr>
              <a:t>continued)</a:t>
            </a:r>
            <a:br>
              <a:rPr lang="en-IN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cap="all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49693-9FD9-4395-9917-A932973F3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50" y="1403037"/>
            <a:ext cx="10253953" cy="481115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Significant correlation to the ‘Price of house’ -&gt; ‘Total Number of Complaints’, ‘Level A school count’, ‘Total Number of Subways’, ‘Number of Retail Stores’, ‘Total Number of Hospitals’. </a:t>
            </a:r>
          </a:p>
          <a:p>
            <a:pPr algn="just">
              <a:lnSpc>
                <a:spcPct val="150000"/>
              </a:lnSpc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‘Total Number of complaints’ are positively correlated with high value to ‘Total Number of Subways’, ‘Total Number of Schools’, and ‘Total Number of Hospitals’. </a:t>
            </a:r>
          </a:p>
          <a:p>
            <a:pPr algn="just">
              <a:lnSpc>
                <a:spcPct val="150000"/>
              </a:lnSpc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“Minimum distance to station” and “Minimum distance to retail store” are related to the location of the house. </a:t>
            </a:r>
          </a:p>
          <a:p>
            <a:pPr algn="just">
              <a:lnSpc>
                <a:spcPct val="150000"/>
              </a:lnSpc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“Total Crimes”, “Age of the house”, “Minimum distance to station”, and “Minimum distance to retail store” have a negative correlation to the price of the house. </a:t>
            </a:r>
          </a:p>
          <a:p>
            <a:pPr algn="just">
              <a:lnSpc>
                <a:spcPct val="150000"/>
              </a:lnSpc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“people per square mile” is positively correlated to the price of the house. </a:t>
            </a:r>
          </a:p>
        </p:txBody>
      </p:sp>
    </p:spTree>
    <p:extLst>
      <p:ext uri="{BB962C8B-B14F-4D97-AF65-F5344CB8AC3E}">
        <p14:creationId xmlns:p14="http://schemas.microsoft.com/office/powerpoint/2010/main" val="319588972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6386</TotalTime>
  <Words>3389</Words>
  <Application>Microsoft Office PowerPoint</Application>
  <PresentationFormat>Widescreen</PresentationFormat>
  <Paragraphs>330</Paragraphs>
  <Slides>30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Algerian</vt:lpstr>
      <vt:lpstr>arial</vt:lpstr>
      <vt:lpstr>arial</vt:lpstr>
      <vt:lpstr>Calibri</vt:lpstr>
      <vt:lpstr>Calibri Light</vt:lpstr>
      <vt:lpstr>Cambria Math</vt:lpstr>
      <vt:lpstr>Century Gothic</vt:lpstr>
      <vt:lpstr>Franklin Gothic Medium Cond</vt:lpstr>
      <vt:lpstr>Georgia</vt:lpstr>
      <vt:lpstr>Roboto</vt:lpstr>
      <vt:lpstr>Times New Roman</vt:lpstr>
      <vt:lpstr>Wingdings 3</vt:lpstr>
      <vt:lpstr>Wisp</vt:lpstr>
      <vt:lpstr>PowerPoint Presentation</vt:lpstr>
      <vt:lpstr>CONTENTS</vt:lpstr>
      <vt:lpstr> INTRODUCTION</vt:lpstr>
      <vt:lpstr> Research Question</vt:lpstr>
      <vt:lpstr> data preparation</vt:lpstr>
      <vt:lpstr> data cleaning &amp; pre-processing</vt:lpstr>
      <vt:lpstr> data Analysis </vt:lpstr>
      <vt:lpstr>PowerPoint Presentation</vt:lpstr>
      <vt:lpstr> data Analysis (continued) </vt:lpstr>
      <vt:lpstr>PowerPoint Presentation</vt:lpstr>
      <vt:lpstr> Data Standardisation </vt:lpstr>
      <vt:lpstr> machine learning models </vt:lpstr>
      <vt:lpstr>Model Evaluation Metrics</vt:lpstr>
      <vt:lpstr>Model Evaluation Metrics (Continued)</vt:lpstr>
      <vt:lpstr>Linear Regression</vt:lpstr>
      <vt:lpstr>Linear Regression (Continued...)</vt:lpstr>
      <vt:lpstr>Linear Regression (Continued...)</vt:lpstr>
      <vt:lpstr>SVM Regression</vt:lpstr>
      <vt:lpstr>K- Nearest Neighbor</vt:lpstr>
      <vt:lpstr>Random forest regression</vt:lpstr>
      <vt:lpstr>XGBoost regression</vt:lpstr>
      <vt:lpstr>Results</vt:lpstr>
      <vt:lpstr>PowerPoint Presentation</vt:lpstr>
      <vt:lpstr>PowerPoint Presentation</vt:lpstr>
      <vt:lpstr>PowerPoint Presentation</vt:lpstr>
      <vt:lpstr>PowerPoint Presentation</vt:lpstr>
      <vt:lpstr>Future Work</vt:lpstr>
      <vt:lpstr>References</vt:lpstr>
      <vt:lpstr>Project advisors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Latha</dc:creator>
  <cp:lastModifiedBy>Latha</cp:lastModifiedBy>
  <cp:revision>111</cp:revision>
  <dcterms:created xsi:type="dcterms:W3CDTF">2020-07-31T06:08:39Z</dcterms:created>
  <dcterms:modified xsi:type="dcterms:W3CDTF">2020-08-14T04:51:45Z</dcterms:modified>
</cp:coreProperties>
</file>