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60" r:id="rId3"/>
    <p:sldId id="262" r:id="rId4"/>
    <p:sldId id="263" r:id="rId5"/>
    <p:sldId id="266" r:id="rId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2" name=""/>
          <p:cNvSpPr>
            <a:spLocks noGrp="1"/>
          </p:cNvSpPr>
          <p:nvPr>
            <p:ph type="title"/>
          </p:nvPr>
        </p:nvSpPr>
        <p:spPr/>
        <p:txBody>
          <a:bodyPr/>
          <a:p>
            <a:r>
              <a:rPr lang="en-US"/>
              <a:t>P</a:t>
            </a:r>
            <a:r>
              <a:rPr lang="en-US"/>
              <a:t>h</a:t>
            </a:r>
            <a:r>
              <a:rPr lang="en-US"/>
              <a:t>a</a:t>
            </a:r>
            <a:r>
              <a:rPr lang="en-US"/>
              <a:t>s</a:t>
            </a:r>
            <a:r>
              <a:rPr lang="en-US"/>
              <a:t>e</a:t>
            </a:r>
            <a:r>
              <a:rPr lang="en-US"/>
              <a:t> </a:t>
            </a:r>
            <a:r>
              <a:rPr lang="en-US"/>
              <a:t>1</a:t>
            </a:r>
            <a:r>
              <a:rPr lang="en-US"/>
              <a:t>:</a:t>
            </a:r>
            <a:r>
              <a:rPr lang="en-US"/>
              <a:t> </a:t>
            </a:r>
            <a:r>
              <a:rPr lang="en-US"/>
              <a:t>P</a:t>
            </a:r>
            <a:r>
              <a:rPr lang="en-US"/>
              <a:t>r</a:t>
            </a:r>
            <a:r>
              <a:rPr lang="en-US"/>
              <a:t>o</a:t>
            </a:r>
            <a:r>
              <a:rPr lang="en-US"/>
              <a:t>b</a:t>
            </a:r>
            <a:r>
              <a:rPr lang="en-US"/>
              <a:t>l</a:t>
            </a:r>
            <a:r>
              <a:rPr lang="en-US"/>
              <a:t>em </a:t>
            </a:r>
            <a:r>
              <a:rPr lang="en-US"/>
              <a:t>d</a:t>
            </a:r>
            <a:r>
              <a:rPr lang="en-US"/>
              <a:t>e</a:t>
            </a:r>
            <a:r>
              <a:rPr lang="en-US"/>
              <a:t>f</a:t>
            </a:r>
            <a:r>
              <a:rPr lang="en-US"/>
              <a:t>i</a:t>
            </a:r>
            <a:r>
              <a:rPr lang="en-US"/>
              <a:t>n</a:t>
            </a:r>
            <a:r>
              <a:rPr lang="en-US"/>
              <a:t>i</a:t>
            </a:r>
            <a:r>
              <a:rPr lang="en-US"/>
              <a:t>tion</a:t>
            </a:r>
            <a:r>
              <a:rPr lang="en-US"/>
              <a:t>s</a:t>
            </a:r>
            <a:r>
              <a:rPr lang="en-US"/>
              <a:t> </a:t>
            </a:r>
            <a:r>
              <a:rPr lang="en-US"/>
              <a:t>a</a:t>
            </a:r>
            <a:r>
              <a:rPr lang="en-US"/>
              <a:t>n</a:t>
            </a:r>
            <a:r>
              <a:rPr lang="en-US"/>
              <a:t>d</a:t>
            </a:r>
            <a:r>
              <a:rPr lang="en-US"/>
              <a:t> </a:t>
            </a:r>
            <a:r>
              <a:rPr lang="en-US"/>
              <a:t>d</a:t>
            </a:r>
            <a:r>
              <a:rPr lang="en-US"/>
              <a:t>e</a:t>
            </a:r>
            <a:r>
              <a:rPr lang="en-US"/>
              <a:t>s</a:t>
            </a:r>
            <a:r>
              <a:rPr lang="en-US"/>
              <a:t>i</a:t>
            </a:r>
            <a:r>
              <a:rPr lang="en-US"/>
              <a:t>g</a:t>
            </a:r>
            <a:r>
              <a:rPr lang="en-US"/>
              <a:t>n</a:t>
            </a:r>
            <a:r>
              <a:rPr lang="en-US"/>
              <a:t> </a:t>
            </a:r>
            <a:r>
              <a:rPr lang="en-US"/>
              <a:t>t</a:t>
            </a:r>
            <a:r>
              <a:rPr lang="en-US"/>
              <a:t>h</a:t>
            </a:r>
            <a:r>
              <a:rPr lang="en-US"/>
              <a:t>i</a:t>
            </a:r>
            <a:r>
              <a:rPr lang="en-US"/>
              <a:t>n</a:t>
            </a:r>
            <a:r>
              <a:rPr lang="en-US"/>
              <a:t>k</a:t>
            </a:r>
            <a:r>
              <a:rPr lang="en-US"/>
              <a:t>i</a:t>
            </a:r>
            <a:r>
              <a:rPr lang="en-US"/>
              <a:t>n</a:t>
            </a:r>
            <a:r>
              <a:rPr lang="en-US"/>
              <a:t>g</a:t>
            </a:r>
            <a:r>
              <a:rPr lang="en-US"/>
              <a:t>:</a:t>
            </a:r>
            <a:endParaRPr lang="en-IN"/>
          </a:p>
        </p:txBody>
      </p:sp>
      <p:sp>
        <p:nvSpPr>
          <p:cNvPr id="1048653" name=""/>
          <p:cNvSpPr>
            <a:spLocks noGrp="1"/>
          </p:cNvSpPr>
          <p:nvPr>
            <p:ph idx="1"/>
          </p:nvPr>
        </p:nvSpPr>
        <p:spPr/>
        <p:txBody>
          <a:bodyPr/>
          <a:p>
            <a:r>
              <a:rPr b="1" sz="2800" lang="en-IN"/>
              <a:t>Smart water </a:t>
            </a:r>
            <a:r>
              <a:rPr b="1" sz="2800" lang="en-US"/>
              <a:t>m</a:t>
            </a:r>
            <a:r>
              <a:rPr b="1" sz="2800" lang="en-US"/>
              <a:t>a</a:t>
            </a:r>
            <a:r>
              <a:rPr b="1" sz="2800" lang="en-US"/>
              <a:t>n</a:t>
            </a:r>
            <a:r>
              <a:rPr b="1" sz="2800" lang="en-US"/>
              <a:t>a</a:t>
            </a:r>
            <a:r>
              <a:rPr b="1" sz="2800" lang="en-US"/>
              <a:t>g</a:t>
            </a:r>
            <a:r>
              <a:rPr b="1" sz="2800" lang="en-US"/>
              <a:t>m</a:t>
            </a:r>
            <a:r>
              <a:rPr b="1" sz="2800" lang="en-US"/>
              <a:t>e</a:t>
            </a:r>
            <a:r>
              <a:rPr b="1" sz="2800" lang="en-US"/>
              <a:t>n</a:t>
            </a:r>
            <a:r>
              <a:rPr b="1" sz="2800" lang="en-US"/>
              <a:t>t</a:t>
            </a:r>
            <a:r>
              <a:rPr b="1" sz="2800" lang="en-US"/>
              <a:t> </a:t>
            </a:r>
            <a:r>
              <a:rPr lang="en-IN"/>
              <a:t>use equipment and technology like sensors, control panels and wireless communication to detect </a:t>
            </a:r>
            <a:r>
              <a:rPr lang="en-US"/>
              <a:t>.</a:t>
            </a:r>
            <a:endParaRPr lang="en-IN"/>
          </a:p>
          <a:p>
            <a:r>
              <a:rPr lang="en-US"/>
              <a:t>R</a:t>
            </a:r>
            <a:r>
              <a:rPr lang="en-IN"/>
              <a:t>elay information about leaks and changes in water pressure.</a:t>
            </a:r>
            <a:endParaRPr lang="en-IN"/>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7" name=""/>
          <p:cNvSpPr>
            <a:spLocks noGrp="1"/>
          </p:cNvSpPr>
          <p:nvPr>
            <p:ph type="title"/>
          </p:nvPr>
        </p:nvSpPr>
        <p:spPr/>
        <p:txBody>
          <a:bodyPr/>
          <a:p>
            <a:r>
              <a:rPr lang="en-US"/>
              <a:t>P</a:t>
            </a:r>
            <a:r>
              <a:rPr lang="en-US"/>
              <a:t>r</a:t>
            </a:r>
            <a:r>
              <a:rPr lang="en-US"/>
              <a:t>o</a:t>
            </a:r>
            <a:r>
              <a:rPr lang="en-US"/>
              <a:t>b</a:t>
            </a:r>
            <a:r>
              <a:rPr lang="en-US"/>
              <a:t>l</a:t>
            </a:r>
            <a:r>
              <a:rPr lang="en-US"/>
              <a:t>e</a:t>
            </a:r>
            <a:r>
              <a:rPr lang="en-US"/>
              <a:t>m</a:t>
            </a:r>
            <a:r>
              <a:rPr lang="en-US"/>
              <a:t> </a:t>
            </a:r>
            <a:r>
              <a:rPr lang="en-US"/>
              <a:t>d</a:t>
            </a:r>
            <a:r>
              <a:rPr lang="en-US"/>
              <a:t>e</a:t>
            </a:r>
            <a:r>
              <a:rPr lang="en-US"/>
              <a:t>f</a:t>
            </a:r>
            <a:r>
              <a:rPr lang="en-US"/>
              <a:t>i</a:t>
            </a:r>
            <a:r>
              <a:rPr lang="en-US"/>
              <a:t>n</a:t>
            </a:r>
            <a:r>
              <a:rPr lang="en-US"/>
              <a:t>i</a:t>
            </a:r>
            <a:r>
              <a:rPr lang="en-US"/>
              <a:t>tion</a:t>
            </a:r>
            <a:r>
              <a:rPr lang="en-US"/>
              <a:t>s</a:t>
            </a:r>
            <a:r>
              <a:rPr lang="en-US"/>
              <a:t>:</a:t>
            </a:r>
            <a:endParaRPr lang="en-IN"/>
          </a:p>
        </p:txBody>
      </p:sp>
      <p:sp>
        <p:nvSpPr>
          <p:cNvPr id="1048658" name=""/>
          <p:cNvSpPr>
            <a:spLocks noGrp="1"/>
          </p:cNvSpPr>
          <p:nvPr>
            <p:ph idx="1"/>
          </p:nvPr>
        </p:nvSpPr>
        <p:spPr/>
        <p:txBody>
          <a:bodyPr>
            <a:normAutofit fontScale="89286" lnSpcReduction="20000"/>
          </a:bodyPr>
          <a:p>
            <a:r>
              <a:rPr sz="2800" lang="en-IN"/>
              <a:t>Water consumption can increase energy expenditure and be an additional tool for weight management.</a:t>
            </a:r>
            <a:endParaRPr sz="2800" lang="en-IN"/>
          </a:p>
          <a:p>
            <a:r>
              <a:rPr sz="2800" lang="en-US"/>
              <a:t>Impact of Drought and Changing Water Sources on Water Use and Soil Salinity</a:t>
            </a:r>
            <a:r>
              <a:rPr sz="2800" lang="en-US"/>
              <a:t>.</a:t>
            </a:r>
            <a:endParaRPr sz="2800" lang="en-IN"/>
          </a:p>
          <a:p>
            <a:r>
              <a:rPr sz="2800" lang="en-IN"/>
              <a:t>Water leaks from pipes is wasted water and cannot be used again as there is always the concern that there are contaminants in i</a:t>
            </a:r>
            <a:r>
              <a:rPr sz="2800" lang="en-US"/>
              <a:t>t</a:t>
            </a:r>
            <a:r>
              <a:rPr sz="2800" lang="en-US"/>
              <a:t> </a:t>
            </a:r>
            <a:r>
              <a:rPr sz="2800" lang="en-US"/>
              <a:t>a</a:t>
            </a:r>
            <a:r>
              <a:rPr sz="2800" lang="en-US"/>
              <a:t>n</a:t>
            </a:r>
            <a:r>
              <a:rPr sz="2800" lang="en-US"/>
              <a:t>d</a:t>
            </a:r>
            <a:r>
              <a:rPr sz="2800" lang="en-US"/>
              <a:t> </a:t>
            </a:r>
            <a:r>
              <a:rPr sz="2800" lang="en-US"/>
              <a:t>a</a:t>
            </a:r>
            <a:r>
              <a:rPr sz="2800" lang="en-US"/>
              <a:t>l</a:t>
            </a:r>
            <a:r>
              <a:rPr sz="2800" lang="en-US"/>
              <a:t>s</a:t>
            </a:r>
            <a:r>
              <a:rPr sz="2800" lang="en-US"/>
              <a:t>o</a:t>
            </a:r>
            <a:r>
              <a:rPr sz="2800" lang="en-US"/>
              <a:t> </a:t>
            </a:r>
            <a:r>
              <a:rPr sz="2800" lang="en-US"/>
              <a:t>r</a:t>
            </a:r>
            <a:r>
              <a:rPr sz="2800" lang="en-US"/>
              <a:t>i</a:t>
            </a:r>
            <a:r>
              <a:rPr sz="2800" lang="en-US"/>
              <a:t>s</a:t>
            </a:r>
            <a:r>
              <a:rPr sz="2800" lang="en-US"/>
              <a:t>k</a:t>
            </a:r>
            <a:r>
              <a:rPr sz="2800" lang="en-US"/>
              <a:t> </a:t>
            </a:r>
            <a:r>
              <a:rPr sz="2800" lang="en-US"/>
              <a:t>t</a:t>
            </a:r>
            <a:r>
              <a:rPr sz="2800" lang="en-US"/>
              <a:t>h</a:t>
            </a:r>
            <a:r>
              <a:rPr sz="2800" lang="en-US"/>
              <a:t>a</a:t>
            </a:r>
            <a:r>
              <a:rPr sz="2800" lang="en-US"/>
              <a:t>t</a:t>
            </a:r>
            <a:r>
              <a:rPr sz="2800" lang="en-US"/>
              <a:t> </a:t>
            </a:r>
            <a:r>
              <a:rPr sz="2800" lang="en-US"/>
              <a:t>pipes.</a:t>
            </a:r>
            <a:endParaRPr sz="2800" lang="en-IN"/>
          </a:p>
          <a:p>
            <a:r>
              <a:rPr sz="2800" lang="en-US"/>
              <a:t>Contaminated</a:t>
            </a:r>
            <a:r>
              <a:rPr sz="2800" lang="en-US"/>
              <a:t> water and poor sanitation are among the leading causes of death for children under 5</a:t>
            </a:r>
            <a:r>
              <a:rPr sz="2800" lang="en-US"/>
              <a:t>.</a:t>
            </a:r>
            <a:endParaRPr sz="2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9" name=""/>
          <p:cNvSpPr>
            <a:spLocks noGrp="1"/>
          </p:cNvSpPr>
          <p:nvPr>
            <p:ph type="title"/>
          </p:nvPr>
        </p:nvSpPr>
        <p:spPr/>
        <p:txBody>
          <a:bodyPr/>
          <a:p>
            <a:r>
              <a:rPr lang="en-US"/>
              <a:t>D</a:t>
            </a:r>
            <a:r>
              <a:rPr lang="en-US"/>
              <a:t>e</a:t>
            </a:r>
            <a:r>
              <a:rPr lang="en-US"/>
              <a:t>s</a:t>
            </a:r>
            <a:r>
              <a:rPr lang="en-US"/>
              <a:t>i</a:t>
            </a:r>
            <a:r>
              <a:rPr lang="en-US"/>
              <a:t>g</a:t>
            </a:r>
            <a:r>
              <a:rPr lang="en-US"/>
              <a:t>n</a:t>
            </a:r>
            <a:r>
              <a:rPr lang="en-US"/>
              <a:t> </a:t>
            </a:r>
            <a:r>
              <a:rPr lang="en-US"/>
              <a:t>t</a:t>
            </a:r>
            <a:r>
              <a:rPr lang="en-US"/>
              <a:t>h</a:t>
            </a:r>
            <a:r>
              <a:rPr lang="en-US"/>
              <a:t>i</a:t>
            </a:r>
            <a:r>
              <a:rPr lang="en-US"/>
              <a:t>n</a:t>
            </a:r>
            <a:r>
              <a:rPr lang="en-US"/>
              <a:t>k</a:t>
            </a:r>
            <a:r>
              <a:rPr lang="en-US"/>
              <a:t>ing</a:t>
            </a:r>
            <a:r>
              <a:rPr lang="en-US"/>
              <a:t>:</a:t>
            </a:r>
            <a:endParaRPr lang="en-IN"/>
          </a:p>
        </p:txBody>
      </p:sp>
      <p:sp>
        <p:nvSpPr>
          <p:cNvPr id="1048660" name=""/>
          <p:cNvSpPr>
            <a:spLocks noGrp="1"/>
          </p:cNvSpPr>
          <p:nvPr>
            <p:ph idx="1"/>
          </p:nvPr>
        </p:nvSpPr>
        <p:spPr/>
        <p:txBody>
          <a:bodyPr>
            <a:normAutofit fontScale="92857" lnSpcReduction="20000"/>
          </a:bodyPr>
          <a:p>
            <a:r>
              <a:rPr lang="en-IN"/>
              <a:t>The digital system identifies unusual water consumption, both, in open and concealed areas. The system alerts you immediately about water leaks and closes the main water supply itself, even when you are not at home. IoT sets a new standard for water technology worldwide.</a:t>
            </a:r>
            <a:endParaRPr lang="en-IN"/>
          </a:p>
          <a:p>
            <a:r>
              <a:rPr lang="en-US"/>
              <a:t>Connected sensors can be used to measure parameters such as pH, temperature, presence of heavy metals and chemicals. The data collected can be used to detect pollution incidents and take measures to minimize the impact on the environment and public health.</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6" name=""/>
          <p:cNvSpPr txBox="1"/>
          <p:nvPr/>
        </p:nvSpPr>
        <p:spPr>
          <a:xfrm>
            <a:off x="210177" y="208039"/>
            <a:ext cx="8933822" cy="30251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altLang="en-US" sz="2800" lang="en-IN">
                <a:solidFill>
                  <a:srgbClr val="000000"/>
                </a:solidFill>
              </a:rPr>
              <a:t>★</a:t>
            </a:r>
            <a:r>
              <a:rPr sz="2800" lang="en-US">
                <a:solidFill>
                  <a:srgbClr val="000000"/>
                </a:solidFill>
              </a:rPr>
              <a:t> </a:t>
            </a:r>
            <a:r>
              <a:rPr sz="2800" lang="en-US">
                <a:solidFill>
                  <a:srgbClr val="000000"/>
                </a:solidFill>
              </a:rPr>
              <a:t>F</a:t>
            </a:r>
            <a:r>
              <a:rPr sz="2800" lang="en-IN">
                <a:solidFill>
                  <a:srgbClr val="000000"/>
                </a:solidFill>
              </a:rPr>
              <a:t>or smart water management An IoT smart water meter tracks the quality, pressure, and consumed quantity of water in a household or industry. An IoT smart water sensor can be used to track the flow of water across the entire plant and over the distribution channels. Helping in leakage detection, to reduce water wastage.</a:t>
            </a:r>
            <a:endParaRPr sz="2800" lang="en-IN">
              <a:solidFill>
                <a:srgbClr val="000000"/>
              </a:solidFill>
            </a:endParaRPr>
          </a:p>
        </p:txBody>
      </p:sp>
      <p:sp>
        <p:nvSpPr>
          <p:cNvPr id="1048667" name=""/>
          <p:cNvSpPr txBox="1"/>
          <p:nvPr/>
        </p:nvSpPr>
        <p:spPr>
          <a:xfrm rot="21600000">
            <a:off x="296679" y="3460750"/>
            <a:ext cx="8264873" cy="26060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altLang="en-US" sz="2800" lang="en-IN">
                <a:solidFill>
                  <a:srgbClr val="000000"/>
                </a:solidFill>
              </a:rPr>
              <a:t>★</a:t>
            </a:r>
            <a:r>
              <a:rPr sz="2800" lang="en-US">
                <a:solidFill>
                  <a:srgbClr val="000000"/>
                </a:solidFill>
              </a:rPr>
              <a:t> </a:t>
            </a:r>
            <a:r>
              <a:rPr sz="2800" lang="en-IN">
                <a:solidFill>
                  <a:srgbClr val="000000"/>
                </a:solidFill>
              </a:rPr>
              <a:t>The long term solution to salinity involves lowering the groundwater table to a level where interaction with the soil surface and saline discharge to streams is minimised. This can be achieved through catchment wide planting of deep rooted vegetation.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CPH2387</dc:creator>
  <dcterms:created xsi:type="dcterms:W3CDTF">2015-05-11T22:30:45Z</dcterms:created>
  <dcterms:modified xsi:type="dcterms:W3CDTF">2023-09-30T10:30:12Z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0875d397d77d44e3856521b8f07620c2</vt:lpwstr>
  </property>
</Properties>
</file>