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4"/>
  </p:notesMasterIdLst>
  <p:sldIdLst>
    <p:sldId id="256" r:id="rId2"/>
    <p:sldId id="257" r:id="rId3"/>
    <p:sldId id="258" r:id="rId4"/>
    <p:sldId id="260" r:id="rId5"/>
    <p:sldId id="262" r:id="rId6"/>
    <p:sldId id="261" r:id="rId7"/>
    <p:sldId id="263" r:id="rId8"/>
    <p:sldId id="264" r:id="rId9"/>
    <p:sldId id="265" r:id="rId10"/>
    <p:sldId id="266" r:id="rId11"/>
    <p:sldId id="267" r:id="rId12"/>
    <p:sldId id="268" r:id="rId13"/>
    <p:sldId id="269" r:id="rId14"/>
    <p:sldId id="281" r:id="rId15"/>
    <p:sldId id="270" r:id="rId16"/>
    <p:sldId id="286" r:id="rId17"/>
    <p:sldId id="301" r:id="rId18"/>
    <p:sldId id="272" r:id="rId19"/>
    <p:sldId id="273" r:id="rId20"/>
    <p:sldId id="282" r:id="rId21"/>
    <p:sldId id="284" r:id="rId22"/>
    <p:sldId id="292" r:id="rId23"/>
    <p:sldId id="293" r:id="rId24"/>
    <p:sldId id="294" r:id="rId25"/>
    <p:sldId id="295" r:id="rId26"/>
    <p:sldId id="296" r:id="rId27"/>
    <p:sldId id="297" r:id="rId28"/>
    <p:sldId id="298" r:id="rId29"/>
    <p:sldId id="299" r:id="rId30"/>
    <p:sldId id="300" r:id="rId31"/>
    <p:sldId id="275" r:id="rId32"/>
    <p:sldId id="276" r:id="rId33"/>
    <p:sldId id="277" r:id="rId34"/>
    <p:sldId id="285" r:id="rId35"/>
    <p:sldId id="278" r:id="rId36"/>
    <p:sldId id="279" r:id="rId37"/>
    <p:sldId id="288" r:id="rId38"/>
    <p:sldId id="289" r:id="rId39"/>
    <p:sldId id="290" r:id="rId40"/>
    <p:sldId id="291" r:id="rId41"/>
    <p:sldId id="271" r:id="rId42"/>
    <p:sldId id="287"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78C423-B5C6-475A-832F-D4077ABFCE5C}" type="datetimeFigureOut">
              <a:rPr lang="en-US" smtClean="0"/>
              <a:pPr/>
              <a:t>10/31/2023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B85D8A-AC7D-4213-8A8E-EFF55B54EBF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0B85D8A-AC7D-4213-8A8E-EFF55B54EBF1}" type="slidenum">
              <a:rPr lang="en-US" smtClean="0"/>
              <a:pPr/>
              <a:t>31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AFD9BBF-A844-42FE-BEFD-549E7784833C}" type="datetimeFigureOut">
              <a:rPr lang="en-US" smtClean="0"/>
              <a:pPr/>
              <a:t>10/31/2023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532D514C-7F6A-41C6-9CC5-6E7D631A6FE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AFD9BBF-A844-42FE-BEFD-549E7784833C}" type="datetimeFigureOut">
              <a:rPr lang="en-US" smtClean="0"/>
              <a:pPr/>
              <a:t>10/31/2023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32D514C-7F6A-41C6-9CC5-6E7D631A6FE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AFD9BBF-A844-42FE-BEFD-549E7784833C}" type="datetimeFigureOut">
              <a:rPr lang="en-US" smtClean="0"/>
              <a:pPr/>
              <a:t>10/31/2023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32D514C-7F6A-41C6-9CC5-6E7D631A6FE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AFD9BBF-A844-42FE-BEFD-549E7784833C}" type="datetimeFigureOut">
              <a:rPr lang="en-US" smtClean="0"/>
              <a:pPr/>
              <a:t>10/31/2023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32D514C-7F6A-41C6-9CC5-6E7D631A6FEA}"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AFD9BBF-A844-42FE-BEFD-549E7784833C}" type="datetimeFigureOut">
              <a:rPr lang="en-US" smtClean="0"/>
              <a:pPr/>
              <a:t>10/31/2023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32D514C-7F6A-41C6-9CC5-6E7D631A6FEA}"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AFD9BBF-A844-42FE-BEFD-549E7784833C}" type="datetimeFigureOut">
              <a:rPr lang="en-US" smtClean="0"/>
              <a:pPr/>
              <a:t>10/31/2023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32D514C-7F6A-41C6-9CC5-6E7D631A6FEA}"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AFD9BBF-A844-42FE-BEFD-549E7784833C}" type="datetimeFigureOut">
              <a:rPr lang="en-US" smtClean="0"/>
              <a:pPr/>
              <a:t>10/31/2023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32D514C-7F6A-41C6-9CC5-6E7D631A6FE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BAFD9BBF-A844-42FE-BEFD-549E7784833C}" type="datetimeFigureOut">
              <a:rPr lang="en-US" smtClean="0"/>
              <a:pPr/>
              <a:t>10/31/2023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32D514C-7F6A-41C6-9CC5-6E7D631A6FEA}"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AFD9BBF-A844-42FE-BEFD-549E7784833C}" type="datetimeFigureOut">
              <a:rPr lang="en-US" smtClean="0"/>
              <a:pPr/>
              <a:t>10/31/2023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32D514C-7F6A-41C6-9CC5-6E7D631A6FE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BAFD9BBF-A844-42FE-BEFD-549E7784833C}" type="datetimeFigureOut">
              <a:rPr lang="en-US" smtClean="0"/>
              <a:pPr/>
              <a:t>10/31/2023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32D514C-7F6A-41C6-9CC5-6E7D631A6FE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AFD9BBF-A844-42FE-BEFD-549E7784833C}" type="datetimeFigureOut">
              <a:rPr lang="en-US" smtClean="0"/>
              <a:pPr/>
              <a:t>10/31/2023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532D514C-7F6A-41C6-9CC5-6E7D631A6FEA}"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AFD9BBF-A844-42FE-BEFD-549E7784833C}" type="datetimeFigureOut">
              <a:rPr lang="en-US" smtClean="0"/>
              <a:pPr/>
              <a:t>10/31/2023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532D514C-7F6A-41C6-9CC5-6E7D631A6FE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www.sciencedirect.com/topics/earth-and-planetary-sciences/science-and-technology" TargetMode="External"/><Relationship Id="rId2" Type="http://schemas.openxmlformats.org/officeDocument/2006/relationships/hyperlink" Target="https://www.sciencedirect.com/topics/engineering/internet-of-thing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b="1" dirty="0" smtClean="0">
                <a:latin typeface="Copperplate Gothic Bold" pitchFamily="34" charset="0"/>
              </a:rPr>
              <a:t>Development  part-- 2</a:t>
            </a:r>
          </a:p>
          <a:p>
            <a:r>
              <a:rPr lang="en-US" b="1" dirty="0" smtClean="0">
                <a:latin typeface="Copperplate Gothic Bold" pitchFamily="34" charset="0"/>
              </a:rPr>
              <a:t>--By  using  Internet   of things(IOT)</a:t>
            </a:r>
            <a:endParaRPr lang="en-US" b="1" dirty="0">
              <a:latin typeface="Copperplate Gothic Bold" pitchFamily="34" charset="0"/>
            </a:endParaRPr>
          </a:p>
        </p:txBody>
      </p:sp>
      <p:sp>
        <p:nvSpPr>
          <p:cNvPr id="5" name="Rectangle 4"/>
          <p:cNvSpPr/>
          <p:nvPr/>
        </p:nvSpPr>
        <p:spPr>
          <a:xfrm>
            <a:off x="-609600" y="838200"/>
            <a:ext cx="10200684" cy="1754326"/>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Forte" pitchFamily="66" charset="0"/>
              </a:rPr>
              <a:t>Smart  Water Management</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Forte" pitchFamily="66"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latin typeface="Berlin Sans FB Demi" pitchFamily="34" charset="0"/>
              </a:rPr>
              <a:t>Salinity levels in water are an important aspect of smart water management projects, particularly for agricultural and environmental purposes. Generally, the acceptable salinity range in water for irrigation and agricultural use varies depending on the crop type, but it typically falls within the range of 0.5 to 3 </a:t>
            </a:r>
            <a:r>
              <a:rPr lang="en-US" sz="2000" dirty="0" err="1" smtClean="0">
                <a:latin typeface="Berlin Sans FB Demi" pitchFamily="34" charset="0"/>
              </a:rPr>
              <a:t>deciSiemens</a:t>
            </a:r>
            <a:r>
              <a:rPr lang="en-US" sz="2000" dirty="0" smtClean="0">
                <a:latin typeface="Berlin Sans FB Demi" pitchFamily="34" charset="0"/>
              </a:rPr>
              <a:t> per meter (</a:t>
            </a:r>
            <a:r>
              <a:rPr lang="en-US" sz="2000" dirty="0" err="1" smtClean="0">
                <a:latin typeface="Berlin Sans FB Demi" pitchFamily="34" charset="0"/>
              </a:rPr>
              <a:t>dS</a:t>
            </a:r>
            <a:r>
              <a:rPr lang="en-US" sz="2000" dirty="0" smtClean="0">
                <a:latin typeface="Berlin Sans FB Demi" pitchFamily="34" charset="0"/>
              </a:rPr>
              <a:t>/m).</a:t>
            </a:r>
          </a:p>
          <a:p>
            <a:endParaRPr lang="en-US" sz="2000" dirty="0" smtClean="0">
              <a:latin typeface="Berlin Sans FB Demi" pitchFamily="34" charset="0"/>
            </a:endParaRPr>
          </a:p>
          <a:p>
            <a:r>
              <a:rPr lang="en-US" sz="2000" dirty="0" smtClean="0">
                <a:latin typeface="Berlin Sans FB Demi" pitchFamily="34" charset="0"/>
              </a:rPr>
              <a:t> However, specific requirements may differ based on the specific crops being cultivated and the environmental conditions of the region. Regular monitoring of salinity levels and appropriate management strategies, such as using proper irrigation techniques and soil amendments, are vital to ensure the sustainability of water resources and the health of crops.</a:t>
            </a:r>
            <a:endParaRPr lang="en-US" sz="2000" dirty="0">
              <a:latin typeface="Berlin Sans FB Demi" pitchFamily="34" charset="0"/>
            </a:endParaRPr>
          </a:p>
        </p:txBody>
      </p:sp>
      <p:sp>
        <p:nvSpPr>
          <p:cNvPr id="3" name="Title 2"/>
          <p:cNvSpPr>
            <a:spLocks noGrp="1"/>
          </p:cNvSpPr>
          <p:nvPr>
            <p:ph type="title"/>
          </p:nvPr>
        </p:nvSpPr>
        <p:spPr/>
        <p:txBody>
          <a:bodyPr/>
          <a:lstStyle/>
          <a:p>
            <a:r>
              <a:rPr lang="en-US" dirty="0" smtClean="0">
                <a:latin typeface="Berlin Sans FB Demi" pitchFamily="34" charset="0"/>
              </a:rPr>
              <a:t>Water quality sensor</a:t>
            </a:r>
            <a:r>
              <a:rPr lang="en-US" dirty="0" smtClean="0"/>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751344"/>
            <a:ext cx="8229600" cy="4524315"/>
          </a:xfrm>
          <a:prstGeom prst="rect">
            <a:avLst/>
          </a:prstGeom>
        </p:spPr>
        <p:txBody>
          <a:bodyPr wrap="square">
            <a:spAutoFit/>
          </a:bodyPr>
          <a:lstStyle/>
          <a:p>
            <a:pPr>
              <a:buFont typeface="Wingdings" pitchFamily="2" charset="2"/>
              <a:buChar char="Ø"/>
            </a:pPr>
            <a:r>
              <a:rPr lang="en-US" sz="2400" dirty="0" smtClean="0"/>
              <a:t>       </a:t>
            </a:r>
            <a:r>
              <a:rPr lang="en-US" sz="2400" dirty="0" smtClean="0">
                <a:latin typeface="Berlin Sans FB Demi" pitchFamily="34" charset="0"/>
              </a:rPr>
              <a:t>Most water that's acceptable for irrigation of landscapes contains 200 to 800 mg/L of dissolved salts. Total soluble salt levels up to 2,000 mg/L may be tolerated by certain plant species, but only on soils with exceptional permeability and subsoil drainage.</a:t>
            </a:r>
          </a:p>
          <a:p>
            <a:pPr>
              <a:buFont typeface="Wingdings" pitchFamily="2" charset="2"/>
              <a:buChar char="Ø"/>
            </a:pPr>
            <a:endParaRPr lang="en-US" sz="2400" dirty="0" smtClean="0">
              <a:latin typeface="Berlin Sans FB Demi" pitchFamily="34" charset="0"/>
            </a:endParaRPr>
          </a:p>
          <a:p>
            <a:pPr>
              <a:buFont typeface="Wingdings" pitchFamily="2" charset="2"/>
              <a:buChar char="Ø"/>
            </a:pPr>
            <a:r>
              <a:rPr lang="en-US" sz="2400" dirty="0" smtClean="0">
                <a:latin typeface="Berlin Sans FB Demi" pitchFamily="34" charset="0"/>
              </a:rPr>
              <a:t>      Managing salinity involves striking a balance between the volume of water entering (recharge) and leaving (discharge) the groundwater system. The water table can be lowered by: planting, regenerating and maintaining native vegetation and good ground cover in recharge, transmission and discharge zones, where possible.</a:t>
            </a:r>
            <a:endParaRPr lang="en-US" sz="2400" dirty="0">
              <a:latin typeface="Berlin Sans FB Demi"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dirty="0" err="1" smtClean="0">
                <a:latin typeface="Berlin Sans FB Demi" pitchFamily="34" charset="0"/>
              </a:rPr>
              <a:t>IoT</a:t>
            </a:r>
            <a:r>
              <a:rPr lang="en-US" dirty="0" smtClean="0">
                <a:latin typeface="Berlin Sans FB Demi" pitchFamily="34" charset="0"/>
              </a:rPr>
              <a:t> based water monitoring system consists of a controller, sensors, and an application to display the data.  Lists various components of an </a:t>
            </a:r>
            <a:r>
              <a:rPr lang="en-US" dirty="0" err="1" smtClean="0">
                <a:latin typeface="Berlin Sans FB Demi" pitchFamily="34" charset="0"/>
              </a:rPr>
              <a:t>IoT</a:t>
            </a:r>
            <a:r>
              <a:rPr lang="en-US" dirty="0" smtClean="0">
                <a:latin typeface="Berlin Sans FB Demi" pitchFamily="34" charset="0"/>
              </a:rPr>
              <a:t> based water monitoring system.</a:t>
            </a:r>
          </a:p>
          <a:p>
            <a:r>
              <a:rPr lang="en-US" dirty="0" smtClean="0">
                <a:latin typeface="Berlin Sans FB Demi" pitchFamily="34" charset="0"/>
              </a:rPr>
              <a:t>The water management system can be broadly classified into two main categories namely water level monitoring systems and water quality monitoring systems. </a:t>
            </a:r>
          </a:p>
          <a:p>
            <a:r>
              <a:rPr lang="en-US" dirty="0" smtClean="0">
                <a:latin typeface="Berlin Sans FB Demi" pitchFamily="34" charset="0"/>
              </a:rPr>
              <a:t>Water level monitoring systems are those systems that attempt to measure in real-time the water level of a water reservoir using sensors.</a:t>
            </a:r>
          </a:p>
          <a:p>
            <a:r>
              <a:rPr lang="en-US" dirty="0" smtClean="0">
                <a:latin typeface="Berlin Sans FB Demi" pitchFamily="34" charset="0"/>
              </a:rPr>
              <a:t> The water quality monitoring system attempts to measure various water quality parameters like pH, conductivity, TDS, etc. value in the water by using different sensors. </a:t>
            </a:r>
            <a:endParaRPr lang="en-US" dirty="0">
              <a:latin typeface="Berlin Sans FB Demi" pitchFamily="34" charset="0"/>
            </a:endParaRPr>
          </a:p>
        </p:txBody>
      </p:sp>
      <p:sp>
        <p:nvSpPr>
          <p:cNvPr id="3" name="Title 2"/>
          <p:cNvSpPr>
            <a:spLocks noGrp="1"/>
          </p:cNvSpPr>
          <p:nvPr>
            <p:ph type="title"/>
          </p:nvPr>
        </p:nvSpPr>
        <p:spPr/>
        <p:txBody>
          <a:bodyPr>
            <a:normAutofit/>
          </a:bodyPr>
          <a:lstStyle/>
          <a:p>
            <a:r>
              <a:rPr lang="en-US" dirty="0" smtClean="0">
                <a:latin typeface="Berlin Sans FB Demi" pitchFamily="34" charset="0"/>
              </a:rPr>
              <a:t>Architecture of IOT based system:</a:t>
            </a:r>
            <a:endParaRPr lang="en-US" dirty="0">
              <a:latin typeface="Berlin Sans FB Demi"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990600"/>
            <a:ext cx="7696200" cy="4093428"/>
          </a:xfrm>
          <a:prstGeom prst="rect">
            <a:avLst/>
          </a:prstGeom>
        </p:spPr>
        <p:txBody>
          <a:bodyPr wrap="square">
            <a:spAutoFit/>
          </a:bodyPr>
          <a:lstStyle/>
          <a:p>
            <a:pPr>
              <a:buFont typeface="Wingdings" pitchFamily="2" charset="2"/>
              <a:buChar char="Ø"/>
            </a:pPr>
            <a:r>
              <a:rPr lang="en-US" sz="2000" dirty="0" smtClean="0">
                <a:latin typeface="Berlin Sans FB Demi" pitchFamily="34" charset="0"/>
              </a:rPr>
              <a:t>       Smart water management </a:t>
            </a:r>
            <a:r>
              <a:rPr lang="en-US" sz="2000" dirty="0" err="1" smtClean="0">
                <a:latin typeface="Berlin Sans FB Demi" pitchFamily="34" charset="0"/>
              </a:rPr>
              <a:t>IoT</a:t>
            </a:r>
            <a:r>
              <a:rPr lang="en-US" sz="2000" dirty="0" smtClean="0">
                <a:latin typeface="Berlin Sans FB Demi" pitchFamily="34" charset="0"/>
              </a:rPr>
              <a:t> projects typically incorporate various sensors and Internet of Things (</a:t>
            </a:r>
            <a:r>
              <a:rPr lang="en-US" sz="2000" dirty="0" err="1" smtClean="0">
                <a:latin typeface="Berlin Sans FB Demi" pitchFamily="34" charset="0"/>
              </a:rPr>
              <a:t>IoT</a:t>
            </a:r>
            <a:r>
              <a:rPr lang="en-US" sz="2000" dirty="0" smtClean="0">
                <a:latin typeface="Berlin Sans FB Demi" pitchFamily="34" charset="0"/>
              </a:rPr>
              <a:t>) devices to monitor and manage water usage efficiently. These projects often leverage technologies such as water flow sensors, water quality sensors, and smart meters to collect real-time data on water consumption, quality, and distribution.</a:t>
            </a:r>
          </a:p>
          <a:p>
            <a:pPr>
              <a:buFont typeface="Wingdings" pitchFamily="2" charset="2"/>
              <a:buChar char="Ø"/>
            </a:pPr>
            <a:endParaRPr lang="en-US" sz="2000" dirty="0" smtClean="0">
              <a:latin typeface="Berlin Sans FB Demi" pitchFamily="34" charset="0"/>
            </a:endParaRPr>
          </a:p>
          <a:p>
            <a:pPr>
              <a:buFont typeface="Wingdings" pitchFamily="2" charset="2"/>
              <a:buChar char="Ø"/>
            </a:pPr>
            <a:endParaRPr lang="en-US" sz="2000" dirty="0" smtClean="0">
              <a:latin typeface="Berlin Sans FB Demi" pitchFamily="34" charset="0"/>
            </a:endParaRPr>
          </a:p>
          <a:p>
            <a:pPr>
              <a:buFont typeface="Wingdings" pitchFamily="2" charset="2"/>
              <a:buChar char="Ø"/>
            </a:pPr>
            <a:r>
              <a:rPr lang="en-US" sz="2000" dirty="0" smtClean="0">
                <a:latin typeface="Berlin Sans FB Demi" pitchFamily="34" charset="0"/>
              </a:rPr>
              <a:t>         </a:t>
            </a:r>
            <a:r>
              <a:rPr lang="en-US" sz="2000" dirty="0" err="1" smtClean="0">
                <a:latin typeface="Berlin Sans FB Demi" pitchFamily="34" charset="0"/>
              </a:rPr>
              <a:t>IoT</a:t>
            </a:r>
            <a:r>
              <a:rPr lang="en-US" sz="2000" dirty="0" smtClean="0">
                <a:latin typeface="Berlin Sans FB Demi" pitchFamily="34" charset="0"/>
              </a:rPr>
              <a:t> platforms then analyze this data to optimize water usage, detect leaks, and enable remote control of water systems. By integrating </a:t>
            </a:r>
            <a:r>
              <a:rPr lang="en-US" sz="2000" dirty="0" err="1" smtClean="0">
                <a:latin typeface="Berlin Sans FB Demi" pitchFamily="34" charset="0"/>
              </a:rPr>
              <a:t>IoT</a:t>
            </a:r>
            <a:r>
              <a:rPr lang="en-US" sz="2000" dirty="0" smtClean="0">
                <a:latin typeface="Berlin Sans FB Demi" pitchFamily="34" charset="0"/>
              </a:rPr>
              <a:t> solutions, these projects aim to enhance water conservation, reduce costs, and improve overall water resource management for both urban and agricultural settings</a:t>
            </a:r>
            <a:r>
              <a:rPr lang="en-US" sz="2000" dirty="0" smtClean="0"/>
              <a:t>.</a:t>
            </a:r>
            <a:endParaRPr 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erlin Sans FB Demi" pitchFamily="34" charset="0"/>
              </a:rPr>
              <a:t>Sample circuit diagram:</a:t>
            </a:r>
            <a:endParaRPr lang="en-US" dirty="0">
              <a:latin typeface="Berlin Sans FB Demi" pitchFamily="34" charset="0"/>
            </a:endParaRPr>
          </a:p>
        </p:txBody>
      </p:sp>
      <p:pic>
        <p:nvPicPr>
          <p:cNvPr id="3" name="Picture 2" descr="WhatsApp Image 2023-10-26 at 3.39.54 PM.jpeg"/>
          <p:cNvPicPr>
            <a:picLocks noChangeAspect="1"/>
          </p:cNvPicPr>
          <p:nvPr/>
        </p:nvPicPr>
        <p:blipFill>
          <a:blip r:embed="rId2"/>
          <a:stretch>
            <a:fillRect/>
          </a:stretch>
        </p:blipFill>
        <p:spPr>
          <a:xfrm>
            <a:off x="838200" y="1981200"/>
            <a:ext cx="7315200" cy="40386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smtClean="0">
                <a:latin typeface="Berlin Sans FB Demi" pitchFamily="34" charset="0"/>
              </a:rPr>
              <a:t>Implementing smart water management using </a:t>
            </a:r>
            <a:r>
              <a:rPr lang="en-US" dirty="0" err="1" smtClean="0">
                <a:latin typeface="Berlin Sans FB Demi" pitchFamily="34" charset="0"/>
              </a:rPr>
              <a:t>Arduino</a:t>
            </a:r>
            <a:r>
              <a:rPr lang="en-US" dirty="0" smtClean="0">
                <a:latin typeface="Berlin Sans FB Demi" pitchFamily="34" charset="0"/>
              </a:rPr>
              <a:t> involves utilizing </a:t>
            </a:r>
            <a:r>
              <a:rPr lang="en-US" dirty="0" err="1" smtClean="0">
                <a:latin typeface="Berlin Sans FB Demi" pitchFamily="34" charset="0"/>
              </a:rPr>
              <a:t>Arduino</a:t>
            </a:r>
            <a:r>
              <a:rPr lang="en-US" dirty="0" smtClean="0">
                <a:latin typeface="Berlin Sans FB Demi" pitchFamily="34" charset="0"/>
              </a:rPr>
              <a:t> microcontrollers and various sensors to create an automated water management system. With </a:t>
            </a:r>
            <a:r>
              <a:rPr lang="en-US" dirty="0" err="1" smtClean="0">
                <a:latin typeface="Berlin Sans FB Demi" pitchFamily="34" charset="0"/>
              </a:rPr>
              <a:t>Arduino</a:t>
            </a:r>
            <a:r>
              <a:rPr lang="en-US" dirty="0" smtClean="0">
                <a:latin typeface="Berlin Sans FB Demi" pitchFamily="34" charset="0"/>
              </a:rPr>
              <a:t>, can develop projects such as automated irrigation systems, water quality monitoring, and water level control mechanisms. By integrating sensors like moisture sensors, flow sensors, and pH sensors with the </a:t>
            </a:r>
            <a:r>
              <a:rPr lang="en-US" dirty="0" err="1" smtClean="0">
                <a:latin typeface="Berlin Sans FB Demi" pitchFamily="34" charset="0"/>
              </a:rPr>
              <a:t>Arduino</a:t>
            </a:r>
            <a:r>
              <a:rPr lang="en-US" dirty="0" smtClean="0">
                <a:latin typeface="Berlin Sans FB Demi" pitchFamily="34" charset="0"/>
              </a:rPr>
              <a:t> platform, you can collect data on water usage, quality, and environmental conditions. </a:t>
            </a:r>
          </a:p>
          <a:p>
            <a:pPr>
              <a:buNone/>
            </a:pPr>
            <a:endParaRPr lang="en-US" dirty="0" smtClean="0">
              <a:latin typeface="Berlin Sans FB Demi" pitchFamily="34" charset="0"/>
            </a:endParaRPr>
          </a:p>
          <a:p>
            <a:r>
              <a:rPr lang="en-US" dirty="0" smtClean="0">
                <a:latin typeface="Berlin Sans FB Demi" pitchFamily="34" charset="0"/>
              </a:rPr>
              <a:t>This data can then be used to automate watering schedules, detect leaks, and maintain optimal water levels, contributing to efficient water utilization and conservation.</a:t>
            </a:r>
            <a:endParaRPr lang="en-US" dirty="0">
              <a:latin typeface="Berlin Sans FB Demi" pitchFamily="34" charset="0"/>
            </a:endParaRPr>
          </a:p>
        </p:txBody>
      </p:sp>
      <p:sp>
        <p:nvSpPr>
          <p:cNvPr id="3" name="Title 2"/>
          <p:cNvSpPr>
            <a:spLocks noGrp="1"/>
          </p:cNvSpPr>
          <p:nvPr>
            <p:ph type="title"/>
          </p:nvPr>
        </p:nvSpPr>
        <p:spPr/>
        <p:txBody>
          <a:bodyPr/>
          <a:lstStyle/>
          <a:p>
            <a:r>
              <a:rPr lang="en-US" dirty="0" err="1" smtClean="0">
                <a:latin typeface="Berlin Sans FB Demi" pitchFamily="34" charset="0"/>
              </a:rPr>
              <a:t>Arduino</a:t>
            </a:r>
            <a:r>
              <a:rPr lang="en-US" dirty="0" smtClean="0">
                <a:latin typeface="Berlin Sans FB Demi" pitchFamily="34" charset="0"/>
              </a:rPr>
              <a:t>:</a:t>
            </a:r>
            <a:endParaRPr lang="en-US" dirty="0">
              <a:latin typeface="Berlin Sans FB Demi"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200" dirty="0" smtClean="0">
                <a:latin typeface="Berlin Sans FB Demi" pitchFamily="34" charset="0"/>
              </a:rPr>
              <a:t>Ultrasonic sensors work based on the principle of sending and receiving high-frequency sound waves. These sensors typically consist of a transceiver, which can both send and receive ultrasonic waves. When the sensor sends out a burst of ultrasonic sound waves, they travel through the air until they encounter an object. The waves then bounce off the object and return to the sensor. </a:t>
            </a:r>
          </a:p>
          <a:p>
            <a:r>
              <a:rPr lang="en-US" sz="2200" dirty="0" smtClean="0">
                <a:latin typeface="Berlin Sans FB Demi" pitchFamily="34" charset="0"/>
              </a:rPr>
              <a:t>By measuring the time taken for the waves to return, the sensor can calculate the distance to the object. This information is used to determine the proximity or absence of an object in front of the sensor. Ultrasonic sensors are commonly used in applications such as distance measurement, object detection, and obstacle avoidance in various fields including automotive, manufacturing, and robotics.</a:t>
            </a:r>
            <a:endParaRPr lang="en-US" sz="2200" dirty="0">
              <a:latin typeface="Berlin Sans FB Demi" pitchFamily="34" charset="0"/>
            </a:endParaRPr>
          </a:p>
        </p:txBody>
      </p:sp>
      <p:sp>
        <p:nvSpPr>
          <p:cNvPr id="3" name="Title 2"/>
          <p:cNvSpPr>
            <a:spLocks noGrp="1"/>
          </p:cNvSpPr>
          <p:nvPr>
            <p:ph type="title"/>
          </p:nvPr>
        </p:nvSpPr>
        <p:spPr/>
        <p:txBody>
          <a:bodyPr>
            <a:normAutofit fontScale="90000"/>
          </a:bodyPr>
          <a:lstStyle/>
          <a:p>
            <a:r>
              <a:rPr lang="en-US" dirty="0" smtClean="0">
                <a:latin typeface="Berlin Sans FB Demi" pitchFamily="34" charset="0"/>
              </a:rPr>
              <a:t>Why we use </a:t>
            </a:r>
            <a:r>
              <a:rPr lang="en-US" dirty="0" err="1" smtClean="0">
                <a:latin typeface="Berlin Sans FB Demi" pitchFamily="34" charset="0"/>
              </a:rPr>
              <a:t>ultrosonicc</a:t>
            </a:r>
            <a:r>
              <a:rPr lang="en-US" dirty="0" smtClean="0">
                <a:latin typeface="Berlin Sans FB Demi" pitchFamily="34" charset="0"/>
              </a:rPr>
              <a:t> sensor for our project?</a:t>
            </a:r>
            <a:endParaRPr lang="en-US" dirty="0">
              <a:latin typeface="Berlin Sans FB Demi"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Github</a:t>
            </a:r>
            <a:r>
              <a:rPr lang="en-US" dirty="0" smtClean="0"/>
              <a:t> link for web development page:</a:t>
            </a:r>
            <a:endParaRPr lang="en-US" dirty="0"/>
          </a:p>
        </p:txBody>
      </p:sp>
      <p:sp>
        <p:nvSpPr>
          <p:cNvPr id="3" name="Rectangle 2"/>
          <p:cNvSpPr/>
          <p:nvPr/>
        </p:nvSpPr>
        <p:spPr>
          <a:xfrm>
            <a:off x="1219200" y="3124200"/>
            <a:ext cx="5791200" cy="954107"/>
          </a:xfrm>
          <a:prstGeom prst="rect">
            <a:avLst/>
          </a:prstGeom>
        </p:spPr>
        <p:txBody>
          <a:bodyPr wrap="square">
            <a:spAutoFit/>
          </a:bodyPr>
          <a:lstStyle/>
          <a:p>
            <a:r>
              <a:rPr lang="en-US" sz="2800" dirty="0" smtClean="0">
                <a:solidFill>
                  <a:schemeClr val="tx2">
                    <a:lumMod val="75000"/>
                  </a:schemeClr>
                </a:solidFill>
              </a:rPr>
              <a:t>https://github.com/Santhiyaa-21/sam.git</a:t>
            </a:r>
            <a:endParaRPr lang="en-US" sz="2800" dirty="0">
              <a:solidFill>
                <a:schemeClr val="tx2">
                  <a:lumMod val="75000"/>
                </a:scheme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Berlin Sans FB Demi" pitchFamily="34" charset="0"/>
              </a:rPr>
              <a:t>Html coding for Monitor Water Quality level:</a:t>
            </a:r>
            <a:endParaRPr lang="en-US" dirty="0">
              <a:latin typeface="Berlin Sans FB Demi" pitchFamily="34" charset="0"/>
            </a:endParaRPr>
          </a:p>
        </p:txBody>
      </p:sp>
      <p:sp>
        <p:nvSpPr>
          <p:cNvPr id="4" name="Rectangle 3"/>
          <p:cNvSpPr/>
          <p:nvPr/>
        </p:nvSpPr>
        <p:spPr>
          <a:xfrm>
            <a:off x="533400" y="2362200"/>
            <a:ext cx="5410200" cy="2585323"/>
          </a:xfrm>
          <a:prstGeom prst="rect">
            <a:avLst/>
          </a:prstGeom>
        </p:spPr>
        <p:txBody>
          <a:bodyPr wrap="square">
            <a:spAutoFit/>
          </a:bodyPr>
          <a:lstStyle/>
          <a:p>
            <a:r>
              <a:rPr lang="en-US" dirty="0" smtClean="0"/>
              <a:t>&lt;!DOCTYPE html&gt;</a:t>
            </a:r>
          </a:p>
          <a:p>
            <a:r>
              <a:rPr lang="en-US" dirty="0" smtClean="0"/>
              <a:t>&lt;html </a:t>
            </a:r>
            <a:r>
              <a:rPr lang="en-US" dirty="0" err="1" smtClean="0"/>
              <a:t>lang</a:t>
            </a:r>
            <a:r>
              <a:rPr lang="en-US" dirty="0" smtClean="0"/>
              <a:t>="en"&gt;</a:t>
            </a:r>
          </a:p>
          <a:p>
            <a:r>
              <a:rPr lang="en-US" dirty="0" smtClean="0"/>
              <a:t>  &lt;head&gt;   </a:t>
            </a:r>
          </a:p>
          <a:p>
            <a:r>
              <a:rPr lang="en-US" dirty="0" smtClean="0"/>
              <a:t> &lt;meta </a:t>
            </a:r>
            <a:r>
              <a:rPr lang="en-US" dirty="0" err="1" smtClean="0"/>
              <a:t>charset</a:t>
            </a:r>
            <a:r>
              <a:rPr lang="en-US" dirty="0" smtClean="0"/>
              <a:t>="UTF-8" /&gt;   </a:t>
            </a:r>
          </a:p>
          <a:p>
            <a:r>
              <a:rPr lang="en-US" dirty="0" smtClean="0"/>
              <a:t> &lt;meta name="viewport" content="width=device-width,</a:t>
            </a:r>
          </a:p>
          <a:p>
            <a:r>
              <a:rPr lang="en-US" dirty="0" smtClean="0"/>
              <a:t> initial-scale=1.0" /&gt;   </a:t>
            </a:r>
          </a:p>
          <a:p>
            <a:r>
              <a:rPr lang="en-US" dirty="0" smtClean="0"/>
              <a:t> &lt;title&gt;Water Management&lt;/title&gt;</a:t>
            </a:r>
          </a:p>
          <a:p>
            <a:r>
              <a:rPr lang="en-US" dirty="0" smtClean="0"/>
              <a:t>  &lt;/head&gt;</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381000"/>
            <a:ext cx="4572000" cy="3139321"/>
          </a:xfrm>
          <a:prstGeom prst="rect">
            <a:avLst/>
          </a:prstGeom>
        </p:spPr>
        <p:txBody>
          <a:bodyPr>
            <a:spAutoFit/>
          </a:bodyPr>
          <a:lstStyle/>
          <a:p>
            <a:r>
              <a:rPr lang="en-US" dirty="0" smtClean="0"/>
              <a:t>&lt;style&gt; </a:t>
            </a:r>
          </a:p>
          <a:p>
            <a:r>
              <a:rPr lang="en-US" dirty="0" smtClean="0"/>
              <a:t>   #</a:t>
            </a:r>
            <a:r>
              <a:rPr lang="en-US" dirty="0" err="1" smtClean="0"/>
              <a:t>locationBlock</a:t>
            </a:r>
            <a:r>
              <a:rPr lang="en-US" dirty="0" smtClean="0"/>
              <a:t> {     </a:t>
            </a:r>
          </a:p>
          <a:p>
            <a:r>
              <a:rPr lang="en-US" dirty="0" smtClean="0"/>
              <a:t> flex-direction: row </a:t>
            </a:r>
            <a:r>
              <a:rPr lang="en-US" dirty="0" err="1" smtClean="0"/>
              <a:t>nowrap</a:t>
            </a:r>
            <a:r>
              <a:rPr lang="en-US" dirty="0" smtClean="0"/>
              <a:t>;      display: flex;</a:t>
            </a:r>
          </a:p>
          <a:p>
            <a:r>
              <a:rPr lang="en-US" dirty="0" smtClean="0"/>
              <a:t> gap: 150px;      </a:t>
            </a:r>
          </a:p>
          <a:p>
            <a:r>
              <a:rPr lang="en-US" dirty="0" smtClean="0"/>
              <a:t>box-shadow: 1px 4px 30px 1px;      margin: 40px;     </a:t>
            </a:r>
          </a:p>
          <a:p>
            <a:r>
              <a:rPr lang="en-US" dirty="0" smtClean="0"/>
              <a:t> justify-content: center;    }    #</a:t>
            </a:r>
            <a:r>
              <a:rPr lang="en-US" dirty="0" err="1" smtClean="0"/>
              <a:t>parentElement</a:t>
            </a:r>
            <a:r>
              <a:rPr lang="en-US" dirty="0" smtClean="0"/>
              <a:t> {      background-color: white;  </a:t>
            </a:r>
          </a:p>
          <a:p>
            <a:r>
              <a:rPr lang="en-US" dirty="0" smtClean="0"/>
              <a:t>  }</a:t>
            </a:r>
            <a:endParaRPr lang="en-US" dirty="0"/>
          </a:p>
        </p:txBody>
      </p:sp>
      <p:sp>
        <p:nvSpPr>
          <p:cNvPr id="3" name="Rectangle 2"/>
          <p:cNvSpPr/>
          <p:nvPr/>
        </p:nvSpPr>
        <p:spPr>
          <a:xfrm>
            <a:off x="609600" y="3505200"/>
            <a:ext cx="4572000" cy="2862322"/>
          </a:xfrm>
          <a:prstGeom prst="rect">
            <a:avLst/>
          </a:prstGeom>
        </p:spPr>
        <p:txBody>
          <a:bodyPr>
            <a:spAutoFit/>
          </a:bodyPr>
          <a:lstStyle/>
          <a:p>
            <a:r>
              <a:rPr lang="en-US" dirty="0" smtClean="0"/>
              <a:t> #</a:t>
            </a:r>
            <a:r>
              <a:rPr lang="en-US" dirty="0" err="1" smtClean="0"/>
              <a:t>pumpButton</a:t>
            </a:r>
            <a:r>
              <a:rPr lang="en-US" dirty="0" smtClean="0"/>
              <a:t> {     </a:t>
            </a:r>
          </a:p>
          <a:p>
            <a:r>
              <a:rPr lang="en-US" dirty="0" smtClean="0"/>
              <a:t> padding: 10px;      </a:t>
            </a:r>
          </a:p>
          <a:p>
            <a:r>
              <a:rPr lang="en-US" dirty="0" smtClean="0"/>
              <a:t>padding-left: 20px;     </a:t>
            </a:r>
          </a:p>
          <a:p>
            <a:r>
              <a:rPr lang="en-US" dirty="0" smtClean="0"/>
              <a:t> padding-right: 20px;     </a:t>
            </a:r>
          </a:p>
          <a:p>
            <a:r>
              <a:rPr lang="en-US" dirty="0" smtClean="0"/>
              <a:t> background-color: blue;     </a:t>
            </a:r>
          </a:p>
          <a:p>
            <a:r>
              <a:rPr lang="en-US" dirty="0" smtClean="0"/>
              <a:t> border-radius: 15px </a:t>
            </a:r>
            <a:r>
              <a:rPr lang="en-US" dirty="0" err="1" smtClean="0"/>
              <a:t>15px</a:t>
            </a:r>
            <a:r>
              <a:rPr lang="en-US" dirty="0" smtClean="0"/>
              <a:t> </a:t>
            </a:r>
            <a:r>
              <a:rPr lang="en-US" dirty="0" err="1" smtClean="0"/>
              <a:t>15px</a:t>
            </a:r>
            <a:r>
              <a:rPr lang="en-US" dirty="0" smtClean="0"/>
              <a:t> </a:t>
            </a:r>
            <a:r>
              <a:rPr lang="en-US" dirty="0" err="1" smtClean="0"/>
              <a:t>15px</a:t>
            </a:r>
            <a:r>
              <a:rPr lang="en-US" dirty="0" smtClean="0"/>
              <a:t>;      margin-left: 20px;     </a:t>
            </a:r>
          </a:p>
          <a:p>
            <a:r>
              <a:rPr lang="en-US" dirty="0" smtClean="0"/>
              <a:t>color: </a:t>
            </a:r>
            <a:r>
              <a:rPr lang="en-US" dirty="0" err="1" smtClean="0"/>
              <a:t>whitesmoke</a:t>
            </a:r>
            <a:r>
              <a:rPr lang="en-US" dirty="0" smtClean="0"/>
              <a:t>;      </a:t>
            </a:r>
          </a:p>
          <a:p>
            <a:r>
              <a:rPr lang="en-US" dirty="0" smtClean="0"/>
              <a:t>font-weight: 600;   </a:t>
            </a:r>
          </a:p>
          <a:p>
            <a:r>
              <a:rPr lang="en-US" dirty="0" smtClean="0"/>
              <a: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log-img11.jpg"/>
          <p:cNvPicPr>
            <a:picLocks noChangeAspect="1"/>
          </p:cNvPicPr>
          <p:nvPr/>
        </p:nvPicPr>
        <p:blipFill>
          <a:blip r:embed="rId2"/>
          <a:stretch>
            <a:fillRect/>
          </a:stretch>
        </p:blipFill>
        <p:spPr>
          <a:xfrm>
            <a:off x="533400" y="990600"/>
            <a:ext cx="8001000" cy="51435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152400"/>
            <a:ext cx="4572000" cy="3139321"/>
          </a:xfrm>
          <a:prstGeom prst="rect">
            <a:avLst/>
          </a:prstGeom>
        </p:spPr>
        <p:txBody>
          <a:bodyPr>
            <a:spAutoFit/>
          </a:bodyPr>
          <a:lstStyle/>
          <a:p>
            <a:r>
              <a:rPr lang="en-US" dirty="0" smtClean="0"/>
              <a:t> #Chennai {     </a:t>
            </a:r>
          </a:p>
          <a:p>
            <a:r>
              <a:rPr lang="en-US" dirty="0" smtClean="0"/>
              <a:t> color: black;     </a:t>
            </a:r>
          </a:p>
          <a:p>
            <a:r>
              <a:rPr lang="en-US" dirty="0" smtClean="0"/>
              <a:t> margin: 2px;    }   </a:t>
            </a:r>
          </a:p>
          <a:p>
            <a:r>
              <a:rPr lang="en-US" dirty="0" smtClean="0"/>
              <a:t> #</a:t>
            </a:r>
            <a:r>
              <a:rPr lang="en-US" dirty="0" err="1" smtClean="0"/>
              <a:t>currentElement</a:t>
            </a:r>
            <a:r>
              <a:rPr lang="en-US" dirty="0" smtClean="0"/>
              <a:t> {               </a:t>
            </a:r>
          </a:p>
          <a:p>
            <a:r>
              <a:rPr lang="en-US" dirty="0" smtClean="0"/>
              <a:t> flex-direction: row </a:t>
            </a:r>
            <a:r>
              <a:rPr lang="en-US" dirty="0" err="1" smtClean="0"/>
              <a:t>nowrap</a:t>
            </a:r>
            <a:r>
              <a:rPr lang="en-US" dirty="0" smtClean="0"/>
              <a:t>;      display: flex;     </a:t>
            </a:r>
          </a:p>
          <a:p>
            <a:r>
              <a:rPr lang="en-US" dirty="0" smtClean="0"/>
              <a:t>gap: 150px;     </a:t>
            </a:r>
          </a:p>
          <a:p>
            <a:r>
              <a:rPr lang="en-US" dirty="0" smtClean="0"/>
              <a:t> box-shadow: 1px 4px 30px 1px;      margin: 40px;     </a:t>
            </a:r>
          </a:p>
          <a:p>
            <a:r>
              <a:rPr lang="en-US" dirty="0" smtClean="0"/>
              <a:t> justify-content: center;   </a:t>
            </a:r>
          </a:p>
          <a:p>
            <a:r>
              <a:rPr lang="en-US" dirty="0" smtClean="0"/>
              <a:t> }</a:t>
            </a:r>
            <a:endParaRPr lang="en-US" dirty="0"/>
          </a:p>
        </p:txBody>
      </p:sp>
      <p:sp>
        <p:nvSpPr>
          <p:cNvPr id="4" name="Rectangle 3"/>
          <p:cNvSpPr/>
          <p:nvPr/>
        </p:nvSpPr>
        <p:spPr>
          <a:xfrm>
            <a:off x="533400" y="3581400"/>
            <a:ext cx="4572000" cy="2585323"/>
          </a:xfrm>
          <a:prstGeom prst="rect">
            <a:avLst/>
          </a:prstGeom>
        </p:spPr>
        <p:txBody>
          <a:bodyPr>
            <a:spAutoFit/>
          </a:bodyPr>
          <a:lstStyle/>
          <a:p>
            <a:r>
              <a:rPr lang="en-US" dirty="0" smtClean="0"/>
              <a:t> #Header {</a:t>
            </a:r>
          </a:p>
          <a:p>
            <a:r>
              <a:rPr lang="en-US" dirty="0" smtClean="0"/>
              <a:t>   width: 100%;      </a:t>
            </a:r>
          </a:p>
          <a:p>
            <a:r>
              <a:rPr lang="en-US" dirty="0" smtClean="0"/>
              <a:t>display: flex;     </a:t>
            </a:r>
          </a:p>
          <a:p>
            <a:r>
              <a:rPr lang="en-US" dirty="0" smtClean="0"/>
              <a:t> justify-content: center;      </a:t>
            </a:r>
          </a:p>
          <a:p>
            <a:r>
              <a:rPr lang="en-US" dirty="0" smtClean="0"/>
              <a:t>flex-direction: row </a:t>
            </a:r>
            <a:r>
              <a:rPr lang="en-US" dirty="0" err="1" smtClean="0"/>
              <a:t>nowrap</a:t>
            </a:r>
            <a:r>
              <a:rPr lang="en-US" dirty="0" smtClean="0"/>
              <a:t>;     </a:t>
            </a:r>
          </a:p>
          <a:p>
            <a:r>
              <a:rPr lang="en-US" dirty="0" smtClean="0"/>
              <a:t> font-weight: 900;     </a:t>
            </a:r>
          </a:p>
          <a:p>
            <a:r>
              <a:rPr lang="en-US" dirty="0" smtClean="0"/>
              <a:t> font-size: xx-large;     </a:t>
            </a:r>
          </a:p>
          <a:p>
            <a:r>
              <a:rPr lang="en-US" dirty="0" smtClean="0"/>
              <a:t> color: gray;   </a:t>
            </a:r>
          </a:p>
          <a:p>
            <a:r>
              <a:rPr lang="en-US" dirty="0" smtClean="0"/>
              <a:t>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609600"/>
            <a:ext cx="4572000" cy="5078313"/>
          </a:xfrm>
          <a:prstGeom prst="rect">
            <a:avLst/>
          </a:prstGeom>
        </p:spPr>
        <p:txBody>
          <a:bodyPr>
            <a:spAutoFit/>
          </a:bodyPr>
          <a:lstStyle/>
          <a:p>
            <a:r>
              <a:rPr lang="en-US" dirty="0" smtClean="0"/>
              <a:t>&lt;/style&gt;  </a:t>
            </a:r>
          </a:p>
          <a:p>
            <a:r>
              <a:rPr lang="en-US" dirty="0" smtClean="0"/>
              <a:t>&lt;body </a:t>
            </a:r>
            <a:r>
              <a:rPr lang="en-US" dirty="0" err="1" smtClean="0"/>
              <a:t>onload</a:t>
            </a:r>
            <a:r>
              <a:rPr lang="en-US" dirty="0" smtClean="0"/>
              <a:t>="</a:t>
            </a:r>
            <a:r>
              <a:rPr lang="en-US" dirty="0" err="1" smtClean="0"/>
              <a:t>hideElement</a:t>
            </a:r>
            <a:r>
              <a:rPr lang="en-US" dirty="0" smtClean="0"/>
              <a:t>()"&gt;    &lt;div id="Header"&gt;Water Management&lt;/div&gt;   </a:t>
            </a:r>
          </a:p>
          <a:p>
            <a:r>
              <a:rPr lang="en-US" dirty="0" smtClean="0"/>
              <a:t> &lt;div id="</a:t>
            </a:r>
            <a:r>
              <a:rPr lang="en-US" dirty="0" err="1" smtClean="0"/>
              <a:t>parentElement</a:t>
            </a:r>
            <a:r>
              <a:rPr lang="en-US" dirty="0" smtClean="0"/>
              <a:t>"&gt;      </a:t>
            </a:r>
          </a:p>
          <a:p>
            <a:r>
              <a:rPr lang="en-US" dirty="0" smtClean="0"/>
              <a:t>&lt;div id="</a:t>
            </a:r>
            <a:r>
              <a:rPr lang="en-US" dirty="0" err="1" smtClean="0"/>
              <a:t>locationBlock</a:t>
            </a:r>
            <a:r>
              <a:rPr lang="en-US" dirty="0" smtClean="0"/>
              <a:t>"&gt;       </a:t>
            </a:r>
          </a:p>
          <a:p>
            <a:r>
              <a:rPr lang="en-US" dirty="0" smtClean="0"/>
              <a:t> &lt;div id="Chennai"&gt;         </a:t>
            </a:r>
          </a:p>
          <a:p>
            <a:r>
              <a:rPr lang="en-US" dirty="0" smtClean="0"/>
              <a:t> &lt;h3 id="</a:t>
            </a:r>
            <a:r>
              <a:rPr lang="en-US" dirty="0" err="1" smtClean="0"/>
              <a:t>chennaiCity</a:t>
            </a:r>
            <a:r>
              <a:rPr lang="en-US" dirty="0" smtClean="0"/>
              <a:t>"&gt;Chennai&lt;/h3&gt;          &lt;p id="</a:t>
            </a:r>
            <a:r>
              <a:rPr lang="en-US" dirty="0" err="1" smtClean="0"/>
              <a:t>chennaiSensor</a:t>
            </a:r>
            <a:r>
              <a:rPr lang="en-US" dirty="0" smtClean="0"/>
              <a:t>"&gt;Sensor Data: 3&lt;/p&gt;         </a:t>
            </a:r>
          </a:p>
          <a:p>
            <a:r>
              <a:rPr lang="en-US" dirty="0" smtClean="0"/>
              <a:t> &lt;p</a:t>
            </a:r>
          </a:p>
          <a:p>
            <a:r>
              <a:rPr lang="en-US" dirty="0" smtClean="0"/>
              <a:t> id="</a:t>
            </a:r>
            <a:r>
              <a:rPr lang="en-US" dirty="0" err="1" smtClean="0"/>
              <a:t>chennaiWaterLevel</a:t>
            </a:r>
            <a:r>
              <a:rPr lang="en-US" dirty="0" smtClean="0"/>
              <a:t>"&gt;Current Water Level(ft): 74.23&lt;/p&gt;          &lt;button id="</a:t>
            </a:r>
            <a:r>
              <a:rPr lang="en-US" dirty="0" err="1" smtClean="0"/>
              <a:t>pumpButton</a:t>
            </a:r>
            <a:r>
              <a:rPr lang="en-US" dirty="0" smtClean="0"/>
              <a:t>" </a:t>
            </a:r>
            <a:r>
              <a:rPr lang="en-US" dirty="0" err="1" smtClean="0"/>
              <a:t>onclick</a:t>
            </a:r>
            <a:r>
              <a:rPr lang="en-US" dirty="0" smtClean="0"/>
              <a:t>="</a:t>
            </a:r>
            <a:r>
              <a:rPr lang="en-US" dirty="0" err="1" smtClean="0"/>
              <a:t>startPumping</a:t>
            </a:r>
            <a:r>
              <a:rPr lang="en-US" dirty="0" smtClean="0"/>
              <a:t>('Chennai')"&gt;            Start Pump        </a:t>
            </a:r>
          </a:p>
          <a:p>
            <a:r>
              <a:rPr lang="en-US" dirty="0" smtClean="0"/>
              <a:t>  &lt;/button&gt;       </a:t>
            </a:r>
          </a:p>
          <a:p>
            <a:r>
              <a:rPr lang="en-US" dirty="0" smtClean="0"/>
              <a:t> &lt;/div&gt;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0" y="838200"/>
            <a:ext cx="4572000" cy="3693319"/>
          </a:xfrm>
          <a:prstGeom prst="rect">
            <a:avLst/>
          </a:prstGeom>
        </p:spPr>
        <p:txBody>
          <a:bodyPr>
            <a:spAutoFit/>
          </a:bodyPr>
          <a:lstStyle/>
          <a:p>
            <a:r>
              <a:rPr lang="en-US" dirty="0" smtClean="0"/>
              <a:t>&lt;div id=""&gt;     </a:t>
            </a:r>
          </a:p>
          <a:p>
            <a:r>
              <a:rPr lang="en-US" dirty="0" smtClean="0"/>
              <a:t>   &lt;h3 id="</a:t>
            </a:r>
            <a:r>
              <a:rPr lang="en-US" dirty="0" err="1" smtClean="0"/>
              <a:t>MaduraiCity</a:t>
            </a:r>
            <a:r>
              <a:rPr lang="en-US" dirty="0" smtClean="0"/>
              <a:t>"&gt;Madurai&lt;/h3&gt;          &lt;p id="</a:t>
            </a:r>
            <a:r>
              <a:rPr lang="en-US" dirty="0" err="1" smtClean="0"/>
              <a:t>maduraiSensor</a:t>
            </a:r>
            <a:r>
              <a:rPr lang="en-US" dirty="0" smtClean="0"/>
              <a:t>"&gt;Sensor Data: 23.30&lt;/p&gt;         </a:t>
            </a:r>
          </a:p>
          <a:p>
            <a:r>
              <a:rPr lang="en-US" dirty="0" smtClean="0"/>
              <a:t> &lt;p </a:t>
            </a:r>
          </a:p>
          <a:p>
            <a:r>
              <a:rPr lang="en-US" dirty="0" smtClean="0"/>
              <a:t>id="</a:t>
            </a:r>
            <a:r>
              <a:rPr lang="en-US" dirty="0" err="1" smtClean="0"/>
              <a:t>maduraiWaterLevel</a:t>
            </a:r>
            <a:r>
              <a:rPr lang="en-US" dirty="0" smtClean="0"/>
              <a:t>"&gt;Current Water Level(ft): 24.44&lt;/p&gt;          &lt;button id="</a:t>
            </a:r>
            <a:r>
              <a:rPr lang="en-US" dirty="0" err="1" smtClean="0"/>
              <a:t>pumpButton</a:t>
            </a:r>
            <a:r>
              <a:rPr lang="en-US" dirty="0" smtClean="0"/>
              <a:t>" </a:t>
            </a:r>
            <a:r>
              <a:rPr lang="en-US" dirty="0" err="1" smtClean="0"/>
              <a:t>onclick</a:t>
            </a:r>
            <a:r>
              <a:rPr lang="en-US" dirty="0" smtClean="0"/>
              <a:t>="</a:t>
            </a:r>
            <a:r>
              <a:rPr lang="en-US" dirty="0" err="1" smtClean="0"/>
              <a:t>startPumping</a:t>
            </a:r>
            <a:r>
              <a:rPr lang="en-US" dirty="0" smtClean="0"/>
              <a:t>('Madurai')"&gt;            Start Pump         </a:t>
            </a:r>
          </a:p>
          <a:p>
            <a:r>
              <a:rPr lang="en-US" dirty="0" smtClean="0"/>
              <a:t> &lt;/button&gt;       </a:t>
            </a:r>
          </a:p>
          <a:p>
            <a:r>
              <a:rPr lang="en-US" dirty="0" smtClean="0"/>
              <a:t> &lt;/div&gt;</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858083"/>
            <a:ext cx="4572000" cy="4247317"/>
          </a:xfrm>
          <a:prstGeom prst="rect">
            <a:avLst/>
          </a:prstGeom>
        </p:spPr>
        <p:txBody>
          <a:bodyPr>
            <a:spAutoFit/>
          </a:bodyPr>
          <a:lstStyle/>
          <a:p>
            <a:r>
              <a:rPr lang="en-US" dirty="0" smtClean="0"/>
              <a:t> &lt;div id=""&gt;         </a:t>
            </a:r>
          </a:p>
          <a:p>
            <a:r>
              <a:rPr lang="en-US" dirty="0" smtClean="0"/>
              <a:t> &lt;h3 id="</a:t>
            </a:r>
            <a:r>
              <a:rPr lang="en-US" dirty="0" err="1" smtClean="0"/>
              <a:t>RamanathapuramCity</a:t>
            </a:r>
            <a:r>
              <a:rPr lang="en-US" dirty="0" smtClean="0"/>
              <a:t>"&gt;</a:t>
            </a:r>
            <a:r>
              <a:rPr lang="en-US" dirty="0" err="1" smtClean="0"/>
              <a:t>Ramanathapuram</a:t>
            </a:r>
            <a:r>
              <a:rPr lang="en-US" dirty="0" smtClean="0"/>
              <a:t>&lt;/h3&gt; </a:t>
            </a:r>
          </a:p>
          <a:p>
            <a:r>
              <a:rPr lang="en-US" dirty="0" smtClean="0"/>
              <a:t>         &lt;p id="</a:t>
            </a:r>
            <a:r>
              <a:rPr lang="en-US" dirty="0" err="1" smtClean="0"/>
              <a:t>ramnadSensor</a:t>
            </a:r>
            <a:r>
              <a:rPr lang="en-US" dirty="0" smtClean="0"/>
              <a:t>"&gt;Sensor Data: 16.19&lt;/p&gt;         </a:t>
            </a:r>
          </a:p>
          <a:p>
            <a:r>
              <a:rPr lang="en-US" dirty="0" smtClean="0"/>
              <a:t> &lt;p</a:t>
            </a:r>
          </a:p>
          <a:p>
            <a:r>
              <a:rPr lang="en-US" dirty="0" smtClean="0"/>
              <a:t> id="</a:t>
            </a:r>
            <a:r>
              <a:rPr lang="en-US" dirty="0" err="1" smtClean="0"/>
              <a:t>ramnadWaterLevel</a:t>
            </a:r>
            <a:r>
              <a:rPr lang="en-US" dirty="0" smtClean="0"/>
              <a:t>"&gt;Current Water Level(ft): 2.05&lt;/p&gt;          &lt;button id="</a:t>
            </a:r>
            <a:r>
              <a:rPr lang="en-US" dirty="0" err="1" smtClean="0"/>
              <a:t>pumpButton</a:t>
            </a:r>
            <a:r>
              <a:rPr lang="en-US" dirty="0" smtClean="0"/>
              <a:t>" </a:t>
            </a:r>
            <a:r>
              <a:rPr lang="en-US" dirty="0" err="1" smtClean="0"/>
              <a:t>onclick</a:t>
            </a:r>
            <a:r>
              <a:rPr lang="en-US" dirty="0" smtClean="0"/>
              <a:t>="</a:t>
            </a:r>
            <a:r>
              <a:rPr lang="en-US" dirty="0" err="1" smtClean="0"/>
              <a:t>startPumping</a:t>
            </a:r>
            <a:r>
              <a:rPr lang="en-US" dirty="0" smtClean="0"/>
              <a:t>('</a:t>
            </a:r>
            <a:r>
              <a:rPr lang="en-US" dirty="0" err="1" smtClean="0"/>
              <a:t>Ramanathapuram</a:t>
            </a:r>
            <a:r>
              <a:rPr lang="en-US" dirty="0" smtClean="0"/>
              <a:t>')"&gt;           </a:t>
            </a:r>
          </a:p>
          <a:p>
            <a:r>
              <a:rPr lang="en-US" dirty="0" smtClean="0"/>
              <a:t> Start Pump         </a:t>
            </a:r>
          </a:p>
          <a:p>
            <a:r>
              <a:rPr lang="en-US" dirty="0" smtClean="0"/>
              <a:t> &lt;/button&gt;      </a:t>
            </a:r>
          </a:p>
          <a:p>
            <a:r>
              <a:rPr lang="en-US" dirty="0" smtClean="0"/>
              <a:t>  &lt;/div&gt;</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762000"/>
            <a:ext cx="4572000" cy="3970318"/>
          </a:xfrm>
          <a:prstGeom prst="rect">
            <a:avLst/>
          </a:prstGeom>
        </p:spPr>
        <p:txBody>
          <a:bodyPr>
            <a:spAutoFit/>
          </a:bodyPr>
          <a:lstStyle/>
          <a:p>
            <a:r>
              <a:rPr lang="en-US" dirty="0" smtClean="0"/>
              <a:t> &lt;div id=""&gt;         </a:t>
            </a:r>
          </a:p>
          <a:p>
            <a:r>
              <a:rPr lang="en-US" dirty="0" smtClean="0"/>
              <a:t> &lt;h3 id="</a:t>
            </a:r>
            <a:r>
              <a:rPr lang="en-US" dirty="0" err="1" smtClean="0"/>
              <a:t>TirunelveliCity</a:t>
            </a:r>
            <a:r>
              <a:rPr lang="en-US" dirty="0" smtClean="0"/>
              <a:t>"&gt;</a:t>
            </a:r>
            <a:r>
              <a:rPr lang="en-US" dirty="0" err="1" smtClean="0"/>
              <a:t>Tirunelveli</a:t>
            </a:r>
            <a:r>
              <a:rPr lang="en-US" dirty="0" smtClean="0"/>
              <a:t>&lt;/h3&gt;          &lt;p</a:t>
            </a:r>
          </a:p>
          <a:p>
            <a:r>
              <a:rPr lang="en-US" dirty="0" smtClean="0"/>
              <a:t> id="</a:t>
            </a:r>
            <a:r>
              <a:rPr lang="en-US" dirty="0" err="1" smtClean="0"/>
              <a:t>tirunelveliSensor</a:t>
            </a:r>
            <a:r>
              <a:rPr lang="en-US" dirty="0" smtClean="0"/>
              <a:t>"&gt;Sensor Data: 12.33&lt;/p&gt;         </a:t>
            </a:r>
          </a:p>
          <a:p>
            <a:r>
              <a:rPr lang="en-US" dirty="0" smtClean="0"/>
              <a:t> &lt;p id="</a:t>
            </a:r>
            <a:r>
              <a:rPr lang="en-US" dirty="0" err="1" smtClean="0"/>
              <a:t>tirunelveliWaterLevel</a:t>
            </a:r>
            <a:r>
              <a:rPr lang="en-US" dirty="0" smtClean="0"/>
              <a:t>"&gt;Current Water Level(ft): 12.03&lt;/p&gt;          &lt;button id="</a:t>
            </a:r>
            <a:r>
              <a:rPr lang="en-US" dirty="0" err="1" smtClean="0"/>
              <a:t>pumpButton</a:t>
            </a:r>
            <a:r>
              <a:rPr lang="en-US" dirty="0" smtClean="0"/>
              <a:t>" </a:t>
            </a:r>
            <a:r>
              <a:rPr lang="en-US" dirty="0" err="1" smtClean="0"/>
              <a:t>onclick</a:t>
            </a:r>
            <a:r>
              <a:rPr lang="en-US" dirty="0" smtClean="0"/>
              <a:t>="</a:t>
            </a:r>
            <a:r>
              <a:rPr lang="en-US" dirty="0" err="1" smtClean="0"/>
              <a:t>startPumping</a:t>
            </a:r>
            <a:r>
              <a:rPr lang="en-US" dirty="0" smtClean="0"/>
              <a:t>('</a:t>
            </a:r>
            <a:r>
              <a:rPr lang="en-US" dirty="0" err="1" smtClean="0"/>
              <a:t>Tirunelveli</a:t>
            </a:r>
            <a:r>
              <a:rPr lang="en-US" dirty="0" smtClean="0"/>
              <a:t>')"&gt;            Start Pump         </a:t>
            </a:r>
          </a:p>
          <a:p>
            <a:r>
              <a:rPr lang="en-US" dirty="0" smtClean="0"/>
              <a:t> &lt;/button&gt;      </a:t>
            </a:r>
          </a:p>
          <a:p>
            <a:r>
              <a:rPr lang="en-US" dirty="0" smtClean="0"/>
              <a:t>  &lt;/div&gt;     </a:t>
            </a:r>
          </a:p>
          <a:p>
            <a:r>
              <a:rPr lang="en-US" dirty="0" smtClean="0"/>
              <a:t> &lt;/div&gt;</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8200" y="838200"/>
            <a:ext cx="4572000" cy="3693319"/>
          </a:xfrm>
          <a:prstGeom prst="rect">
            <a:avLst/>
          </a:prstGeom>
        </p:spPr>
        <p:txBody>
          <a:bodyPr>
            <a:spAutoFit/>
          </a:bodyPr>
          <a:lstStyle/>
          <a:p>
            <a:r>
              <a:rPr lang="en-US" dirty="0" smtClean="0"/>
              <a:t>&lt;div id="</a:t>
            </a:r>
            <a:r>
              <a:rPr lang="en-US" dirty="0" err="1" smtClean="0"/>
              <a:t>currentElement</a:t>
            </a:r>
            <a:r>
              <a:rPr lang="en-US" dirty="0" smtClean="0"/>
              <a:t>"&gt;       </a:t>
            </a:r>
          </a:p>
          <a:p>
            <a:r>
              <a:rPr lang="en-US" dirty="0" smtClean="0"/>
              <a:t> &lt;p id="City"&gt;&lt;/p&gt;       </a:t>
            </a:r>
          </a:p>
          <a:p>
            <a:r>
              <a:rPr lang="en-US" dirty="0" smtClean="0"/>
              <a:t> &lt;p id="Sensor"&gt;&lt;/p&gt;       </a:t>
            </a:r>
          </a:p>
          <a:p>
            <a:r>
              <a:rPr lang="en-US" dirty="0" smtClean="0"/>
              <a:t> &lt;p id="</a:t>
            </a:r>
            <a:r>
              <a:rPr lang="en-US" dirty="0" err="1" smtClean="0"/>
              <a:t>WaterLevel</a:t>
            </a:r>
            <a:r>
              <a:rPr lang="en-US" dirty="0" smtClean="0"/>
              <a:t>"&gt;&lt;/p&gt;     </a:t>
            </a:r>
          </a:p>
          <a:p>
            <a:r>
              <a:rPr lang="en-US" dirty="0" smtClean="0"/>
              <a:t> &lt;/div&gt;    </a:t>
            </a:r>
          </a:p>
          <a:p>
            <a:r>
              <a:rPr lang="en-US" dirty="0" smtClean="0"/>
              <a:t>&lt;/div&gt;    </a:t>
            </a:r>
          </a:p>
          <a:p>
            <a:r>
              <a:rPr lang="en-US" dirty="0" smtClean="0"/>
              <a:t>&lt;script&gt;     </a:t>
            </a:r>
          </a:p>
          <a:p>
            <a:r>
              <a:rPr lang="en-US" dirty="0" smtClean="0"/>
              <a:t> function </a:t>
            </a:r>
            <a:r>
              <a:rPr lang="en-US" dirty="0" err="1" smtClean="0"/>
              <a:t>startPumping</a:t>
            </a:r>
            <a:r>
              <a:rPr lang="en-US" dirty="0" smtClean="0"/>
              <a:t>(city) {       </a:t>
            </a:r>
          </a:p>
          <a:p>
            <a:r>
              <a:rPr lang="en-US" dirty="0" smtClean="0"/>
              <a:t> </a:t>
            </a:r>
            <a:r>
              <a:rPr lang="en-US" dirty="0" err="1" smtClean="0"/>
              <a:t>var</a:t>
            </a:r>
            <a:r>
              <a:rPr lang="en-US" dirty="0" smtClean="0"/>
              <a:t> _element = </a:t>
            </a:r>
            <a:r>
              <a:rPr lang="en-US" dirty="0" err="1" smtClean="0"/>
              <a:t>document.getElementById</a:t>
            </a:r>
            <a:r>
              <a:rPr lang="en-US" dirty="0" smtClean="0"/>
              <a:t>("</a:t>
            </a:r>
            <a:r>
              <a:rPr lang="en-US" dirty="0" err="1" smtClean="0"/>
              <a:t>currentElement</a:t>
            </a:r>
            <a:r>
              <a:rPr lang="en-US" dirty="0" smtClean="0"/>
              <a:t>");       </a:t>
            </a:r>
          </a:p>
          <a:p>
            <a:r>
              <a:rPr lang="en-US" dirty="0" smtClean="0"/>
              <a:t> _</a:t>
            </a:r>
            <a:r>
              <a:rPr lang="en-US" dirty="0" err="1" smtClean="0"/>
              <a:t>element.style.display</a:t>
            </a:r>
            <a:r>
              <a:rPr lang="en-US" dirty="0" smtClean="0"/>
              <a:t> = "block";        _</a:t>
            </a:r>
            <a:r>
              <a:rPr lang="en-US" dirty="0" err="1" smtClean="0"/>
              <a:t>element.style.display</a:t>
            </a:r>
            <a:r>
              <a:rPr lang="en-US" dirty="0" smtClean="0"/>
              <a:t> = "flex";</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609600"/>
            <a:ext cx="4572000" cy="4801314"/>
          </a:xfrm>
          <a:prstGeom prst="rect">
            <a:avLst/>
          </a:prstGeom>
        </p:spPr>
        <p:txBody>
          <a:bodyPr>
            <a:spAutoFit/>
          </a:bodyPr>
          <a:lstStyle/>
          <a:p>
            <a:r>
              <a:rPr lang="en-US" dirty="0" smtClean="0"/>
              <a:t> if (city === "Chennai") {          </a:t>
            </a:r>
          </a:p>
          <a:p>
            <a:r>
              <a:rPr lang="en-US" dirty="0" err="1" smtClean="0"/>
              <a:t>var</a:t>
            </a:r>
            <a:r>
              <a:rPr lang="en-US" dirty="0" smtClean="0"/>
              <a:t> _</a:t>
            </a:r>
            <a:r>
              <a:rPr lang="en-US" dirty="0" err="1" smtClean="0"/>
              <a:t>currentCity</a:t>
            </a:r>
            <a:r>
              <a:rPr lang="en-US" dirty="0" smtClean="0"/>
              <a:t> = </a:t>
            </a:r>
            <a:r>
              <a:rPr lang="en-US" dirty="0" err="1" smtClean="0"/>
              <a:t>document.getElementById</a:t>
            </a:r>
            <a:r>
              <a:rPr lang="en-US" dirty="0" smtClean="0"/>
              <a:t>("</a:t>
            </a:r>
            <a:r>
              <a:rPr lang="en-US" dirty="0" err="1" smtClean="0"/>
              <a:t>chennaiCity</a:t>
            </a:r>
            <a:r>
              <a:rPr lang="en-US" dirty="0" smtClean="0"/>
              <a:t>").</a:t>
            </a:r>
            <a:r>
              <a:rPr lang="en-US" dirty="0" err="1" smtClean="0"/>
              <a:t>innerHTML</a:t>
            </a:r>
            <a:r>
              <a:rPr lang="en-US" dirty="0" smtClean="0"/>
              <a:t>;          </a:t>
            </a:r>
          </a:p>
          <a:p>
            <a:r>
              <a:rPr lang="en-US" dirty="0" err="1" smtClean="0"/>
              <a:t>var</a:t>
            </a:r>
            <a:r>
              <a:rPr lang="en-US" dirty="0" smtClean="0"/>
              <a:t> _</a:t>
            </a:r>
            <a:r>
              <a:rPr lang="en-US" dirty="0" err="1" smtClean="0"/>
              <a:t>currentSensor</a:t>
            </a:r>
            <a:r>
              <a:rPr lang="en-US" dirty="0" smtClean="0"/>
              <a:t> = </a:t>
            </a:r>
            <a:r>
              <a:rPr lang="en-US" dirty="0" err="1" smtClean="0"/>
              <a:t>document.getElementById</a:t>
            </a:r>
            <a:r>
              <a:rPr lang="en-US" dirty="0" smtClean="0"/>
              <a:t>("</a:t>
            </a:r>
            <a:r>
              <a:rPr lang="en-US" dirty="0" err="1" smtClean="0"/>
              <a:t>chennaiSensor</a:t>
            </a:r>
            <a:r>
              <a:rPr lang="en-US" dirty="0" smtClean="0"/>
              <a:t>").</a:t>
            </a:r>
            <a:r>
              <a:rPr lang="en-US" dirty="0" err="1" smtClean="0"/>
              <a:t>innerHTML</a:t>
            </a:r>
            <a:r>
              <a:rPr lang="en-US" dirty="0" smtClean="0"/>
              <a:t>;          </a:t>
            </a:r>
          </a:p>
          <a:p>
            <a:r>
              <a:rPr lang="en-US" dirty="0" err="1" smtClean="0"/>
              <a:t>var</a:t>
            </a:r>
            <a:r>
              <a:rPr lang="en-US" dirty="0" smtClean="0"/>
              <a:t> _</a:t>
            </a:r>
            <a:r>
              <a:rPr lang="en-US" dirty="0" err="1" smtClean="0"/>
              <a:t>currentWaterLevel</a:t>
            </a:r>
            <a:r>
              <a:rPr lang="en-US" dirty="0" smtClean="0"/>
              <a:t> = </a:t>
            </a:r>
            <a:r>
              <a:rPr lang="en-US" dirty="0" err="1" smtClean="0"/>
              <a:t>document.getElementById</a:t>
            </a:r>
            <a:r>
              <a:rPr lang="en-US" dirty="0" smtClean="0"/>
              <a:t>("</a:t>
            </a:r>
            <a:r>
              <a:rPr lang="en-US" dirty="0" err="1" smtClean="0"/>
              <a:t>chennaiWaterLevel</a:t>
            </a:r>
            <a:r>
              <a:rPr lang="en-US" dirty="0" smtClean="0"/>
              <a:t>").</a:t>
            </a:r>
            <a:r>
              <a:rPr lang="en-US" dirty="0" err="1" smtClean="0"/>
              <a:t>innerHTML</a:t>
            </a:r>
            <a:r>
              <a:rPr lang="en-US" dirty="0" smtClean="0"/>
              <a:t>;</a:t>
            </a:r>
          </a:p>
          <a:p>
            <a:r>
              <a:rPr lang="en-US" dirty="0" smtClean="0"/>
              <a:t>          </a:t>
            </a:r>
            <a:r>
              <a:rPr lang="en-US" dirty="0" err="1" smtClean="0"/>
              <a:t>document.getElementById</a:t>
            </a:r>
            <a:r>
              <a:rPr lang="en-US" dirty="0" smtClean="0"/>
              <a:t>("City").</a:t>
            </a:r>
            <a:r>
              <a:rPr lang="en-US" dirty="0" err="1" smtClean="0"/>
              <a:t>innerHTML</a:t>
            </a:r>
            <a:r>
              <a:rPr lang="en-US" dirty="0" smtClean="0"/>
              <a:t> = _</a:t>
            </a:r>
            <a:r>
              <a:rPr lang="en-US" dirty="0" err="1" smtClean="0"/>
              <a:t>currentCity</a:t>
            </a:r>
            <a:r>
              <a:rPr lang="en-US" dirty="0" smtClean="0"/>
              <a:t>;          </a:t>
            </a:r>
            <a:r>
              <a:rPr lang="en-US" dirty="0" err="1" smtClean="0"/>
              <a:t>document.getElementById</a:t>
            </a:r>
            <a:r>
              <a:rPr lang="en-US" dirty="0" smtClean="0"/>
              <a:t>("Sensor").</a:t>
            </a:r>
            <a:r>
              <a:rPr lang="en-US" dirty="0" err="1" smtClean="0"/>
              <a:t>innerHTML</a:t>
            </a:r>
            <a:r>
              <a:rPr lang="en-US" dirty="0" smtClean="0"/>
              <a:t> = _</a:t>
            </a:r>
            <a:r>
              <a:rPr lang="en-US" dirty="0" err="1" smtClean="0"/>
              <a:t>currentSensor</a:t>
            </a:r>
            <a:r>
              <a:rPr lang="en-US" dirty="0" smtClean="0"/>
              <a:t>;          </a:t>
            </a:r>
            <a:r>
              <a:rPr lang="en-US" dirty="0" err="1" smtClean="0"/>
              <a:t>document.getElementById</a:t>
            </a:r>
            <a:r>
              <a:rPr lang="en-US" dirty="0" smtClean="0"/>
              <a:t>("</a:t>
            </a:r>
            <a:r>
              <a:rPr lang="en-US" dirty="0" err="1" smtClean="0"/>
              <a:t>WaterLevel</a:t>
            </a:r>
            <a:r>
              <a:rPr lang="en-US" dirty="0" smtClean="0"/>
              <a:t>").</a:t>
            </a:r>
            <a:r>
              <a:rPr lang="en-US" dirty="0" err="1" smtClean="0"/>
              <a:t>innerHTML</a:t>
            </a:r>
            <a:r>
              <a:rPr lang="en-US" dirty="0" smtClean="0"/>
              <a:t> = _</a:t>
            </a:r>
            <a:r>
              <a:rPr lang="en-US" dirty="0" err="1" smtClean="0"/>
              <a:t>currentWaterLevel</a:t>
            </a:r>
            <a:r>
              <a:rPr lang="en-US" dirty="0" smtClean="0"/>
              <a:t>;</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0" y="609600"/>
            <a:ext cx="4572000" cy="5078313"/>
          </a:xfrm>
          <a:prstGeom prst="rect">
            <a:avLst/>
          </a:prstGeom>
        </p:spPr>
        <p:txBody>
          <a:bodyPr>
            <a:spAutoFit/>
          </a:bodyPr>
          <a:lstStyle/>
          <a:p>
            <a:r>
              <a:rPr lang="en-US" dirty="0" smtClean="0"/>
              <a:t> } else if (city === "Madurai") {          </a:t>
            </a:r>
            <a:r>
              <a:rPr lang="en-US" dirty="0" err="1" smtClean="0"/>
              <a:t>var</a:t>
            </a:r>
            <a:r>
              <a:rPr lang="en-US" dirty="0" smtClean="0"/>
              <a:t> _</a:t>
            </a:r>
            <a:r>
              <a:rPr lang="en-US" dirty="0" err="1" smtClean="0"/>
              <a:t>currentCity</a:t>
            </a:r>
            <a:r>
              <a:rPr lang="en-US" dirty="0" smtClean="0"/>
              <a:t> = </a:t>
            </a:r>
            <a:r>
              <a:rPr lang="en-US" dirty="0" err="1" smtClean="0"/>
              <a:t>document.getElementById</a:t>
            </a:r>
            <a:r>
              <a:rPr lang="en-US" dirty="0" smtClean="0"/>
              <a:t>("</a:t>
            </a:r>
            <a:r>
              <a:rPr lang="en-US" dirty="0" err="1" smtClean="0"/>
              <a:t>MaduraiCity</a:t>
            </a:r>
            <a:r>
              <a:rPr lang="en-US" dirty="0" smtClean="0"/>
              <a:t>").</a:t>
            </a:r>
            <a:r>
              <a:rPr lang="en-US" dirty="0" err="1" smtClean="0"/>
              <a:t>innerHTML</a:t>
            </a:r>
            <a:r>
              <a:rPr lang="en-US" dirty="0" smtClean="0"/>
              <a:t>;         </a:t>
            </a:r>
          </a:p>
          <a:p>
            <a:r>
              <a:rPr lang="en-US" dirty="0" smtClean="0"/>
              <a:t> </a:t>
            </a:r>
            <a:r>
              <a:rPr lang="en-US" dirty="0" err="1" smtClean="0"/>
              <a:t>var</a:t>
            </a:r>
            <a:r>
              <a:rPr lang="en-US" dirty="0" smtClean="0"/>
              <a:t> _</a:t>
            </a:r>
            <a:r>
              <a:rPr lang="en-US" dirty="0" err="1" smtClean="0"/>
              <a:t>currentSensor</a:t>
            </a:r>
            <a:r>
              <a:rPr lang="en-US" dirty="0" smtClean="0"/>
              <a:t> = </a:t>
            </a:r>
            <a:r>
              <a:rPr lang="en-US" dirty="0" err="1" smtClean="0"/>
              <a:t>document.getElementById</a:t>
            </a:r>
            <a:r>
              <a:rPr lang="en-US" dirty="0" smtClean="0"/>
              <a:t>("</a:t>
            </a:r>
            <a:r>
              <a:rPr lang="en-US" dirty="0" err="1" smtClean="0"/>
              <a:t>maduraiSensor</a:t>
            </a:r>
            <a:r>
              <a:rPr lang="en-US" dirty="0" smtClean="0"/>
              <a:t>").</a:t>
            </a:r>
            <a:r>
              <a:rPr lang="en-US" dirty="0" err="1" smtClean="0"/>
              <a:t>innerHTML</a:t>
            </a:r>
            <a:r>
              <a:rPr lang="en-US" dirty="0" smtClean="0"/>
              <a:t>;         </a:t>
            </a:r>
          </a:p>
          <a:p>
            <a:r>
              <a:rPr lang="en-US" dirty="0" smtClean="0"/>
              <a:t> </a:t>
            </a:r>
            <a:r>
              <a:rPr lang="en-US" dirty="0" err="1" smtClean="0"/>
              <a:t>var</a:t>
            </a:r>
            <a:r>
              <a:rPr lang="en-US" dirty="0" smtClean="0"/>
              <a:t> _</a:t>
            </a:r>
            <a:r>
              <a:rPr lang="en-US" dirty="0" err="1" smtClean="0"/>
              <a:t>currentWaterLevel</a:t>
            </a:r>
            <a:r>
              <a:rPr lang="en-US" dirty="0" smtClean="0"/>
              <a:t> = </a:t>
            </a:r>
            <a:r>
              <a:rPr lang="en-US" dirty="0" err="1" smtClean="0"/>
              <a:t>document.getElementById</a:t>
            </a:r>
            <a:r>
              <a:rPr lang="en-US" dirty="0" smtClean="0"/>
              <a:t>("</a:t>
            </a:r>
            <a:r>
              <a:rPr lang="en-US" dirty="0" err="1" smtClean="0"/>
              <a:t>maduraiWaterLevel</a:t>
            </a:r>
            <a:r>
              <a:rPr lang="en-US" dirty="0" smtClean="0"/>
              <a:t>").</a:t>
            </a:r>
            <a:r>
              <a:rPr lang="en-US" dirty="0" err="1" smtClean="0"/>
              <a:t>innerHTML</a:t>
            </a:r>
            <a:r>
              <a:rPr lang="en-US" dirty="0" smtClean="0"/>
              <a:t>; </a:t>
            </a:r>
          </a:p>
          <a:p>
            <a:r>
              <a:rPr lang="en-US" dirty="0" smtClean="0"/>
              <a:t>         </a:t>
            </a:r>
            <a:r>
              <a:rPr lang="en-US" dirty="0" err="1" smtClean="0"/>
              <a:t>document.getElementById</a:t>
            </a:r>
            <a:r>
              <a:rPr lang="en-US" dirty="0" smtClean="0"/>
              <a:t>("City").</a:t>
            </a:r>
            <a:r>
              <a:rPr lang="en-US" dirty="0" err="1" smtClean="0"/>
              <a:t>innerHTML</a:t>
            </a:r>
            <a:r>
              <a:rPr lang="en-US" dirty="0" smtClean="0"/>
              <a:t> = _</a:t>
            </a:r>
            <a:r>
              <a:rPr lang="en-US" dirty="0" err="1" smtClean="0"/>
              <a:t>currentCity</a:t>
            </a:r>
            <a:r>
              <a:rPr lang="en-US" dirty="0" smtClean="0"/>
              <a:t>;          </a:t>
            </a:r>
            <a:r>
              <a:rPr lang="en-US" dirty="0" err="1" smtClean="0"/>
              <a:t>document.getElementById</a:t>
            </a:r>
            <a:r>
              <a:rPr lang="en-US" dirty="0" smtClean="0"/>
              <a:t>("Sensor").</a:t>
            </a:r>
            <a:r>
              <a:rPr lang="en-US" dirty="0" err="1" smtClean="0"/>
              <a:t>innerHTML</a:t>
            </a:r>
            <a:r>
              <a:rPr lang="en-US" dirty="0" smtClean="0"/>
              <a:t> = _</a:t>
            </a:r>
            <a:r>
              <a:rPr lang="en-US" dirty="0" err="1" smtClean="0"/>
              <a:t>currentSensor</a:t>
            </a:r>
            <a:r>
              <a:rPr lang="en-US" dirty="0" smtClean="0"/>
              <a:t>;          </a:t>
            </a:r>
            <a:r>
              <a:rPr lang="en-US" dirty="0" err="1" smtClean="0"/>
              <a:t>document.getElementById</a:t>
            </a:r>
            <a:r>
              <a:rPr lang="en-US" dirty="0" smtClean="0"/>
              <a:t>("</a:t>
            </a:r>
            <a:r>
              <a:rPr lang="en-US" dirty="0" err="1" smtClean="0"/>
              <a:t>WaterLevel</a:t>
            </a:r>
            <a:r>
              <a:rPr lang="en-US" dirty="0" smtClean="0"/>
              <a:t>").</a:t>
            </a:r>
            <a:r>
              <a:rPr lang="en-US" dirty="0" err="1" smtClean="0"/>
              <a:t>innerHTML</a:t>
            </a:r>
            <a:r>
              <a:rPr lang="en-US" dirty="0" smtClean="0"/>
              <a:t> = _</a:t>
            </a:r>
            <a:r>
              <a:rPr lang="en-US" dirty="0" err="1" smtClean="0"/>
              <a:t>currentWaterLevel</a:t>
            </a:r>
            <a:r>
              <a:rPr lang="en-US" dirty="0" smtClean="0"/>
              <a:t>;        } else if (city === "</a:t>
            </a:r>
            <a:r>
              <a:rPr lang="en-US" dirty="0" err="1" smtClean="0"/>
              <a:t>Tirunelveli</a:t>
            </a:r>
            <a:r>
              <a:rPr lang="en-US" dirty="0" smtClean="0"/>
              <a:t>") {</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685800"/>
            <a:ext cx="4572000" cy="4801314"/>
          </a:xfrm>
          <a:prstGeom prst="rect">
            <a:avLst/>
          </a:prstGeom>
        </p:spPr>
        <p:txBody>
          <a:bodyPr>
            <a:spAutoFit/>
          </a:bodyPr>
          <a:lstStyle/>
          <a:p>
            <a:r>
              <a:rPr lang="en-US" dirty="0" smtClean="0"/>
              <a:t> </a:t>
            </a:r>
            <a:r>
              <a:rPr lang="en-US" dirty="0" err="1" smtClean="0"/>
              <a:t>var</a:t>
            </a:r>
            <a:r>
              <a:rPr lang="en-US" dirty="0" smtClean="0"/>
              <a:t> _</a:t>
            </a:r>
            <a:r>
              <a:rPr lang="en-US" dirty="0" err="1" smtClean="0"/>
              <a:t>currentCity</a:t>
            </a:r>
            <a:r>
              <a:rPr lang="en-US" dirty="0" smtClean="0"/>
              <a:t> = </a:t>
            </a:r>
            <a:r>
              <a:rPr lang="en-US" dirty="0" err="1" smtClean="0"/>
              <a:t>document.getElementById</a:t>
            </a:r>
            <a:r>
              <a:rPr lang="en-US" dirty="0" smtClean="0"/>
              <a:t>("</a:t>
            </a:r>
            <a:r>
              <a:rPr lang="en-US" dirty="0" err="1" smtClean="0"/>
              <a:t>TirunelveliCity</a:t>
            </a:r>
            <a:r>
              <a:rPr lang="en-US" dirty="0" smtClean="0"/>
              <a:t>").</a:t>
            </a:r>
            <a:r>
              <a:rPr lang="en-US" dirty="0" err="1" smtClean="0"/>
              <a:t>innerHTML</a:t>
            </a:r>
            <a:r>
              <a:rPr lang="en-US" dirty="0" smtClean="0"/>
              <a:t>;         </a:t>
            </a:r>
          </a:p>
          <a:p>
            <a:r>
              <a:rPr lang="en-US" dirty="0" smtClean="0"/>
              <a:t> </a:t>
            </a:r>
            <a:r>
              <a:rPr lang="en-US" dirty="0" err="1" smtClean="0"/>
              <a:t>var</a:t>
            </a:r>
            <a:r>
              <a:rPr lang="en-US" dirty="0" smtClean="0"/>
              <a:t> _</a:t>
            </a:r>
            <a:r>
              <a:rPr lang="en-US" dirty="0" err="1" smtClean="0"/>
              <a:t>currentSensor</a:t>
            </a:r>
            <a:r>
              <a:rPr lang="en-US" dirty="0" smtClean="0"/>
              <a:t> = </a:t>
            </a:r>
            <a:r>
              <a:rPr lang="en-US" dirty="0" err="1" smtClean="0"/>
              <a:t>document.getElementById</a:t>
            </a:r>
            <a:r>
              <a:rPr lang="en-US" dirty="0" smtClean="0"/>
              <a:t>("</a:t>
            </a:r>
            <a:r>
              <a:rPr lang="en-US" dirty="0" err="1" smtClean="0"/>
              <a:t>tirunelveliSensor</a:t>
            </a:r>
            <a:r>
              <a:rPr lang="en-US" dirty="0" smtClean="0"/>
              <a:t>").</a:t>
            </a:r>
            <a:r>
              <a:rPr lang="en-US" dirty="0" err="1" smtClean="0"/>
              <a:t>innerHTML</a:t>
            </a:r>
            <a:r>
              <a:rPr lang="en-US" dirty="0" smtClean="0"/>
              <a:t>;          </a:t>
            </a:r>
          </a:p>
          <a:p>
            <a:r>
              <a:rPr lang="en-US" dirty="0" err="1" smtClean="0"/>
              <a:t>var</a:t>
            </a:r>
            <a:r>
              <a:rPr lang="en-US" dirty="0" smtClean="0"/>
              <a:t> _</a:t>
            </a:r>
            <a:r>
              <a:rPr lang="en-US" dirty="0" err="1" smtClean="0"/>
              <a:t>currentWaterLevel</a:t>
            </a:r>
            <a:r>
              <a:rPr lang="en-US" dirty="0" smtClean="0"/>
              <a:t> = </a:t>
            </a:r>
            <a:r>
              <a:rPr lang="en-US" dirty="0" err="1" smtClean="0"/>
              <a:t>document.getElementById</a:t>
            </a:r>
            <a:r>
              <a:rPr lang="en-US" dirty="0" smtClean="0"/>
              <a:t>("</a:t>
            </a:r>
            <a:r>
              <a:rPr lang="en-US" dirty="0" err="1" smtClean="0"/>
              <a:t>tirunelveliWaterLevel</a:t>
            </a:r>
            <a:r>
              <a:rPr lang="en-US" dirty="0" smtClean="0"/>
              <a:t>").</a:t>
            </a:r>
            <a:r>
              <a:rPr lang="en-US" dirty="0" err="1" smtClean="0"/>
              <a:t>innerHTML</a:t>
            </a:r>
            <a:r>
              <a:rPr lang="en-US" dirty="0" smtClean="0"/>
              <a:t>; </a:t>
            </a:r>
          </a:p>
          <a:p>
            <a:r>
              <a:rPr lang="en-US" dirty="0" smtClean="0"/>
              <a:t>         </a:t>
            </a:r>
            <a:r>
              <a:rPr lang="en-US" dirty="0" err="1" smtClean="0"/>
              <a:t>document.getElementById</a:t>
            </a:r>
            <a:r>
              <a:rPr lang="en-US" dirty="0" smtClean="0"/>
              <a:t>("City").</a:t>
            </a:r>
            <a:r>
              <a:rPr lang="en-US" dirty="0" err="1" smtClean="0"/>
              <a:t>innerHTML</a:t>
            </a:r>
            <a:r>
              <a:rPr lang="en-US" dirty="0" smtClean="0"/>
              <a:t> = _</a:t>
            </a:r>
            <a:r>
              <a:rPr lang="en-US" dirty="0" err="1" smtClean="0"/>
              <a:t>currentCity</a:t>
            </a:r>
            <a:r>
              <a:rPr lang="en-US" dirty="0" smtClean="0"/>
              <a:t>;          </a:t>
            </a:r>
            <a:r>
              <a:rPr lang="en-US" dirty="0" err="1" smtClean="0"/>
              <a:t>document.getElementById</a:t>
            </a:r>
            <a:r>
              <a:rPr lang="en-US" dirty="0" smtClean="0"/>
              <a:t>("Sensor").</a:t>
            </a:r>
            <a:r>
              <a:rPr lang="en-US" dirty="0" err="1" smtClean="0"/>
              <a:t>innerHTML</a:t>
            </a:r>
            <a:r>
              <a:rPr lang="en-US" dirty="0" smtClean="0"/>
              <a:t> = _</a:t>
            </a:r>
            <a:r>
              <a:rPr lang="en-US" dirty="0" err="1" smtClean="0"/>
              <a:t>currentSensor</a:t>
            </a:r>
            <a:r>
              <a:rPr lang="en-US" dirty="0" smtClean="0"/>
              <a:t>;          </a:t>
            </a:r>
            <a:r>
              <a:rPr lang="en-US" dirty="0" err="1" smtClean="0"/>
              <a:t>document.getElementById</a:t>
            </a:r>
            <a:r>
              <a:rPr lang="en-US" dirty="0" smtClean="0"/>
              <a:t>("</a:t>
            </a:r>
            <a:r>
              <a:rPr lang="en-US" dirty="0" err="1" smtClean="0"/>
              <a:t>WaterLevel</a:t>
            </a:r>
            <a:r>
              <a:rPr lang="en-US" dirty="0" smtClean="0"/>
              <a:t>").</a:t>
            </a:r>
            <a:r>
              <a:rPr lang="en-US" dirty="0" err="1" smtClean="0"/>
              <a:t>innerHTML</a:t>
            </a:r>
            <a:r>
              <a:rPr lang="en-US" dirty="0" smtClean="0"/>
              <a:t> = _</a:t>
            </a:r>
            <a:r>
              <a:rPr lang="en-US" dirty="0" err="1" smtClean="0"/>
              <a:t>currentWaterLevel</a:t>
            </a:r>
            <a:r>
              <a:rPr lang="en-US" dirty="0" smtClean="0"/>
              <a:t>;        } else if (city === "</a:t>
            </a:r>
            <a:r>
              <a:rPr lang="en-US" dirty="0" err="1" smtClean="0"/>
              <a:t>Ramanathapuram</a:t>
            </a:r>
            <a:r>
              <a:rPr lang="en-US" dirty="0" smtClean="0"/>
              <a:t>") {</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762000"/>
            <a:ext cx="4572000" cy="3970318"/>
          </a:xfrm>
          <a:prstGeom prst="rect">
            <a:avLst/>
          </a:prstGeom>
        </p:spPr>
        <p:txBody>
          <a:bodyPr>
            <a:spAutoFit/>
          </a:bodyPr>
          <a:lstStyle/>
          <a:p>
            <a:r>
              <a:rPr lang="en-US" dirty="0" smtClean="0"/>
              <a:t> </a:t>
            </a:r>
            <a:r>
              <a:rPr lang="en-US" dirty="0" err="1" smtClean="0"/>
              <a:t>var</a:t>
            </a:r>
            <a:r>
              <a:rPr lang="en-US" dirty="0" smtClean="0"/>
              <a:t> _</a:t>
            </a:r>
            <a:r>
              <a:rPr lang="en-US" dirty="0" err="1" smtClean="0"/>
              <a:t>currentCity</a:t>
            </a:r>
            <a:r>
              <a:rPr lang="en-US" dirty="0" smtClean="0"/>
              <a:t> = </a:t>
            </a:r>
            <a:r>
              <a:rPr lang="en-US" dirty="0" err="1" smtClean="0"/>
              <a:t>document.getElementById</a:t>
            </a:r>
            <a:r>
              <a:rPr lang="en-US" dirty="0" smtClean="0"/>
              <a:t>("</a:t>
            </a:r>
            <a:r>
              <a:rPr lang="en-US" dirty="0" err="1" smtClean="0"/>
              <a:t>RamanathapuramCity</a:t>
            </a:r>
            <a:r>
              <a:rPr lang="en-US" dirty="0" smtClean="0"/>
              <a:t>").</a:t>
            </a:r>
            <a:r>
              <a:rPr lang="en-US" dirty="0" err="1" smtClean="0"/>
              <a:t>innerHTML</a:t>
            </a:r>
            <a:r>
              <a:rPr lang="en-US" dirty="0" smtClean="0"/>
              <a:t>;         </a:t>
            </a:r>
          </a:p>
          <a:p>
            <a:r>
              <a:rPr lang="en-US" dirty="0" smtClean="0"/>
              <a:t> </a:t>
            </a:r>
            <a:r>
              <a:rPr lang="en-US" dirty="0" err="1" smtClean="0"/>
              <a:t>var</a:t>
            </a:r>
            <a:r>
              <a:rPr lang="en-US" dirty="0" smtClean="0"/>
              <a:t> _</a:t>
            </a:r>
            <a:r>
              <a:rPr lang="en-US" dirty="0" err="1" smtClean="0"/>
              <a:t>currentSensor</a:t>
            </a:r>
            <a:r>
              <a:rPr lang="en-US" dirty="0" smtClean="0"/>
              <a:t> = </a:t>
            </a:r>
            <a:r>
              <a:rPr lang="en-US" dirty="0" err="1" smtClean="0"/>
              <a:t>document.getElementById</a:t>
            </a:r>
            <a:r>
              <a:rPr lang="en-US" dirty="0" smtClean="0"/>
              <a:t>("</a:t>
            </a:r>
            <a:r>
              <a:rPr lang="en-US" dirty="0" err="1" smtClean="0"/>
              <a:t>ramnadSensor</a:t>
            </a:r>
            <a:r>
              <a:rPr lang="en-US" dirty="0" smtClean="0"/>
              <a:t>").</a:t>
            </a:r>
            <a:r>
              <a:rPr lang="en-US" dirty="0" err="1" smtClean="0"/>
              <a:t>innerHTML</a:t>
            </a:r>
            <a:r>
              <a:rPr lang="en-US" dirty="0" smtClean="0"/>
              <a:t>;         </a:t>
            </a:r>
          </a:p>
          <a:p>
            <a:r>
              <a:rPr lang="en-US" dirty="0" smtClean="0"/>
              <a:t> </a:t>
            </a:r>
            <a:r>
              <a:rPr lang="en-US" dirty="0" err="1" smtClean="0"/>
              <a:t>var</a:t>
            </a:r>
            <a:r>
              <a:rPr lang="en-US" dirty="0" smtClean="0"/>
              <a:t> _</a:t>
            </a:r>
            <a:r>
              <a:rPr lang="en-US" dirty="0" err="1" smtClean="0"/>
              <a:t>currentWaterLevel</a:t>
            </a:r>
            <a:r>
              <a:rPr lang="en-US" dirty="0" smtClean="0"/>
              <a:t> = </a:t>
            </a:r>
            <a:r>
              <a:rPr lang="en-US" dirty="0" err="1" smtClean="0"/>
              <a:t>document.getElementById</a:t>
            </a:r>
            <a:r>
              <a:rPr lang="en-US" dirty="0" smtClean="0"/>
              <a:t>("</a:t>
            </a:r>
            <a:r>
              <a:rPr lang="en-US" dirty="0" err="1" smtClean="0"/>
              <a:t>ramnadWaterLevel</a:t>
            </a:r>
            <a:r>
              <a:rPr lang="en-US" dirty="0" smtClean="0"/>
              <a:t>").</a:t>
            </a:r>
            <a:r>
              <a:rPr lang="en-US" dirty="0" err="1" smtClean="0"/>
              <a:t>innerHTML</a:t>
            </a:r>
            <a:r>
              <a:rPr lang="en-US" dirty="0" smtClean="0"/>
              <a:t>;</a:t>
            </a:r>
          </a:p>
          <a:p>
            <a:r>
              <a:rPr lang="en-US" dirty="0" smtClean="0"/>
              <a:t>          </a:t>
            </a:r>
            <a:r>
              <a:rPr lang="en-US" dirty="0" err="1" smtClean="0"/>
              <a:t>document.getElementById</a:t>
            </a:r>
            <a:r>
              <a:rPr lang="en-US" dirty="0" smtClean="0"/>
              <a:t>("City").</a:t>
            </a:r>
            <a:r>
              <a:rPr lang="en-US" dirty="0" err="1" smtClean="0"/>
              <a:t>innerHTML</a:t>
            </a:r>
            <a:r>
              <a:rPr lang="en-US" dirty="0" smtClean="0"/>
              <a:t> = _</a:t>
            </a:r>
            <a:r>
              <a:rPr lang="en-US" dirty="0" err="1" smtClean="0"/>
              <a:t>currentCity</a:t>
            </a:r>
            <a:r>
              <a:rPr lang="en-US" dirty="0" smtClean="0"/>
              <a:t>;          </a:t>
            </a:r>
            <a:r>
              <a:rPr lang="en-US" dirty="0" err="1" smtClean="0"/>
              <a:t>document.getElementById</a:t>
            </a:r>
            <a:r>
              <a:rPr lang="en-US" dirty="0" smtClean="0"/>
              <a:t>("Sensor").</a:t>
            </a:r>
            <a:r>
              <a:rPr lang="en-US" dirty="0" err="1" smtClean="0"/>
              <a:t>innerHTML</a:t>
            </a:r>
            <a:r>
              <a:rPr lang="en-US" dirty="0" smtClean="0"/>
              <a:t> = _</a:t>
            </a:r>
            <a:r>
              <a:rPr lang="en-US" dirty="0" err="1" smtClean="0"/>
              <a:t>currentSensor</a:t>
            </a:r>
            <a:r>
              <a:rPr lang="en-US" dirty="0" smtClean="0"/>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900" dirty="0" smtClean="0">
                <a:latin typeface="Berlin Sans FB Demi" pitchFamily="34" charset="0"/>
              </a:rPr>
              <a:t>Water quality monitoring is a cost-effective, efficient system to monitor water quality using </a:t>
            </a:r>
            <a:r>
              <a:rPr lang="en-US" sz="1900" dirty="0" err="1" smtClean="0">
                <a:latin typeface="Berlin Sans FB Demi" pitchFamily="34" charset="0"/>
              </a:rPr>
              <a:t>IoT</a:t>
            </a:r>
            <a:r>
              <a:rPr lang="en-US" sz="1900" dirty="0" smtClean="0">
                <a:latin typeface="Berlin Sans FB Demi" pitchFamily="34" charset="0"/>
              </a:rPr>
              <a:t>.   </a:t>
            </a:r>
          </a:p>
          <a:p>
            <a:r>
              <a:rPr lang="en-US" sz="1900" dirty="0" smtClean="0">
                <a:latin typeface="Berlin Sans FB Demi" pitchFamily="34" charset="0"/>
              </a:rPr>
              <a:t>Smart solutions for monitoring of water pollution are getting more and more significant these days with innovation in sensors, communication, and </a:t>
            </a:r>
            <a:r>
              <a:rPr lang="en-US" sz="1900" dirty="0" smtClean="0">
                <a:latin typeface="Berlin Sans FB Demi" pitchFamily="34" charset="0"/>
                <a:hlinkClick r:id="rId2" tooltip="Learn more about Internet of Things from ScienceDirect's AI-generated Topic Pages"/>
              </a:rPr>
              <a:t>Internet of Things</a:t>
            </a:r>
            <a:r>
              <a:rPr lang="en-US" sz="1900" dirty="0" smtClean="0">
                <a:latin typeface="Berlin Sans FB Demi" pitchFamily="34" charset="0"/>
              </a:rPr>
              <a:t> (</a:t>
            </a:r>
            <a:r>
              <a:rPr lang="en-US" sz="1900" dirty="0" err="1" smtClean="0">
                <a:latin typeface="Berlin Sans FB Demi" pitchFamily="34" charset="0"/>
              </a:rPr>
              <a:t>IoT</a:t>
            </a:r>
            <a:r>
              <a:rPr lang="en-US" sz="1900" dirty="0" smtClean="0">
                <a:latin typeface="Berlin Sans FB Demi" pitchFamily="34" charset="0"/>
              </a:rPr>
              <a:t>) </a:t>
            </a:r>
            <a:r>
              <a:rPr lang="en-US" sz="1900" dirty="0" smtClean="0">
                <a:latin typeface="Berlin Sans FB Demi" pitchFamily="34" charset="0"/>
                <a:hlinkClick r:id="rId3" tooltip="Learn more about technology from ScienceDirect's AI-generated Topic Pages"/>
              </a:rPr>
              <a:t>technology</a:t>
            </a:r>
            <a:r>
              <a:rPr lang="en-US" sz="1900" dirty="0" smtClean="0">
                <a:latin typeface="Berlin Sans FB Demi" pitchFamily="34" charset="0"/>
              </a:rPr>
              <a:t>. </a:t>
            </a:r>
            <a:endParaRPr lang="en-US" sz="1900" dirty="0">
              <a:latin typeface="Berlin Sans FB Demi" pitchFamily="34" charset="0"/>
            </a:endParaRPr>
          </a:p>
        </p:txBody>
      </p:sp>
      <p:sp>
        <p:nvSpPr>
          <p:cNvPr id="3" name="Title 2"/>
          <p:cNvSpPr>
            <a:spLocks noGrp="1"/>
          </p:cNvSpPr>
          <p:nvPr>
            <p:ph type="title"/>
          </p:nvPr>
        </p:nvSpPr>
        <p:spPr/>
        <p:txBody>
          <a:bodyPr/>
          <a:lstStyle/>
          <a:p>
            <a:r>
              <a:rPr lang="en-US" dirty="0" smtClean="0"/>
              <a:t>INTRODUCTION:</a:t>
            </a:r>
            <a:endParaRPr lang="en-US" dirty="0"/>
          </a:p>
        </p:txBody>
      </p:sp>
      <p:sp>
        <p:nvSpPr>
          <p:cNvPr id="5" name="Rectangle 4"/>
          <p:cNvSpPr/>
          <p:nvPr/>
        </p:nvSpPr>
        <p:spPr>
          <a:xfrm>
            <a:off x="838200" y="3352800"/>
            <a:ext cx="7391400" cy="2723823"/>
          </a:xfrm>
          <a:prstGeom prst="rect">
            <a:avLst/>
          </a:prstGeom>
        </p:spPr>
        <p:txBody>
          <a:bodyPr wrap="square">
            <a:spAutoFit/>
          </a:bodyPr>
          <a:lstStyle/>
          <a:p>
            <a:r>
              <a:rPr lang="en-US" sz="1900" dirty="0" smtClean="0">
                <a:latin typeface="Berlin Sans FB Demi" pitchFamily="34" charset="0"/>
              </a:rPr>
              <a:t>       Smart water management involves the efficient and sustainable utilization of water resources through the integration of technology, policies, and practices. This approach aims to optimize water usage, reduce waste, and ensure long-term water security. Key components include real-time monitoring systems, data analytics, water recycling, and the implementation of water-saving technologies. Additionally, community engagement, regulatory frameworks, and education play crucial roles in promoting responsible water management practices.</a:t>
            </a:r>
            <a:endParaRPr lang="en-US" sz="1900" dirty="0">
              <a:latin typeface="Berlin Sans FB Demi"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8200" y="1524000"/>
            <a:ext cx="5486400" cy="2862322"/>
          </a:xfrm>
          <a:prstGeom prst="rect">
            <a:avLst/>
          </a:prstGeom>
        </p:spPr>
        <p:txBody>
          <a:bodyPr wrap="square">
            <a:spAutoFit/>
          </a:bodyPr>
          <a:lstStyle/>
          <a:p>
            <a:r>
              <a:rPr lang="en-US" dirty="0" smtClean="0"/>
              <a:t> </a:t>
            </a:r>
            <a:r>
              <a:rPr lang="en-US" dirty="0" err="1" smtClean="0"/>
              <a:t>document.getElementById</a:t>
            </a:r>
            <a:r>
              <a:rPr lang="en-US" dirty="0" smtClean="0"/>
              <a:t>("</a:t>
            </a:r>
            <a:r>
              <a:rPr lang="en-US" dirty="0" err="1" smtClean="0"/>
              <a:t>WaterLevel</a:t>
            </a:r>
            <a:r>
              <a:rPr lang="en-US" dirty="0" smtClean="0"/>
              <a:t>").</a:t>
            </a:r>
            <a:r>
              <a:rPr lang="en-US" dirty="0" err="1" smtClean="0"/>
              <a:t>innerHTML</a:t>
            </a:r>
            <a:r>
              <a:rPr lang="en-US" dirty="0" smtClean="0"/>
              <a:t> = _</a:t>
            </a:r>
            <a:r>
              <a:rPr lang="en-US" dirty="0" err="1" smtClean="0"/>
              <a:t>currentWaterLevel</a:t>
            </a:r>
            <a:r>
              <a:rPr lang="en-US" dirty="0" smtClean="0"/>
              <a:t>;</a:t>
            </a:r>
          </a:p>
          <a:p>
            <a:r>
              <a:rPr lang="en-US" dirty="0" smtClean="0"/>
              <a:t>        }    </a:t>
            </a:r>
          </a:p>
          <a:p>
            <a:r>
              <a:rPr lang="en-US" dirty="0" smtClean="0"/>
              <a:t>  }     </a:t>
            </a:r>
          </a:p>
          <a:p>
            <a:r>
              <a:rPr lang="en-US" dirty="0" smtClean="0"/>
              <a:t> function </a:t>
            </a:r>
            <a:r>
              <a:rPr lang="en-US" dirty="0" err="1" smtClean="0"/>
              <a:t>hideElement</a:t>
            </a:r>
            <a:r>
              <a:rPr lang="en-US" dirty="0" smtClean="0"/>
              <a:t>(){     </a:t>
            </a:r>
          </a:p>
          <a:p>
            <a:r>
              <a:rPr lang="en-US" dirty="0" smtClean="0"/>
              <a:t> }    </a:t>
            </a:r>
          </a:p>
          <a:p>
            <a:r>
              <a:rPr lang="en-US" dirty="0" smtClean="0"/>
              <a:t>&lt;/script&gt; </a:t>
            </a:r>
          </a:p>
          <a:p>
            <a:r>
              <a:rPr lang="en-US" dirty="0" smtClean="0"/>
              <a:t> &lt;/body&gt;</a:t>
            </a:r>
          </a:p>
          <a:p>
            <a:r>
              <a:rPr lang="en-US" dirty="0" smtClean="0"/>
              <a:t>&lt;/html&gt;</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838200"/>
            <a:ext cx="7696200" cy="4524315"/>
          </a:xfrm>
          <a:prstGeom prst="rect">
            <a:avLst/>
          </a:prstGeom>
        </p:spPr>
        <p:txBody>
          <a:bodyPr wrap="square">
            <a:spAutoFit/>
          </a:bodyPr>
          <a:lstStyle/>
          <a:p>
            <a:r>
              <a:rPr lang="en-US" sz="3600" dirty="0" smtClean="0">
                <a:latin typeface="Berlin Sans FB Demi" pitchFamily="34" charset="0"/>
              </a:rPr>
              <a:t>Some key points about IBM Cloud Foundry: </a:t>
            </a:r>
          </a:p>
          <a:p>
            <a:endParaRPr lang="en-US" dirty="0" smtClean="0"/>
          </a:p>
          <a:p>
            <a:endParaRPr lang="en-US" dirty="0" smtClean="0"/>
          </a:p>
          <a:p>
            <a:pPr marL="342900" indent="-342900">
              <a:buAutoNum type="arabicPeriod"/>
            </a:pPr>
            <a:r>
              <a:rPr lang="en-US" dirty="0" smtClean="0">
                <a:latin typeface="Berlin Sans FB Demi" pitchFamily="34" charset="0"/>
              </a:rPr>
              <a:t>*Platform as a Service (</a:t>
            </a:r>
            <a:r>
              <a:rPr lang="en-US" dirty="0" err="1" smtClean="0">
                <a:latin typeface="Berlin Sans FB Demi" pitchFamily="34" charset="0"/>
              </a:rPr>
              <a:t>PaaS</a:t>
            </a:r>
            <a:r>
              <a:rPr lang="en-US" dirty="0" smtClean="0">
                <a:latin typeface="Berlin Sans FB Demi" pitchFamily="34" charset="0"/>
              </a:rPr>
              <a:t>)*:</a:t>
            </a:r>
          </a:p>
          <a:p>
            <a:pPr marL="342900" indent="-342900"/>
            <a:r>
              <a:rPr lang="en-US" dirty="0" smtClean="0">
                <a:latin typeface="Berlin Sans FB Demi" pitchFamily="34" charset="0"/>
              </a:rPr>
              <a:t>             IBM Cloud Foundry is a </a:t>
            </a:r>
            <a:r>
              <a:rPr lang="en-US" dirty="0" err="1" smtClean="0">
                <a:latin typeface="Berlin Sans FB Demi" pitchFamily="34" charset="0"/>
              </a:rPr>
              <a:t>PaaS</a:t>
            </a:r>
            <a:r>
              <a:rPr lang="en-US" dirty="0" smtClean="0">
                <a:latin typeface="Berlin Sans FB Demi" pitchFamily="34" charset="0"/>
              </a:rPr>
              <a:t> offering that allows developers to build, deploy, and scale applications without the need to manage the underlying infrastructure. This enables developers to focus more on application development and less on infrastructure management. </a:t>
            </a:r>
          </a:p>
          <a:p>
            <a:endParaRPr lang="en-US" dirty="0" smtClean="0">
              <a:latin typeface="Berlin Sans FB Demi" pitchFamily="34" charset="0"/>
            </a:endParaRPr>
          </a:p>
          <a:p>
            <a:r>
              <a:rPr lang="en-US" dirty="0" smtClean="0">
                <a:latin typeface="Berlin Sans FB Demi" pitchFamily="34" charset="0"/>
              </a:rPr>
              <a:t>2. *Language Support*:</a:t>
            </a:r>
          </a:p>
          <a:p>
            <a:r>
              <a:rPr lang="en-US" dirty="0" smtClean="0">
                <a:latin typeface="Berlin Sans FB Demi" pitchFamily="34" charset="0"/>
              </a:rPr>
              <a:t>             It supports various programming languages, including Java, Node.js, Ruby, and others, providing developers with the flexibility to work with their preferred languages and frameworks</a:t>
            </a:r>
            <a:endParaRPr lang="en-US" dirty="0">
              <a:latin typeface="Berlin Sans FB Demi"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762000"/>
            <a:ext cx="7239000" cy="4524315"/>
          </a:xfrm>
          <a:prstGeom prst="rect">
            <a:avLst/>
          </a:prstGeom>
        </p:spPr>
        <p:txBody>
          <a:bodyPr wrap="square">
            <a:spAutoFit/>
          </a:bodyPr>
          <a:lstStyle/>
          <a:p>
            <a:r>
              <a:rPr lang="en-US" dirty="0" smtClean="0"/>
              <a:t> </a:t>
            </a:r>
            <a:r>
              <a:rPr lang="en-US" dirty="0" smtClean="0">
                <a:latin typeface="Berlin Sans FB Demi" pitchFamily="34" charset="0"/>
              </a:rPr>
              <a:t>3. *Integration with IBM Services*:</a:t>
            </a:r>
          </a:p>
          <a:p>
            <a:r>
              <a:rPr lang="en-US" dirty="0" smtClean="0">
                <a:latin typeface="Berlin Sans FB Demi" pitchFamily="34" charset="0"/>
              </a:rPr>
              <a:t>            IBM Cloud Foundry integrates seamlessly with various IBM services such as databases, AI, analytics, and security services, enabling developers to leverage a wide range of tools and resources within their applications.</a:t>
            </a:r>
          </a:p>
          <a:p>
            <a:endParaRPr lang="en-US" dirty="0" smtClean="0">
              <a:latin typeface="Berlin Sans FB Demi" pitchFamily="34" charset="0"/>
            </a:endParaRPr>
          </a:p>
          <a:p>
            <a:r>
              <a:rPr lang="en-US" dirty="0" smtClean="0">
                <a:latin typeface="Berlin Sans FB Demi" pitchFamily="34" charset="0"/>
              </a:rPr>
              <a:t>4. *Scalability and Resilience*:</a:t>
            </a:r>
          </a:p>
          <a:p>
            <a:r>
              <a:rPr lang="en-US" dirty="0" smtClean="0">
                <a:latin typeface="Berlin Sans FB Demi" pitchFamily="34" charset="0"/>
              </a:rPr>
              <a:t>           It provides automatic scaling and load balancing, ensuring that applications can handle increased traffic and demand. Additionally, it offers built-in features for high availability and resilience.</a:t>
            </a:r>
          </a:p>
          <a:p>
            <a:endParaRPr lang="en-US" dirty="0" smtClean="0">
              <a:latin typeface="Berlin Sans FB Demi" pitchFamily="34" charset="0"/>
            </a:endParaRPr>
          </a:p>
          <a:p>
            <a:r>
              <a:rPr lang="en-US" dirty="0" smtClean="0">
                <a:latin typeface="Berlin Sans FB Demi" pitchFamily="34" charset="0"/>
              </a:rPr>
              <a:t>5. *Open Source Foundation*:</a:t>
            </a:r>
          </a:p>
          <a:p>
            <a:r>
              <a:rPr lang="en-US" dirty="0" smtClean="0">
                <a:latin typeface="Berlin Sans FB Demi" pitchFamily="34" charset="0"/>
              </a:rPr>
              <a:t>          IBM Cloud Foundry is built on an open-source foundation, making it compatible with other Cloud Foundry distributions and allowing for community collaboration and contributions.</a:t>
            </a:r>
            <a:endParaRPr lang="en-US" dirty="0">
              <a:latin typeface="Berlin Sans FB Demi"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smtClean="0">
                <a:latin typeface="Berlin Sans FB Demi" pitchFamily="34" charset="0"/>
              </a:rPr>
              <a:t>1. *Low-Cost Computer*:</a:t>
            </a:r>
          </a:p>
          <a:p>
            <a:pPr>
              <a:buNone/>
            </a:pPr>
            <a:r>
              <a:rPr lang="en-US" sz="1800" dirty="0" smtClean="0">
                <a:latin typeface="Berlin Sans FB Demi" pitchFamily="34" charset="0"/>
              </a:rPr>
              <a:t>                 Raspberry Pi is a series of small, affordable, single-board computers developed in the UK by the Raspberry Pi Foundation. It is designed to promote teaching basic computer science in schools and developing countries.</a:t>
            </a:r>
          </a:p>
          <a:p>
            <a:r>
              <a:rPr lang="en-US" sz="1800" dirty="0" smtClean="0">
                <a:latin typeface="Berlin Sans FB Demi" pitchFamily="34" charset="0"/>
              </a:rPr>
              <a:t>2. *Versatility*:</a:t>
            </a:r>
          </a:p>
          <a:p>
            <a:pPr>
              <a:buNone/>
            </a:pPr>
            <a:r>
              <a:rPr lang="en-US" sz="1800" dirty="0" smtClean="0">
                <a:latin typeface="Berlin Sans FB Demi" pitchFamily="34" charset="0"/>
              </a:rPr>
              <a:t>                 It can be used for various purposes, such as learning programming, building DIY projects, home automation, media centers, retro gaming consoles, and more.</a:t>
            </a:r>
          </a:p>
          <a:p>
            <a:r>
              <a:rPr lang="en-US" sz="1800" dirty="0" smtClean="0">
                <a:latin typeface="Berlin Sans FB Demi" pitchFamily="34" charset="0"/>
              </a:rPr>
              <a:t>3. *GPIO Pins*:</a:t>
            </a:r>
          </a:p>
          <a:p>
            <a:pPr>
              <a:buNone/>
            </a:pPr>
            <a:r>
              <a:rPr lang="en-US" sz="1800" dirty="0" smtClean="0">
                <a:latin typeface="Berlin Sans FB Demi" pitchFamily="34" charset="0"/>
              </a:rPr>
              <a:t>                It comes with General Purpose </a:t>
            </a:r>
            <a:r>
              <a:rPr lang="en-US" sz="1800" dirty="0" err="1" smtClean="0">
                <a:latin typeface="Berlin Sans FB Demi" pitchFamily="34" charset="0"/>
              </a:rPr>
              <a:t>Input/Output</a:t>
            </a:r>
            <a:r>
              <a:rPr lang="en-US" sz="1800" dirty="0" smtClean="0">
                <a:latin typeface="Berlin Sans FB Demi" pitchFamily="34" charset="0"/>
              </a:rPr>
              <a:t> (GPIO) pins that allow it to connect with electronic components, making it suitable for physical computing and prototyping projects.</a:t>
            </a:r>
          </a:p>
        </p:txBody>
      </p:sp>
      <p:sp>
        <p:nvSpPr>
          <p:cNvPr id="3" name="Title 2"/>
          <p:cNvSpPr>
            <a:spLocks noGrp="1"/>
          </p:cNvSpPr>
          <p:nvPr>
            <p:ph type="title"/>
          </p:nvPr>
        </p:nvSpPr>
        <p:spPr/>
        <p:txBody>
          <a:bodyPr/>
          <a:lstStyle/>
          <a:p>
            <a:r>
              <a:rPr lang="en-US" dirty="0" smtClean="0">
                <a:latin typeface="Berlin Sans FB Demi" pitchFamily="34" charset="0"/>
              </a:rPr>
              <a:t>Using Raspberry Pi:</a:t>
            </a:r>
            <a:endParaRPr lang="en-US" dirty="0">
              <a:latin typeface="Berlin Sans FB Demi"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762000"/>
            <a:ext cx="8229600" cy="4525963"/>
          </a:xfrm>
        </p:spPr>
        <p:txBody>
          <a:bodyPr>
            <a:normAutofit/>
          </a:bodyPr>
          <a:lstStyle/>
          <a:p>
            <a:r>
              <a:rPr lang="en-US" sz="1800" dirty="0" smtClean="0">
                <a:latin typeface="Berlin Sans FB Demi" pitchFamily="34" charset="0"/>
              </a:rPr>
              <a:t>4. *Operating Systems*:</a:t>
            </a:r>
          </a:p>
          <a:p>
            <a:pPr>
              <a:buNone/>
            </a:pPr>
            <a:r>
              <a:rPr lang="en-US" sz="1800" dirty="0" smtClean="0">
                <a:latin typeface="Berlin Sans FB Demi" pitchFamily="34" charset="0"/>
              </a:rPr>
              <a:t>                It supports various operating systems, including </a:t>
            </a:r>
            <a:r>
              <a:rPr lang="en-US" sz="1800" dirty="0" err="1" smtClean="0">
                <a:latin typeface="Berlin Sans FB Demi" pitchFamily="34" charset="0"/>
              </a:rPr>
              <a:t>Raspbian</a:t>
            </a:r>
            <a:r>
              <a:rPr lang="en-US" sz="1800" dirty="0" smtClean="0">
                <a:latin typeface="Berlin Sans FB Demi" pitchFamily="34" charset="0"/>
              </a:rPr>
              <a:t> (now Raspberry Pi OS), </a:t>
            </a:r>
            <a:r>
              <a:rPr lang="en-US" sz="1800" dirty="0" err="1" smtClean="0">
                <a:latin typeface="Berlin Sans FB Demi" pitchFamily="34" charset="0"/>
              </a:rPr>
              <a:t>Ubuntu</a:t>
            </a:r>
            <a:r>
              <a:rPr lang="en-US" sz="1800" dirty="0" smtClean="0">
                <a:latin typeface="Berlin Sans FB Demi" pitchFamily="34" charset="0"/>
              </a:rPr>
              <a:t>, and others, making it flexible for different types of projects.</a:t>
            </a:r>
          </a:p>
          <a:p>
            <a:r>
              <a:rPr lang="en-US" sz="1800" dirty="0" smtClean="0">
                <a:latin typeface="Berlin Sans FB Demi" pitchFamily="34" charset="0"/>
              </a:rPr>
              <a:t>5. *Community Support*:</a:t>
            </a:r>
          </a:p>
          <a:p>
            <a:pPr>
              <a:buNone/>
            </a:pPr>
            <a:r>
              <a:rPr lang="en-US" sz="1800" dirty="0" smtClean="0">
                <a:latin typeface="Berlin Sans FB Demi" pitchFamily="34" charset="0"/>
              </a:rPr>
              <a:t>                There is a large and active community of Raspberry Pi enthusiasts who share ideas, projects, and troubleshooting tips, making it easier for beginners to get started and learn from others.</a:t>
            </a:r>
          </a:p>
          <a:p>
            <a:endParaRPr lang="en-US" sz="1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sz="2100" dirty="0" smtClean="0">
                <a:latin typeface="Berlin Sans FB Demi" pitchFamily="34" charset="0"/>
              </a:rPr>
              <a:t>     It seems like , might be referring to MIT App Inventor, which is a web-based integrated development environment (IDE) used to create Android applications. Here are some key points about MIT App Inventor:</a:t>
            </a:r>
          </a:p>
          <a:p>
            <a:r>
              <a:rPr lang="en-US" sz="2100" dirty="0" smtClean="0">
                <a:latin typeface="Berlin Sans FB Demi" pitchFamily="34" charset="0"/>
              </a:rPr>
              <a:t>1. *Visual Programming*:</a:t>
            </a:r>
          </a:p>
          <a:p>
            <a:pPr>
              <a:buNone/>
            </a:pPr>
            <a:r>
              <a:rPr lang="en-US" sz="2100" dirty="0" smtClean="0">
                <a:latin typeface="Berlin Sans FB Demi" pitchFamily="34" charset="0"/>
              </a:rPr>
              <a:t>              MIT App Inventor allows users to create Android applications using a visual programming interface, making it accessible to those with little or no coding experience.</a:t>
            </a:r>
          </a:p>
          <a:p>
            <a:r>
              <a:rPr lang="en-US" sz="2100" dirty="0" smtClean="0">
                <a:latin typeface="Berlin Sans FB Demi" pitchFamily="34" charset="0"/>
              </a:rPr>
              <a:t>2. *Block-Based Coding*:</a:t>
            </a:r>
          </a:p>
          <a:p>
            <a:pPr>
              <a:buNone/>
            </a:pPr>
            <a:r>
              <a:rPr lang="en-US" sz="2100" dirty="0" smtClean="0">
                <a:latin typeface="Berlin Sans FB Demi" pitchFamily="34" charset="0"/>
              </a:rPr>
              <a:t>             Instead of writing code, users drag and drop visual blocks that represent different functionalities and behaviors, simplifying the app development process</a:t>
            </a:r>
            <a:r>
              <a:rPr lang="en-US" dirty="0" smtClean="0">
                <a:latin typeface="Berlin Sans FB Demi" pitchFamily="34" charset="0"/>
              </a:rPr>
              <a:t>.</a:t>
            </a:r>
          </a:p>
        </p:txBody>
      </p:sp>
      <p:sp>
        <p:nvSpPr>
          <p:cNvPr id="3" name="Title 2"/>
          <p:cNvSpPr>
            <a:spLocks noGrp="1"/>
          </p:cNvSpPr>
          <p:nvPr>
            <p:ph type="title"/>
          </p:nvPr>
        </p:nvSpPr>
        <p:spPr/>
        <p:txBody>
          <a:bodyPr>
            <a:normAutofit fontScale="90000"/>
          </a:bodyPr>
          <a:lstStyle/>
          <a:p>
            <a:r>
              <a:rPr lang="en-US" dirty="0" smtClean="0"/>
              <a:t> </a:t>
            </a:r>
            <a:r>
              <a:rPr lang="en-US" dirty="0" smtClean="0">
                <a:latin typeface="Berlin Sans FB Demi" pitchFamily="34" charset="0"/>
              </a:rPr>
              <a:t>Using MIT app </a:t>
            </a:r>
            <a:r>
              <a:rPr lang="en-US" dirty="0" err="1" smtClean="0">
                <a:latin typeface="Berlin Sans FB Demi" pitchFamily="34" charset="0"/>
              </a:rPr>
              <a:t>invertor</a:t>
            </a:r>
            <a:r>
              <a:rPr lang="en-US" dirty="0" smtClean="0">
                <a:latin typeface="Berlin Sans FB Demi" pitchFamily="34" charset="0"/>
              </a:rPr>
              <a:t> for Web Development:</a:t>
            </a:r>
            <a:endParaRPr lang="en-US" dirty="0">
              <a:latin typeface="Berlin Sans FB Demi"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5626291"/>
          </a:xfrm>
        </p:spPr>
        <p:txBody>
          <a:bodyPr>
            <a:normAutofit/>
          </a:bodyPr>
          <a:lstStyle/>
          <a:p>
            <a:r>
              <a:rPr lang="en-US" sz="2000" dirty="0" smtClean="0">
                <a:latin typeface="Berlin Sans FB Demi" pitchFamily="34" charset="0"/>
              </a:rPr>
              <a:t>3. *Educational Tool*:</a:t>
            </a:r>
          </a:p>
          <a:p>
            <a:pPr>
              <a:buNone/>
            </a:pPr>
            <a:r>
              <a:rPr lang="en-US" sz="2000" dirty="0" smtClean="0">
                <a:latin typeface="Berlin Sans FB Demi" pitchFamily="34" charset="0"/>
              </a:rPr>
              <a:t>             MIT App Inventor is often used as an educational tool to introduce students to the fundamentals of programming and app development.</a:t>
            </a:r>
          </a:p>
          <a:p>
            <a:pPr>
              <a:buNone/>
            </a:pPr>
            <a:endParaRPr lang="en-US" sz="2000" dirty="0" smtClean="0">
              <a:latin typeface="Berlin Sans FB Demi" pitchFamily="34" charset="0"/>
            </a:endParaRPr>
          </a:p>
          <a:p>
            <a:r>
              <a:rPr lang="en-US" sz="2000" dirty="0" smtClean="0">
                <a:latin typeface="Berlin Sans FB Demi" pitchFamily="34" charset="0"/>
              </a:rPr>
              <a:t>4. *Integration with Android Devices*:</a:t>
            </a:r>
          </a:p>
          <a:p>
            <a:pPr>
              <a:buNone/>
            </a:pPr>
            <a:r>
              <a:rPr lang="en-US" sz="2000" dirty="0" smtClean="0">
                <a:latin typeface="Berlin Sans FB Demi" pitchFamily="34" charset="0"/>
              </a:rPr>
              <a:t>            It facilitates the testing of apps directly on Android devices using a companion app, which can be installed on </a:t>
            </a:r>
            <a:r>
              <a:rPr lang="en-US" sz="2000" dirty="0" err="1" smtClean="0">
                <a:latin typeface="Berlin Sans FB Demi" pitchFamily="34" charset="0"/>
              </a:rPr>
              <a:t>smartphones</a:t>
            </a:r>
            <a:r>
              <a:rPr lang="en-US" sz="2000" dirty="0" smtClean="0">
                <a:latin typeface="Berlin Sans FB Demi" pitchFamily="34" charset="0"/>
              </a:rPr>
              <a:t> or tablets.</a:t>
            </a:r>
          </a:p>
          <a:p>
            <a:pPr>
              <a:buNone/>
            </a:pPr>
            <a:endParaRPr lang="en-US" sz="2000" dirty="0" smtClean="0">
              <a:latin typeface="Berlin Sans FB Demi" pitchFamily="34" charset="0"/>
            </a:endParaRPr>
          </a:p>
          <a:p>
            <a:r>
              <a:rPr lang="en-US" sz="2000" dirty="0" smtClean="0">
                <a:latin typeface="Berlin Sans FB Demi" pitchFamily="34" charset="0"/>
              </a:rPr>
              <a:t>5. *Community Support*:</a:t>
            </a:r>
          </a:p>
          <a:p>
            <a:pPr>
              <a:buNone/>
            </a:pPr>
            <a:r>
              <a:rPr lang="en-US" sz="2000" dirty="0" smtClean="0">
                <a:latin typeface="Berlin Sans FB Demi" pitchFamily="34" charset="0"/>
              </a:rPr>
              <a:t>             MIT App Inventor has a thriving community where users can share their projects, seek help, and collaborate with others on app development.</a:t>
            </a:r>
            <a:endParaRPr lang="en-US" sz="2000" dirty="0">
              <a:latin typeface="Berlin Sans FB Demi"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latin typeface="Berlin Sans FB Demi" pitchFamily="34" charset="0"/>
              </a:rPr>
              <a:t>1. *Efficient Resource Utilization*: Optimized use of water resources leading to reduced wastage and improved conservation.</a:t>
            </a:r>
          </a:p>
          <a:p>
            <a:r>
              <a:rPr lang="en-US" sz="2000" dirty="0" smtClean="0">
                <a:latin typeface="Berlin Sans FB Demi" pitchFamily="34" charset="0"/>
              </a:rPr>
              <a:t>2. *Data-Driven Decision Making*: Access to real-time data for informed decision-making, leading to more effective and timely responses to water-related issues.</a:t>
            </a:r>
          </a:p>
          <a:p>
            <a:r>
              <a:rPr lang="en-US" sz="2000" dirty="0" smtClean="0">
                <a:latin typeface="Berlin Sans FB Demi" pitchFamily="34" charset="0"/>
              </a:rPr>
              <a:t>3. *Infrastructure Improvement*: Enhanced monitoring and management of water infrastructure, leading to better maintenance and longevity of the water supply system.</a:t>
            </a:r>
          </a:p>
          <a:p>
            <a:r>
              <a:rPr lang="en-US" sz="2000" dirty="0" smtClean="0">
                <a:latin typeface="Berlin Sans FB Demi" pitchFamily="34" charset="0"/>
              </a:rPr>
              <a:t>4. *Cost Savings*: Reduced operational costs due to the identification and mitigation of leaks, overflows, and other inefficiencies.</a:t>
            </a:r>
          </a:p>
        </p:txBody>
      </p:sp>
      <p:sp>
        <p:nvSpPr>
          <p:cNvPr id="3" name="Title 2"/>
          <p:cNvSpPr>
            <a:spLocks noGrp="1"/>
          </p:cNvSpPr>
          <p:nvPr>
            <p:ph type="title"/>
          </p:nvPr>
        </p:nvSpPr>
        <p:spPr>
          <a:xfrm>
            <a:off x="381000" y="304800"/>
            <a:ext cx="8229600" cy="1143000"/>
          </a:xfrm>
        </p:spPr>
        <p:txBody>
          <a:bodyPr/>
          <a:lstStyle/>
          <a:p>
            <a:r>
              <a:rPr lang="en-US" dirty="0" smtClean="0">
                <a:latin typeface="Berlin Sans FB Demi" pitchFamily="34" charset="0"/>
              </a:rPr>
              <a:t>Benefits of our project:</a:t>
            </a:r>
            <a:endParaRPr lang="en-US" dirty="0">
              <a:latin typeface="Berlin Sans FB Demi"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2000"/>
            <a:ext cx="8229600" cy="4525963"/>
          </a:xfrm>
        </p:spPr>
        <p:txBody>
          <a:bodyPr>
            <a:normAutofit/>
          </a:bodyPr>
          <a:lstStyle/>
          <a:p>
            <a:r>
              <a:rPr lang="en-US" sz="2000" dirty="0" smtClean="0">
                <a:latin typeface="Berlin Sans FB Demi" pitchFamily="34" charset="0"/>
              </a:rPr>
              <a:t>5. *Environmental Sustainability*: Promotes sustainable water use practices, which help in conserving natural resources and minimizing environmental impact.</a:t>
            </a:r>
          </a:p>
          <a:p>
            <a:r>
              <a:rPr lang="en-US" sz="2000" dirty="0" smtClean="0">
                <a:latin typeface="Berlin Sans FB Demi" pitchFamily="34" charset="0"/>
              </a:rPr>
              <a:t>6. *Improved Water Quality*: Enhanced monitoring and management can lead to improved water quality and reduced contamination risks.</a:t>
            </a:r>
          </a:p>
          <a:p>
            <a:r>
              <a:rPr lang="en-US" sz="2000" dirty="0" smtClean="0">
                <a:latin typeface="Berlin Sans FB Demi" pitchFamily="34" charset="0"/>
              </a:rPr>
              <a:t>7. *Community Engagement*: Encourages community involvement and awareness regarding water conservation and responsible usage.</a:t>
            </a:r>
          </a:p>
          <a:p>
            <a:r>
              <a:rPr lang="en-US" sz="2000" dirty="0" smtClean="0">
                <a:latin typeface="Berlin Sans FB Demi" pitchFamily="34" charset="0"/>
              </a:rPr>
              <a:t>8. *Resilience to Climate Change*: Better preparedness for and adaptation to the impacts of climate change on water resources through data-driven insights and adaptive strategies.</a:t>
            </a:r>
          </a:p>
          <a:p>
            <a:endParaRPr lang="en-US" sz="2000" dirty="0">
              <a:latin typeface="Berlin Sans FB Demi"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latin typeface="Berlin Sans FB Demi" pitchFamily="34" charset="0"/>
              </a:rPr>
              <a:t>1. *Leak Detection and Prevention*: Utilizing sensors and data analysis to detect leaks in water pipelines and prevent water loss.</a:t>
            </a:r>
          </a:p>
          <a:p>
            <a:r>
              <a:rPr lang="en-US" sz="2000" dirty="0" smtClean="0">
                <a:latin typeface="Berlin Sans FB Demi" pitchFamily="34" charset="0"/>
              </a:rPr>
              <a:t>2. *Water Quality Monitoring*: Deploying sensors and technology to continuously monitor water quality parameters such as pH, turbidity, and contaminant levels.</a:t>
            </a:r>
          </a:p>
          <a:p>
            <a:r>
              <a:rPr lang="en-US" sz="2000" dirty="0" smtClean="0">
                <a:latin typeface="Berlin Sans FB Demi" pitchFamily="34" charset="0"/>
              </a:rPr>
              <a:t>3. *Automated Irrigation Systems*: Implementing smart irrigation systems that adjust water usage based on real-time weather data, soil moisture levels, and plant water needs.</a:t>
            </a:r>
          </a:p>
          <a:p>
            <a:r>
              <a:rPr lang="en-US" sz="2000" dirty="0" smtClean="0">
                <a:latin typeface="Berlin Sans FB Demi" pitchFamily="34" charset="0"/>
              </a:rPr>
              <a:t>4. *Demand Forecasting and Management*: Using data analysis to predict water demand patterns and adjust supply accordingly to prevent shortages or wastage.</a:t>
            </a:r>
          </a:p>
        </p:txBody>
      </p:sp>
      <p:sp>
        <p:nvSpPr>
          <p:cNvPr id="3" name="Title 2"/>
          <p:cNvSpPr>
            <a:spLocks noGrp="1"/>
          </p:cNvSpPr>
          <p:nvPr>
            <p:ph type="title"/>
          </p:nvPr>
        </p:nvSpPr>
        <p:spPr/>
        <p:txBody>
          <a:bodyPr/>
          <a:lstStyle/>
          <a:p>
            <a:r>
              <a:rPr lang="en-US" dirty="0" smtClean="0">
                <a:latin typeface="Berlin Sans FB Demi" pitchFamily="34" charset="0"/>
              </a:rPr>
              <a:t>Applications of our project:</a:t>
            </a:r>
            <a:endParaRPr lang="en-US" dirty="0">
              <a:latin typeface="Berlin Sans FB Demi"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752600"/>
            <a:ext cx="6477000" cy="4247317"/>
          </a:xfrm>
          <a:prstGeom prst="rect">
            <a:avLst/>
          </a:prstGeom>
        </p:spPr>
        <p:txBody>
          <a:bodyPr wrap="square">
            <a:spAutoFit/>
          </a:bodyPr>
          <a:lstStyle/>
          <a:p>
            <a:endParaRPr lang="en-US" dirty="0" smtClean="0">
              <a:latin typeface="Berlin Sans FB Demi" pitchFamily="34" charset="0"/>
            </a:endParaRPr>
          </a:p>
          <a:p>
            <a:pPr marL="342900" indent="-342900">
              <a:buAutoNum type="arabicPeriod"/>
            </a:pPr>
            <a:r>
              <a:rPr lang="en-US" dirty="0" smtClean="0">
                <a:latin typeface="Berlin Sans FB Demi" pitchFamily="34" charset="0"/>
              </a:rPr>
              <a:t>Introduction   - Definition of smart water management   - Importance of efficient water utilization.</a:t>
            </a:r>
          </a:p>
          <a:p>
            <a:pPr marL="342900" indent="-342900"/>
            <a:endParaRPr lang="en-US" dirty="0" smtClean="0">
              <a:latin typeface="Berlin Sans FB Demi" pitchFamily="34" charset="0"/>
            </a:endParaRPr>
          </a:p>
          <a:p>
            <a:pPr marL="342900" indent="-342900"/>
            <a:r>
              <a:rPr lang="en-US" dirty="0" smtClean="0">
                <a:latin typeface="Berlin Sans FB Demi" pitchFamily="34" charset="0"/>
              </a:rPr>
              <a:t>2. Water Scarcity and Challenges   - Global water scarcity statistics   - Impact on the environment and human life   - Current challenges in water management.</a:t>
            </a:r>
          </a:p>
          <a:p>
            <a:pPr marL="342900" indent="-342900"/>
            <a:endParaRPr lang="en-US" dirty="0" smtClean="0">
              <a:latin typeface="Berlin Sans FB Demi" pitchFamily="34" charset="0"/>
            </a:endParaRPr>
          </a:p>
          <a:p>
            <a:pPr marL="342900" indent="-342900">
              <a:buAutoNum type="arabicPeriod" startAt="3"/>
            </a:pPr>
            <a:r>
              <a:rPr lang="en-US" dirty="0" smtClean="0">
                <a:latin typeface="Berlin Sans FB Demi" pitchFamily="34" charset="0"/>
              </a:rPr>
              <a:t>Sustainable Water Use Practices   - Water conservation techniques   - Importance of water recycling and reuse   - Adoption of efficient irrigation methods.</a:t>
            </a:r>
          </a:p>
          <a:p>
            <a:pPr marL="342900" indent="-342900">
              <a:buAutoNum type="arabicPeriod" startAt="3"/>
            </a:pPr>
            <a:endParaRPr lang="en-US" dirty="0" smtClean="0">
              <a:latin typeface="Berlin Sans FB Demi" pitchFamily="34" charset="0"/>
            </a:endParaRPr>
          </a:p>
          <a:p>
            <a:pPr marL="342900" indent="-342900"/>
            <a:r>
              <a:rPr lang="en-US" dirty="0" smtClean="0">
                <a:latin typeface="Berlin Sans FB Demi" pitchFamily="34" charset="0"/>
              </a:rPr>
              <a:t>4. Role of Technology   - Real-time water monitoring systems   - Data analytics for water resource optimization   - Smart sensor technologies for leak detection .</a:t>
            </a:r>
            <a:endParaRPr lang="en-US" dirty="0">
              <a:latin typeface="Berlin Sans FB Demi" pitchFamily="34" charset="0"/>
            </a:endParaRPr>
          </a:p>
        </p:txBody>
      </p:sp>
      <p:sp>
        <p:nvSpPr>
          <p:cNvPr id="3" name="Rectangle 2"/>
          <p:cNvSpPr/>
          <p:nvPr/>
        </p:nvSpPr>
        <p:spPr>
          <a:xfrm>
            <a:off x="838200" y="304800"/>
            <a:ext cx="7315200" cy="1477328"/>
          </a:xfrm>
          <a:prstGeom prst="rect">
            <a:avLst/>
          </a:prstGeom>
        </p:spPr>
        <p:txBody>
          <a:bodyPr wrap="square">
            <a:spAutoFit/>
          </a:bodyPr>
          <a:lstStyle/>
          <a:p>
            <a:r>
              <a:rPr lang="en-US" dirty="0" smtClean="0">
                <a:latin typeface="Berlin Sans FB Demi" pitchFamily="34" charset="0"/>
              </a:rPr>
              <a:t>Certainly! When preparing a presentation on smart water management, it's important to cover key aspects such as the challenges of water scarcity, the importance of sustainable water use, and the role of technology in optimizing water resources. Here is a suggested outline for your presentation:</a:t>
            </a:r>
            <a:endParaRPr lang="en-US" dirty="0">
              <a:latin typeface="Berlin Sans FB Demi"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09600"/>
            <a:ext cx="8229600" cy="4525963"/>
          </a:xfrm>
        </p:spPr>
        <p:txBody>
          <a:bodyPr>
            <a:normAutofit/>
          </a:bodyPr>
          <a:lstStyle/>
          <a:p>
            <a:r>
              <a:rPr lang="en-US" sz="2000" dirty="0" smtClean="0">
                <a:latin typeface="Berlin Sans FB Demi" pitchFamily="34" charset="0"/>
              </a:rPr>
              <a:t>5. *Real-Time Monitoring of Water Distribution Networks*: Tracking water flow and pressure in distribution networks to optimize the distribution process and identify potential issues promptly.</a:t>
            </a:r>
          </a:p>
          <a:p>
            <a:r>
              <a:rPr lang="en-US" sz="2000" dirty="0" smtClean="0">
                <a:latin typeface="Berlin Sans FB Demi" pitchFamily="34" charset="0"/>
              </a:rPr>
              <a:t>6. *Consumer Water-Usage Monitoring*: Providing consumers with tools to monitor their water usage, encouraging responsible consumption and conservation practices.</a:t>
            </a:r>
          </a:p>
          <a:p>
            <a:r>
              <a:rPr lang="en-US" sz="2000" dirty="0" smtClean="0">
                <a:latin typeface="Berlin Sans FB Demi" pitchFamily="34" charset="0"/>
              </a:rPr>
              <a:t>7. *Flood Management*: Utilizing smart technologies to monitor and manage water levels in rivers, reservoirs, and other water bodies to mitigate the risks of flooding.</a:t>
            </a:r>
          </a:p>
          <a:p>
            <a:r>
              <a:rPr lang="en-US" sz="2000" dirty="0" smtClean="0">
                <a:latin typeface="Berlin Sans FB Demi" pitchFamily="34" charset="0"/>
              </a:rPr>
              <a:t>8. *Wastewater Management and Treatment*: Implementing smart systems to monitor and optimize wastewater treatment processes, reducing environmental pollution and ensuring the safe disposal of wastewater.</a:t>
            </a:r>
          </a:p>
          <a:p>
            <a:endParaRPr lang="en-US" sz="2000" dirty="0">
              <a:latin typeface="Berlin Sans FB Demi"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0"/>
            <a:ext cx="8229600" cy="4038601"/>
          </a:xfrm>
        </p:spPr>
        <p:txBody>
          <a:bodyPr>
            <a:noAutofit/>
          </a:bodyPr>
          <a:lstStyle/>
          <a:p>
            <a:r>
              <a:rPr lang="en-US" sz="2200" dirty="0" smtClean="0">
                <a:latin typeface="Berlin Sans FB Demi" pitchFamily="34" charset="0"/>
              </a:rPr>
              <a:t>A smart water management project typically involves the integration of technology to monitor, conserve, and optimize water usage. It often includes elements like </a:t>
            </a:r>
            <a:r>
              <a:rPr lang="en-US" sz="2200" dirty="0" err="1" smtClean="0">
                <a:latin typeface="Berlin Sans FB Demi" pitchFamily="34" charset="0"/>
              </a:rPr>
              <a:t>IoT</a:t>
            </a:r>
            <a:r>
              <a:rPr lang="en-US" sz="2200" dirty="0" smtClean="0">
                <a:latin typeface="Berlin Sans FB Demi" pitchFamily="34" charset="0"/>
              </a:rPr>
              <a:t> sensors, data analytics, and automated systems to enhance water distribution, usage, and conservation.</a:t>
            </a:r>
          </a:p>
          <a:p>
            <a:r>
              <a:rPr lang="en-US" sz="2200" dirty="0" smtClean="0">
                <a:latin typeface="Berlin Sans FB Demi" pitchFamily="34" charset="0"/>
              </a:rPr>
              <a:t> The key objectives typically revolve around improving efficiency, reducing wastage, and promoting sustainability in water usage. These projects can encompass various aspects, including smart irrigation systems, leak detection, water quality monitoring, and real-time data analysis to ensure effective water resource management.</a:t>
            </a:r>
            <a:endParaRPr lang="en-US" sz="2200" dirty="0">
              <a:latin typeface="Berlin Sans FB Demi" pitchFamily="34" charset="0"/>
            </a:endParaRPr>
          </a:p>
        </p:txBody>
      </p:sp>
      <p:sp>
        <p:nvSpPr>
          <p:cNvPr id="3" name="Title 2"/>
          <p:cNvSpPr>
            <a:spLocks noGrp="1"/>
          </p:cNvSpPr>
          <p:nvPr>
            <p:ph type="title"/>
          </p:nvPr>
        </p:nvSpPr>
        <p:spPr>
          <a:xfrm>
            <a:off x="457200" y="304800"/>
            <a:ext cx="8229600" cy="1143000"/>
          </a:xfrm>
        </p:spPr>
        <p:txBody>
          <a:bodyPr/>
          <a:lstStyle/>
          <a:p>
            <a:r>
              <a:rPr lang="en-US" dirty="0" smtClean="0">
                <a:latin typeface="Berlin Sans FB Demi" pitchFamily="34" charset="0"/>
              </a:rPr>
              <a:t>Overview:</a:t>
            </a:r>
            <a:endParaRPr lang="en-US" dirty="0">
              <a:latin typeface="Berlin Sans FB Demi"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2667000"/>
            <a:ext cx="4191000" cy="2057400"/>
          </a:xfrm>
        </p:spPr>
        <p:txBody>
          <a:bodyPr>
            <a:noAutofit/>
          </a:bodyPr>
          <a:lstStyle/>
          <a:p>
            <a:r>
              <a:rPr lang="en-US" sz="4400" dirty="0" smtClean="0">
                <a:latin typeface="Copperplate Gothic Bold" pitchFamily="34" charset="0"/>
              </a:rPr>
              <a:t>THE  END</a:t>
            </a:r>
            <a:endParaRPr lang="en-US" sz="4400" dirty="0">
              <a:latin typeface="Copperplate Gothic Bold"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990600"/>
            <a:ext cx="7467600" cy="3139321"/>
          </a:xfrm>
          <a:prstGeom prst="rect">
            <a:avLst/>
          </a:prstGeom>
        </p:spPr>
        <p:txBody>
          <a:bodyPr wrap="square">
            <a:spAutoFit/>
          </a:bodyPr>
          <a:lstStyle/>
          <a:p>
            <a:r>
              <a:rPr lang="en-US" sz="2200" dirty="0" smtClean="0">
                <a:latin typeface="Berlin Sans FB Demi" pitchFamily="34" charset="0"/>
              </a:rPr>
              <a:t>5. Case Studies and Best Practices   - Successful smart water management projects   - Innovative approaches in different regions   - Positive impacts on communities and the environment.</a:t>
            </a:r>
          </a:p>
          <a:p>
            <a:endParaRPr lang="en-US" sz="2200" dirty="0" smtClean="0">
              <a:latin typeface="Berlin Sans FB Demi" pitchFamily="34" charset="0"/>
            </a:endParaRPr>
          </a:p>
          <a:p>
            <a:r>
              <a:rPr lang="en-US" sz="2200" dirty="0" smtClean="0">
                <a:latin typeface="Berlin Sans FB Demi" pitchFamily="34" charset="0"/>
              </a:rPr>
              <a:t>6. Community Engagement and Policies   - Importance of public participation in water conservation   - Role of regulatory frameworks in promoting responsible water use   - Educational initiatives for raising awareness.</a:t>
            </a:r>
            <a:endParaRPr lang="en-US" sz="2200" dirty="0">
              <a:latin typeface="Berlin Sans FB Demi"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889844"/>
            <a:ext cx="7239000" cy="4093428"/>
          </a:xfrm>
          <a:prstGeom prst="rect">
            <a:avLst/>
          </a:prstGeom>
        </p:spPr>
        <p:txBody>
          <a:bodyPr wrap="square">
            <a:spAutoFit/>
          </a:bodyPr>
          <a:lstStyle/>
          <a:p>
            <a:r>
              <a:rPr lang="en-US" sz="2000" dirty="0" smtClean="0">
                <a:latin typeface="Berlin Sans FB Demi" pitchFamily="34" charset="0"/>
              </a:rPr>
              <a:t>7. Future Outlook and Recommendations   - Potential advancements in smart water management technology   - Strategies for scaling up smart water management practices   - Importance of global collaboration for sustainable water management.</a:t>
            </a:r>
          </a:p>
          <a:p>
            <a:endParaRPr lang="en-US" sz="2000" dirty="0" smtClean="0">
              <a:latin typeface="Berlin Sans FB Demi" pitchFamily="34" charset="0"/>
            </a:endParaRPr>
          </a:p>
          <a:p>
            <a:endParaRPr lang="en-US" sz="2000" dirty="0" smtClean="0">
              <a:latin typeface="Berlin Sans FB Demi" pitchFamily="34" charset="0"/>
            </a:endParaRPr>
          </a:p>
          <a:p>
            <a:r>
              <a:rPr lang="en-US" sz="2000" dirty="0" smtClean="0">
                <a:latin typeface="Berlin Sans FB Demi" pitchFamily="34" charset="0"/>
              </a:rPr>
              <a:t>8. Conclusion   - Summarize the key points   - Emphasize the significance of adopting smart water management </a:t>
            </a:r>
            <a:r>
              <a:rPr lang="en-US" sz="2000" dirty="0" err="1" smtClean="0">
                <a:latin typeface="Berlin Sans FB Demi" pitchFamily="34" charset="0"/>
              </a:rPr>
              <a:t>practicesMake</a:t>
            </a:r>
            <a:r>
              <a:rPr lang="en-US" sz="2000" dirty="0" smtClean="0">
                <a:latin typeface="Berlin Sans FB Demi" pitchFamily="34" charset="0"/>
              </a:rPr>
              <a:t> sure to include relevant visuals, diagrams, and case studies to illustrate your points effectively. Additionally, emphasize the economic, environmental, and social benefits of implementing smart water management strategies.</a:t>
            </a:r>
            <a:endParaRPr lang="en-US" sz="2000" dirty="0">
              <a:latin typeface="Berlin Sans FB Demi"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762000"/>
            <a:ext cx="8229600" cy="5791200"/>
          </a:xfrm>
        </p:spPr>
        <p:txBody>
          <a:bodyPr>
            <a:noAutofit/>
          </a:bodyPr>
          <a:lstStyle/>
          <a:p>
            <a:r>
              <a:rPr lang="en-US" sz="1800" dirty="0" smtClean="0">
                <a:latin typeface="Berlin Sans FB Demi" pitchFamily="34" charset="0"/>
              </a:rPr>
              <a:t>Smart water management sensors play a critical role in monitoring and controlling various aspects of water systems. These sensors can include,</a:t>
            </a:r>
          </a:p>
          <a:p>
            <a:pPr>
              <a:buNone/>
            </a:pPr>
            <a:r>
              <a:rPr lang="en-US" sz="1800" dirty="0" smtClean="0">
                <a:latin typeface="Berlin Sans FB Demi" pitchFamily="34" charset="0"/>
              </a:rPr>
              <a:t>1. Water quality sensors:</a:t>
            </a:r>
          </a:p>
          <a:p>
            <a:pPr>
              <a:buNone/>
            </a:pPr>
            <a:r>
              <a:rPr lang="en-US" sz="1800" dirty="0" smtClean="0">
                <a:latin typeface="Berlin Sans FB Demi" pitchFamily="34" charset="0"/>
              </a:rPr>
              <a:t>         They assess parameters such as pH levels, salinity, dissolved oxygen, and pollutant concentrations to ensure water quality meets required standards.</a:t>
            </a:r>
          </a:p>
          <a:p>
            <a:pPr>
              <a:buNone/>
            </a:pPr>
            <a:r>
              <a:rPr lang="en-US" sz="1800" dirty="0" smtClean="0">
                <a:latin typeface="Berlin Sans FB Demi" pitchFamily="34" charset="0"/>
              </a:rPr>
              <a:t>2. Flow sensors:</a:t>
            </a:r>
          </a:p>
          <a:p>
            <a:pPr>
              <a:buNone/>
            </a:pPr>
            <a:r>
              <a:rPr lang="en-US" sz="1800" dirty="0" smtClean="0">
                <a:latin typeface="Berlin Sans FB Demi" pitchFamily="34" charset="0"/>
              </a:rPr>
              <a:t>            They measure the flow rate of water, enabling efficient water distribution and detecting potential leaks or wastage.</a:t>
            </a:r>
          </a:p>
          <a:p>
            <a:pPr>
              <a:buNone/>
            </a:pPr>
            <a:r>
              <a:rPr lang="en-US" sz="1800" dirty="0" smtClean="0">
                <a:latin typeface="Berlin Sans FB Demi" pitchFamily="34" charset="0"/>
              </a:rPr>
              <a:t>3. Level sensors:</a:t>
            </a:r>
          </a:p>
          <a:p>
            <a:pPr>
              <a:buNone/>
            </a:pPr>
            <a:r>
              <a:rPr lang="en-US" sz="1800" dirty="0" smtClean="0">
                <a:latin typeface="Berlin Sans FB Demi" pitchFamily="34" charset="0"/>
              </a:rPr>
              <a:t>             These sensors determine water levels in tanks, reservoirs, and other storage facilities, helping manage water supply and distribution effectively.</a:t>
            </a:r>
          </a:p>
          <a:p>
            <a:pPr>
              <a:buNone/>
            </a:pPr>
            <a:r>
              <a:rPr lang="en-US" sz="1800" dirty="0" smtClean="0">
                <a:latin typeface="Berlin Sans FB Demi" pitchFamily="34" charset="0"/>
              </a:rPr>
              <a:t>4. Weather sensors:</a:t>
            </a:r>
          </a:p>
          <a:p>
            <a:pPr>
              <a:buNone/>
            </a:pPr>
            <a:r>
              <a:rPr lang="en-US" sz="1800" dirty="0" smtClean="0">
                <a:latin typeface="Berlin Sans FB Demi" pitchFamily="34" charset="0"/>
              </a:rPr>
              <a:t>            They monitor weather conditions like temperature, humidity, and rainfall, allowing for better water usage planning and irrigation management.</a:t>
            </a:r>
          </a:p>
          <a:p>
            <a:pPr>
              <a:buNone/>
            </a:pPr>
            <a:r>
              <a:rPr lang="en-US" sz="1800" dirty="0" smtClean="0">
                <a:latin typeface="Berlin Sans FB Demi" pitchFamily="34" charset="0"/>
              </a:rPr>
              <a:t>Integrating these sensors into a smart network enables real-time data collection and analysis, fostering informed decision-making and proactive water resource management.</a:t>
            </a:r>
            <a:endParaRPr lang="en-US" sz="1800" dirty="0">
              <a:latin typeface="Berlin Sans FB Demi" pitchFamily="34" charset="0"/>
            </a:endParaRPr>
          </a:p>
        </p:txBody>
      </p:sp>
      <p:sp>
        <p:nvSpPr>
          <p:cNvPr id="3" name="Title 2"/>
          <p:cNvSpPr>
            <a:spLocks noGrp="1"/>
          </p:cNvSpPr>
          <p:nvPr>
            <p:ph type="title"/>
          </p:nvPr>
        </p:nvSpPr>
        <p:spPr>
          <a:xfrm>
            <a:off x="457200" y="-228600"/>
            <a:ext cx="8229600" cy="1143000"/>
          </a:xfrm>
        </p:spPr>
        <p:txBody>
          <a:bodyPr/>
          <a:lstStyle/>
          <a:p>
            <a:r>
              <a:rPr lang="en-US" dirty="0" smtClean="0">
                <a:latin typeface="Berlin Sans FB Demi" pitchFamily="34" charset="0"/>
              </a:rPr>
              <a:t>Using various sensor:</a:t>
            </a:r>
            <a:endParaRPr lang="en-US" dirty="0">
              <a:latin typeface="Berlin Sans FB Demi"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erlin Sans FB Demi" pitchFamily="34" charset="0"/>
              </a:rPr>
              <a:t>Master control unit:</a:t>
            </a:r>
            <a:endParaRPr lang="en-US" dirty="0">
              <a:latin typeface="Berlin Sans FB Demi" pitchFamily="34" charset="0"/>
            </a:endParaRPr>
          </a:p>
        </p:txBody>
      </p:sp>
      <p:pic>
        <p:nvPicPr>
          <p:cNvPr id="3" name="Picture 2" descr="WhatsApp Image 2023-10-25 at 8.11.03 PM.jpeg"/>
          <p:cNvPicPr>
            <a:picLocks noChangeAspect="1"/>
          </p:cNvPicPr>
          <p:nvPr/>
        </p:nvPicPr>
        <p:blipFill>
          <a:blip r:embed="rId2"/>
          <a:stretch>
            <a:fillRect/>
          </a:stretch>
        </p:blipFill>
        <p:spPr>
          <a:xfrm>
            <a:off x="2233402" y="1871282"/>
            <a:ext cx="5157998" cy="376751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latin typeface="Berlin Sans FB Demi" pitchFamily="34" charset="0"/>
              </a:rPr>
              <a:t>Maintaining a balanced pH level is crucial for effective water management. In general, the optimal pH level for most freshwater systems, including drinking water, is between 6.5 and 8.5. This range supports the survival of aquatic life and ensures the efficacy of water treatment processes.</a:t>
            </a:r>
          </a:p>
          <a:p>
            <a:endParaRPr lang="en-US" sz="2000" dirty="0" smtClean="0">
              <a:latin typeface="Berlin Sans FB Demi" pitchFamily="34" charset="0"/>
            </a:endParaRPr>
          </a:p>
          <a:p>
            <a:endParaRPr lang="en-US" sz="2000" dirty="0" smtClean="0">
              <a:latin typeface="Berlin Sans FB Demi" pitchFamily="34" charset="0"/>
            </a:endParaRPr>
          </a:p>
          <a:p>
            <a:r>
              <a:rPr lang="en-US" sz="2000" dirty="0" smtClean="0">
                <a:latin typeface="Berlin Sans FB Demi" pitchFamily="34" charset="0"/>
              </a:rPr>
              <a:t> However, it's important to note that specific pH requirements may vary depending on the type of water system and the intended use of the water. Regular monitoring and adjustment of pH levels are essential for ensuring the overall health and sustainability of water resources.</a:t>
            </a:r>
            <a:endParaRPr lang="en-US" sz="2000" dirty="0">
              <a:latin typeface="Berlin Sans FB Demi" pitchFamily="34" charset="0"/>
            </a:endParaRPr>
          </a:p>
        </p:txBody>
      </p:sp>
      <p:sp>
        <p:nvSpPr>
          <p:cNvPr id="3" name="Title 2"/>
          <p:cNvSpPr>
            <a:spLocks noGrp="1"/>
          </p:cNvSpPr>
          <p:nvPr>
            <p:ph type="title"/>
          </p:nvPr>
        </p:nvSpPr>
        <p:spPr>
          <a:xfrm>
            <a:off x="457200" y="304800"/>
            <a:ext cx="8229600" cy="1143000"/>
          </a:xfrm>
        </p:spPr>
        <p:txBody>
          <a:bodyPr/>
          <a:lstStyle/>
          <a:p>
            <a:r>
              <a:rPr lang="en-US" dirty="0" smtClean="0">
                <a:latin typeface="Berlin Sans FB Demi" pitchFamily="34" charset="0"/>
              </a:rPr>
              <a:t>Ph level sensor:</a:t>
            </a:r>
            <a:endParaRPr lang="en-US" dirty="0">
              <a:latin typeface="Berlin Sans FB Demi"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493</TotalTime>
  <Words>3414</Words>
  <Application>Microsoft Office PowerPoint</Application>
  <PresentationFormat>On-screen Show (4:3)</PresentationFormat>
  <Paragraphs>239</Paragraphs>
  <Slides>42</Slides>
  <Notes>1</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Concourse</vt:lpstr>
      <vt:lpstr>Slide 1</vt:lpstr>
      <vt:lpstr>Slide 2</vt:lpstr>
      <vt:lpstr>INTRODUCTION:</vt:lpstr>
      <vt:lpstr>Slide 4</vt:lpstr>
      <vt:lpstr>Slide 5</vt:lpstr>
      <vt:lpstr>Slide 6</vt:lpstr>
      <vt:lpstr>Using various sensor:</vt:lpstr>
      <vt:lpstr>Master control unit:</vt:lpstr>
      <vt:lpstr>Ph level sensor:</vt:lpstr>
      <vt:lpstr>Water quality sensor:</vt:lpstr>
      <vt:lpstr>Slide 11</vt:lpstr>
      <vt:lpstr>Architecture of IOT based system:</vt:lpstr>
      <vt:lpstr>Slide 13</vt:lpstr>
      <vt:lpstr>Sample circuit diagram:</vt:lpstr>
      <vt:lpstr>Arduino:</vt:lpstr>
      <vt:lpstr>Why we use ultrosonicc sensor for our project?</vt:lpstr>
      <vt:lpstr>Github link for web development page:</vt:lpstr>
      <vt:lpstr>Html coding for Monitor Water Quality level:</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Using Raspberry Pi:</vt:lpstr>
      <vt:lpstr>Slide 34</vt:lpstr>
      <vt:lpstr> Using MIT app invertor for Web Development:</vt:lpstr>
      <vt:lpstr>Slide 36</vt:lpstr>
      <vt:lpstr>Benefits of our project:</vt:lpstr>
      <vt:lpstr>Slide 38</vt:lpstr>
      <vt:lpstr>Applications of our project:</vt:lpstr>
      <vt:lpstr>Slide 40</vt:lpstr>
      <vt:lpstr>Overview:</vt:lpstr>
      <vt:lpstr>THE  END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water management</dc:title>
  <dc:creator>Windows User</dc:creator>
  <cp:lastModifiedBy>Windows User</cp:lastModifiedBy>
  <cp:revision>18</cp:revision>
  <dcterms:created xsi:type="dcterms:W3CDTF">2023-10-24T07:20:15Z</dcterms:created>
  <dcterms:modified xsi:type="dcterms:W3CDTF">2023-10-31T12:24:28Z</dcterms:modified>
</cp:coreProperties>
</file>