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/>
    <p:restoredTop sz="94660"/>
  </p:normalViewPr>
  <p:slideViewPr>
    <p:cSldViewPr snapToGrid="0" showGuides="1">
      <p:cViewPr>
        <p:scale>
          <a:sx n="70" d="100"/>
          <a:sy n="70" d="100"/>
        </p:scale>
        <p:origin x="124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104876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104875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6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0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0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048584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85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048586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87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588" name="文本框 143"/>
          <p:cNvSpPr txBox="1"/>
          <p:nvPr/>
        </p:nvSpPr>
        <p:spPr>
          <a:xfrm>
            <a:off x="1142442" y="663172"/>
            <a:ext cx="8971279" cy="48167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9600" b="1" i="1" dirty="0">
                <a:solidFill>
                  <a:schemeClr val="bg1"/>
                </a:solidFill>
                <a:latin typeface="Amasis MT Pro Black" panose="02040604050005020304" pitchFamily="18" charset="0"/>
                <a:ea typeface="ADLaM Display" panose="02000000000000000000" pitchFamily="2" charset="0"/>
                <a:cs typeface="Arial Black" panose="020B0604020202020204" pitchFamily="34" charset="0"/>
              </a:rPr>
              <a:t>SMART</a:t>
            </a:r>
            <a:r>
              <a:rPr lang="en-US" altLang="zh-CN" sz="11500" b="1" i="1" dirty="0">
                <a:solidFill>
                  <a:schemeClr val="bg1"/>
                </a:solidFill>
                <a:latin typeface="Amasis MT Pro Black" panose="02040604050005020304" pitchFamily="18" charset="0"/>
                <a:ea typeface="ADLaM Display" panose="02000000000000000000" pitchFamily="2" charset="0"/>
                <a:cs typeface="Arial Black" panose="020B0604020202020204" pitchFamily="34" charset="0"/>
              </a:rPr>
              <a:t> </a:t>
            </a:r>
            <a:r>
              <a:rPr lang="en-US" altLang="zh-CN" sz="9600" b="1" i="1" dirty="0">
                <a:solidFill>
                  <a:schemeClr val="bg1"/>
                </a:solidFill>
                <a:latin typeface="Amasis MT Pro Black" panose="02040604050005020304" pitchFamily="18" charset="0"/>
                <a:ea typeface="ADLaM Display" panose="02000000000000000000" pitchFamily="2" charset="0"/>
                <a:cs typeface="Arial Black" panose="020B0604020202020204" pitchFamily="34" charset="0"/>
              </a:rPr>
              <a:t>WATER </a:t>
            </a:r>
            <a:endParaRPr lang="en-US" sz="9600" b="1" i="1" dirty="0">
              <a:solidFill>
                <a:schemeClr val="bg1"/>
              </a:solidFill>
              <a:latin typeface="Amasis MT Pro Black" panose="02040604050005020304" pitchFamily="18" charset="0"/>
              <a:ea typeface="ADLaM Display" panose="02000000000000000000" pitchFamily="2" charset="0"/>
              <a:cs typeface="Arial Black" panose="020B060402020202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9600" b="1" i="1" dirty="0">
                <a:solidFill>
                  <a:schemeClr val="bg1"/>
                </a:solidFill>
                <a:latin typeface="Amasis MT Pro Black" panose="02040604050005020304" pitchFamily="18" charset="0"/>
                <a:ea typeface="ADLaM Display" panose="02000000000000000000" pitchFamily="2" charset="0"/>
                <a:cs typeface="Arial Black" panose="020B0604020202020204" pitchFamily="34" charset="0"/>
              </a:rPr>
              <a:t>FOUNTAIN</a:t>
            </a:r>
            <a:endParaRPr lang="en-US" sz="9600" b="1" i="1" dirty="0">
              <a:solidFill>
                <a:schemeClr val="bg1"/>
              </a:solidFill>
              <a:latin typeface="Amasis MT Pro Black" panose="02040604050005020304" pitchFamily="18" charset="0"/>
              <a:ea typeface="ADLaM Display" panose="02000000000000000000" pitchFamily="2" charset="0"/>
              <a:cs typeface="Arial Black" panose="020B0604020202020204" pitchFamily="34" charset="0"/>
            </a:endParaRPr>
          </a:p>
        </p:txBody>
      </p:sp>
      <p:grpSp>
        <p:nvGrpSpPr>
          <p:cNvPr id="29" name="组合 29"/>
          <p:cNvGrpSpPr/>
          <p:nvPr/>
        </p:nvGrpSpPr>
        <p:grpSpPr>
          <a:xfrm flipH="1">
            <a:off x="7626350" y="1609725"/>
            <a:ext cx="1117600" cy="523875"/>
            <a:chOff x="0" y="0"/>
            <a:chExt cx="766254" cy="340156"/>
          </a:xfrm>
        </p:grpSpPr>
        <p:sp>
          <p:nvSpPr>
            <p:cNvPr id="1048589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0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1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592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04859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59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2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04860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0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1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1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extBox 1048663"/>
          <p:cNvSpPr txBox="1"/>
          <p:nvPr/>
        </p:nvSpPr>
        <p:spPr>
          <a:xfrm>
            <a:off x="1600355" y="1339417"/>
            <a:ext cx="6336343" cy="69249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#!/usr/bin/env python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import RPi.GPIO as GPIO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from time import sleep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 Define GPIO to LCD mapping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LCD_RS = 7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LCD_E  = 8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LCD_D4 = 25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LCD_D5 = 24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LCD_D6 = 23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LCD_D7 = 18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 Define some device constants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LCD_WIDTH = 16    # Maximum characters per line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LCD_CHR = True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LCD_CMD = False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LCD_LINE_1 = 0x80 # LCD RAM address for the 1st line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LCD_LINE_2 = 0xC0 # LCD RAM address for the 2nd line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 Timing constants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E_PULSE = 0.0005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E_DELAY = 0.0005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48665" name="TextBox 1048664"/>
          <p:cNvSpPr txBox="1"/>
          <p:nvPr/>
        </p:nvSpPr>
        <p:spPr>
          <a:xfrm>
            <a:off x="301197" y="218360"/>
            <a:ext cx="4000000" cy="777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Coding :</a:t>
            </a:r>
            <a:endParaRPr 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extBox 1048665"/>
          <p:cNvSpPr txBox="1"/>
          <p:nvPr/>
        </p:nvSpPr>
        <p:spPr>
          <a:xfrm>
            <a:off x="939849" y="0"/>
            <a:ext cx="4000000" cy="67403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def main():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# Main program block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GPIO.setwarnings(False)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GPIO.setmode(GPIO.BCM)       # Use BCM GPIO numbers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GPIO.setup(LCD_E, GPIO.OUT)  # E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GPIO.setup(LCD_RS, GPIO.OUT) # RS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GPIO.setup(LCD_D4, GPIO.OUT) # DB4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GPIO.setup(LCD_D5, GPIO.OUT) # DB5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GPIO.setup(LCD_D6, GPIO.OUT) # DB6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GPIO.setup(LCD_D7, GPIO.OUT) # DB7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# Initialise display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lcd_init()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while True: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# Send some test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lcd_string("Electronics Hub ",LCD_LINE_1)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lcd_string("    Presents    ",LCD_LINE_2)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sleep(3) # 3 second delay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# Send some text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lcd_string("Rasbperry Pi",LCD_LINE_1)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lcd_string("16x2 LCD Test",LCD_LINE_2)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sleep(3) # 3 second delay</a:t>
            </a:r>
            <a:endParaRPr lang="en-US" sz="5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extBox 1048666"/>
          <p:cNvSpPr txBox="1"/>
          <p:nvPr/>
        </p:nvSpPr>
        <p:spPr>
          <a:xfrm>
            <a:off x="523876" y="0"/>
            <a:ext cx="3906044" cy="67403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 Send some text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lcd_string("1234567890*@$#%&amp;",LCD_LINE_1)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lcd_string("abcdefghijklmnop",LCD_LINE_2)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sleep(3)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def lcd_init():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lcd_display(0x28,LCD_CMD) # Selecting 4 - bit mode with two rows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lcd_display(0x0C,LCD_CMD) # Display On,Cursor Off, Blink Off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lcd_display(0x01,LCD_CMD) # Clear display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sleep(E_DELAY)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def lcd_display(bits, mode):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# Send byte to data pins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# bits = data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# mode = True  for character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#        False for command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GPIO.output(LCD_RS, mode) # RS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# High bits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GPIO.output(LCD_D4, False)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extBox 1048667"/>
          <p:cNvSpPr txBox="1"/>
          <p:nvPr/>
        </p:nvSpPr>
        <p:spPr>
          <a:xfrm>
            <a:off x="1509833" y="271781"/>
            <a:ext cx="4586167" cy="655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GPIO.output(LCD_D5,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GPIO.output(LCD_D6,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GPIO.output(LCD_D7,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bits&amp;0x10==0x10: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GPIO.output(LCD_D4,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bits&amp;0x20==0x20: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GPIO.output(LCD_D5,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bits&amp;0x40==0x40: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GPIO.output(LCD_D6,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bits&amp;0x80==0x80: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GPIO.output(LCD_D7,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# Toggle 'Enable' pin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lcd_toggle_enable()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# Low bits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GPIO.output(LCD_D4,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GPIO.output(LCD_D5,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GPIO.output(LCD_D6,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GPIO.output(LCD_D7, False)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bits&amp;0x01==0x01: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GPIO.output(LCD_D4,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bits&amp;0x02==0x02: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GPIO.output(LCD_D5,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bits&amp;0x04==0x04: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GPIO.output(LCD_D6,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if bits&amp;0x08==0x08: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GPIO.output(LCD_D7, True)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# Toggle 'Enable' pin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lcd_toggle_enable()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def lcd_toggle_enable():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# Toggle enable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time.sleep(E_DELAY)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Box 1048668"/>
          <p:cNvSpPr txBox="1"/>
          <p:nvPr/>
        </p:nvSpPr>
        <p:spPr>
          <a:xfrm>
            <a:off x="1429250" y="0"/>
            <a:ext cx="4000000" cy="74481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GPIO.output(LCD_E, True)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time.sleep(E_PULSE)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GPIO.output(LCD_E, False)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time.sleep(E_DELAY)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def lcd_string(message,line):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# Send string to display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message = message.ljust(LCD_WIDTH," ")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lcd_display(line, LCD_CMD)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for i in range(LCD_WIDTH):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  lcd_display(ord(message[i]),LCD_CHR)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if __name__ == '__main__':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try: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  main()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except KeyboardInterrupt: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  pass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finally: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  lcd_display(0x01, LCD_CMD)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   GPIO.cleanup()</a:t>
            </a:r>
            <a:endParaRPr lang="en-US" sz="1600" b="1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extBox 1048669"/>
          <p:cNvSpPr txBox="1"/>
          <p:nvPr/>
        </p:nvSpPr>
        <p:spPr>
          <a:xfrm>
            <a:off x="1714703" y="2068679"/>
            <a:ext cx="10163584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The motor gets automatically switched on when water in the overhead tank (OHT) falls below the lower limit. Similarly, it gets switched off when the tank is filled up.</a:t>
            </a:r>
          </a:p>
        </p:txBody>
      </p:sp>
      <p:sp>
        <p:nvSpPr>
          <p:cNvPr id="1048671" name="TextBox 1048670"/>
          <p:cNvSpPr txBox="1"/>
          <p:nvPr/>
        </p:nvSpPr>
        <p:spPr>
          <a:xfrm>
            <a:off x="941169" y="450329"/>
            <a:ext cx="497942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Water pump</a:t>
            </a:r>
            <a:r>
              <a:rPr lang="en-US" sz="7200" b="1" dirty="0">
                <a:solidFill>
                  <a:srgbClr val="FFFFFF"/>
                </a:solidFill>
              </a:rPr>
              <a:t>: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extBox 1048671"/>
          <p:cNvSpPr txBox="1"/>
          <p:nvPr/>
        </p:nvSpPr>
        <p:spPr>
          <a:xfrm>
            <a:off x="2420161" y="583406"/>
            <a:ext cx="4000000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from classes import Hardware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from classes import TimeKeeper as TK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import schedule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import smtplib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import time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import ssl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# WATERING_TIME must be in "00:00:00 PM" format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WATERING_TIME = '11:59:50 AM'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SECONDS_TO_WATER = 10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RELAY = Hardware.Relay(12, False)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EMAIL_MESSAGES = {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'last_watered': {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'subject': 'Raspberry Pi: Plant Watering Time',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'message': 'Your plant was last watered at'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},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'check_water_level': {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'subject': 'Raspberry Pi: Check Water Level',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'message': 'Check your water level!',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def send_email(time_last_watered, subject, message):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port = 465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smtp_server = "smtp.gmail.com"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FROM = TO = "YOUR_EMAIL@gmail.com"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password = "YOUR_PASSWORD"</a:t>
            </a:r>
          </a:p>
        </p:txBody>
      </p:sp>
      <p:sp>
        <p:nvSpPr>
          <p:cNvPr id="1048673" name="TextBox 1048672"/>
          <p:cNvSpPr txBox="1"/>
          <p:nvPr/>
        </p:nvSpPr>
        <p:spPr>
          <a:xfrm>
            <a:off x="420161" y="227329"/>
            <a:ext cx="4000000" cy="497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Coding:</a:t>
            </a:r>
            <a:endParaRPr 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extBox 1048673"/>
          <p:cNvSpPr txBox="1"/>
          <p:nvPr/>
        </p:nvSpPr>
        <p:spPr>
          <a:xfrm>
            <a:off x="1780173" y="351234"/>
            <a:ext cx="4000000" cy="615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complete_message = ''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if time_last_watered == False: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complete_message = "Subject: {}\n\n{}".format(subject, message)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else: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complete_message = "Subject: {}\n\n{} {}".format(subject, message, time_last_watered)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context = ssl.create_default_context()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with smtplib.SMTP_SSL(smtp_server, port, context=context) as server: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server.login(FROM, password)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server.sendmail(FROM, TO, complete_message)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def send_last_watered_email(time_last_watered):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message = EMAIL_MESSAGES['last_watered']['message']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subject = EMAIL_MESSAGES['last_watered']['subject']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send_email(time_last_watered, subject, message)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def send_check_water_level_email():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message = EMAIL_MESSAGES['check_water_level']['message']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subject = EMAIL_MESSAGES['check_water_level']['subject']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send_email(False, subject, message)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1048674"/>
          <p:cNvSpPr txBox="1"/>
          <p:nvPr/>
        </p:nvSpPr>
        <p:spPr>
          <a:xfrm>
            <a:off x="943235" y="450771"/>
            <a:ext cx="4000000" cy="56938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def water_plant(relay, seconds):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relay.on(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time.sleep(seconds)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print("Watering is finished!")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relay.off()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def main():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time_. = TK.TimeKeeper(TK.TimeKeeper.get_current_time())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if(time_keeper.current_time == WATERING_TIME):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water_plant(RELAY, SECONDS_TO_WATER)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time_keeper.set_time_last_watered(TK.TimeKeeper.get_current_time())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print("\nPlant was last watered at {}".format(time_keeper.time_last_watered))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    # send_last_watered_email(time_keeper.time_last_watered)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# schedule.every().friday.at("12:00").do(send_check_water_level_email)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while True: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# schedule.run_pending()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time.sleep(1)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    main()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048676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77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048678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79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680" name="文本框 139"/>
          <p:cNvSpPr txBox="1"/>
          <p:nvPr/>
        </p:nvSpPr>
        <p:spPr>
          <a:xfrm>
            <a:off x="2510473" y="2705100"/>
            <a:ext cx="5541090" cy="120904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</a:p>
        </p:txBody>
      </p:sp>
      <p:sp>
        <p:nvSpPr>
          <p:cNvPr id="1048681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6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04868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8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04869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9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7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29"/>
          <p:cNvGrpSpPr/>
          <p:nvPr/>
        </p:nvGrpSpPr>
        <p:grpSpPr>
          <a:xfrm flipH="1">
            <a:off x="7937500" y="2000250"/>
            <a:ext cx="1117600" cy="523875"/>
            <a:chOff x="0" y="0"/>
            <a:chExt cx="766254" cy="340156"/>
          </a:xfrm>
        </p:grpSpPr>
        <p:sp>
          <p:nvSpPr>
            <p:cNvPr id="104870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70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70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流程图: 决策 1"/>
          <p:cNvSpPr/>
          <p:nvPr/>
        </p:nvSpPr>
        <p:spPr>
          <a:xfrm>
            <a:off x="7286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48613" name="流程图: 决策 34"/>
          <p:cNvSpPr/>
          <p:nvPr/>
        </p:nvSpPr>
        <p:spPr>
          <a:xfrm>
            <a:off x="9572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2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1048614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15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616" name="文本框 102"/>
          <p:cNvSpPr txBox="1">
            <a:spLocks noChangeArrowheads="1"/>
          </p:cNvSpPr>
          <p:nvPr/>
        </p:nvSpPr>
        <p:spPr bwMode="auto">
          <a:xfrm>
            <a:off x="1150938" y="3239135"/>
            <a:ext cx="30400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+mn-cs"/>
              </a:rPr>
              <a:t>Iot devices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+mn-cs"/>
              </a:rPr>
              <a:t> 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</a:endParaRPr>
          </a:p>
        </p:txBody>
      </p:sp>
      <p:sp>
        <p:nvSpPr>
          <p:cNvPr id="1048617" name="文本框 104"/>
          <p:cNvSpPr txBox="1"/>
          <p:nvPr/>
        </p:nvSpPr>
        <p:spPr>
          <a:xfrm>
            <a:off x="5546725" y="1409700"/>
            <a:ext cx="12065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</a:p>
        </p:txBody>
      </p:sp>
      <p:sp>
        <p:nvSpPr>
          <p:cNvPr id="1048618" name="文本框 105"/>
          <p:cNvSpPr txBox="1"/>
          <p:nvPr/>
        </p:nvSpPr>
        <p:spPr>
          <a:xfrm>
            <a:off x="5546725" y="2544763"/>
            <a:ext cx="1206500" cy="7010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</a:p>
        </p:txBody>
      </p:sp>
      <p:sp>
        <p:nvSpPr>
          <p:cNvPr id="1048619" name="文本框 106"/>
          <p:cNvSpPr txBox="1"/>
          <p:nvPr/>
        </p:nvSpPr>
        <p:spPr>
          <a:xfrm>
            <a:off x="5546725" y="4816475"/>
            <a:ext cx="12065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</a:p>
        </p:txBody>
      </p:sp>
      <p:sp>
        <p:nvSpPr>
          <p:cNvPr id="1048620" name="文本框 107"/>
          <p:cNvSpPr txBox="1"/>
          <p:nvPr/>
        </p:nvSpPr>
        <p:spPr>
          <a:xfrm>
            <a:off x="5546725" y="3679825"/>
            <a:ext cx="12065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</a:p>
        </p:txBody>
      </p:sp>
      <p:sp>
        <p:nvSpPr>
          <p:cNvPr id="1048621" name="文本框 108"/>
          <p:cNvSpPr txBox="1"/>
          <p:nvPr/>
        </p:nvSpPr>
        <p:spPr>
          <a:xfrm>
            <a:off x="6402388" y="1606128"/>
            <a:ext cx="4781982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PH sensor</a:t>
            </a:r>
            <a:endParaRPr lang="en-US" altLang="zh-CN" sz="2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22" name="文本框 109"/>
          <p:cNvSpPr txBox="1"/>
          <p:nvPr/>
        </p:nvSpPr>
        <p:spPr>
          <a:xfrm>
            <a:off x="6402388" y="2744786"/>
            <a:ext cx="3830637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Temperature sensor</a:t>
            </a:r>
            <a:endParaRPr lang="en-US" altLang="zh-CN" sz="3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23" name="文本框 110"/>
          <p:cNvSpPr txBox="1"/>
          <p:nvPr/>
        </p:nvSpPr>
        <p:spPr>
          <a:xfrm>
            <a:off x="6402388" y="3879850"/>
            <a:ext cx="3830637" cy="5486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LCD</a:t>
            </a:r>
            <a:endParaRPr lang="en-US" altLang="zh-CN" sz="2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24" name="文本框 111"/>
          <p:cNvSpPr txBox="1"/>
          <p:nvPr/>
        </p:nvSpPr>
        <p:spPr>
          <a:xfrm>
            <a:off x="6402388" y="5016500"/>
            <a:ext cx="38306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Automatic water pump </a:t>
            </a:r>
          </a:p>
        </p:txBody>
      </p:sp>
      <p:grpSp>
        <p:nvGrpSpPr>
          <p:cNvPr id="43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1048625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26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627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 104"/>
          <p:cNvSpPr txBox="1"/>
          <p:nvPr/>
        </p:nvSpPr>
        <p:spPr>
          <a:xfrm>
            <a:off x="58738" y="28575"/>
            <a:ext cx="12065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</a:p>
        </p:txBody>
      </p:sp>
      <p:sp>
        <p:nvSpPr>
          <p:cNvPr id="1048629" name="文本框 108"/>
          <p:cNvSpPr txBox="1"/>
          <p:nvPr/>
        </p:nvSpPr>
        <p:spPr>
          <a:xfrm>
            <a:off x="661988" y="228600"/>
            <a:ext cx="3829050" cy="599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Overview: </a:t>
            </a:r>
            <a:endParaRPr lang="en-US" altLang="zh-CN" sz="24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45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1048630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31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8632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8633" name="Freeform 767"/>
          <p:cNvSpPr/>
          <p:nvPr/>
        </p:nvSpPr>
        <p:spPr>
          <a:xfrm rot="129898">
            <a:off x="5162516" y="2042050"/>
            <a:ext cx="1749425" cy="482634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r" b="b"/>
            <a:pathLst>
              <a:path w="4621" h="6311">
                <a:moveTo>
                  <a:pt x="3435" y="4364"/>
                </a:moveTo>
                <a:lnTo>
                  <a:pt x="3435" y="4364"/>
                </a:lnTo>
                <a:cubicBezTo>
                  <a:pt x="3794" y="3641"/>
                  <a:pt x="3730" y="3161"/>
                  <a:pt x="3807" y="2758"/>
                </a:cubicBezTo>
                <a:cubicBezTo>
                  <a:pt x="3884" y="2355"/>
                  <a:pt x="4108" y="1996"/>
                  <a:pt x="4223" y="1830"/>
                </a:cubicBezTo>
                <a:cubicBezTo>
                  <a:pt x="4363" y="1631"/>
                  <a:pt x="4620" y="1196"/>
                  <a:pt x="4568" y="1075"/>
                </a:cubicBezTo>
                <a:cubicBezTo>
                  <a:pt x="4466" y="832"/>
                  <a:pt x="4140" y="1395"/>
                  <a:pt x="3922" y="1702"/>
                </a:cubicBezTo>
                <a:cubicBezTo>
                  <a:pt x="3698" y="2003"/>
                  <a:pt x="3487" y="2163"/>
                  <a:pt x="3410" y="2150"/>
                </a:cubicBezTo>
                <a:cubicBezTo>
                  <a:pt x="3340" y="2131"/>
                  <a:pt x="3493" y="1696"/>
                  <a:pt x="3608" y="1299"/>
                </a:cubicBezTo>
                <a:cubicBezTo>
                  <a:pt x="3800" y="646"/>
                  <a:pt x="3909" y="358"/>
                  <a:pt x="3698" y="307"/>
                </a:cubicBezTo>
                <a:cubicBezTo>
                  <a:pt x="3442" y="249"/>
                  <a:pt x="3333" y="966"/>
                  <a:pt x="3192" y="1356"/>
                </a:cubicBezTo>
                <a:cubicBezTo>
                  <a:pt x="3058" y="1715"/>
                  <a:pt x="2968" y="1900"/>
                  <a:pt x="2834" y="1887"/>
                </a:cubicBezTo>
                <a:cubicBezTo>
                  <a:pt x="2776" y="1881"/>
                  <a:pt x="2739" y="1606"/>
                  <a:pt x="2726" y="1030"/>
                </a:cubicBezTo>
                <a:cubicBezTo>
                  <a:pt x="2713" y="185"/>
                  <a:pt x="2694" y="0"/>
                  <a:pt x="2566" y="6"/>
                </a:cubicBezTo>
                <a:cubicBezTo>
                  <a:pt x="2265" y="19"/>
                  <a:pt x="2323" y="524"/>
                  <a:pt x="2304" y="960"/>
                </a:cubicBezTo>
                <a:cubicBezTo>
                  <a:pt x="2291" y="1395"/>
                  <a:pt x="2336" y="1843"/>
                  <a:pt x="2297" y="1856"/>
                </a:cubicBezTo>
                <a:cubicBezTo>
                  <a:pt x="2137" y="1932"/>
                  <a:pt x="2022" y="1382"/>
                  <a:pt x="1862" y="979"/>
                </a:cubicBezTo>
                <a:cubicBezTo>
                  <a:pt x="1702" y="582"/>
                  <a:pt x="1587" y="19"/>
                  <a:pt x="1337" y="281"/>
                </a:cubicBezTo>
                <a:cubicBezTo>
                  <a:pt x="1165" y="467"/>
                  <a:pt x="1408" y="1222"/>
                  <a:pt x="1600" y="1689"/>
                </a:cubicBezTo>
                <a:cubicBezTo>
                  <a:pt x="1785" y="2150"/>
                  <a:pt x="1869" y="2527"/>
                  <a:pt x="1677" y="2720"/>
                </a:cubicBezTo>
                <a:cubicBezTo>
                  <a:pt x="1408" y="2982"/>
                  <a:pt x="1229" y="2783"/>
                  <a:pt x="915" y="2585"/>
                </a:cubicBezTo>
                <a:cubicBezTo>
                  <a:pt x="595" y="2387"/>
                  <a:pt x="294" y="2374"/>
                  <a:pt x="147" y="2540"/>
                </a:cubicBezTo>
                <a:cubicBezTo>
                  <a:pt x="0" y="2713"/>
                  <a:pt x="70" y="2879"/>
                  <a:pt x="153" y="2848"/>
                </a:cubicBezTo>
                <a:cubicBezTo>
                  <a:pt x="237" y="2816"/>
                  <a:pt x="352" y="2854"/>
                  <a:pt x="608" y="3020"/>
                </a:cubicBezTo>
                <a:cubicBezTo>
                  <a:pt x="864" y="3187"/>
                  <a:pt x="998" y="3462"/>
                  <a:pt x="1382" y="3686"/>
                </a:cubicBezTo>
                <a:cubicBezTo>
                  <a:pt x="1772" y="3910"/>
                  <a:pt x="1881" y="4044"/>
                  <a:pt x="1990" y="4313"/>
                </a:cubicBezTo>
                <a:cubicBezTo>
                  <a:pt x="2099" y="4582"/>
                  <a:pt x="2086" y="5420"/>
                  <a:pt x="2086" y="5420"/>
                </a:cubicBezTo>
                <a:cubicBezTo>
                  <a:pt x="2086" y="5715"/>
                  <a:pt x="2086" y="6009"/>
                  <a:pt x="2080" y="6310"/>
                </a:cubicBezTo>
                <a:cubicBezTo>
                  <a:pt x="3333" y="6310"/>
                  <a:pt x="3333" y="6310"/>
                  <a:pt x="3333" y="6310"/>
                </a:cubicBezTo>
                <a:cubicBezTo>
                  <a:pt x="3378" y="5126"/>
                  <a:pt x="3435" y="4364"/>
                  <a:pt x="3435" y="4364"/>
                </a:cubicBezTo>
              </a:path>
            </a:pathLst>
          </a:custGeom>
          <a:solidFill>
            <a:schemeClr val="bg1">
              <a:alpha val="58038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4" name="Freeform 768"/>
          <p:cNvSpPr/>
          <p:nvPr/>
        </p:nvSpPr>
        <p:spPr>
          <a:xfrm>
            <a:off x="3486150" y="3811588"/>
            <a:ext cx="1789113" cy="1417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r" b="b"/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5" name="Freeform 769"/>
          <p:cNvSpPr/>
          <p:nvPr/>
        </p:nvSpPr>
        <p:spPr>
          <a:xfrm>
            <a:off x="3687763" y="2136775"/>
            <a:ext cx="2855912" cy="2438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r" b="b"/>
            <a:pathLst>
              <a:path w="7540" h="6439">
                <a:moveTo>
                  <a:pt x="4653" y="0"/>
                </a:moveTo>
                <a:lnTo>
                  <a:pt x="4653" y="0"/>
                </a:lnTo>
                <a:cubicBezTo>
                  <a:pt x="4051" y="0"/>
                  <a:pt x="3456" y="198"/>
                  <a:pt x="3014" y="454"/>
                </a:cubicBezTo>
                <a:cubicBezTo>
                  <a:pt x="1978" y="1062"/>
                  <a:pt x="0" y="2745"/>
                  <a:pt x="1408" y="4684"/>
                </a:cubicBezTo>
                <a:cubicBezTo>
                  <a:pt x="2061" y="5580"/>
                  <a:pt x="2701" y="5823"/>
                  <a:pt x="3200" y="5823"/>
                </a:cubicBezTo>
                <a:cubicBezTo>
                  <a:pt x="3776" y="5823"/>
                  <a:pt x="4166" y="5497"/>
                  <a:pt x="4166" y="5497"/>
                </a:cubicBezTo>
                <a:cubicBezTo>
                  <a:pt x="4166" y="5497"/>
                  <a:pt x="4224" y="5471"/>
                  <a:pt x="4307" y="5471"/>
                </a:cubicBezTo>
                <a:cubicBezTo>
                  <a:pt x="4486" y="5471"/>
                  <a:pt x="4781" y="5599"/>
                  <a:pt x="4870" y="6438"/>
                </a:cubicBezTo>
                <a:cubicBezTo>
                  <a:pt x="4870" y="6438"/>
                  <a:pt x="5721" y="5363"/>
                  <a:pt x="5517" y="4793"/>
                </a:cubicBezTo>
                <a:cubicBezTo>
                  <a:pt x="5517" y="4793"/>
                  <a:pt x="7539" y="3411"/>
                  <a:pt x="6765" y="1484"/>
                </a:cubicBezTo>
                <a:cubicBezTo>
                  <a:pt x="6317" y="377"/>
                  <a:pt x="5478" y="0"/>
                  <a:pt x="4653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6" name="Freeform 770"/>
          <p:cNvSpPr/>
          <p:nvPr/>
        </p:nvSpPr>
        <p:spPr>
          <a:xfrm>
            <a:off x="5103813" y="2347913"/>
            <a:ext cx="2127250" cy="20066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r" b="b"/>
            <a:pathLst>
              <a:path w="5620" h="5300">
                <a:moveTo>
                  <a:pt x="3040" y="0"/>
                </a:moveTo>
                <a:lnTo>
                  <a:pt x="3040" y="0"/>
                </a:lnTo>
                <a:cubicBezTo>
                  <a:pt x="2483" y="0"/>
                  <a:pt x="1913" y="134"/>
                  <a:pt x="1459" y="378"/>
                </a:cubicBezTo>
                <a:cubicBezTo>
                  <a:pt x="0" y="1152"/>
                  <a:pt x="576" y="2873"/>
                  <a:pt x="576" y="2873"/>
                </a:cubicBezTo>
                <a:cubicBezTo>
                  <a:pt x="857" y="4461"/>
                  <a:pt x="2540" y="4505"/>
                  <a:pt x="2739" y="4505"/>
                </a:cubicBezTo>
                <a:cubicBezTo>
                  <a:pt x="2752" y="4505"/>
                  <a:pt x="2758" y="4505"/>
                  <a:pt x="2758" y="4505"/>
                </a:cubicBezTo>
                <a:cubicBezTo>
                  <a:pt x="2688" y="4858"/>
                  <a:pt x="2349" y="5299"/>
                  <a:pt x="2349" y="5299"/>
                </a:cubicBezTo>
                <a:cubicBezTo>
                  <a:pt x="2617" y="5299"/>
                  <a:pt x="5619" y="4294"/>
                  <a:pt x="5516" y="2118"/>
                </a:cubicBezTo>
                <a:cubicBezTo>
                  <a:pt x="5440" y="627"/>
                  <a:pt x="4249" y="0"/>
                  <a:pt x="3040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7" name="Freeform 771"/>
          <p:cNvSpPr/>
          <p:nvPr/>
        </p:nvSpPr>
        <p:spPr>
          <a:xfrm>
            <a:off x="6272213" y="3140075"/>
            <a:ext cx="1917700" cy="14351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r" b="b"/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8" name="Freeform 772"/>
          <p:cNvSpPr/>
          <p:nvPr/>
        </p:nvSpPr>
        <p:spPr>
          <a:xfrm>
            <a:off x="6894513" y="4073525"/>
            <a:ext cx="1209675" cy="946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r" b="b"/>
            <a:pathLst>
              <a:path w="3195" h="2497">
                <a:moveTo>
                  <a:pt x="1293" y="0"/>
                </a:moveTo>
                <a:lnTo>
                  <a:pt x="1293" y="0"/>
                </a:lnTo>
                <a:cubicBezTo>
                  <a:pt x="832" y="0"/>
                  <a:pt x="442" y="231"/>
                  <a:pt x="262" y="711"/>
                </a:cubicBezTo>
                <a:cubicBezTo>
                  <a:pt x="0" y="1415"/>
                  <a:pt x="474" y="1856"/>
                  <a:pt x="474" y="1856"/>
                </a:cubicBezTo>
                <a:cubicBezTo>
                  <a:pt x="422" y="2061"/>
                  <a:pt x="77" y="2067"/>
                  <a:pt x="77" y="2067"/>
                </a:cubicBezTo>
                <a:cubicBezTo>
                  <a:pt x="77" y="2067"/>
                  <a:pt x="672" y="2496"/>
                  <a:pt x="1350" y="2496"/>
                </a:cubicBezTo>
                <a:cubicBezTo>
                  <a:pt x="1638" y="2496"/>
                  <a:pt x="1939" y="2419"/>
                  <a:pt x="2221" y="2195"/>
                </a:cubicBezTo>
                <a:cubicBezTo>
                  <a:pt x="3194" y="1018"/>
                  <a:pt x="2720" y="455"/>
                  <a:pt x="1984" y="147"/>
                </a:cubicBezTo>
                <a:cubicBezTo>
                  <a:pt x="1747" y="51"/>
                  <a:pt x="1510" y="0"/>
                  <a:pt x="1293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39" name="Rectangle 1"/>
          <p:cNvSpPr/>
          <p:nvPr/>
        </p:nvSpPr>
        <p:spPr>
          <a:xfrm>
            <a:off x="8731250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048640" name="Rectangle 1"/>
          <p:cNvSpPr/>
          <p:nvPr/>
        </p:nvSpPr>
        <p:spPr>
          <a:xfrm>
            <a:off x="8731250" y="4149725"/>
            <a:ext cx="1652588" cy="13684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1048641" name="TextBox 63"/>
          <p:cNvSpPr txBox="1"/>
          <p:nvPr/>
        </p:nvSpPr>
        <p:spPr>
          <a:xfrm>
            <a:off x="9111774" y="3735388"/>
            <a:ext cx="1061909" cy="269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water pump </a:t>
            </a:r>
            <a:endParaRPr lang="id-ID" altLang="en-US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42" name="TextBox 92"/>
          <p:cNvSpPr txBox="1"/>
          <p:nvPr/>
        </p:nvSpPr>
        <p:spPr>
          <a:xfrm>
            <a:off x="8793163" y="4191000"/>
            <a:ext cx="1652588" cy="1038225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Here python script  is used for automatic pump generation 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43" name="Rectangle 1"/>
          <p:cNvSpPr/>
          <p:nvPr/>
        </p:nvSpPr>
        <p:spPr>
          <a:xfrm>
            <a:off x="8731250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Roboto" pitchFamily="2" charset="0"/>
              </a:rPr>
              <a:t>Temperature </a:t>
            </a:r>
            <a:endParaRPr lang="en-US" altLang="zh-CN" sz="700" b="1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048644" name="Rectangle 1"/>
          <p:cNvSpPr/>
          <p:nvPr/>
        </p:nvSpPr>
        <p:spPr>
          <a:xfrm>
            <a:off x="8731250" y="1789113"/>
            <a:ext cx="1652588" cy="13684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1048645" name="TextBox 112"/>
          <p:cNvSpPr txBox="1"/>
          <p:nvPr/>
        </p:nvSpPr>
        <p:spPr>
          <a:xfrm>
            <a:off x="9111774" y="1373188"/>
            <a:ext cx="271780" cy="320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</a:p>
        </p:txBody>
      </p:sp>
      <p:sp>
        <p:nvSpPr>
          <p:cNvPr id="1048646" name="TextBox 113"/>
          <p:cNvSpPr txBox="1"/>
          <p:nvPr/>
        </p:nvSpPr>
        <p:spPr>
          <a:xfrm>
            <a:off x="8793163" y="1830388"/>
            <a:ext cx="1652588" cy="1451469"/>
          </a:xfrm>
          <a:prstGeom prst="rect">
            <a:avLst/>
          </a:prstGeom>
          <a:noFill/>
          <a:ln w="9525">
            <a:noFill/>
          </a:ln>
        </p:spPr>
        <p:txBody>
          <a:bodyPr wrap="square"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Our goal is to sense the temperature using python script 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47" name="Rectangle 1"/>
          <p:cNvSpPr/>
          <p:nvPr/>
        </p:nvSpPr>
        <p:spPr>
          <a:xfrm>
            <a:off x="1457325" y="3705225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048648" name="Rectangle 1"/>
          <p:cNvSpPr/>
          <p:nvPr/>
        </p:nvSpPr>
        <p:spPr>
          <a:xfrm>
            <a:off x="1457325" y="4149725"/>
            <a:ext cx="1652588" cy="13684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44546A"/>
              </a:solidFill>
              <a:latin typeface="Calibri Light" panose="020F0302020204030204" pitchFamily="34" charset="0"/>
            </a:endParaRPr>
          </a:p>
        </p:txBody>
      </p:sp>
      <p:sp>
        <p:nvSpPr>
          <p:cNvPr id="1048649" name="TextBox 117"/>
          <p:cNvSpPr txBox="1"/>
          <p:nvPr/>
        </p:nvSpPr>
        <p:spPr>
          <a:xfrm>
            <a:off x="1837849" y="3735388"/>
            <a:ext cx="1162466" cy="320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Lcd display</a:t>
            </a:r>
            <a:endParaRPr lang="id-ID" altLang="en-US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50" name="TextBox 118"/>
          <p:cNvSpPr txBox="1"/>
          <p:nvPr/>
        </p:nvSpPr>
        <p:spPr>
          <a:xfrm>
            <a:off x="1519238" y="4191000"/>
            <a:ext cx="1557337" cy="913117"/>
          </a:xfrm>
          <a:prstGeom prst="rect">
            <a:avLst/>
          </a:prstGeom>
          <a:noFill/>
          <a:ln w="9525">
            <a:noFill/>
          </a:ln>
        </p:spPr>
        <p:txBody>
          <a:bodyPr lIns="109710" tIns="54855" rIns="109710" bIns="54855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20*4 LCD display screen is going to be used to display the relevant information</a:t>
            </a:r>
          </a:p>
        </p:txBody>
      </p:sp>
      <p:sp>
        <p:nvSpPr>
          <p:cNvPr id="1048651" name="Rectangle 1"/>
          <p:cNvSpPr/>
          <p:nvPr/>
        </p:nvSpPr>
        <p:spPr>
          <a:xfrm>
            <a:off x="1457325" y="1344613"/>
            <a:ext cx="1652588" cy="4445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7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048652" name="Rectangle 1"/>
          <p:cNvSpPr/>
          <p:nvPr/>
        </p:nvSpPr>
        <p:spPr>
          <a:xfrm>
            <a:off x="1457325" y="1789113"/>
            <a:ext cx="1652588" cy="136842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44546A"/>
                </a:solidFill>
                <a:latin typeface="Roboto" pitchFamily="2" charset="0"/>
              </a:rPr>
              <a:t>A pH sensor is one of the most essential tools that's typically used for water measurements. </a:t>
            </a:r>
            <a:endParaRPr lang="en-US" altLang="zh-CN" sz="700" b="1" dirty="0">
              <a:solidFill>
                <a:srgbClr val="44546A"/>
              </a:solidFill>
              <a:latin typeface="Roboto" pitchFamily="2" charset="0"/>
            </a:endParaRPr>
          </a:p>
        </p:txBody>
      </p:sp>
      <p:sp>
        <p:nvSpPr>
          <p:cNvPr id="1048653" name="TextBox 122"/>
          <p:cNvSpPr txBox="1"/>
          <p:nvPr/>
        </p:nvSpPr>
        <p:spPr>
          <a:xfrm>
            <a:off x="1812957" y="1373188"/>
            <a:ext cx="117211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PH sensor </a:t>
            </a:r>
            <a:endParaRPr lang="id-ID" altLang="en-US" sz="1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1048653"/>
          <p:cNvSpPr txBox="1"/>
          <p:nvPr/>
        </p:nvSpPr>
        <p:spPr>
          <a:xfrm>
            <a:off x="869133" y="948690"/>
            <a:ext cx="10453733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PH-sensor:</a:t>
            </a:r>
            <a:endParaRPr lang="en-US" sz="7200" b="1" dirty="0">
              <a:solidFill>
                <a:srgbClr val="FFFFFF"/>
              </a:solidFill>
            </a:endParaRPr>
          </a:p>
          <a:p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            PH value is a valued indicator of water quality. This PH-sensor[7] works with 5V voltage,which is also compatible with the temperature sensor. It can 6measure the PH value from 0 to 14 with an accuracy of +-0.1 at the temperature of 25 degrees. 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extBox 1048654"/>
          <p:cNvSpPr txBox="1"/>
          <p:nvPr/>
        </p:nvSpPr>
        <p:spPr>
          <a:xfrm rot="41015">
            <a:off x="1884425" y="1069712"/>
            <a:ext cx="5135709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import serial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import time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port = serial.Serial("/dev/ttyAMA0", baudrate=9600, timeout=1.0)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def value():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x = 10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for i in range(x):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rcv = port.readline()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if len(rcv) &gt; 4: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    a = True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    break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else: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x = x + 1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while a: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value = rcv.split(',')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# print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ph = value[0]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+mn-cs"/>
              </a:rPr>
              <a:t>      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048656" name="TextBox 1048655"/>
          <p:cNvSpPr txBox="1"/>
          <p:nvPr/>
        </p:nvSpPr>
        <p:spPr>
          <a:xfrm>
            <a:off x="644250" y="339461"/>
            <a:ext cx="4000000" cy="548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Coding :</a:t>
            </a:r>
            <a:endParaRPr 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extBox 1048656"/>
          <p:cNvSpPr txBox="1"/>
          <p:nvPr/>
        </p:nvSpPr>
        <p:spPr>
          <a:xfrm rot="21600000">
            <a:off x="862735" y="-855831"/>
            <a:ext cx="4903117" cy="78483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     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w = value[1]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l = value[2]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t = value[3]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__, ph = ph.split(':')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__, w = w.split(':')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__, l = l.split(':')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__, t = t.split(':')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ph = float(ph)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w = float(w)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l = float(l)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t = float(t)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a = False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    return ph, w, l, t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while True: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print(value())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time.sleep(2)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extBox 1048657"/>
          <p:cNvSpPr txBox="1"/>
          <p:nvPr/>
        </p:nvSpPr>
        <p:spPr>
          <a:xfrm>
            <a:off x="626186" y="758429"/>
            <a:ext cx="8036038" cy="4358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Temperature sensor :</a:t>
            </a:r>
          </a:p>
          <a:p>
            <a:r>
              <a:rPr lang="en-US" sz="4800" b="1">
                <a:solidFill>
                  <a:srgbClr val="FFFFFF"/>
                </a:solidFill>
              </a:rPr>
              <a:t>             </a:t>
            </a:r>
          </a:p>
          <a:p>
            <a:endParaRPr lang="en-US" sz="4800" b="1">
              <a:solidFill>
                <a:srgbClr val="FFFFFF"/>
              </a:solidFill>
            </a:endParaRPr>
          </a:p>
          <a:p>
            <a:endParaRPr lang="en-US" sz="4800" b="1">
              <a:solidFill>
                <a:srgbClr val="FFFFFF"/>
              </a:solidFill>
            </a:endParaRPr>
          </a:p>
          <a:p>
            <a:endParaRPr lang="en-US" sz="4800" b="1">
              <a:solidFill>
                <a:srgbClr val="FFFFFF"/>
              </a:solidFill>
            </a:endParaRPr>
          </a:p>
          <a:p>
            <a:endParaRPr lang="en-US" sz="4800" b="1">
              <a:solidFill>
                <a:srgbClr val="FFFFFF"/>
              </a:solidFill>
            </a:endParaRPr>
          </a:p>
          <a:p>
            <a:endParaRPr lang="en-US" sz="4800" b="1">
              <a:solidFill>
                <a:srgbClr val="FFFFFF"/>
              </a:solidFill>
            </a:endParaRPr>
          </a:p>
        </p:txBody>
      </p:sp>
      <p:sp>
        <p:nvSpPr>
          <p:cNvPr id="1048659" name="TextBox 1048658"/>
          <p:cNvSpPr txBox="1"/>
          <p:nvPr/>
        </p:nvSpPr>
        <p:spPr>
          <a:xfrm>
            <a:off x="626185" y="2048749"/>
            <a:ext cx="10827604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</a:rPr>
              <a:t>A water-proof temperature sensor is going to be used. Part number from spark fun is DS18B20 [6]. This temperature sensor is compatible with a relatively wide range of power supply  from 3.0V to 5.5V. The measured temperature ranges from -55 to +125 celsius degrees. Between -10 to + 85 degrees, the accuracy is up to +-0.5 degrees. This sensor can fulfill all  requirements needed for this project.
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Box 1048659"/>
          <p:cNvSpPr txBox="1"/>
          <p:nvPr/>
        </p:nvSpPr>
        <p:spPr>
          <a:xfrm rot="21600000">
            <a:off x="3135925" y="1827380"/>
            <a:ext cx="672668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import time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from w1thermsensor import W1ThermSensor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sensor = W1ThermSensor()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while True: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temperature= sensor.get_temperature.()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print("The temperature is %s celsius" % temperature)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    time.sleep(1)</a:t>
            </a:r>
          </a:p>
        </p:txBody>
      </p:sp>
      <p:sp>
        <p:nvSpPr>
          <p:cNvPr id="1048661" name="TextBox 1048660"/>
          <p:cNvSpPr txBox="1"/>
          <p:nvPr/>
        </p:nvSpPr>
        <p:spPr>
          <a:xfrm>
            <a:off x="487880" y="229305"/>
            <a:ext cx="4630263" cy="110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b="1" i="1">
                <a:solidFill>
                  <a:srgbClr val="FFFFFF"/>
                </a:solidFill>
                <a:latin typeface="FZZWXBTOT_Uni"/>
                <a:cs typeface="FZZWXBTOT_Uni"/>
              </a:rPr>
              <a:t>Coding: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extBox 1048661"/>
          <p:cNvSpPr txBox="1"/>
          <p:nvPr/>
        </p:nvSpPr>
        <p:spPr>
          <a:xfrm>
            <a:off x="937561" y="1949466"/>
            <a:ext cx="10316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The design of the circuit for Interfacing 16×2 LCD with Raspberry Pi is very simple. First, connect pins 1 and 16 of the LCD to GND and pins 2 and 15 to 5V supply.
Then connect a 10KΩ Potentiometer to pin 3 of the LCD, which is the contrast adjust pin. The three control pins of the LCD i.e. RS (Pin 4), RW (Pin 5) and E (Pin 6) are connected to GPIO Pin 7 (Physical Pin 26), GND and GPIO Pin 8 (Physical Pin 24).</a:t>
            </a:r>
          </a:p>
        </p:txBody>
      </p:sp>
      <p:sp>
        <p:nvSpPr>
          <p:cNvPr id="1048663" name="TextBox 1048662"/>
          <p:cNvSpPr txBox="1"/>
          <p:nvPr/>
        </p:nvSpPr>
        <p:spPr>
          <a:xfrm>
            <a:off x="284416" y="715026"/>
            <a:ext cx="4000000" cy="1234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FZZWXBTOT_Uni"/>
                <a:cs typeface="FZZWXBTOT_Uni"/>
              </a:rPr>
              <a:t>LCD: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CPH2219</dc:creator>
  <cp:lastModifiedBy>919080147983</cp:lastModifiedBy>
  <cp:revision>1</cp:revision>
  <dcterms:created xsi:type="dcterms:W3CDTF">2015-06-20T12:47:00Z</dcterms:created>
  <dcterms:modified xsi:type="dcterms:W3CDTF">2023-10-15T10:16:17Z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  <property fmtid="{D5CDD505-2E9C-101B-9397-08002B2CF9AE}" pid="3" name="ICV">
    <vt:lpwstr>1c3e771de02c4d829d0475fa3176830c</vt:lpwstr>
  </property>
</Properties>
</file>