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0" r:id="rId9"/>
    <p:sldId id="486" r:id="rId10"/>
    <p:sldId id="490" r:id="rId11"/>
    <p:sldId id="488" r:id="rId12"/>
    <p:sldId id="487" r:id="rId13"/>
    <p:sldId id="491" r:id="rId14"/>
    <p:sldId id="492" r:id="rId15"/>
    <p:sldId id="489" r:id="rId16"/>
    <p:sldId id="493" r:id="rId17"/>
    <p:sldId id="476" r:id="rId18"/>
    <p:sldId id="483" r:id="rId19"/>
    <p:sldId id="270" r:id="rId20"/>
    <p:sldId id="485" r:id="rId21"/>
    <p:sldId id="265" r:id="rId22"/>
    <p:sldId id="482" r:id="rId23"/>
    <p:sldId id="266" r:id="rId2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54" d="100"/>
          <a:sy n="54" d="100"/>
        </p:scale>
        <p:origin x="1336" y="52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Kamath" userId="f1369c9291ee1331" providerId="LiveId" clId="{30391A03-5724-420D-BCEF-D138C6D75A30}"/>
    <pc:docChg chg="modSld">
      <pc:chgData name="Latha Kamath" userId="f1369c9291ee1331" providerId="LiveId" clId="{30391A03-5724-420D-BCEF-D138C6D75A30}" dt="2025-04-29T13:41:59.820" v="28" actId="20577"/>
      <pc:docMkLst>
        <pc:docMk/>
      </pc:docMkLst>
      <pc:sldChg chg="modSp mod">
        <pc:chgData name="Latha Kamath" userId="f1369c9291ee1331" providerId="LiveId" clId="{30391A03-5724-420D-BCEF-D138C6D75A30}" dt="2025-04-29T13:41:59.820" v="28" actId="20577"/>
        <pc:sldMkLst>
          <pc:docMk/>
          <pc:sldMk cId="0" sldId="475"/>
        </pc:sldMkLst>
        <pc:spChg chg="mod">
          <ac:chgData name="Latha Kamath" userId="f1369c9291ee1331" providerId="LiveId" clId="{30391A03-5724-420D-BCEF-D138C6D75A30}" dt="2025-04-29T13:41:59.820" v="28" actId="20577"/>
          <ac:spMkLst>
            <pc:docMk/>
            <pc:sldMk cId="0" sldId="475"/>
            <ac:spMk id="2" creationId="{00000000-0000-0000-0000-000000000000}"/>
          </ac:spMkLst>
        </pc:spChg>
      </pc:sldChg>
      <pc:sldChg chg="modSp mod">
        <pc:chgData name="Latha Kamath" userId="f1369c9291ee1331" providerId="LiveId" clId="{30391A03-5724-420D-BCEF-D138C6D75A30}" dt="2025-04-21T08:38:56.484" v="8" actId="20577"/>
        <pc:sldMkLst>
          <pc:docMk/>
          <pc:sldMk cId="0" sldId="476"/>
        </pc:sldMkLst>
        <pc:spChg chg="mod">
          <ac:chgData name="Latha Kamath" userId="f1369c9291ee1331" providerId="LiveId" clId="{30391A03-5724-420D-BCEF-D138C6D75A30}" dt="2025-04-21T08:38:56.484" v="8" actId="20577"/>
          <ac:spMkLst>
            <pc:docMk/>
            <pc:sldMk cId="0" sldId="476"/>
            <ac:spMk id="31" creationId="{CB098F70-D312-9738-88A6-1B0A6AF42601}"/>
          </ac:spMkLst>
        </pc:spChg>
      </pc:sldChg>
      <pc:sldChg chg="modSp mod">
        <pc:chgData name="Latha Kamath" userId="f1369c9291ee1331" providerId="LiveId" clId="{30391A03-5724-420D-BCEF-D138C6D75A30}" dt="2025-04-21T08:22:09.353" v="1" actId="20577"/>
        <pc:sldMkLst>
          <pc:docMk/>
          <pc:sldMk cId="3052883949" sldId="489"/>
        </pc:sldMkLst>
        <pc:spChg chg="mod">
          <ac:chgData name="Latha Kamath" userId="f1369c9291ee1331" providerId="LiveId" clId="{30391A03-5724-420D-BCEF-D138C6D75A30}" dt="2025-04-21T08:22:09.353" v="1" actId="20577"/>
          <ac:spMkLst>
            <pc:docMk/>
            <pc:sldMk cId="3052883949" sldId="489"/>
            <ac:spMk id="8" creationId="{F5EE37F8-C4AC-BF50-2D3E-992CC66994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4/29/2025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4/29/2025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4/29/2025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4/29/2025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4/29/2025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4/29/2025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hakamathmk/AI-Powered-Virtual-Health-Assistant-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111)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Health Assistant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 Kamath M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38F11-F204-4EEF-5496-8125E2C7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B86F1-99FF-4F5B-E55C-58A382D3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8" y="1858062"/>
            <a:ext cx="9851251" cy="31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233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B1233-B4F2-86FB-87FB-7B2D41A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B4BE-A63F-A533-C897-B4965F25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85633" y="542260"/>
            <a:ext cx="4984898" cy="47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8778-D56B-AD99-75AF-1A403F3C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44" y="542261"/>
            <a:ext cx="5433484" cy="4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75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0C21A-D476-9B63-CD3C-F66ED582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D18A-AAB5-503C-30C9-F8B23000C451}"/>
              </a:ext>
            </a:extLst>
          </p:cNvPr>
          <p:cNvSpPr txBox="1"/>
          <p:nvPr/>
        </p:nvSpPr>
        <p:spPr>
          <a:xfrm>
            <a:off x="950745" y="279663"/>
            <a:ext cx="1100889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Backend Processing &amp; Prediction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Flask (main.py) to handle requests, process input, load the trained ML model, and predict the disease based on user symptoms.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3E8A7-DB51-8569-F3C3-7138085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5" y="1876118"/>
            <a:ext cx="3918967" cy="338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2B0FC-A388-26EE-DC69-53B9B750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876118"/>
            <a:ext cx="6677247" cy="3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14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8B128-8809-61A9-F800-0643BD56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91537" cy="2006102"/>
          </a:xfrm>
        </p:spPr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D890E-555A-B7E0-1077-663FD7F5F0FA}"/>
              </a:ext>
            </a:extLst>
          </p:cNvPr>
          <p:cNvSpPr txBox="1"/>
          <p:nvPr/>
        </p:nvSpPr>
        <p:spPr>
          <a:xfrm>
            <a:off x="513567" y="298317"/>
            <a:ext cx="96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Model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87ED1-6748-63C0-0426-434EA60ABEB6}"/>
              </a:ext>
            </a:extLst>
          </p:cNvPr>
          <p:cNvSpPr txBox="1"/>
          <p:nvPr/>
        </p:nvSpPr>
        <p:spPr>
          <a:xfrm>
            <a:off x="638827" y="914401"/>
            <a:ext cx="1064712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pre-trained ML model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used.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a symptoms-disease dataset (CSV).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predicts disease based on user input.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743F80-D2F7-F67E-8306-47B3EFF9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" y="2450223"/>
            <a:ext cx="10647124" cy="4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370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3CE63-0071-412F-F2B3-588EC2DE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CCBA3-D2A1-43BE-46D4-ADD9A64DFFF4}"/>
              </a:ext>
            </a:extLst>
          </p:cNvPr>
          <p:cNvSpPr txBox="1"/>
          <p:nvPr/>
        </p:nvSpPr>
        <p:spPr>
          <a:xfrm>
            <a:off x="754693" y="41658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CSV Lookup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8DE9C-FE37-591A-147D-4F1D623DC9F0}"/>
              </a:ext>
            </a:extLst>
          </p:cNvPr>
          <p:cNvSpPr txBox="1"/>
          <p:nvPr/>
        </p:nvSpPr>
        <p:spPr>
          <a:xfrm>
            <a:off x="754693" y="876822"/>
            <a:ext cx="1059910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prediction, additional info like description and precautions is fetched from CSV.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enriches the user experience with useful health advice.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Python’s pandas is used to fetch and display relevant rows.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407C3-B3A9-D43E-2D46-4FE5D6F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3" y="2308765"/>
            <a:ext cx="7213388" cy="2994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1C81D-F239-B3CF-B602-D23FFBF2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61" y="2308765"/>
            <a:ext cx="4488152" cy="2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4844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F73AD-678E-CC47-65BD-9CA2830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37F8-C4AC-BF50-2D3E-992CC6699480}"/>
              </a:ext>
            </a:extLst>
          </p:cNvPr>
          <p:cNvSpPr txBox="1"/>
          <p:nvPr/>
        </p:nvSpPr>
        <p:spPr>
          <a:xfrm>
            <a:off x="1353879" y="331074"/>
            <a:ext cx="948424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5: Output Rendering &amp; Information Display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relevant health data (description, precautions) from precautions.csv and displays prediction results and advice on the frontend.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DE26-BBB7-72F1-F357-8602D655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0" y="1743739"/>
            <a:ext cx="4505954" cy="3370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FE381-A9A4-CDFE-113F-54B92C34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6" y="2035643"/>
            <a:ext cx="4505953" cy="20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394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BA96C-47FB-B1EB-67CE-3F448B1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51E06-A355-57B5-D3A3-B8877BBD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9" y="136524"/>
            <a:ext cx="6113795" cy="504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FA28-ECB4-25AB-519D-FA74180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61" y="136525"/>
            <a:ext cx="5218891" cy="50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38314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B098F70-D312-9738-88A6-1B0A6AF4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90" y="884211"/>
            <a:ext cx="9477274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web framework for handling HTTP requests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 programming language for backend logic and machine learning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reading and processing structured data from CSV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/ Trained ML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making disease predictions based on symptoms.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a responsive and styled frontend interface.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D120-7243-5D26-6FDC-047576AAD3D8}"/>
              </a:ext>
            </a:extLst>
          </p:cNvPr>
          <p:cNvSpPr txBox="1"/>
          <p:nvPr/>
        </p:nvSpPr>
        <p:spPr>
          <a:xfrm>
            <a:off x="1359195" y="615884"/>
            <a:ext cx="928222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 engine for dynamic rendering of prediction results on HTML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symptom-disease mappings, disease descriptions,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 for developing and debugging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project-specific dependencies and isolating the development environment.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Design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20</a:t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2340" y="2018030"/>
            <a:ext cx="10653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 err="1">
                <a:hlinkClick r:id="rId2"/>
              </a:rPr>
              <a:t>Lathakamathmk</a:t>
            </a:r>
            <a:r>
              <a:rPr lang="en-IN" sz="2400" dirty="0">
                <a:hlinkClick r:id="rId2"/>
              </a:rPr>
              <a:t>/AI-Powered-Virtual-Health-Assistant- · GitHub</a:t>
            </a:r>
            <a:endParaRPr lang="en-US" alt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265" y="1047750"/>
            <a:ext cx="10607040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Wind and J. Kenny, "AI-Powered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Patient Engagement Through Virtual Nursing," 2023.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AI-powered virtual health assistants' role in enhancing patient engagement and personalized care using NLP, ML, and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Kolluri, "A Cutting-Edge Research on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Technology Platforms for Engaging and Supporting Patients,"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AI-driven VHAs assist in patient monitoring, medication reminders, and symptom tracking through AI, NLP, and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Authorship, "AI-Powered Virtual Health Assistants," 2025.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AI-driven VHAs in disease management, consultations, and medical recommendations with chatbot-based interactions and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Bacha and H. H. Shah, "AI-Powered Virtual Health Assistants: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Patient Care and Engagement,"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AI-based VHAs for improving doctor-patient interactions and chronic disease management using qualitative and quantitative research.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185" y="447869"/>
            <a:ext cx="9815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400" b="1" dirty="0"/>
              <a:t>K. M., G. Madhavi, D. Mhatre, G. Parab, and D. Chiravil, "AI-Powered Virtual Healthcare Assistance System," 2024.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A chatbot-driven AI-powered healthcare assistant integrating GPT, NLP, and ML for personalized health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6.    </a:t>
            </a:r>
            <a:r>
              <a:rPr lang="en-US" altLang="en-US" sz="1400" b="1" dirty="0"/>
              <a:t>Johnson et al., "AI-Driven Virtual Health Assistants for Chronic Disease Monitoring," 2023.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Investigates AI-powered VHAs for managing chronic diseases such as diabetes and hypertension using ML-based patient record analysis.</a:t>
            </a:r>
            <a:endParaRPr lang="en-US" altLang="en-US" sz="1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7.    </a:t>
            </a:r>
            <a:r>
              <a:rPr lang="en-US" altLang="en-US" sz="1400" b="1" dirty="0"/>
              <a:t>Smith and Kline, "The Role of AI Chatbots in Virtual Mental Health Assistance," 2022.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Focuses on NLP-based AI chatbots trained on cognitive behavioral therapy (CBT) principles for mental health support.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8.     </a:t>
            </a:r>
            <a:r>
              <a:rPr lang="en-US" altLang="en-US" sz="1400" b="1" dirty="0"/>
              <a:t>Wang and Patel, "Enhancing Virtual Health Assistants with Blockchain Technology," 2024.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Examines the integration of blockchain technology for security and trust in AI-powered VHAs using smart contracts and decentralized storage.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400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18650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57567"/>
            <a:ext cx="10468344" cy="445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Challenges: Overburdened systems, lack of expertise in remote areas, high costs, and privacy concerns.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Traditional Services: Long waiting times, limited doctor availability, and poor medical record management.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frequently experience health symptoms but lack quick and reliable access to medical insights.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an intelligent assistant that can guide users with accurate predictions and health recommendations using AI and machine learning.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and Affordability: Web and mobile apps for convenient, efficient, and affordable healthcare.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250302"/>
            <a:ext cx="10823510" cy="388843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531846"/>
            <a:ext cx="10663333" cy="465597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10890"/>
            <a:ext cx="10515600" cy="92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5E8F-E332-3A4B-67BF-4B98078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5" y="1043025"/>
            <a:ext cx="9978189" cy="452890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8F2CF-5806-F630-EE7E-8F6CEE9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6" y="878338"/>
            <a:ext cx="9792586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Visits Website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opens the web application to access the symptom checker.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Symptoms via Web Form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inputs symptoms through a frontend form on the homepage.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Data Sent to Flask Backend (/home)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submitted form data is routed to a Flask endpoint for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ML Model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loads a pre-trained machine learning model using pickle.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Disease Based on Input Symptoms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model predicts a probable disease based on the user's input.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8753" y="633197"/>
            <a:ext cx="10094494" cy="48487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 Fetch Disease Description &amp; Precautions from CSV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Descriptive and precautionary information is retrieved from a dataset.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 Return Result to Template (disease, desc, precautions)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sends the prediction and details to the frontend template.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  Show Result Page (index.html updated)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final prediction and advice are displayed back to the user.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04DB-354F-FBAC-9AE8-003CA41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3595-1843-C110-1D05-6E7EABC8E31C}"/>
              </a:ext>
            </a:extLst>
          </p:cNvPr>
          <p:cNvSpPr txBox="1"/>
          <p:nvPr/>
        </p:nvSpPr>
        <p:spPr>
          <a:xfrm>
            <a:off x="335902" y="283458"/>
            <a:ext cx="1121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543CD-1EF4-AC41-EE0F-67CE134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AAACDA-AD43-C5CF-D189-B3104E43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37" y="865647"/>
            <a:ext cx="9954126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(Frontend)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HTML-based frontend (index.html, about.html, etc.) for users to input symptoms and view results.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Interface Module (Frontend UI)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clean and responsive interface using Bootstrap 5.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symptoms via text or voice.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main form with a “Predict” button for AI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results in modals for disease, medications, diet,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consistent navigation bar across all pages.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intuitive interaction and a smooth user experience.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61461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1146</Words>
  <Application>Microsoft Office PowerPoint</Application>
  <PresentationFormat>Widescreen</PresentationFormat>
  <Paragraphs>120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111)  AI-Powered Virtual Health Assistant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Timeline of the Project 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Latha Kamath</cp:lastModifiedBy>
  <cp:revision>924</cp:revision>
  <cp:lastPrinted>2018-07-24T06:37:00Z</cp:lastPrinted>
  <dcterms:created xsi:type="dcterms:W3CDTF">2018-06-07T04:06:00Z</dcterms:created>
  <dcterms:modified xsi:type="dcterms:W3CDTF">2025-04-29T13:42:04Z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DD27AFE3582B497A9717DA722B1D9D99_12</vt:lpwstr>
  </property>
  <property fmtid="{D5CDD505-2E9C-101B-9397-08002B2CF9AE}" pid="3" name="KSOProductBuildVer">
    <vt:lpwstr>1033-12.2.0.20326</vt:lpwstr>
  </property>
</Properties>
</file>