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doctype.asp" TargetMode="External" /><Relationship Id="rId2" Type="http://schemas.openxmlformats.org/officeDocument/2006/relationships/hyperlink" Target="https://www.w3schools.com/TAgs/tag_comment.asp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w3schools.com/TAgs/tag_acronym.asp" TargetMode="External" /><Relationship Id="rId5" Type="http://schemas.openxmlformats.org/officeDocument/2006/relationships/hyperlink" Target="https://www.w3schools.com/TAgs/tag_abbr.asp" TargetMode="External" /><Relationship Id="rId4" Type="http://schemas.openxmlformats.org/officeDocument/2006/relationships/hyperlink" Target="https://www.w3schools.com/TAgs/tag_a.asp" TargetMode="Externa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applet.asp" TargetMode="External" /><Relationship Id="rId7" Type="http://schemas.openxmlformats.org/officeDocument/2006/relationships/hyperlink" Target="https://www.w3schools.com/TAgs/tag_article.asp" TargetMode="External" /><Relationship Id="rId2" Type="http://schemas.openxmlformats.org/officeDocument/2006/relationships/hyperlink" Target="https://www.w3schools.com/TAgs/tag_address.asp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w3schools.com/TAgs/tag_area.asp" TargetMode="External" /><Relationship Id="rId5" Type="http://schemas.openxmlformats.org/officeDocument/2006/relationships/hyperlink" Target="https://www.w3schools.com/TAgs/tag_object.asp" TargetMode="External" /><Relationship Id="rId4" Type="http://schemas.openxmlformats.org/officeDocument/2006/relationships/hyperlink" Target="https://www.w3schools.com/TAgs/tag_embed.asp" TargetMode="Externa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audio.asp" TargetMode="External" /><Relationship Id="rId2" Type="http://schemas.openxmlformats.org/officeDocument/2006/relationships/hyperlink" Target="https://www.w3schools.com/TAgs/tag_aside.asp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www.w3schools.com/TAgs/tag_base.asp" TargetMode="External" /><Relationship Id="rId4" Type="http://schemas.openxmlformats.org/officeDocument/2006/relationships/hyperlink" Target="https://www.w3schools.com/TAgs/tag_b.asp" TargetMode="Externa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bdi.asp" TargetMode="External" /><Relationship Id="rId2" Type="http://schemas.openxmlformats.org/officeDocument/2006/relationships/hyperlink" Target="https://www.w3schools.com/TAgs/tag_basefont.asp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www.w3schools.com/TAgs/tag_bdo.asp" TargetMode="Externa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blockquote.asp" TargetMode="External" /><Relationship Id="rId2" Type="http://schemas.openxmlformats.org/officeDocument/2006/relationships/hyperlink" Target="https://www.w3schools.com/TAgs/tag_big.asp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www.w3schools.com/TAgs/tag_br.asp" TargetMode="External" /><Relationship Id="rId4" Type="http://schemas.openxmlformats.org/officeDocument/2006/relationships/hyperlink" Target="https://www.w3schools.com/TAgs/tag_body.asp" TargetMode="Externa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canvas.asp" TargetMode="External" /><Relationship Id="rId2" Type="http://schemas.openxmlformats.org/officeDocument/2006/relationships/hyperlink" Target="https://www.w3schools.com/TAgs/tag_button.asp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w3schools.com/TAgs/tag_cite.asp" TargetMode="External" /><Relationship Id="rId5" Type="http://schemas.openxmlformats.org/officeDocument/2006/relationships/hyperlink" Target="https://www.w3schools.com/TAgs/tag_center.asp" TargetMode="External" /><Relationship Id="rId4" Type="http://schemas.openxmlformats.org/officeDocument/2006/relationships/hyperlink" Target="https://www.w3schools.com/TAgs/tag_caption.asp" TargetMode="Externa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A192-D33A-DC43-9CED-B8B295AB4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olidFill>
                  <a:srgbClr val="FFFF00"/>
                </a:solidFill>
              </a:rPr>
              <a:t>HTML Tags and it’s description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412DE-FFF4-0242-BD9B-AF22D0C69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9503" y="4777381"/>
            <a:ext cx="8825658" cy="861420"/>
          </a:xfrm>
        </p:spPr>
        <p:txBody>
          <a:bodyPr/>
          <a:lstStyle/>
          <a:p>
            <a:r>
              <a:rPr lang="en-US"/>
              <a:t>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1678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F79F-B07D-814D-B440-D92B9BF9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96D1-1123-EF4E-8293-162F9857D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EE43A5-C233-7B4D-9892-3E32452560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24605"/>
              </p:ext>
            </p:extLst>
          </p:nvPr>
        </p:nvGraphicFramePr>
        <p:xfrm>
          <a:off x="864657" y="2603500"/>
          <a:ext cx="9051710" cy="3975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1722">
                  <a:extLst>
                    <a:ext uri="{9D8B030D-6E8A-4147-A177-3AD203B41FA5}">
                      <a16:colId xmlns:a16="http://schemas.microsoft.com/office/drawing/2014/main" val="674473197"/>
                    </a:ext>
                  </a:extLst>
                </a:gridCol>
                <a:gridCol w="6309988">
                  <a:extLst>
                    <a:ext uri="{9D8B030D-6E8A-4147-A177-3AD203B41FA5}">
                      <a16:colId xmlns:a16="http://schemas.microsoft.com/office/drawing/2014/main" val="1456710394"/>
                    </a:ext>
                  </a:extLst>
                </a:gridCol>
              </a:tblGrid>
              <a:tr h="38171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Tag</a:t>
                      </a:r>
                    </a:p>
                  </a:txBody>
                  <a:tcPr marL="60944" marR="30472" marT="30472" marB="3047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30472" marR="30472" marT="30472" marB="30472"/>
                </a:tc>
                <a:extLst>
                  <a:ext uri="{0D108BD9-81ED-4DB2-BD59-A6C34878D82A}">
                    <a16:rowId xmlns:a16="http://schemas.microsoft.com/office/drawing/2014/main" val="1840519015"/>
                  </a:ext>
                </a:extLst>
              </a:tr>
              <a:tr h="55020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2"/>
                        </a:rPr>
                        <a:t>&lt;!--...--&gt;</a:t>
                      </a:r>
                      <a:endParaRPr lang="en-US" sz="1500">
                        <a:effectLst/>
                      </a:endParaRPr>
                    </a:p>
                  </a:txBody>
                  <a:tcPr marL="60944" marR="30472" marT="30472" marB="3047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a comment</a:t>
                      </a:r>
                    </a:p>
                  </a:txBody>
                  <a:tcPr marL="30472" marR="30472" marT="30472" marB="30472"/>
                </a:tc>
                <a:extLst>
                  <a:ext uri="{0D108BD9-81ED-4DB2-BD59-A6C34878D82A}">
                    <a16:rowId xmlns:a16="http://schemas.microsoft.com/office/drawing/2014/main" val="2836750400"/>
                  </a:ext>
                </a:extLst>
              </a:tr>
              <a:tr h="71871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3"/>
                        </a:rPr>
                        <a:t>&lt;!DOCTYPE&gt;</a:t>
                      </a:r>
                      <a:r>
                        <a:rPr lang="en-US" sz="1500">
                          <a:effectLst/>
                        </a:rPr>
                        <a:t> </a:t>
                      </a:r>
                    </a:p>
                  </a:txBody>
                  <a:tcPr marL="60944" marR="30472" marT="30472" marB="3047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the document type</a:t>
                      </a:r>
                    </a:p>
                  </a:txBody>
                  <a:tcPr marL="30472" marR="30472" marT="30472" marB="30472"/>
                </a:tc>
                <a:extLst>
                  <a:ext uri="{0D108BD9-81ED-4DB2-BD59-A6C34878D82A}">
                    <a16:rowId xmlns:a16="http://schemas.microsoft.com/office/drawing/2014/main" val="3218903653"/>
                  </a:ext>
                </a:extLst>
              </a:tr>
              <a:tr h="38171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4"/>
                        </a:rPr>
                        <a:t>&lt;a&gt;</a:t>
                      </a:r>
                      <a:endParaRPr lang="en-US" sz="1500">
                        <a:effectLst/>
                      </a:endParaRPr>
                    </a:p>
                  </a:txBody>
                  <a:tcPr marL="60944" marR="30472" marT="30472" marB="3047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a hyperlink</a:t>
                      </a:r>
                    </a:p>
                  </a:txBody>
                  <a:tcPr marL="30472" marR="30472" marT="30472" marB="30472"/>
                </a:tc>
                <a:extLst>
                  <a:ext uri="{0D108BD9-81ED-4DB2-BD59-A6C34878D82A}">
                    <a16:rowId xmlns:a16="http://schemas.microsoft.com/office/drawing/2014/main" val="841515097"/>
                  </a:ext>
                </a:extLst>
              </a:tr>
              <a:tr h="71871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5"/>
                        </a:rPr>
                        <a:t>&lt;abbr&gt;</a:t>
                      </a:r>
                      <a:endParaRPr lang="en-US" sz="1500">
                        <a:effectLst/>
                      </a:endParaRPr>
                    </a:p>
                  </a:txBody>
                  <a:tcPr marL="60944" marR="30472" marT="30472" marB="3047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an abbreviation or an acronym</a:t>
                      </a:r>
                    </a:p>
                  </a:txBody>
                  <a:tcPr marL="30472" marR="30472" marT="30472" marB="30472"/>
                </a:tc>
                <a:extLst>
                  <a:ext uri="{0D108BD9-81ED-4DB2-BD59-A6C34878D82A}">
                    <a16:rowId xmlns:a16="http://schemas.microsoft.com/office/drawing/2014/main" val="1413029252"/>
                  </a:ext>
                </a:extLst>
              </a:tr>
              <a:tr h="122420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6"/>
                        </a:rPr>
                        <a:t>&lt;acronym&gt;</a:t>
                      </a:r>
                      <a:endParaRPr lang="en-US" sz="1500">
                        <a:effectLst/>
                      </a:endParaRPr>
                    </a:p>
                  </a:txBody>
                  <a:tcPr marL="60944" marR="30472" marT="30472" marB="3047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Not supported in HTML5. Use </a:t>
                      </a:r>
                      <a:r>
                        <a:rPr lang="en-US" sz="1500">
                          <a:effectLst/>
                          <a:hlinkClick r:id="rId5"/>
                        </a:rPr>
                        <a:t>&lt;abbr&gt;</a:t>
                      </a:r>
                      <a:r>
                        <a:rPr lang="en-US" sz="1500">
                          <a:effectLst/>
                        </a:rPr>
                        <a:t> instead.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Defines an acronym</a:t>
                      </a:r>
                    </a:p>
                  </a:txBody>
                  <a:tcPr marL="30472" marR="30472" marT="30472" marB="30472"/>
                </a:tc>
                <a:extLst>
                  <a:ext uri="{0D108BD9-81ED-4DB2-BD59-A6C34878D82A}">
                    <a16:rowId xmlns:a16="http://schemas.microsoft.com/office/drawing/2014/main" val="887270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93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91C9-98AB-9947-B995-644712DE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CBF56-5F5D-FF4C-85D9-EDADD2DEF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283" y="2568003"/>
            <a:ext cx="8825659" cy="34163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1B2752-B90D-534D-9240-E56D4298B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6182057"/>
              </p:ext>
            </p:extLst>
          </p:nvPr>
        </p:nvGraphicFramePr>
        <p:xfrm>
          <a:off x="971531" y="2434613"/>
          <a:ext cx="8293157" cy="3549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1963">
                  <a:extLst>
                    <a:ext uri="{9D8B030D-6E8A-4147-A177-3AD203B41FA5}">
                      <a16:colId xmlns:a16="http://schemas.microsoft.com/office/drawing/2014/main" val="1509898613"/>
                    </a:ext>
                  </a:extLst>
                </a:gridCol>
                <a:gridCol w="5781194">
                  <a:extLst>
                    <a:ext uri="{9D8B030D-6E8A-4147-A177-3AD203B41FA5}">
                      <a16:colId xmlns:a16="http://schemas.microsoft.com/office/drawing/2014/main" val="865106548"/>
                    </a:ext>
                  </a:extLst>
                </a:gridCol>
              </a:tblGrid>
              <a:tr h="98957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2"/>
                        </a:rPr>
                        <a:t>&lt;address&gt;</a:t>
                      </a:r>
                      <a:endParaRPr lang="en-US" sz="1400">
                        <a:effectLst/>
                      </a:endParaRPr>
                    </a:p>
                  </a:txBody>
                  <a:tcPr marL="55169" marR="27585" marT="27585" marB="2758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Defines contact information for the author/owner of a document</a:t>
                      </a:r>
                    </a:p>
                  </a:txBody>
                  <a:tcPr marL="27585" marR="27585" marT="27585" marB="27585"/>
                </a:tc>
                <a:extLst>
                  <a:ext uri="{0D108BD9-81ED-4DB2-BD59-A6C34878D82A}">
                    <a16:rowId xmlns:a16="http://schemas.microsoft.com/office/drawing/2014/main" val="3275229228"/>
                  </a:ext>
                </a:extLst>
              </a:tr>
              <a:tr h="139819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3"/>
                        </a:rPr>
                        <a:t>&lt;applet&gt;</a:t>
                      </a:r>
                      <a:endParaRPr lang="en-US" sz="1400">
                        <a:effectLst/>
                      </a:endParaRPr>
                    </a:p>
                  </a:txBody>
                  <a:tcPr marL="55169" marR="27585" marT="27585" marB="2758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Not supported in HTML5. Use </a:t>
                      </a:r>
                      <a:r>
                        <a:rPr lang="en-US" sz="1400">
                          <a:effectLst/>
                          <a:hlinkClick r:id="rId4"/>
                        </a:rPr>
                        <a:t>&lt;embed&gt;</a:t>
                      </a:r>
                      <a:r>
                        <a:rPr lang="en-US" sz="1400">
                          <a:effectLst/>
                        </a:rPr>
                        <a:t> or </a:t>
                      </a:r>
                      <a:r>
                        <a:rPr lang="en-US" sz="1400">
                          <a:effectLst/>
                          <a:hlinkClick r:id="rId5"/>
                        </a:rPr>
                        <a:t>&lt;object&gt;</a:t>
                      </a:r>
                      <a:r>
                        <a:rPr lang="en-US" sz="1400">
                          <a:effectLst/>
                        </a:rPr>
                        <a:t> instead.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Defines an embedded applet</a:t>
                      </a:r>
                    </a:p>
                  </a:txBody>
                  <a:tcPr marL="27585" marR="27585" marT="27585" marB="27585"/>
                </a:tc>
                <a:extLst>
                  <a:ext uri="{0D108BD9-81ED-4DB2-BD59-A6C34878D82A}">
                    <a16:rowId xmlns:a16="http://schemas.microsoft.com/office/drawing/2014/main" val="164177915"/>
                  </a:ext>
                </a:extLst>
              </a:tr>
              <a:tr h="71716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6"/>
                        </a:rPr>
                        <a:t>&lt;area&gt;</a:t>
                      </a:r>
                      <a:endParaRPr lang="en-US" sz="1400">
                        <a:effectLst/>
                      </a:endParaRPr>
                    </a:p>
                  </a:txBody>
                  <a:tcPr marL="55169" marR="27585" marT="27585" marB="2758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Defines an area inside an image map</a:t>
                      </a:r>
                    </a:p>
                  </a:txBody>
                  <a:tcPr marL="27585" marR="27585" marT="27585" marB="27585"/>
                </a:tc>
                <a:extLst>
                  <a:ext uri="{0D108BD9-81ED-4DB2-BD59-A6C34878D82A}">
                    <a16:rowId xmlns:a16="http://schemas.microsoft.com/office/drawing/2014/main" val="1627957685"/>
                  </a:ext>
                </a:extLst>
              </a:tr>
              <a:tr h="44475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7"/>
                        </a:rPr>
                        <a:t>&lt;article&gt;</a:t>
                      </a:r>
                      <a:endParaRPr lang="en-US" sz="1400">
                        <a:effectLst/>
                      </a:endParaRPr>
                    </a:p>
                  </a:txBody>
                  <a:tcPr marL="55169" marR="27585" marT="27585" marB="2758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Defines an article</a:t>
                      </a:r>
                    </a:p>
                  </a:txBody>
                  <a:tcPr marL="27585" marR="27585" marT="27585" marB="27585"/>
                </a:tc>
                <a:extLst>
                  <a:ext uri="{0D108BD9-81ED-4DB2-BD59-A6C34878D82A}">
                    <a16:rowId xmlns:a16="http://schemas.microsoft.com/office/drawing/2014/main" val="229049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4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CDE5-DF90-2744-A0DD-14C03FE8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6E48F-F608-974A-85E6-592F5F60B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1EFCA9-87E9-BE4E-BEED-A7E9A5F5B1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2848958"/>
              </p:ext>
            </p:extLst>
          </p:nvPr>
        </p:nvGraphicFramePr>
        <p:xfrm>
          <a:off x="1154954" y="2549032"/>
          <a:ext cx="8148889" cy="3821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8263">
                  <a:extLst>
                    <a:ext uri="{9D8B030D-6E8A-4147-A177-3AD203B41FA5}">
                      <a16:colId xmlns:a16="http://schemas.microsoft.com/office/drawing/2014/main" val="9525485"/>
                    </a:ext>
                  </a:extLst>
                </a:gridCol>
                <a:gridCol w="5680626">
                  <a:extLst>
                    <a:ext uri="{9D8B030D-6E8A-4147-A177-3AD203B41FA5}">
                      <a16:colId xmlns:a16="http://schemas.microsoft.com/office/drawing/2014/main" val="2624054281"/>
                    </a:ext>
                  </a:extLst>
                </a:gridCol>
              </a:tblGrid>
              <a:tr h="122607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2"/>
                        </a:rPr>
                        <a:t>&lt;aside&gt;</a:t>
                      </a:r>
                      <a:endParaRPr lang="en-US">
                        <a:effectLst/>
                      </a:endParaRPr>
                    </a:p>
                  </a:txBody>
                  <a:tcPr marL="72788" marR="36394" marT="36394" marB="363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Defines content aside from the page content</a:t>
                      </a:r>
                    </a:p>
                  </a:txBody>
                  <a:tcPr marL="36394" marR="36394" marT="36394" marB="36394"/>
                </a:tc>
                <a:extLst>
                  <a:ext uri="{0D108BD9-81ED-4DB2-BD59-A6C34878D82A}">
                    <a16:rowId xmlns:a16="http://schemas.microsoft.com/office/drawing/2014/main" val="2027954808"/>
                  </a:ext>
                </a:extLst>
              </a:tr>
              <a:tr h="68484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3"/>
                        </a:rPr>
                        <a:t>&lt;audio&gt;</a:t>
                      </a:r>
                      <a:endParaRPr lang="en-US">
                        <a:effectLst/>
                      </a:endParaRPr>
                    </a:p>
                  </a:txBody>
                  <a:tcPr marL="72788" marR="36394" marT="36394" marB="363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Defines embedded sound content</a:t>
                      </a:r>
                    </a:p>
                  </a:txBody>
                  <a:tcPr marL="36394" marR="36394" marT="36394" marB="36394"/>
                </a:tc>
                <a:extLst>
                  <a:ext uri="{0D108BD9-81ED-4DB2-BD59-A6C34878D82A}">
                    <a16:rowId xmlns:a16="http://schemas.microsoft.com/office/drawing/2014/main" val="1832474334"/>
                  </a:ext>
                </a:extLst>
              </a:tr>
              <a:tr h="68484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4"/>
                        </a:rPr>
                        <a:t>&lt;b&gt;</a:t>
                      </a:r>
                      <a:endParaRPr lang="en-US">
                        <a:effectLst/>
                      </a:endParaRPr>
                    </a:p>
                  </a:txBody>
                  <a:tcPr marL="72788" marR="36394" marT="36394" marB="363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Defines bold text</a:t>
                      </a:r>
                    </a:p>
                  </a:txBody>
                  <a:tcPr marL="36394" marR="36394" marT="36394" marB="36394"/>
                </a:tc>
                <a:extLst>
                  <a:ext uri="{0D108BD9-81ED-4DB2-BD59-A6C34878D82A}">
                    <a16:rowId xmlns:a16="http://schemas.microsoft.com/office/drawing/2014/main" val="313531193"/>
                  </a:ext>
                </a:extLst>
              </a:tr>
              <a:tr h="122607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5"/>
                        </a:rPr>
                        <a:t>&lt;base&gt;</a:t>
                      </a:r>
                      <a:endParaRPr lang="en-US">
                        <a:effectLst/>
                      </a:endParaRPr>
                    </a:p>
                  </a:txBody>
                  <a:tcPr marL="72788" marR="36394" marT="36394" marB="363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Specifies the base URL/target for all relative URLs in a document</a:t>
                      </a:r>
                    </a:p>
                  </a:txBody>
                  <a:tcPr marL="36394" marR="36394" marT="36394" marB="36394"/>
                </a:tc>
                <a:extLst>
                  <a:ext uri="{0D108BD9-81ED-4DB2-BD59-A6C34878D82A}">
                    <a16:rowId xmlns:a16="http://schemas.microsoft.com/office/drawing/2014/main" val="3735401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20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553B-7649-E84B-8CAE-F03677147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79214-ADBD-D54A-B0E5-64C3C65C9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91668"/>
            <a:ext cx="8825659" cy="34163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D54BF0C-8439-654C-A6F2-EEF958DC23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1064222"/>
              </p:ext>
            </p:extLst>
          </p:nvPr>
        </p:nvGraphicFramePr>
        <p:xfrm>
          <a:off x="1072128" y="2425583"/>
          <a:ext cx="7778431" cy="43779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6054">
                  <a:extLst>
                    <a:ext uri="{9D8B030D-6E8A-4147-A177-3AD203B41FA5}">
                      <a16:colId xmlns:a16="http://schemas.microsoft.com/office/drawing/2014/main" val="4146169989"/>
                    </a:ext>
                  </a:extLst>
                </a:gridCol>
                <a:gridCol w="5422377">
                  <a:extLst>
                    <a:ext uri="{9D8B030D-6E8A-4147-A177-3AD203B41FA5}">
                      <a16:colId xmlns:a16="http://schemas.microsoft.com/office/drawing/2014/main" val="3930422020"/>
                    </a:ext>
                  </a:extLst>
                </a:gridCol>
              </a:tblGrid>
              <a:tr h="1931824">
                <a:tc>
                  <a:txBody>
                    <a:bodyPr/>
                    <a:lstStyle/>
                    <a:p>
                      <a:pPr algn="l" fontAlgn="t"/>
                      <a:br>
                        <a:rPr lang="en-US" sz="1300">
                          <a:effectLst/>
                          <a:hlinkClick r:id="rId2"/>
                        </a:rPr>
                      </a:br>
                      <a:r>
                        <a:rPr lang="en-US" sz="1300">
                          <a:effectLst/>
                          <a:hlinkClick r:id="rId2"/>
                        </a:rPr>
                        <a:t>&lt;basefont&gt;</a:t>
                      </a:r>
                      <a:endParaRPr lang="en-US" sz="1300">
                        <a:effectLst/>
                      </a:endParaRPr>
                    </a:p>
                  </a:txBody>
                  <a:tcPr marL="51726" marR="25863" marT="25863" marB="258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Not supported in HTML5. Use CSS instead.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Specifies a default color, size, and font for all text in a document</a:t>
                      </a:r>
                    </a:p>
                  </a:txBody>
                  <a:tcPr marL="25863" marR="25863" marT="25863" marB="25863"/>
                </a:tc>
                <a:extLst>
                  <a:ext uri="{0D108BD9-81ED-4DB2-BD59-A6C34878D82A}">
                    <a16:rowId xmlns:a16="http://schemas.microsoft.com/office/drawing/2014/main" val="4216850206"/>
                  </a:ext>
                </a:extLst>
              </a:tr>
              <a:tr h="177432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3"/>
                        </a:rPr>
                        <a:t>&lt;bdi&gt;</a:t>
                      </a:r>
                      <a:endParaRPr lang="en-US" sz="1300">
                        <a:effectLst/>
                      </a:endParaRPr>
                    </a:p>
                  </a:txBody>
                  <a:tcPr marL="51726" marR="25863" marT="25863" marB="258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Isolates a part of text that might be formatted in a different direction from other text outside it</a:t>
                      </a:r>
                    </a:p>
                  </a:txBody>
                  <a:tcPr marL="25863" marR="25863" marT="25863" marB="25863"/>
                </a:tc>
                <a:extLst>
                  <a:ext uri="{0D108BD9-81ED-4DB2-BD59-A6C34878D82A}">
                    <a16:rowId xmlns:a16="http://schemas.microsoft.com/office/drawing/2014/main" val="1471924294"/>
                  </a:ext>
                </a:extLst>
              </a:tr>
              <a:tr h="67180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4"/>
                        </a:rPr>
                        <a:t>&lt;bdo&gt;</a:t>
                      </a:r>
                      <a:endParaRPr lang="en-US" sz="1300">
                        <a:effectLst/>
                      </a:endParaRPr>
                    </a:p>
                  </a:txBody>
                  <a:tcPr marL="51726" marR="25863" marT="25863" marB="258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Overrides the current text d</a:t>
                      </a:r>
                    </a:p>
                  </a:txBody>
                  <a:tcPr marL="25863" marR="25863" marT="25863" marB="25863"/>
                </a:tc>
                <a:extLst>
                  <a:ext uri="{0D108BD9-81ED-4DB2-BD59-A6C34878D82A}">
                    <a16:rowId xmlns:a16="http://schemas.microsoft.com/office/drawing/2014/main" val="2192496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51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2CF2-2411-F64F-A0F0-8AD062F3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6F90D-3323-7645-9A81-06B7FD98F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15332"/>
            <a:ext cx="8825659" cy="34163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2EC536-F7B1-9E44-88D4-2D0EB3E9DC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9700878"/>
              </p:ext>
            </p:extLst>
          </p:nvPr>
        </p:nvGraphicFramePr>
        <p:xfrm>
          <a:off x="939848" y="2449285"/>
          <a:ext cx="8302077" cy="39903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4663">
                  <a:extLst>
                    <a:ext uri="{9D8B030D-6E8A-4147-A177-3AD203B41FA5}">
                      <a16:colId xmlns:a16="http://schemas.microsoft.com/office/drawing/2014/main" val="228826048"/>
                    </a:ext>
                  </a:extLst>
                </a:gridCol>
                <a:gridCol w="5787414">
                  <a:extLst>
                    <a:ext uri="{9D8B030D-6E8A-4147-A177-3AD203B41FA5}">
                      <a16:colId xmlns:a16="http://schemas.microsoft.com/office/drawing/2014/main" val="1409022625"/>
                    </a:ext>
                  </a:extLst>
                </a:gridCol>
              </a:tblGrid>
              <a:tr h="13141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2"/>
                        </a:rPr>
                        <a:t>&lt;big&gt;</a:t>
                      </a:r>
                      <a:endParaRPr lang="en-US" sz="1600">
                        <a:effectLst/>
                      </a:endParaRPr>
                    </a:p>
                  </a:txBody>
                  <a:tcPr marL="65172" marR="32586" marT="32586" marB="325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Not supported in HTML5. Use CSS instead.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Defines big text</a:t>
                      </a:r>
                    </a:p>
                  </a:txBody>
                  <a:tcPr marL="32586" marR="32586" marT="32586" marB="32586"/>
                </a:tc>
                <a:extLst>
                  <a:ext uri="{0D108BD9-81ED-4DB2-BD59-A6C34878D82A}">
                    <a16:rowId xmlns:a16="http://schemas.microsoft.com/office/drawing/2014/main" val="112361742"/>
                  </a:ext>
                </a:extLst>
              </a:tr>
              <a:tr h="13141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3"/>
                        </a:rPr>
                        <a:t>&lt;blockquote&gt;</a:t>
                      </a:r>
                      <a:endParaRPr lang="en-US" sz="1600">
                        <a:effectLst/>
                      </a:endParaRPr>
                    </a:p>
                  </a:txBody>
                  <a:tcPr marL="65172" marR="32586" marT="32586" marB="325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a section that is quoted from another source</a:t>
                      </a:r>
                    </a:p>
                  </a:txBody>
                  <a:tcPr marL="32586" marR="32586" marT="32586" marB="32586"/>
                </a:tc>
                <a:extLst>
                  <a:ext uri="{0D108BD9-81ED-4DB2-BD59-A6C34878D82A}">
                    <a16:rowId xmlns:a16="http://schemas.microsoft.com/office/drawing/2014/main" val="2279810837"/>
                  </a:ext>
                </a:extLst>
              </a:tr>
              <a:tr h="77149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4"/>
                        </a:rPr>
                        <a:t>&lt;body&gt;</a:t>
                      </a:r>
                      <a:endParaRPr lang="en-US" sz="1600">
                        <a:effectLst/>
                      </a:endParaRPr>
                    </a:p>
                  </a:txBody>
                  <a:tcPr marL="65172" marR="32586" marT="32586" marB="325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the document's body</a:t>
                      </a:r>
                    </a:p>
                  </a:txBody>
                  <a:tcPr marL="32586" marR="32586" marT="32586" marB="32586"/>
                </a:tc>
                <a:extLst>
                  <a:ext uri="{0D108BD9-81ED-4DB2-BD59-A6C34878D82A}">
                    <a16:rowId xmlns:a16="http://schemas.microsoft.com/office/drawing/2014/main" val="324354139"/>
                  </a:ext>
                </a:extLst>
              </a:tr>
              <a:tr h="59062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5"/>
                        </a:rPr>
                        <a:t>&lt;br&gt;</a:t>
                      </a:r>
                      <a:endParaRPr lang="en-US" sz="1600">
                        <a:effectLst/>
                      </a:endParaRPr>
                    </a:p>
                  </a:txBody>
                  <a:tcPr marL="65172" marR="32586" marT="32586" marB="325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a single line break</a:t>
                      </a:r>
                    </a:p>
                  </a:txBody>
                  <a:tcPr marL="32586" marR="32586" marT="32586" marB="32586"/>
                </a:tc>
                <a:extLst>
                  <a:ext uri="{0D108BD9-81ED-4DB2-BD59-A6C34878D82A}">
                    <a16:rowId xmlns:a16="http://schemas.microsoft.com/office/drawing/2014/main" val="454931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80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6109-DC4B-194C-A9B4-34AB0479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599F0-6A38-5944-BFA6-A5D1BC3D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entury Gothic" panose="020B0502020202020204" pitchFamily="34" charset="0"/>
                <a:hlinkClick r:id="rId2"/>
              </a:rPr>
              <a:t>&lt;button&gt;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Defines a clickable button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entury Gothic" panose="020B0502020202020204" pitchFamily="34" charset="0"/>
                <a:hlinkClick r:id="rId3"/>
              </a:rPr>
              <a:t>&lt;canvas&gt;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Used to draw graphics, on the fly, via scripting (usually JavaScript)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entury Gothic" panose="020B0502020202020204" pitchFamily="34" charset="0"/>
                <a:hlinkClick r:id="rId4"/>
              </a:rPr>
              <a:t>&lt;caption&gt;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Defines a table caption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entury Gothic" panose="020B0502020202020204" pitchFamily="34" charset="0"/>
                <a:hlinkClick r:id="rId5"/>
              </a:rPr>
              <a:t>&lt;center&gt;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Not supported in HTML5. Use CSS instead.</a:t>
            </a:r>
            <a:br>
              <a:rPr lang="en-US" sz="1800" b="0" i="0" u="none" strike="noStrike" kern="120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Defines centered text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entury Gothic" panose="020B0502020202020204" pitchFamily="34" charset="0"/>
                <a:hlinkClick r:id="rId6"/>
              </a:rPr>
              <a:t>&lt;cite&gt;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Defines the title of a work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910758-7D5D-F646-8CF3-9EBE895A09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0530662"/>
              </p:ext>
            </p:extLst>
          </p:nvPr>
        </p:nvGraphicFramePr>
        <p:xfrm>
          <a:off x="1017579" y="2284028"/>
          <a:ext cx="8619898" cy="42545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0928">
                  <a:extLst>
                    <a:ext uri="{9D8B030D-6E8A-4147-A177-3AD203B41FA5}">
                      <a16:colId xmlns:a16="http://schemas.microsoft.com/office/drawing/2014/main" val="195729030"/>
                    </a:ext>
                  </a:extLst>
                </a:gridCol>
                <a:gridCol w="6008970">
                  <a:extLst>
                    <a:ext uri="{9D8B030D-6E8A-4147-A177-3AD203B41FA5}">
                      <a16:colId xmlns:a16="http://schemas.microsoft.com/office/drawing/2014/main" val="3746586079"/>
                    </a:ext>
                  </a:extLst>
                </a:gridCol>
              </a:tblGrid>
              <a:tr h="50838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2"/>
                        </a:rPr>
                        <a:t>&lt;button&gt;</a:t>
                      </a:r>
                      <a:endParaRPr lang="en-US" sz="1300">
                        <a:effectLst/>
                      </a:endParaRPr>
                    </a:p>
                  </a:txBody>
                  <a:tcPr marL="52615" marR="26307" marT="26307" marB="263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Defines a clickable button</a:t>
                      </a:r>
                    </a:p>
                  </a:txBody>
                  <a:tcPr marL="26307" marR="26307" marT="26307" marB="26307"/>
                </a:tc>
                <a:extLst>
                  <a:ext uri="{0D108BD9-81ED-4DB2-BD59-A6C34878D82A}">
                    <a16:rowId xmlns:a16="http://schemas.microsoft.com/office/drawing/2014/main" val="1515659418"/>
                  </a:ext>
                </a:extLst>
              </a:tr>
              <a:tr h="144252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3"/>
                        </a:rPr>
                        <a:t>&lt;canvas&gt;</a:t>
                      </a:r>
                      <a:endParaRPr lang="en-US" sz="1300">
                        <a:effectLst/>
                      </a:endParaRPr>
                    </a:p>
                  </a:txBody>
                  <a:tcPr marL="52615" marR="26307" marT="26307" marB="263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Used to draw graphics, on the fly, via scripting (usually JavaScript)</a:t>
                      </a:r>
                    </a:p>
                  </a:txBody>
                  <a:tcPr marL="26307" marR="26307" marT="26307" marB="26307"/>
                </a:tc>
                <a:extLst>
                  <a:ext uri="{0D108BD9-81ED-4DB2-BD59-A6C34878D82A}">
                    <a16:rowId xmlns:a16="http://schemas.microsoft.com/office/drawing/2014/main" val="613938248"/>
                  </a:ext>
                </a:extLst>
              </a:tr>
              <a:tr h="50838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4"/>
                        </a:rPr>
                        <a:t>&lt;caption&gt;</a:t>
                      </a:r>
                      <a:endParaRPr lang="en-US" sz="1300">
                        <a:effectLst/>
                      </a:endParaRPr>
                    </a:p>
                  </a:txBody>
                  <a:tcPr marL="52615" marR="26307" marT="26307" marB="263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Defines a table caption</a:t>
                      </a:r>
                    </a:p>
                  </a:txBody>
                  <a:tcPr marL="26307" marR="26307" marT="26307" marB="26307"/>
                </a:tc>
                <a:extLst>
                  <a:ext uri="{0D108BD9-81ED-4DB2-BD59-A6C34878D82A}">
                    <a16:rowId xmlns:a16="http://schemas.microsoft.com/office/drawing/2014/main" val="3210417123"/>
                  </a:ext>
                </a:extLst>
              </a:tr>
              <a:tr h="128683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5"/>
                        </a:rPr>
                        <a:t>&lt;center&gt;</a:t>
                      </a:r>
                      <a:endParaRPr lang="en-US" sz="1300">
                        <a:effectLst/>
                      </a:endParaRPr>
                    </a:p>
                  </a:txBody>
                  <a:tcPr marL="52615" marR="26307" marT="26307" marB="263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Not supported in HTML5. Use CSS instead.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Defines centered text</a:t>
                      </a:r>
                    </a:p>
                  </a:txBody>
                  <a:tcPr marL="26307" marR="26307" marT="26307" marB="26307"/>
                </a:tc>
                <a:extLst>
                  <a:ext uri="{0D108BD9-81ED-4DB2-BD59-A6C34878D82A}">
                    <a16:rowId xmlns:a16="http://schemas.microsoft.com/office/drawing/2014/main" val="2417916756"/>
                  </a:ext>
                </a:extLst>
              </a:tr>
              <a:tr h="50838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6"/>
                        </a:rPr>
                        <a:t>&lt;cite&gt;</a:t>
                      </a:r>
                      <a:endParaRPr lang="en-US" sz="1300">
                        <a:effectLst/>
                      </a:endParaRPr>
                    </a:p>
                  </a:txBody>
                  <a:tcPr marL="52615" marR="26307" marT="26307" marB="263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Defines the title of a work</a:t>
                      </a:r>
                    </a:p>
                  </a:txBody>
                  <a:tcPr marL="26307" marR="26307" marT="26307" marB="26307"/>
                </a:tc>
                <a:extLst>
                  <a:ext uri="{0D108BD9-81ED-4DB2-BD59-A6C34878D82A}">
                    <a16:rowId xmlns:a16="http://schemas.microsoft.com/office/drawing/2014/main" val="656211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64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8A4A-2243-CE42-91F6-0EB1FE0B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14EB7-1F15-FA4E-9D04-802A915E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US"/>
              <a:t>                              </a:t>
            </a:r>
            <a:r>
              <a:rPr lang="en-US" sz="6000" b="1">
                <a:solidFill>
                  <a:schemeClr val="accent5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9887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 Boardroom</vt:lpstr>
      <vt:lpstr>HTML Tags and it’s description </vt:lpstr>
      <vt:lpstr>Html tags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Tags and it’s description </dc:title>
  <dc:creator>Unknown User</dc:creator>
  <cp:lastModifiedBy>Unknown User</cp:lastModifiedBy>
  <cp:revision>1</cp:revision>
  <dcterms:created xsi:type="dcterms:W3CDTF">2022-08-16T12:58:18Z</dcterms:created>
  <dcterms:modified xsi:type="dcterms:W3CDTF">2022-08-16T13:24:17Z</dcterms:modified>
</cp:coreProperties>
</file>