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67" r:id="rId2"/>
    <p:sldId id="265" r:id="rId3"/>
    <p:sldId id="266" r:id="rId4"/>
    <p:sldId id="257" r:id="rId5"/>
    <p:sldId id="258" r:id="rId6"/>
    <p:sldId id="262" r:id="rId7"/>
    <p:sldId id="263" r:id="rId8"/>
    <p:sldId id="261" r:id="rId9"/>
    <p:sldId id="259" r:id="rId10"/>
    <p:sldId id="260" r:id="rId11"/>
    <p:sldId id="264"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26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32037248"/>
        <c:axId val="132829568"/>
      </c:barChart>
      <c:catAx>
        <c:axId val="132037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829568"/>
        <c:crosses val="autoZero"/>
        <c:auto val="1"/>
        <c:lblAlgn val="ctr"/>
        <c:lblOffset val="100"/>
        <c:noMultiLvlLbl val="0"/>
      </c:catAx>
      <c:valAx>
        <c:axId val="13282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20372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3D17CFD3-DB46-4A9A-85FE-A46B8DCCF180}" type="datetimeFigureOut">
              <a:rPr lang="en-US" smtClean="0"/>
              <a:t>9/1/2024</a:t>
            </a:fld>
            <a:endParaRPr lang="en-US"/>
          </a:p>
        </p:txBody>
      </p:sp>
      <p:sp>
        <p:nvSpPr>
          <p:cNvPr id="16" name="Slide Number Placeholder 15"/>
          <p:cNvSpPr>
            <a:spLocks noGrp="1"/>
          </p:cNvSpPr>
          <p:nvPr>
            <p:ph type="sldNum" sz="quarter" idx="11"/>
          </p:nvPr>
        </p:nvSpPr>
        <p:spPr/>
        <p:txBody>
          <a:bodyPr/>
          <a:lstStyle/>
          <a:p>
            <a:fld id="{FDADBCC3-38E8-4D47-B6BD-E64C3FC510C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7CFD3-DB46-4A9A-85FE-A46B8DCCF18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DBCC3-38E8-4D47-B6BD-E64C3FC510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D17CFD3-DB46-4A9A-85FE-A46B8DCCF18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DBCC3-38E8-4D47-B6BD-E64C3FC510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3D17CFD3-DB46-4A9A-85FE-A46B8DCCF180}" type="datetimeFigureOut">
              <a:rPr lang="en-US" smtClean="0"/>
              <a:t>9/1/2024</a:t>
            </a:fld>
            <a:endParaRPr lang="en-US"/>
          </a:p>
        </p:txBody>
      </p:sp>
      <p:sp>
        <p:nvSpPr>
          <p:cNvPr id="15" name="Slide Number Placeholder 14"/>
          <p:cNvSpPr>
            <a:spLocks noGrp="1"/>
          </p:cNvSpPr>
          <p:nvPr>
            <p:ph type="sldNum" sz="quarter" idx="15"/>
          </p:nvPr>
        </p:nvSpPr>
        <p:spPr/>
        <p:txBody>
          <a:bodyPr/>
          <a:lstStyle>
            <a:lvl1pPr algn="ctr">
              <a:defRPr/>
            </a:lvl1pPr>
          </a:lstStyle>
          <a:p>
            <a:fld id="{FDADBCC3-38E8-4D47-B6BD-E64C3FC510C5}"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17CFD3-DB46-4A9A-85FE-A46B8DCCF180}" type="datetimeFigureOut">
              <a:rPr lang="en-US" smtClean="0"/>
              <a:t>9/1/2024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ADBCC3-38E8-4D47-B6BD-E64C3FC510C5}"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D17CFD3-DB46-4A9A-85FE-A46B8DCCF180}" type="datetimeFigureOut">
              <a:rPr lang="en-US" smtClean="0"/>
              <a:t>9/1/2024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ADBCC3-38E8-4D47-B6BD-E64C3FC510C5}"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FDADBCC3-38E8-4D47-B6BD-E64C3FC510C5}"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D17CFD3-DB46-4A9A-85FE-A46B8DCCF180}" type="datetimeFigureOut">
              <a:rPr lang="en-US" smtClean="0"/>
              <a:t>9/1/2024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D17CFD3-DB46-4A9A-85FE-A46B8DCCF180}" type="datetimeFigureOut">
              <a:rPr lang="en-US" smtClean="0"/>
              <a:t>9/1/2024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ADBCC3-38E8-4D47-B6BD-E64C3FC510C5}"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7CFD3-DB46-4A9A-85FE-A46B8DCCF180}" type="datetimeFigureOut">
              <a:rPr lang="en-US" smtClean="0"/>
              <a:t>9/1/2024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ADBCC3-38E8-4D47-B6BD-E64C3FC510C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3D17CFD3-DB46-4A9A-85FE-A46B8DCCF180}" type="datetimeFigureOut">
              <a:rPr lang="en-US" smtClean="0"/>
              <a:t>9/1/2024</a:t>
            </a:fld>
            <a:endParaRPr lang="en-US"/>
          </a:p>
        </p:txBody>
      </p:sp>
      <p:sp>
        <p:nvSpPr>
          <p:cNvPr id="9" name="Slide Number Placeholder 8"/>
          <p:cNvSpPr>
            <a:spLocks noGrp="1"/>
          </p:cNvSpPr>
          <p:nvPr>
            <p:ph type="sldNum" sz="quarter" idx="15"/>
          </p:nvPr>
        </p:nvSpPr>
        <p:spPr/>
        <p:txBody>
          <a:bodyPr/>
          <a:lstStyle/>
          <a:p>
            <a:fld id="{FDADBCC3-38E8-4D47-B6BD-E64C3FC510C5}"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3D17CFD3-DB46-4A9A-85FE-A46B8DCCF180}" type="datetimeFigureOut">
              <a:rPr lang="en-US" smtClean="0"/>
              <a:t>9/1/2024</a:t>
            </a:fld>
            <a:endParaRPr lang="en-US"/>
          </a:p>
        </p:txBody>
      </p:sp>
      <p:sp>
        <p:nvSpPr>
          <p:cNvPr id="9" name="Slide Number Placeholder 8"/>
          <p:cNvSpPr>
            <a:spLocks noGrp="1"/>
          </p:cNvSpPr>
          <p:nvPr>
            <p:ph type="sldNum" sz="quarter" idx="11"/>
          </p:nvPr>
        </p:nvSpPr>
        <p:spPr/>
        <p:txBody>
          <a:bodyPr/>
          <a:lstStyle/>
          <a:p>
            <a:fld id="{FDADBCC3-38E8-4D47-B6BD-E64C3FC510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3D17CFD3-DB46-4A9A-85FE-A46B8DCCF180}" type="datetimeFigureOut">
              <a:rPr lang="en-US" smtClean="0"/>
              <a:t>9/1/2024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FDADBCC3-38E8-4D47-B6BD-E64C3FC510C5}"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3352800"/>
          </a:xfrm>
        </p:spPr>
        <p:txBody>
          <a:bodyPr>
            <a:normAutofit/>
          </a:bodyPr>
          <a:lstStyle/>
          <a:p>
            <a:r>
              <a:rPr lang="en-US" dirty="0">
                <a:latin typeface="Times New Roman" panose="02020603050405020304" pitchFamily="18" charset="0"/>
                <a:cs typeface="Times New Roman" panose="02020603050405020304" pitchFamily="18" charset="0"/>
              </a:rPr>
              <a:t>PRESENTED B</a:t>
            </a:r>
            <a:r>
              <a:rPr lang="en-IN" dirty="0">
                <a:latin typeface="Times New Roman" panose="02020603050405020304" pitchFamily="18" charset="0"/>
                <a:cs typeface="Times New Roman" panose="02020603050405020304" pitchFamily="18" charset="0"/>
              </a:rPr>
              <a:t>Y: LATHA SRI.M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REGISTER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O:2213331096038</a:t>
            </a:r>
          </a:p>
          <a:p>
            <a:r>
              <a:rPr lang="en-IN" dirty="0">
                <a:latin typeface="Times New Roman" panose="02020603050405020304" pitchFamily="18" charset="0"/>
                <a:cs typeface="Times New Roman" panose="02020603050405020304" pitchFamily="18" charset="0"/>
              </a:rPr>
              <a:t>USERNAME: </a:t>
            </a:r>
            <a:r>
              <a:rPr lang="en-IN" dirty="0" err="1">
                <a:latin typeface="Times New Roman" panose="02020603050405020304" pitchFamily="18" charset="0"/>
                <a:cs typeface="Times New Roman" panose="02020603050405020304" pitchFamily="18" charset="0"/>
              </a:rPr>
              <a:t>asumn</a:t>
            </a:r>
            <a:r>
              <a:rPr lang="en-IN" dirty="0">
                <a:latin typeface="Times New Roman" panose="02020603050405020304" pitchFamily="18" charset="0"/>
                <a:cs typeface="Times New Roman" panose="02020603050405020304" pitchFamily="18" charset="0"/>
              </a:rPr>
              <a:t> 13332213331096038</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a:t>
            </a:r>
            <a:r>
              <a:rPr lang="en-GB" dirty="0">
                <a:latin typeface="Times New Roman" panose="02020603050405020304" pitchFamily="18" charset="0"/>
                <a:cs typeface="Times New Roman" panose="02020603050405020304" pitchFamily="18" charset="0"/>
              </a:rPr>
              <a:t>COMMERCE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COLLEGE:</a:t>
            </a:r>
            <a:r>
              <a:rPr lang="en-IN" dirty="0">
                <a:latin typeface="Times New Roman" panose="02020603050405020304" pitchFamily="18" charset="0"/>
                <a:cs typeface="Times New Roman" panose="02020603050405020304" pitchFamily="18" charset="0"/>
              </a:rPr>
              <a:t> BHARATHI WOMEN’S COLLEGE </a:t>
            </a:r>
            <a:endParaRPr lang="en-US" dirty="0">
              <a:latin typeface="Times New Roman" panose="02020603050405020304" pitchFamily="18" charset="0"/>
              <a:cs typeface="Times New Roman" panose="02020603050405020304" pitchFamily="18" charset="0"/>
            </a:endParaRPr>
          </a:p>
          <a:p>
            <a:endParaRPr lang="en-US" dirty="0"/>
          </a:p>
        </p:txBody>
      </p:sp>
      <p:sp>
        <p:nvSpPr>
          <p:cNvPr id="2" name="Title 1"/>
          <p:cNvSpPr>
            <a:spLocks noGrp="1"/>
          </p:cNvSpPr>
          <p:nvPr>
            <p:ph type="title"/>
          </p:nvPr>
        </p:nvSpPr>
        <p:spPr>
          <a:xfrm>
            <a:off x="457200" y="274638"/>
            <a:ext cx="8229600" cy="1782762"/>
          </a:xfrm>
        </p:spPr>
        <p:txBody>
          <a:bodyPr>
            <a:normAutofit/>
          </a:bodyPr>
          <a:lstStyle/>
          <a:p>
            <a:r>
              <a:rPr lang="en-US" b="1" dirty="0">
                <a:solidFill>
                  <a:schemeClr val="tx1"/>
                </a:solidFill>
                <a:latin typeface="Sitka Banner" pitchFamily="2" charset="0"/>
                <a:cs typeface="Times New Roman" panose="02020603050405020304" pitchFamily="18" charset="0"/>
              </a:rPr>
              <a:t>     Employee Performance Analysis</a:t>
            </a:r>
            <a:br>
              <a:rPr lang="en-US" b="1" dirty="0">
                <a:solidFill>
                  <a:schemeClr val="tx1"/>
                </a:solidFill>
                <a:latin typeface="Sitka Banner" pitchFamily="2" charset="0"/>
                <a:cs typeface="Times New Roman" panose="02020603050405020304" pitchFamily="18" charset="0"/>
              </a:rPr>
            </a:br>
            <a:r>
              <a:rPr lang="en-US" b="1" dirty="0">
                <a:solidFill>
                  <a:schemeClr val="tx1"/>
                </a:solidFill>
                <a:latin typeface="Sitka Banner" pitchFamily="2" charset="0"/>
                <a:cs typeface="Times New Roman" panose="02020603050405020304" pitchFamily="18" charset="0"/>
              </a:rPr>
              <a:t>                         Using Excel</a:t>
            </a:r>
            <a:endParaRPr lang="en-US" dirty="0">
              <a:latin typeface="Sitka Banner" pitchFamily="2" charset="0"/>
            </a:endParaRPr>
          </a:p>
        </p:txBody>
      </p:sp>
    </p:spTree>
    <p:extLst>
      <p:ext uri="{BB962C8B-B14F-4D97-AF65-F5344CB8AC3E}">
        <p14:creationId xmlns:p14="http://schemas.microsoft.com/office/powerpoint/2010/main" val="4227830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8382000" cy="1447800"/>
          </a:xfrm>
        </p:spPr>
        <p:txBody>
          <a:bodyPr>
            <a:normAutofit/>
          </a:bodyPr>
          <a:lstStyle/>
          <a:p>
            <a:r>
              <a:rPr lang="en-US" sz="4400" b="1" dirty="0">
                <a:latin typeface="Times New Roman" panose="02020603050405020304"/>
              </a:rPr>
              <a:t>RESULTS</a:t>
            </a:r>
            <a:br>
              <a:rPr lang="en-US" sz="4400" b="1" dirty="0">
                <a:latin typeface="Times New Roman" panose="02020603050405020304"/>
              </a:rPr>
            </a:br>
            <a:endParaRPr lang="en-US" dirty="0"/>
          </a:p>
        </p:txBody>
      </p:sp>
      <p:graphicFrame>
        <p:nvGraphicFramePr>
          <p:cNvPr id="4" name="Content Placeholder 3">
            <a:extLst>
              <a:ext uri="{FF2B5EF4-FFF2-40B4-BE49-F238E27FC236}">
                <a16:creationId xmlns:a16="http://schemas.microsoft.com/office/drawing/2014/main" id="{97E01C56-4D1C-2C67-1C65-68BD425F3C30}"/>
              </a:ext>
            </a:extLst>
          </p:cNvPr>
          <p:cNvGraphicFramePr>
            <a:graphicFrameLocks noGrp="1"/>
          </p:cNvGraphicFramePr>
          <p:nvPr>
            <p:ph idx="1"/>
          </p:nvPr>
        </p:nvGraphicFramePr>
        <p:xfrm>
          <a:off x="457200" y="1524000"/>
          <a:ext cx="82296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1300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72000"/>
          </a:xfrm>
        </p:spPr>
        <p:txBody>
          <a:bodyPr>
            <a:normAutofit fontScale="92500" lnSpcReduction="10000"/>
          </a:bodyPr>
          <a:lstStyle/>
          <a:p>
            <a:pPr marL="0" indent="0">
              <a:buNone/>
            </a:pPr>
            <a:r>
              <a:rPr lang="en-US" sz="28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a:p>
            <a:endParaRPr lang="en-US" dirty="0"/>
          </a:p>
        </p:txBody>
      </p:sp>
      <p:sp>
        <p:nvSpPr>
          <p:cNvPr id="2" name="Title 1"/>
          <p:cNvSpPr>
            <a:spLocks noGrp="1"/>
          </p:cNvSpPr>
          <p:nvPr>
            <p:ph type="title"/>
          </p:nvPr>
        </p:nvSpPr>
        <p:spPr>
          <a:xfrm>
            <a:off x="457200" y="838200"/>
            <a:ext cx="8229600" cy="914400"/>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a:t>
            </a:r>
            <a:br>
              <a:rPr lang="en-US" sz="44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263224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19200" y="2438400"/>
            <a:ext cx="7696200" cy="3886200"/>
          </a:xfrm>
        </p:spPr>
        <p:txBody>
          <a:bodyPr/>
          <a:lstStyle/>
          <a:p>
            <a:pPr marL="0" indent="0">
              <a:buNone/>
            </a:pPr>
            <a:r>
              <a:rPr lang="en-IN" sz="2800" dirty="0">
                <a:latin typeface="Times New Roman" panose="02020603050405020304"/>
              </a:rPr>
              <a:t>Dr .  R.SUBHA</a:t>
            </a:r>
            <a:endParaRPr lang="en-GB" sz="2800" dirty="0">
              <a:latin typeface="Times New Roman" panose="02020603050405020304"/>
            </a:endParaRPr>
          </a:p>
          <a:p>
            <a:pPr marL="0" indent="0">
              <a:buNone/>
            </a:pPr>
            <a:r>
              <a:rPr lang="en-IN" sz="2800" dirty="0">
                <a:latin typeface="Times New Roman" panose="02020603050405020304"/>
              </a:rPr>
              <a:t>ASSISTANT PROFESSOR </a:t>
            </a:r>
          </a:p>
          <a:p>
            <a:pPr marL="0" indent="0">
              <a:buNone/>
            </a:pPr>
            <a:r>
              <a:rPr lang="en-IN" sz="2800" dirty="0">
                <a:latin typeface="Times New Roman" panose="02020603050405020304"/>
              </a:rPr>
              <a:t>BHARATHI WOMEN’S COLLEGE </a:t>
            </a:r>
          </a:p>
          <a:p>
            <a:pPr marL="0" indent="0">
              <a:buNone/>
            </a:pPr>
            <a:r>
              <a:rPr lang="en-US" sz="2800" dirty="0">
                <a:latin typeface="Times New Roman" panose="02020603050405020304"/>
              </a:rPr>
              <a:t>C</a:t>
            </a:r>
            <a:r>
              <a:rPr lang="en-IN" sz="2800" dirty="0">
                <a:latin typeface="Times New Roman" panose="02020603050405020304"/>
              </a:rPr>
              <a:t>HENNAI, TAMILNADU </a:t>
            </a:r>
            <a:endParaRPr lang="en-US" sz="2800" dirty="0">
              <a:latin typeface="Times New Roman" panose="02020603050405020304"/>
            </a:endParaRPr>
          </a:p>
          <a:p>
            <a:endParaRPr lang="en-US" dirty="0"/>
          </a:p>
        </p:txBody>
      </p:sp>
      <p:sp>
        <p:nvSpPr>
          <p:cNvPr id="3" name="Title 2"/>
          <p:cNvSpPr>
            <a:spLocks noGrp="1"/>
          </p:cNvSpPr>
          <p:nvPr>
            <p:ph type="title"/>
          </p:nvPr>
        </p:nvSpPr>
        <p:spPr>
          <a:xfrm>
            <a:off x="381000" y="1143000"/>
            <a:ext cx="8305800" cy="1219200"/>
          </a:xfrm>
        </p:spPr>
        <p:txBody>
          <a:bodyPr>
            <a:normAutofit fontScale="90000"/>
          </a:bodyPr>
          <a:lstStyle/>
          <a:p>
            <a:r>
              <a:rPr lang="en-US" sz="4400" dirty="0">
                <a:latin typeface="Times New Roman" panose="02020603050405020304"/>
              </a:rPr>
              <a:t>REFERENCE</a:t>
            </a:r>
            <a:br>
              <a:rPr lang="en-US" sz="4400" dirty="0">
                <a:latin typeface="Times New Roman" panose="02020603050405020304"/>
              </a:rPr>
            </a:br>
            <a:endParaRPr lang="en-US" dirty="0"/>
          </a:p>
        </p:txBody>
      </p:sp>
    </p:spTree>
    <p:extLst>
      <p:ext uri="{BB962C8B-B14F-4D97-AF65-F5344CB8AC3E}">
        <p14:creationId xmlns:p14="http://schemas.microsoft.com/office/powerpoint/2010/main" val="2933501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219200"/>
          </a:xfrm>
        </p:spPr>
        <p:txBody>
          <a:bodyPr/>
          <a:lstStyle/>
          <a:p>
            <a:r>
              <a:rPr lang="en-US" sz="4000" b="1" dirty="0">
                <a:solidFill>
                  <a:schemeClr val="tx1"/>
                </a:solidFill>
                <a:latin typeface="Times New Roman" panose="02020603050405020304" pitchFamily="18" charset="0"/>
                <a:cs typeface="Times New Roman" panose="02020603050405020304" pitchFamily="18" charset="0"/>
              </a:rPr>
              <a:t>               PROJECT TITLE</a:t>
            </a:r>
            <a:endParaRPr lang="en-US" dirty="0"/>
          </a:p>
        </p:txBody>
      </p:sp>
      <p:sp>
        <p:nvSpPr>
          <p:cNvPr id="7" name="Content Placeholder 6"/>
          <p:cNvSpPr>
            <a:spLocks noGrp="1"/>
          </p:cNvSpPr>
          <p:nvPr>
            <p:ph idx="1"/>
          </p:nvPr>
        </p:nvSpPr>
        <p:spPr>
          <a:xfrm>
            <a:off x="609600" y="1828800"/>
            <a:ext cx="8229600" cy="4572000"/>
          </a:xfrm>
        </p:spPr>
        <p:txBody>
          <a:bodyPr>
            <a:normAutofit/>
          </a:bodyPr>
          <a:lstStyle/>
          <a:p>
            <a:pPr marL="0" indent="0">
              <a:buNone/>
            </a:pPr>
            <a:r>
              <a:rPr lang="en-US" sz="3200" dirty="0"/>
              <a:t> Employee  performance analysis using excel</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1600" y="2819400"/>
            <a:ext cx="6172200" cy="3276600"/>
          </a:xfrm>
          <a:prstGeom prst="rect">
            <a:avLst/>
          </a:prstGeom>
        </p:spPr>
      </p:pic>
    </p:spTree>
    <p:extLst>
      <p:ext uri="{BB962C8B-B14F-4D97-AF65-F5344CB8AC3E}">
        <p14:creationId xmlns:p14="http://schemas.microsoft.com/office/powerpoint/2010/main" val="41950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752600"/>
            <a:ext cx="8229600" cy="4038600"/>
          </a:xfrm>
        </p:spPr>
        <p:txBody>
          <a:bodyPr/>
          <a:lstStyle/>
          <a:p>
            <a:r>
              <a:rPr lang="en-US" dirty="0">
                <a:latin typeface="Times New Roman" panose="02020603050405020304" pitchFamily="18" charset="0"/>
                <a:cs typeface="Times New Roman" panose="02020603050405020304" pitchFamily="18" charset="0"/>
              </a:rPr>
              <a:t>1.Problem Statement</a:t>
            </a:r>
          </a:p>
          <a:p>
            <a:r>
              <a:rPr lang="en-US" dirty="0">
                <a:latin typeface="Times New Roman" panose="02020603050405020304" pitchFamily="18" charset="0"/>
                <a:cs typeface="Times New Roman" panose="02020603050405020304" pitchFamily="18" charset="0"/>
              </a:rPr>
              <a:t>2. Project Overview</a:t>
            </a:r>
          </a:p>
          <a:p>
            <a:r>
              <a:rPr lang="en-US" dirty="0">
                <a:latin typeface="Times New Roman" panose="02020603050405020304" pitchFamily="18" charset="0"/>
                <a:cs typeface="Times New Roman" panose="02020603050405020304" pitchFamily="18" charset="0"/>
              </a:rPr>
              <a:t>3.End Users</a:t>
            </a:r>
          </a:p>
          <a:p>
            <a:r>
              <a:rPr lang="en-US" dirty="0">
                <a:latin typeface="Times New Roman" panose="02020603050405020304" pitchFamily="18" charset="0"/>
                <a:cs typeface="Times New Roman" panose="02020603050405020304" pitchFamily="18" charset="0"/>
              </a:rPr>
              <a:t>4.Our Solution and Proposition</a:t>
            </a:r>
          </a:p>
          <a:p>
            <a:r>
              <a:rPr lang="en-US" dirty="0">
                <a:latin typeface="Times New Roman" panose="02020603050405020304" pitchFamily="18" charset="0"/>
                <a:cs typeface="Times New Roman" panose="02020603050405020304" pitchFamily="18" charset="0"/>
              </a:rPr>
              <a:t>5. Dataset Description</a:t>
            </a:r>
          </a:p>
          <a:p>
            <a:r>
              <a:rPr lang="en-US" dirty="0">
                <a:latin typeface="Times New Roman" panose="02020603050405020304" pitchFamily="18" charset="0"/>
                <a:cs typeface="Times New Roman" panose="02020603050405020304" pitchFamily="18" charset="0"/>
              </a:rPr>
              <a:t>6. </a:t>
            </a:r>
            <a:r>
              <a:rPr lang="en-US" dirty="0" err="1">
                <a:latin typeface="Times New Roman" panose="02020603050405020304" pitchFamily="18" charset="0"/>
                <a:cs typeface="Times New Roman" panose="02020603050405020304" pitchFamily="18" charset="0"/>
              </a:rPr>
              <a:t>Modelling</a:t>
            </a:r>
            <a:r>
              <a:rPr lang="en-US" dirty="0">
                <a:latin typeface="Times New Roman" panose="02020603050405020304" pitchFamily="18" charset="0"/>
                <a:cs typeface="Times New Roman" panose="02020603050405020304" pitchFamily="18" charset="0"/>
              </a:rPr>
              <a:t> Approach</a:t>
            </a:r>
          </a:p>
          <a:p>
            <a:r>
              <a:rPr lang="en-US" dirty="0">
                <a:latin typeface="Times New Roman" panose="02020603050405020304" pitchFamily="18" charset="0"/>
                <a:cs typeface="Times New Roman" panose="02020603050405020304" pitchFamily="18" charset="0"/>
              </a:rPr>
              <a:t>7. Results and Discussion</a:t>
            </a:r>
          </a:p>
          <a:p>
            <a:r>
              <a:rPr lang="en-US" dirty="0">
                <a:latin typeface="Times New Roman" panose="02020603050405020304" pitchFamily="18" charset="0"/>
                <a:cs typeface="Times New Roman" panose="02020603050405020304" pitchFamily="18" charset="0"/>
              </a:rPr>
              <a:t>8.Conclusion</a:t>
            </a:r>
          </a:p>
          <a:p>
            <a:endParaRPr lang="en-US" dirty="0"/>
          </a:p>
        </p:txBody>
      </p:sp>
      <p:sp>
        <p:nvSpPr>
          <p:cNvPr id="2" name="Title 1"/>
          <p:cNvSpPr>
            <a:spLocks noGrp="1"/>
          </p:cNvSpPr>
          <p:nvPr>
            <p:ph type="title"/>
          </p:nvPr>
        </p:nvSpPr>
        <p:spPr/>
        <p:txBody>
          <a:bodyPr/>
          <a:lstStyle/>
          <a:p>
            <a:r>
              <a:rPr lang="en-US" sz="4400" b="1" dirty="0">
                <a:solidFill>
                  <a:schemeClr val="tx1"/>
                </a:solidFill>
                <a:latin typeface="Showcard Gothic" pitchFamily="82" charset="0"/>
                <a:cs typeface="Times New Roman" panose="02020603050405020304" pitchFamily="18" charset="0"/>
              </a:rPr>
              <a:t>AGENDA</a:t>
            </a:r>
            <a:endParaRPr lang="en-US" dirty="0">
              <a:latin typeface="Showcard Gothic"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828800"/>
            <a:ext cx="2971800" cy="3505200"/>
          </a:xfrm>
          <a:prstGeom prst="rect">
            <a:avLst/>
          </a:prstGeom>
        </p:spPr>
      </p:pic>
    </p:spTree>
    <p:extLst>
      <p:ext uri="{BB962C8B-B14F-4D97-AF65-F5344CB8AC3E}">
        <p14:creationId xmlns:p14="http://schemas.microsoft.com/office/powerpoint/2010/main" val="1232958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05000"/>
            <a:ext cx="7696200" cy="4191000"/>
          </a:xfrm>
        </p:spPr>
        <p:txBody>
          <a:bodyPr/>
          <a:lstStyle/>
          <a:p>
            <a:pPr marL="0" indent="0">
              <a:buNone/>
            </a:pPr>
            <a:r>
              <a:rPr lang="en-GB" sz="2800" dirty="0">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US" dirty="0"/>
          </a:p>
        </p:txBody>
      </p:sp>
      <p:sp>
        <p:nvSpPr>
          <p:cNvPr id="2" name="Title 1"/>
          <p:cNvSpPr>
            <a:spLocks noGrp="1"/>
          </p:cNvSpPr>
          <p:nvPr>
            <p:ph type="title"/>
          </p:nvPr>
        </p:nvSpPr>
        <p:spPr/>
        <p:txBody>
          <a:bodyPr/>
          <a:lstStyle/>
          <a:p>
            <a:r>
              <a:rPr lang="en-US" sz="4400" b="1" dirty="0">
                <a:solidFill>
                  <a:schemeClr val="tx1"/>
                </a:solidFill>
                <a:latin typeface="Times New Roman" panose="02020603050405020304" pitchFamily="18" charset="0"/>
                <a:cs typeface="Times New Roman" panose="02020603050405020304" pitchFamily="18" charset="0"/>
              </a:rPr>
              <a:t>PROBLEM STATEMENT</a:t>
            </a:r>
            <a:endParaRPr lang="en-US" dirty="0"/>
          </a:p>
        </p:txBody>
      </p:sp>
    </p:spTree>
    <p:extLst>
      <p:ext uri="{BB962C8B-B14F-4D97-AF65-F5344CB8AC3E}">
        <p14:creationId xmlns:p14="http://schemas.microsoft.com/office/powerpoint/2010/main" val="2631168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28800"/>
            <a:ext cx="7924800" cy="4267200"/>
          </a:xfrm>
        </p:spPr>
        <p:txBody>
          <a:bodyPr>
            <a:normAutofit fontScale="85000" lnSpcReduction="10000"/>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Implement PivotTables to summarize and categorize performance data.</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Compare individual employee performance against benchmarks or targets.   </a:t>
            </a:r>
            <a:endParaRPr lang="en-GB"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seasonal or project-specific performance variations. . </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Design dashboards for easy visualization of performance metrics.</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Share analysis results with management for decision-making</a:t>
            </a:r>
            <a:endParaRPr lang="en-US" dirty="0"/>
          </a:p>
        </p:txBody>
      </p:sp>
      <p:sp>
        <p:nvSpPr>
          <p:cNvPr id="2" name="Title 1"/>
          <p:cNvSpPr>
            <a:spLocks noGrp="1"/>
          </p:cNvSpPr>
          <p:nvPr>
            <p:ph type="title"/>
          </p:nvPr>
        </p:nvSpPr>
        <p:spPr>
          <a:xfrm>
            <a:off x="304800" y="609600"/>
            <a:ext cx="8229600" cy="12192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PROJECT OVERVIEW</a:t>
            </a:r>
            <a:br>
              <a:rPr lang="en-US" sz="4400"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372338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905000"/>
            <a:ext cx="7391400" cy="4191000"/>
          </a:xfrm>
        </p:spPr>
        <p:txBody>
          <a:bodyPr>
            <a:normAutofit fontScale="77500" lnSpcReduction="20000"/>
          </a:bodyPr>
          <a:lstStyle/>
          <a:p>
            <a:pPr marL="457200" indent="-457200">
              <a:buFont typeface="+mj-lt"/>
              <a:buAutoNum type="arabicPeriod"/>
            </a:pPr>
            <a:endParaRPr lang="en-GB"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8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800" dirty="0">
                <a:latin typeface="Times New Roman" panose="02020603050405020304" pitchFamily="18" charset="0"/>
                <a:cs typeface="Times New Roman" panose="02020603050405020304" pitchFamily="18" charset="0"/>
              </a:rPr>
              <a:t>Compensation and Benefits Teams </a:t>
            </a:r>
          </a:p>
          <a:p>
            <a:pPr marL="0" indent="0">
              <a:buNone/>
            </a:pPr>
            <a:r>
              <a:rPr lang="en-GB" sz="2800" dirty="0">
                <a:latin typeface="Times New Roman" panose="02020603050405020304" pitchFamily="18" charset="0"/>
                <a:cs typeface="Times New Roman" panose="02020603050405020304" pitchFamily="18" charset="0"/>
              </a:rPr>
              <a:t>                                                                                                                         6.    Performance Review Committees</a:t>
            </a:r>
          </a:p>
          <a:p>
            <a:endParaRPr lang="en-US" dirty="0"/>
          </a:p>
        </p:txBody>
      </p:sp>
      <p:sp>
        <p:nvSpPr>
          <p:cNvPr id="2" name="Title 1"/>
          <p:cNvSpPr>
            <a:spLocks noGrp="1"/>
          </p:cNvSpPr>
          <p:nvPr>
            <p:ph type="title"/>
          </p:nvPr>
        </p:nvSpPr>
        <p:spPr>
          <a:xfrm>
            <a:off x="304800" y="457200"/>
            <a:ext cx="8305800" cy="1524000"/>
          </a:xfrm>
        </p:spPr>
        <p:txBody>
          <a:bodyPr>
            <a:normAutofit/>
          </a:bodyPr>
          <a:lstStyle/>
          <a:p>
            <a:r>
              <a:rPr lang="en-US" sz="4400" b="1" dirty="0">
                <a:latin typeface="Times New Roman" panose="02020603050405020304" pitchFamily="18" charset="0"/>
                <a:cs typeface="Times New Roman" panose="02020603050405020304" pitchFamily="18" charset="0"/>
              </a:rPr>
              <a:t>WHO ARE THE END USERS?</a:t>
            </a:r>
            <a:br>
              <a:rPr lang="en-US" sz="4400"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256955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05000"/>
            <a:ext cx="7924800" cy="4419600"/>
          </a:xfrm>
        </p:spPr>
        <p:txBody>
          <a:bodyPr>
            <a:normAutofit fontScale="70000" lnSpcReduction="20000"/>
          </a:bodyPr>
          <a:lstStyle/>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F</a:t>
            </a:r>
            <a:r>
              <a:rPr lang="en-GB" sz="2800" dirty="0">
                <a:latin typeface="Times New Roman" panose="02020603050405020304" pitchFamily="18" charset="0"/>
                <a:cs typeface="Times New Roman" panose="02020603050405020304" pitchFamily="18" charset="0"/>
              </a:rPr>
              <a:t>l</a:t>
            </a:r>
            <a:r>
              <a:rPr lang="en-US" sz="2800" dirty="0" err="1">
                <a:latin typeface="Times New Roman" panose="02020603050405020304" pitchFamily="18" charset="0"/>
                <a:cs typeface="Times New Roman" panose="02020603050405020304" pitchFamily="18" charset="0"/>
              </a:rPr>
              <a:t>exibility</a:t>
            </a:r>
            <a:r>
              <a:rPr lang="en-US" sz="28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800" dirty="0">
              <a:latin typeface="Times New Roman" panose="02020603050405020304" pitchFamily="18" charset="0"/>
              <a:cs typeface="Times New Roman" panose="02020603050405020304" pitchFamily="18" charset="0"/>
            </a:endParaRPr>
          </a:p>
          <a:p>
            <a:pPr algn="just"/>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800" dirty="0">
              <a:latin typeface="Times New Roman" panose="02020603050405020304" pitchFamily="18" charset="0"/>
              <a:cs typeface="Times New Roman" panose="02020603050405020304" pitchFamily="18" charset="0"/>
            </a:endParaRPr>
          </a:p>
          <a:p>
            <a:pPr marL="0" indent="0" algn="just">
              <a:buNone/>
            </a:pPr>
            <a:r>
              <a:rPr lang="en-US" sz="2800" dirty="0">
                <a:latin typeface="Times New Roman" panose="02020603050405020304" pitchFamily="18" charset="0"/>
                <a:cs typeface="Times New Roman" panose="02020603050405020304" pitchFamily="18" charset="0"/>
              </a:rPr>
              <a:t>  </a:t>
            </a:r>
            <a:endParaRPr lang="en-GB" sz="2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endParaRPr lang="en-US" dirty="0"/>
          </a:p>
        </p:txBody>
      </p:sp>
      <p:sp>
        <p:nvSpPr>
          <p:cNvPr id="2" name="Title 1"/>
          <p:cNvSpPr>
            <a:spLocks noGrp="1"/>
          </p:cNvSpPr>
          <p:nvPr>
            <p:ph type="title"/>
          </p:nvPr>
        </p:nvSpPr>
        <p:spPr>
          <a:xfrm>
            <a:off x="381000" y="609600"/>
            <a:ext cx="8305800" cy="1524000"/>
          </a:xfrm>
        </p:spPr>
        <p:txBody>
          <a:bodyPr>
            <a:normAutofit fontScale="90000"/>
          </a:bodyPr>
          <a:lstStyle/>
          <a:p>
            <a:r>
              <a:rPr lang="en-US" sz="4400" b="1" dirty="0">
                <a:latin typeface="Times New Roman" panose="02020603050405020304" pitchFamily="18" charset="0"/>
                <a:cs typeface="Times New Roman" panose="02020603050405020304" pitchFamily="18" charset="0"/>
              </a:rPr>
              <a:t>OUR SOLUTION AND ITS VALUE PROPOSITION</a:t>
            </a:r>
            <a:br>
              <a:rPr lang="en-US" sz="4400" b="1"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8367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905000"/>
            <a:ext cx="8001000" cy="4114800"/>
          </a:xfrm>
        </p:spPr>
        <p:txBody>
          <a:bodyPr>
            <a:normAutofit fontScale="70000" lnSpcReduction="20000"/>
          </a:bodyPr>
          <a:lstStyle/>
          <a:p>
            <a:pPr algn="just"/>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8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800" dirty="0">
                <a:latin typeface="Times New Roman" panose="02020603050405020304" pitchFamily="18" charset="0"/>
                <a:cs typeface="Times New Roman" panose="02020603050405020304" pitchFamily="18" charset="0"/>
              </a:rPr>
              <a:t>: The first name of the employee.</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8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8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800" dirty="0">
                <a:latin typeface="Times New Roman" panose="02020603050405020304" pitchFamily="18" charset="0"/>
                <a:cs typeface="Times New Roman" panose="02020603050405020304" pitchFamily="18" charset="0"/>
              </a:rPr>
              <a:t>: The current rating or evaluation of the employee's overall performance.</a:t>
            </a:r>
          </a:p>
          <a:p>
            <a:endParaRPr lang="en-US" dirty="0"/>
          </a:p>
        </p:txBody>
      </p:sp>
      <p:sp>
        <p:nvSpPr>
          <p:cNvPr id="2" name="Title 1"/>
          <p:cNvSpPr>
            <a:spLocks noGrp="1"/>
          </p:cNvSpPr>
          <p:nvPr>
            <p:ph type="title"/>
          </p:nvPr>
        </p:nvSpPr>
        <p:spPr>
          <a:xfrm>
            <a:off x="381000" y="533400"/>
            <a:ext cx="8229600" cy="1219200"/>
          </a:xfrm>
        </p:spPr>
        <p:txBody>
          <a:bodyPr>
            <a:normAutofit fontScale="90000"/>
          </a:bodyPr>
          <a:lstStyle/>
          <a:p>
            <a:r>
              <a:rPr lang="en-US" sz="4400" b="1" dirty="0">
                <a:latin typeface="Times New Roman" panose="02020603050405020304"/>
              </a:rPr>
              <a:t>DATASET DESCRIPTION</a:t>
            </a:r>
            <a:br>
              <a:rPr lang="en-US" sz="4400" b="1" dirty="0">
                <a:latin typeface="Times New Roman" panose="02020603050405020304"/>
              </a:rPr>
            </a:br>
            <a:endParaRPr lang="en-US" dirty="0"/>
          </a:p>
        </p:txBody>
      </p:sp>
    </p:spTree>
    <p:extLst>
      <p:ext uri="{BB962C8B-B14F-4D97-AF65-F5344CB8AC3E}">
        <p14:creationId xmlns:p14="http://schemas.microsoft.com/office/powerpoint/2010/main" val="119047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676400"/>
            <a:ext cx="8001000" cy="4419600"/>
          </a:xfrm>
        </p:spPr>
        <p:txBody>
          <a:bodyPr>
            <a:normAutofit fontScale="77500" lnSpcReduction="20000"/>
          </a:bodyPr>
          <a:lstStyle/>
          <a:p>
            <a:pPr algn="just"/>
            <a:r>
              <a:rPr lang="en-US" sz="2800" dirty="0">
                <a:latin typeface="Times New Roman" panose="02020603050405020304"/>
              </a:rPr>
              <a:t>DATA SET</a:t>
            </a:r>
            <a:r>
              <a:rPr lang="en-GB" sz="2800" dirty="0">
                <a:latin typeface="Times New Roman" panose="02020603050405020304"/>
              </a:rPr>
              <a:t>:</a:t>
            </a:r>
            <a:r>
              <a:rPr lang="en-US" sz="2800" dirty="0">
                <a:latin typeface="Times New Roman" panose="02020603050405020304"/>
              </a:rPr>
              <a:t> </a:t>
            </a:r>
            <a:r>
              <a:rPr lang="en-US" sz="2800" dirty="0" err="1">
                <a:latin typeface="Times New Roman" panose="02020603050405020304"/>
              </a:rPr>
              <a:t>Kaggle</a:t>
            </a:r>
            <a:r>
              <a:rPr lang="en-US" sz="2800" dirty="0">
                <a:latin typeface="Times New Roman" panose="02020603050405020304"/>
              </a:rPr>
              <a:t>, Employee dataset </a:t>
            </a:r>
            <a:endParaRPr lang="en-GB" sz="2800" dirty="0">
              <a:latin typeface="Times New Roman" panose="02020603050405020304"/>
            </a:endParaRPr>
          </a:p>
          <a:p>
            <a:pPr algn="just"/>
            <a:endParaRPr lang="en-GB" sz="2800" dirty="0">
              <a:latin typeface="Times New Roman" panose="02020603050405020304"/>
            </a:endParaRPr>
          </a:p>
          <a:p>
            <a:pPr algn="just"/>
            <a:r>
              <a:rPr lang="en-GB" sz="2800" dirty="0">
                <a:latin typeface="Times New Roman" panose="02020603050405020304"/>
              </a:rPr>
              <a:t>FEATURE </a:t>
            </a:r>
            <a:r>
              <a:rPr lang="en-US" sz="2800" dirty="0">
                <a:latin typeface="Times New Roman" panose="02020603050405020304"/>
              </a:rPr>
              <a:t>SELECTION: Slicer, Conditional Formatting, </a:t>
            </a:r>
            <a:r>
              <a:rPr lang="en-US" sz="2800" dirty="0" err="1">
                <a:latin typeface="Times New Roman" panose="02020603050405020304"/>
              </a:rPr>
              <a:t>Designin</a:t>
            </a:r>
            <a:r>
              <a:rPr lang="en-GB" sz="2800" dirty="0">
                <a:latin typeface="Times New Roman" panose="02020603050405020304"/>
              </a:rPr>
              <a:t>g</a:t>
            </a:r>
          </a:p>
          <a:p>
            <a:pPr algn="just"/>
            <a:r>
              <a:rPr lang="en-US" sz="2800" dirty="0">
                <a:latin typeface="Times New Roman" panose="02020603050405020304"/>
              </a:rPr>
              <a:t> </a:t>
            </a:r>
            <a:endParaRPr lang="en-GB" sz="2800" dirty="0">
              <a:latin typeface="Times New Roman" panose="02020603050405020304"/>
            </a:endParaRPr>
          </a:p>
          <a:p>
            <a:pPr algn="just"/>
            <a:r>
              <a:rPr lang="en-US" sz="2800" dirty="0">
                <a:latin typeface="Times New Roman" panose="02020603050405020304"/>
              </a:rPr>
              <a:t>DATA CLEANING Missing values, Irrelevant data, Correct Errors, Remove Unnecessary Columns and Rows </a:t>
            </a:r>
            <a:endParaRPr lang="en-GB" sz="2800" dirty="0">
              <a:latin typeface="Times New Roman" panose="02020603050405020304"/>
            </a:endParaRPr>
          </a:p>
          <a:p>
            <a:pPr algn="just"/>
            <a:endParaRPr lang="en-GB" sz="2800" dirty="0">
              <a:latin typeface="Times New Roman" panose="02020603050405020304"/>
            </a:endParaRPr>
          </a:p>
          <a:p>
            <a:pPr algn="just"/>
            <a:r>
              <a:rPr lang="en-US" sz="2800" dirty="0">
                <a:latin typeface="Times New Roman" panose="02020603050405020304"/>
              </a:rPr>
              <a:t>PIVOT TABLE: Employee ID, First Name, Performance Score.</a:t>
            </a:r>
            <a:endParaRPr lang="en-GB" sz="2800" dirty="0">
              <a:latin typeface="Times New Roman" panose="02020603050405020304"/>
            </a:endParaRPr>
          </a:p>
          <a:p>
            <a:pPr algn="just"/>
            <a:endParaRPr lang="en-GB" sz="2800" dirty="0">
              <a:latin typeface="Times New Roman" panose="02020603050405020304"/>
            </a:endParaRPr>
          </a:p>
          <a:p>
            <a:pPr algn="just"/>
            <a:r>
              <a:rPr lang="en-US" sz="2800" dirty="0">
                <a:latin typeface="Times New Roman" panose="02020603050405020304"/>
              </a:rPr>
              <a:t> CHART: Report of Employee Performance based on their Current Ratings is resented as Column Chart</a:t>
            </a:r>
          </a:p>
          <a:p>
            <a:endParaRPr lang="en-US" dirty="0"/>
          </a:p>
        </p:txBody>
      </p:sp>
      <p:sp>
        <p:nvSpPr>
          <p:cNvPr id="2" name="Title 1"/>
          <p:cNvSpPr>
            <a:spLocks noGrp="1"/>
          </p:cNvSpPr>
          <p:nvPr>
            <p:ph type="title"/>
          </p:nvPr>
        </p:nvSpPr>
        <p:spPr>
          <a:xfrm>
            <a:off x="457200" y="457200"/>
            <a:ext cx="8229600" cy="1295400"/>
          </a:xfrm>
        </p:spPr>
        <p:txBody>
          <a:bodyPr>
            <a:normAutofit fontScale="90000"/>
          </a:bodyPr>
          <a:lstStyle/>
          <a:p>
            <a:r>
              <a:rPr lang="en-US" sz="4400" b="1" dirty="0">
                <a:latin typeface="Times New Roman" panose="02020603050405020304"/>
              </a:rPr>
              <a:t>MODELLING</a:t>
            </a:r>
            <a:br>
              <a:rPr lang="en-US" sz="4400" b="1" dirty="0">
                <a:latin typeface="Times New Roman" panose="02020603050405020304"/>
              </a:rPr>
            </a:br>
            <a:endParaRPr lang="en-US" dirty="0"/>
          </a:p>
        </p:txBody>
      </p:sp>
    </p:spTree>
    <p:extLst>
      <p:ext uri="{BB962C8B-B14F-4D97-AF65-F5344CB8AC3E}">
        <p14:creationId xmlns:p14="http://schemas.microsoft.com/office/powerpoint/2010/main" val="149735738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115</TotalTime>
  <Words>581</Words>
  <Application>Microsoft Office PowerPoint</Application>
  <PresentationFormat>On-screen Show (4:3)</PresentationFormat>
  <Paragraphs>77</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Paper</vt:lpstr>
      <vt:lpstr>     Employee Performance Analysis                          Using Excel</vt:lpstr>
      <vt:lpstr>               PROJECT TITLE</vt:lpstr>
      <vt:lpstr>AGENDA</vt:lpstr>
      <vt:lpstr>PROBLEM STATEMENT</vt:lpstr>
      <vt:lpstr>PROJECT OVERVIEW </vt:lpstr>
      <vt:lpstr>WHO ARE THE END USERS? </vt:lpstr>
      <vt:lpstr>OUR SOLUTION AND ITS VALUE PROPOSITION </vt:lpstr>
      <vt:lpstr>DATASET DESCRIPTION </vt:lpstr>
      <vt:lpstr>MODELLING </vt:lpstr>
      <vt:lpstr>RESULTS </vt:lpstr>
      <vt:lpstr>CONCLUSION </vt:lpstr>
      <vt:lpstr>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dc:creator>
  <cp:lastModifiedBy>Latha sri Manianandh</cp:lastModifiedBy>
  <cp:revision>8</cp:revision>
  <dcterms:created xsi:type="dcterms:W3CDTF">2024-09-01T11:16:28Z</dcterms:created>
  <dcterms:modified xsi:type="dcterms:W3CDTF">2024-09-01T13:21:26Z</dcterms:modified>
</cp:coreProperties>
</file>