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6" r:id="rId2"/>
    <p:sldId id="278" r:id="rId3"/>
    <p:sldId id="308" r:id="rId4"/>
    <p:sldId id="337" r:id="rId5"/>
    <p:sldId id="291" r:id="rId6"/>
    <p:sldId id="257" r:id="rId7"/>
    <p:sldId id="274" r:id="rId8"/>
    <p:sldId id="275" r:id="rId9"/>
    <p:sldId id="276" r:id="rId10"/>
    <p:sldId id="282" r:id="rId11"/>
    <p:sldId id="295" r:id="rId12"/>
    <p:sldId id="279" r:id="rId13"/>
    <p:sldId id="281" r:id="rId14"/>
    <p:sldId id="293" r:id="rId15"/>
    <p:sldId id="280" r:id="rId16"/>
    <p:sldId id="283" r:id="rId17"/>
    <p:sldId id="336" r:id="rId18"/>
    <p:sldId id="310" r:id="rId19"/>
    <p:sldId id="367" r:id="rId20"/>
    <p:sldId id="311" r:id="rId21"/>
    <p:sldId id="331" r:id="rId22"/>
    <p:sldId id="332" r:id="rId23"/>
    <p:sldId id="368" r:id="rId24"/>
    <p:sldId id="370" r:id="rId25"/>
    <p:sldId id="372" r:id="rId26"/>
    <p:sldId id="359" r:id="rId27"/>
    <p:sldId id="360" r:id="rId28"/>
    <p:sldId id="361" r:id="rId29"/>
    <p:sldId id="362" r:id="rId30"/>
    <p:sldId id="363" r:id="rId31"/>
    <p:sldId id="364" r:id="rId32"/>
    <p:sldId id="365" r:id="rId33"/>
    <p:sldId id="366" r:id="rId34"/>
    <p:sldId id="277"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55" autoAdjust="0"/>
    <p:restoredTop sz="94660" autoAdjust="0"/>
  </p:normalViewPr>
  <p:slideViewPr>
    <p:cSldViewPr snapToGrid="0">
      <p:cViewPr varScale="1">
        <p:scale>
          <a:sx n="85" d="100"/>
          <a:sy n="85" d="100"/>
        </p:scale>
        <p:origin x="-96" y="-102"/>
      </p:cViewPr>
      <p:guideLst>
        <p:guide orient="horz" pos="2124"/>
        <p:guide pos="3872"/>
      </p:guideLst>
    </p:cSldViewPr>
  </p:slideViewPr>
  <p:outlineViewPr>
    <p:cViewPr>
      <p:scale>
        <a:sx n="33" d="100"/>
        <a:sy n="33" d="100"/>
      </p:scale>
      <p:origin x="0" y="34110"/>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06-06-2022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06-06-2022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135890"/>
            <a:ext cx="12192000" cy="368935"/>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 Deduplication </a:t>
            </a:r>
            <a:r>
              <a:rPr lang="en-IN" sz="1500" b="1" i="1" dirty="0" smtClean="0">
                <a:solidFill>
                  <a:schemeClr val="bg1"/>
                </a:solidFill>
                <a:effectLst/>
                <a:latin typeface="Times New Roman" panose="02020603050405020304" pitchFamily="18" charset="0"/>
                <a:cs typeface="Times New Roman" panose="02020603050405020304" pitchFamily="18" charset="0"/>
              </a:rPr>
              <a:t>Scheme </a:t>
            </a:r>
            <a:r>
              <a:rPr lang="en-IN" sz="1500" b="1" i="1" dirty="0">
                <a:solidFill>
                  <a:schemeClr val="bg1"/>
                </a:solidFill>
                <a:effectLst/>
                <a:latin typeface="Times New Roman" panose="02020603050405020304" pitchFamily="18" charset="0"/>
                <a:cs typeface="Times New Roman" panose="02020603050405020304" pitchFamily="18" charset="0"/>
              </a:rPr>
              <a:t>F</a:t>
            </a:r>
            <a:r>
              <a:rPr lang="en-IN" sz="1500" b="1" i="1" dirty="0" smtClean="0">
                <a:solidFill>
                  <a:schemeClr val="bg1"/>
                </a:solidFill>
                <a:effectLst/>
                <a:latin typeface="Times New Roman" panose="02020603050405020304" pitchFamily="18" charset="0"/>
                <a:cs typeface="Times New Roman" panose="02020603050405020304" pitchFamily="18" charset="0"/>
              </a:rPr>
              <a:t>or </a:t>
            </a:r>
            <a:r>
              <a:rPr lang="en-IN" sz="1500" b="1" i="1" dirty="0">
                <a:solidFill>
                  <a:schemeClr val="bg1"/>
                </a:solidFill>
                <a:effectLst/>
                <a:latin typeface="Times New Roman" panose="02020603050405020304" pitchFamily="18" charset="0"/>
                <a:cs typeface="Times New Roman" panose="02020603050405020304" pitchFamily="18" charset="0"/>
              </a:rPr>
              <a:t>C</a:t>
            </a:r>
            <a:r>
              <a:rPr lang="en-IN" sz="1500" b="1" i="1" dirty="0" smtClean="0">
                <a:solidFill>
                  <a:schemeClr val="bg1"/>
                </a:solidFill>
                <a:effectLst/>
                <a:latin typeface="Times New Roman" panose="02020603050405020304" pitchFamily="18" charset="0"/>
                <a:cs typeface="Times New Roman" panose="02020603050405020304" pitchFamily="18" charset="0"/>
              </a:rPr>
              <a:t>loud Data Based</a:t>
            </a:r>
            <a:endParaRPr lang="en-IN" sz="1500" b="1" i="1" dirty="0">
              <a:solidFill>
                <a:schemeClr val="bg1"/>
              </a:solidFill>
              <a:effectLst/>
              <a:latin typeface="Times New Roman" panose="02020603050405020304" pitchFamily="18" charset="0"/>
              <a:cs typeface="Times New Roman" panose="02020603050405020304" pitchFamily="18" charset="0"/>
            </a:endParaRPr>
          </a:p>
          <a:p>
            <a:pPr algn="ctr"/>
            <a:r>
              <a:rPr lang="en-IN" sz="1500" b="1" i="1" dirty="0" smtClean="0">
                <a:solidFill>
                  <a:schemeClr val="bg1"/>
                </a:solidFill>
                <a:effectLst/>
                <a:latin typeface="Times New Roman" panose="02020603050405020304" pitchFamily="18" charset="0"/>
                <a:cs typeface="Times New Roman" panose="02020603050405020304" pitchFamily="18" charset="0"/>
              </a:rPr>
              <a:t>On Convergent</a:t>
            </a:r>
            <a:r>
              <a:rPr lang="en-IN" sz="1500" b="1" i="1" baseline="0" dirty="0" smtClean="0">
                <a:solidFill>
                  <a:schemeClr val="bg1"/>
                </a:solidFill>
                <a:effectLst/>
                <a:latin typeface="Times New Roman" panose="02020603050405020304" pitchFamily="18" charset="0"/>
                <a:cs typeface="Times New Roman" panose="02020603050405020304" pitchFamily="18" charset="0"/>
              </a:rPr>
              <a:t> Encryption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600" b="0" cap="small" baseline="0" dirty="0">
                <a:solidFill>
                  <a:schemeClr val="bg1"/>
                </a:solidFill>
                <a:latin typeface="Times New Roman" panose="02020603050405020304" pitchFamily="18" charset="0"/>
                <a:cs typeface="Times New Roman" panose="02020603050405020304" pitchFamily="18" charset="0"/>
              </a:rPr>
              <a:t>A</a:t>
            </a:r>
            <a:r>
              <a:rPr lang="en-US" sz="1600" b="0" cap="small" baseline="0" dirty="0">
                <a:solidFill>
                  <a:schemeClr val="bg1"/>
                </a:solidFill>
                <a:latin typeface="Times New Roman" panose="02020603050405020304" pitchFamily="18" charset="0"/>
                <a:cs typeface="Times New Roman" panose="02020603050405020304" pitchFamily="18" charset="0"/>
              </a:rPr>
              <a:t> - 0</a:t>
            </a:r>
            <a:r>
              <a:rPr lang="en-IN" altLang="en-US" sz="1600" b="0" cap="small" baseline="0" dirty="0">
                <a:solidFill>
                  <a:schemeClr val="bg1"/>
                </a:solidFill>
                <a:latin typeface="Times New Roman" panose="02020603050405020304" pitchFamily="18" charset="0"/>
                <a:cs typeface="Times New Roman" panose="02020603050405020304" pitchFamily="18" charset="0"/>
              </a:rPr>
              <a:t>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LE.pdf" TargetMode="External"/><Relationship Id="rId2" Type="http://schemas.openxmlformats.org/officeDocument/2006/relationships/hyperlink" Target="diagrams/Enabling%20Secure%20and%20Space-Efficient%20Metadata%20Management%20in%20Encrypted%20Deduplication.pdf" TargetMode="External"/><Relationship Id="rId1" Type="http://schemas.openxmlformats.org/officeDocument/2006/relationships/slideLayout" Target="../slideLayouts/slideLayout2.xml"/><Relationship Id="rId4" Type="http://schemas.openxmlformats.org/officeDocument/2006/relationships/hyperlink" Target="diagrams/paper%205.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5785485" y="1758950"/>
            <a:ext cx="2813050" cy="60896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S.R.G.GNANA DEEPIKA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a:t>
            </a:r>
            <a:r>
              <a:rPr lang="en-IN" altLang="en-US" sz="1200" b="0" dirty="0"/>
              <a:t>17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sz="2400" b="0" dirty="0">
                <a:effectLst>
                  <a:outerShdw blurRad="38100" dist="38100" dir="2700000" algn="tl">
                    <a:srgbClr val="000000">
                      <a:alpha val="43137"/>
                    </a:srgbClr>
                  </a:outerShdw>
                </a:effectLst>
              </a:rPr>
              <a:t>Dr. C. Sasikala</a:t>
            </a:r>
            <a:r>
              <a:rPr lang="en-IN" sz="2400" b="0" baseline="-25000" dirty="0">
                <a:effectLst>
                  <a:outerShdw blurRad="38100" dist="38100" dir="2700000" algn="tl">
                    <a:srgbClr val="000000">
                      <a:alpha val="43137"/>
                    </a:srgbClr>
                  </a:outerShdw>
                </a:effectLst>
              </a:rPr>
              <a:t> M.Tech., Ph.D</a:t>
            </a:r>
            <a:endParaRPr lang="en-IN" sz="2400" b="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759835" y="1759585"/>
            <a:ext cx="1706880" cy="570230"/>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K.LATHASRI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a:t>
            </a:r>
            <a:r>
              <a:rPr lang="en-IN" altLang="en-US" sz="1200" b="0" dirty="0"/>
              <a:t>34</a:t>
            </a:r>
          </a:p>
        </p:txBody>
      </p:sp>
      <p:sp>
        <p:nvSpPr>
          <p:cNvPr id="13" name="Subtitle 11"/>
          <p:cNvSpPr txBox="1"/>
          <p:nvPr/>
        </p:nvSpPr>
        <p:spPr>
          <a:xfrm>
            <a:off x="8695555" y="1783080"/>
            <a:ext cx="2402840" cy="64198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T.NAVYA DEEPTHI</a:t>
            </a:r>
            <a:endParaRPr lang="en-US" sz="2600" b="0" dirty="0">
              <a:effectLst>
                <a:outerShdw blurRad="38100" dist="38100" dir="2700000" algn="tl">
                  <a:srgbClr val="000000">
                    <a:alpha val="43137"/>
                  </a:srgbClr>
                </a:outerShdw>
              </a:effectLst>
            </a:endParaRPr>
          </a:p>
          <a:p>
            <a:pPr>
              <a:spcBef>
                <a:spcPts val="300"/>
              </a:spcBef>
            </a:pPr>
            <a:r>
              <a:rPr lang="en-US" sz="1200" b="0" dirty="0"/>
              <a:t>Roll No. 1</a:t>
            </a:r>
            <a:r>
              <a:rPr lang="en-IN" sz="1200" b="0" dirty="0"/>
              <a:t>84G1A0554</a:t>
            </a:r>
            <a:endParaRPr lang="en-IN" altLang="en-US" sz="1200" b="0" dirty="0"/>
          </a:p>
        </p:txBody>
      </p:sp>
      <p:sp>
        <p:nvSpPr>
          <p:cNvPr id="14" name="Subtitle 11"/>
          <p:cNvSpPr txBox="1"/>
          <p:nvPr/>
        </p:nvSpPr>
        <p:spPr>
          <a:xfrm>
            <a:off x="1093605" y="1744980"/>
            <a:ext cx="2383155" cy="58483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B.SARATH KUMAR</a:t>
            </a:r>
            <a:endParaRPr lang="en-US" sz="2600" b="0" dirty="0">
              <a:effectLst>
                <a:outerShdw blurRad="38100" dist="38100" dir="2700000" algn="tl">
                  <a:srgbClr val="000000">
                    <a:alpha val="43137"/>
                  </a:srgbClr>
                </a:outerShdw>
              </a:effectLst>
            </a:endParaRPr>
          </a:p>
          <a:p>
            <a:pPr>
              <a:spcBef>
                <a:spcPts val="300"/>
              </a:spcBef>
            </a:pPr>
            <a:r>
              <a:rPr lang="en-US" sz="1200" b="0" dirty="0"/>
              <a:t>Roll No. 194G5A0506</a:t>
            </a:r>
            <a:endParaRPr lang="en-IN" alt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Deduplication Scheme For Cloud Data Based</a:t>
            </a:r>
          </a:p>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 </a:t>
            </a:r>
            <a:r>
              <a:rPr 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Convergent Encryption </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a:xfrm>
            <a:off x="171450" y="1060450"/>
            <a:ext cx="11842750" cy="5523865"/>
          </a:xfrm>
        </p:spPr>
        <p:txBody>
          <a:bodyPr>
            <a:normAutofit lnSpcReduction="10000"/>
          </a:bodyPr>
          <a:lstStyle/>
          <a:p>
            <a:pPr>
              <a:buFont typeface="Wingdings" pitchFamily="2" charset="2"/>
              <a:buChar char="§"/>
            </a:pPr>
            <a:r>
              <a:rPr lang="en-US" sz="2000" dirty="0" smtClean="0">
                <a:solidFill>
                  <a:schemeClr val="tx1"/>
                </a:solidFill>
                <a:uFillTx/>
              </a:rPr>
              <a:t> [1]  [</a:t>
            </a:r>
            <a:r>
              <a:rPr lang="en-US" sz="2000" dirty="0" err="1" smtClean="0"/>
              <a:t>Jingwei</a:t>
            </a:r>
            <a:r>
              <a:rPr lang="en-US" sz="2000" dirty="0" smtClean="0"/>
              <a:t> Li, </a:t>
            </a:r>
            <a:r>
              <a:rPr lang="en-US" sz="2000" dirty="0" err="1" smtClean="0"/>
              <a:t>Suyu</a:t>
            </a:r>
            <a:r>
              <a:rPr lang="en-US" sz="2000" dirty="0" smtClean="0"/>
              <a:t> Huang, </a:t>
            </a:r>
            <a:r>
              <a:rPr lang="en-US" sz="2000" dirty="0" err="1" smtClean="0"/>
              <a:t>Yanjing</a:t>
            </a:r>
            <a:r>
              <a:rPr lang="en-US" sz="2000" dirty="0" smtClean="0"/>
              <a:t> </a:t>
            </a:r>
            <a:r>
              <a:rPr lang="en-US" sz="2000" dirty="0" err="1" smtClean="0"/>
              <a:t>Ren</a:t>
            </a:r>
            <a:r>
              <a:rPr lang="en-US" sz="2000" dirty="0" smtClean="0">
                <a:solidFill>
                  <a:schemeClr val="tx1"/>
                </a:solidFill>
                <a:uFillTx/>
                <a:sym typeface="+mn-ea"/>
              </a:rPr>
              <a:t>] - ”</a:t>
            </a:r>
            <a:r>
              <a:rPr lang="en-US" sz="2000" dirty="0" smtClean="0"/>
              <a:t> Enabling Secure and Space-</a:t>
            </a:r>
            <a:r>
              <a:rPr lang="en-US" sz="2000" dirty="0" err="1" smtClean="0"/>
              <a:t>Effificient</a:t>
            </a:r>
            <a:r>
              <a:rPr lang="en-US" sz="2000" dirty="0" smtClean="0"/>
              <a:t> Metadata Management in Encrypted Deduplication”.</a:t>
            </a:r>
            <a:endParaRPr lang="en-US" sz="2000" dirty="0" smtClean="0">
              <a:solidFill>
                <a:schemeClr val="tx1"/>
              </a:solidFill>
              <a:uFillTx/>
            </a:endParaRPr>
          </a:p>
          <a:p>
            <a:pPr>
              <a:buNone/>
            </a:pPr>
            <a:r>
              <a:rPr lang="en-US" sz="2000" dirty="0" smtClean="0"/>
              <a:t>    </a:t>
            </a:r>
            <a:r>
              <a:rPr lang="en-US" sz="2000" dirty="0" smtClean="0">
                <a:solidFill>
                  <a:schemeClr val="tx1"/>
                </a:solidFill>
                <a:uFillTx/>
              </a:rPr>
              <a:t>The paper focuses on </a:t>
            </a:r>
            <a:r>
              <a:rPr lang="en-US" sz="2000" dirty="0" smtClean="0"/>
              <a:t>new encrypted deduplication storage system called </a:t>
            </a:r>
            <a:r>
              <a:rPr lang="en-US" sz="2000" dirty="0" err="1" smtClean="0"/>
              <a:t>Metadedup</a:t>
            </a:r>
            <a:r>
              <a:rPr lang="en-US" sz="2000" dirty="0" smtClean="0"/>
              <a:t>, which suppresses metadata storage by also applying deduplication to metadata. Its idea builds on indirection, which adds another level of metadata chunks that record metadata information. This find that metadata chunks are highly redundant in real-world workloads and hence can be effectively deduplicated. This further extend </a:t>
            </a:r>
            <a:r>
              <a:rPr lang="en-US" sz="2000" dirty="0" err="1" smtClean="0"/>
              <a:t>Metadedup</a:t>
            </a:r>
            <a:r>
              <a:rPr lang="en-US" sz="2000" dirty="0" smtClean="0"/>
              <a:t> to incorporate multiple servers via a distributed key management approach, so as to provide both fault-tolerant storage and security </a:t>
            </a:r>
            <a:r>
              <a:rPr lang="en-US" sz="2000" dirty="0" err="1" smtClean="0"/>
              <a:t>gaurantees</a:t>
            </a:r>
            <a:r>
              <a:rPr lang="en-US" sz="2000" dirty="0" smtClean="0"/>
              <a:t>.</a:t>
            </a:r>
          </a:p>
          <a:p>
            <a:pPr>
              <a:buNone/>
            </a:pPr>
            <a:endParaRPr lang="en-US" sz="2000" dirty="0" smtClean="0">
              <a:solidFill>
                <a:schemeClr val="tx1"/>
              </a:solidFill>
              <a:uFillTx/>
            </a:endParaRPr>
          </a:p>
          <a:p>
            <a:pPr>
              <a:buFont typeface="Wingdings" pitchFamily="2" charset="2"/>
              <a:buChar char="§"/>
            </a:pPr>
            <a:r>
              <a:rPr lang="en-IN" sz="2000" dirty="0" smtClean="0"/>
              <a:t> [2]  [</a:t>
            </a:r>
            <a:r>
              <a:rPr lang="en-US" sz="2000" dirty="0" err="1" smtClean="0"/>
              <a:t>Xiong</a:t>
            </a:r>
            <a:r>
              <a:rPr lang="en-US" sz="2000" dirty="0" smtClean="0"/>
              <a:t> et al. </a:t>
            </a:r>
            <a:r>
              <a:rPr lang="en-US" sz="2000" dirty="0" err="1" smtClean="0"/>
              <a:t>Xiong</a:t>
            </a:r>
            <a:r>
              <a:rPr lang="en-US" sz="2000" dirty="0" smtClean="0"/>
              <a:t>, Zhang, and Li]- ” A novel role symmetric encryption (RSE) algorithm and a RSE-based proof of ownership (RSE-</a:t>
            </a:r>
            <a:r>
              <a:rPr lang="en-US" sz="2000" dirty="0" err="1" smtClean="0"/>
              <a:t>PoW</a:t>
            </a:r>
            <a:r>
              <a:rPr lang="en-US" sz="2000" dirty="0" smtClean="0"/>
              <a:t>)”.</a:t>
            </a:r>
          </a:p>
          <a:p>
            <a:pPr>
              <a:buNone/>
            </a:pPr>
            <a:r>
              <a:rPr lang="en-IN" sz="2000" dirty="0" smtClean="0">
                <a:solidFill>
                  <a:schemeClr val="tx1"/>
                </a:solidFill>
                <a:uFillTx/>
              </a:rPr>
              <a:t>    This paper focuses on </a:t>
            </a:r>
            <a:r>
              <a:rPr lang="en-US" sz="2000" dirty="0" smtClean="0"/>
              <a:t>serious privacy concerns and poses new security challenges, such as privacy leakage, the side-channel attack and unauthorized access.</a:t>
            </a:r>
            <a:r>
              <a:rPr lang="en-IN" sz="2000" dirty="0" smtClean="0">
                <a:solidFill>
                  <a:schemeClr val="tx1"/>
                </a:solidFill>
                <a:uFillTx/>
              </a:rPr>
              <a:t> </a:t>
            </a:r>
            <a:r>
              <a:rPr lang="en-US" sz="2000" dirty="0" smtClean="0">
                <a:solidFill>
                  <a:schemeClr val="tx1"/>
                </a:solidFill>
                <a:uFillTx/>
              </a:rPr>
              <a:t>t</a:t>
            </a:r>
            <a:r>
              <a:rPr lang="en-US" sz="2000" dirty="0" smtClean="0"/>
              <a:t>o solve these issues, a novel role symmetric encryption (RSE) algorithm and a RSE-based proof of ownership (RSE-</a:t>
            </a:r>
            <a:r>
              <a:rPr lang="en-US" sz="2000" dirty="0" err="1" smtClean="0"/>
              <a:t>PoW</a:t>
            </a:r>
            <a:r>
              <a:rPr lang="en-US" sz="2000" dirty="0" smtClean="0"/>
              <a:t>) scheme for secure deduplication in hierarchical heterogeneous environments, which is based on the role symmetric encryption, proof of ownership and bloom filter. The proposed scheme is the first solution to prevent the privacy leakage and resist against the side-channel attacks, meanwhile, achieve the authorized deduplication effectively for data in heterogeneous network.</a:t>
            </a:r>
            <a:endParaRPr lang="en-US" sz="2000" dirty="0" smtClean="0">
              <a:solidFill>
                <a:schemeClr val="tx1"/>
              </a:solidFill>
              <a:uFillTx/>
            </a:endParaRPr>
          </a:p>
          <a:p>
            <a:pPr>
              <a:buNone/>
            </a:pPr>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US" sz="2000" dirty="0"/>
              <a:t> [3</a:t>
            </a:r>
            <a:r>
              <a:rPr lang="en-US" sz="2000" dirty="0" smtClean="0"/>
              <a:t>][M. </a:t>
            </a:r>
            <a:r>
              <a:rPr lang="en-US" sz="2000" dirty="0" err="1" smtClean="0"/>
              <a:t>Bellare</a:t>
            </a:r>
            <a:r>
              <a:rPr lang="en-US" sz="2000" dirty="0" smtClean="0"/>
              <a:t>. S. </a:t>
            </a:r>
            <a:r>
              <a:rPr lang="en-US" sz="2000" dirty="0" err="1" smtClean="0"/>
              <a:t>Keelveedhi</a:t>
            </a:r>
            <a:r>
              <a:rPr lang="en-US" sz="2000" dirty="0" smtClean="0"/>
              <a:t>, and T. </a:t>
            </a:r>
            <a:r>
              <a:rPr lang="en-US" sz="2000" dirty="0" err="1" smtClean="0"/>
              <a:t>Ristenpart</a:t>
            </a:r>
            <a:r>
              <a:rPr lang="en-US" sz="2000" dirty="0" smtClean="0"/>
              <a:t>] - ” Message-locked encryption and secure deduplication”.</a:t>
            </a:r>
          </a:p>
          <a:p>
            <a:pPr>
              <a:buNone/>
            </a:pPr>
            <a:r>
              <a:rPr lang="en-US" sz="2000" dirty="0" smtClean="0"/>
              <a:t>   The paper focuses on which will help to achieve a secured  symmetric encryption scheme in which the the key generation under which encryption and decryption are performed is itself derived from the message. MLE provides a way to achieve secure deduplication (space-efficient secure outsourced storage), a goal currently targeted by numerous cloud-storage providers. This  provide definitions both for privacy and for a form of integrity that this call tag consistency.  </a:t>
            </a:r>
          </a:p>
          <a:p>
            <a:pPr>
              <a:buNone/>
            </a:pPr>
            <a:endParaRPr lang="en-US" sz="2000" dirty="0" smtClean="0"/>
          </a:p>
          <a:p>
            <a:pPr>
              <a:buFont typeface="Wingdings" pitchFamily="2" charset="2"/>
              <a:buChar char="§"/>
            </a:pPr>
            <a:r>
              <a:rPr lang="en-IN" sz="2000" dirty="0" smtClean="0"/>
              <a:t>[4][</a:t>
            </a:r>
            <a:r>
              <a:rPr lang="en-US" sz="2000" dirty="0" err="1" smtClean="0"/>
              <a:t>Puzio</a:t>
            </a:r>
            <a:r>
              <a:rPr lang="en-US" sz="2000" dirty="0" smtClean="0"/>
              <a:t> et al]-” A Metadata Managers (MM) to the cloud storage system to store the metadata”.</a:t>
            </a:r>
          </a:p>
          <a:p>
            <a:pPr>
              <a:buNone/>
            </a:pPr>
            <a:r>
              <a:rPr lang="en-IN" sz="2000" dirty="0" smtClean="0"/>
              <a:t> </a:t>
            </a:r>
            <a:r>
              <a:rPr lang="en-US" sz="2000" dirty="0" smtClean="0"/>
              <a:t>  The paper focuses on semantically secure encryption schemes render various cost-effective storage    optimization techniques, such as data deduplication, ineffective. A novel idea that differentiates data according to their popularity. Based on this idea, designed an encryption scheme that guarantees semantic security for unpopular data and provides weaker security and better storage and bandwidth benefits for popular data</a:t>
            </a:r>
            <a:r>
              <a:rPr lang="en-IN" sz="2000" dirty="0" smtClean="0"/>
              <a:t> </a:t>
            </a:r>
            <a:r>
              <a:rPr lang="en-US" sz="2000" dirty="0" smtClean="0"/>
              <a:t>which can achieve block-level authorized deduplication and confidentiality at the same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Cloud is playing an important role in data management and other type of services which provides secured way of data handling and remote data accessing where users from any where can use cloud for data access. Where involvement of third-party auditors leads to data privacy leakage.</a:t>
            </a:r>
          </a:p>
          <a:p>
            <a:pPr>
              <a:buFont typeface="Arial" panose="020B0604020202020204" pitchFamily="34" charset="0"/>
              <a:buChar char="•"/>
            </a:pPr>
            <a:endParaRPr lang="en-IN" dirty="0" smtClean="0"/>
          </a:p>
          <a:p>
            <a:pPr>
              <a:buFont typeface="Arial" panose="020B0604020202020204" pitchFamily="34" charset="0"/>
              <a:buChar char="•"/>
            </a:pPr>
            <a:r>
              <a:rPr lang="en-IN" dirty="0" smtClean="0"/>
              <a:t>To achieve  a secure authorization and to avoid the problem of storing similar data multiple times which leads to shortage of storage space in the cloud. We proposed a technique called Deduplication scheme for cloud data based on Convergent Encryption. And also to protect the user data from attacks.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endParaRPr lang="en-IN" dirty="0"/>
          </a:p>
        </p:txBody>
      </p:sp>
      <p:graphicFrame>
        <p:nvGraphicFramePr>
          <p:cNvPr id="4" name="Content Placeholder 3"/>
          <p:cNvGraphicFramePr>
            <a:graphicFrameLocks noGrp="1"/>
          </p:cNvGraphicFramePr>
          <p:nvPr>
            <p:ph idx="1"/>
          </p:nvPr>
        </p:nvGraphicFramePr>
        <p:xfrm>
          <a:off x="200025" y="1110026"/>
          <a:ext cx="11779250" cy="4997023"/>
        </p:xfrm>
        <a:graphic>
          <a:graphicData uri="http://schemas.openxmlformats.org/drawingml/2006/table">
            <a:tbl>
              <a:tblPr firstRow="1" bandRow="1">
                <a:tableStyleId>{21E4AEA4-8DFA-4A89-87EB-49C32662AFE0}</a:tableStyleId>
              </a:tblPr>
              <a:tblGrid>
                <a:gridCol w="5889625"/>
                <a:gridCol w="5889625"/>
              </a:tblGrid>
              <a:tr h="545946">
                <a:tc>
                  <a:txBody>
                    <a:bodyPr/>
                    <a:lstStyle/>
                    <a:p>
                      <a:r>
                        <a:rPr lang="en-IN" dirty="0" smtClean="0"/>
                        <a:t>Weeks</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IN" dirty="0" smtClean="0"/>
                        <a:t>Tasks</a:t>
                      </a:r>
                      <a:endParaRPr lang="en-US" dirty="0"/>
                    </a:p>
                  </a:txBody>
                  <a:tcPr>
                    <a:lnL w="12700" cmpd="sng">
                      <a:noFill/>
                    </a:lnL>
                  </a:tcPr>
                </a:tc>
              </a:tr>
              <a:tr h="810569">
                <a:tc>
                  <a:txBody>
                    <a:bodyPr/>
                    <a:lstStyle/>
                    <a:p>
                      <a:r>
                        <a:rPr lang="en-IN" dirty="0" smtClean="0"/>
                        <a:t>Week</a:t>
                      </a:r>
                      <a:r>
                        <a:rPr lang="en-IN" baseline="0" dirty="0" smtClean="0"/>
                        <a:t> 1</a:t>
                      </a:r>
                      <a:endParaRPr lang="en-US" dirty="0"/>
                    </a:p>
                  </a:txBody>
                  <a:tcPr>
                    <a:lnT w="38100" cmpd="sng">
                      <a:noFill/>
                    </a:lnT>
                  </a:tcPr>
                </a:tc>
                <a:tc>
                  <a:txBody>
                    <a:bodyPr/>
                    <a:lstStyle/>
                    <a:p>
                      <a:r>
                        <a:rPr lang="en-IN" dirty="0" smtClean="0"/>
                        <a:t>Gathering the requirements</a:t>
                      </a:r>
                      <a:r>
                        <a:rPr lang="en-IN" baseline="0" dirty="0" smtClean="0"/>
                        <a:t> needed for the project. Downloading the required software’s and gaining knowledge regarding the development of project  in detail.</a:t>
                      </a:r>
                      <a:endParaRPr lang="en-US" dirty="0"/>
                    </a:p>
                  </a:txBody>
                  <a:tcPr/>
                </a:tc>
              </a:tr>
              <a:tr h="1053740">
                <a:tc>
                  <a:txBody>
                    <a:bodyPr/>
                    <a:lstStyle/>
                    <a:p>
                      <a:r>
                        <a:rPr lang="en-IN" dirty="0" smtClean="0"/>
                        <a:t>Week 2 </a:t>
                      </a:r>
                      <a:endParaRPr lang="en-US" dirty="0"/>
                    </a:p>
                  </a:txBody>
                  <a:tcPr/>
                </a:tc>
                <a:tc>
                  <a:txBody>
                    <a:bodyPr/>
                    <a:lstStyle/>
                    <a:p>
                      <a:r>
                        <a:rPr lang="en-IN" dirty="0" smtClean="0"/>
                        <a:t>Implementing the java</a:t>
                      </a:r>
                      <a:r>
                        <a:rPr lang="en-IN" baseline="0" dirty="0" smtClean="0"/>
                        <a:t> server pages  for developing the  interactive web pages. Researching and implementing metadata chunks.</a:t>
                      </a:r>
                      <a:endParaRPr lang="en-US" dirty="0"/>
                    </a:p>
                  </a:txBody>
                  <a:tcPr/>
                </a:tc>
              </a:tr>
              <a:tr h="1296911">
                <a:tc>
                  <a:txBody>
                    <a:bodyPr/>
                    <a:lstStyle/>
                    <a:p>
                      <a:r>
                        <a:rPr lang="en-IN" dirty="0" smtClean="0"/>
                        <a:t>Week 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baseline="0" dirty="0" smtClean="0"/>
                        <a:t>Creating a database for uploading and downloading the data files. </a:t>
                      </a:r>
                      <a:r>
                        <a:rPr lang="en-IN" dirty="0" smtClean="0"/>
                        <a:t> Implementing convergent encryption technique. </a:t>
                      </a:r>
                      <a:endParaRPr lang="en-US" dirty="0" smtClean="0"/>
                    </a:p>
                  </a:txBody>
                  <a:tcPr/>
                </a:tc>
              </a:tr>
              <a:tr h="567399">
                <a:tc>
                  <a:txBody>
                    <a:bodyPr/>
                    <a:lstStyle/>
                    <a:p>
                      <a:r>
                        <a:rPr lang="en-IN" dirty="0" smtClean="0"/>
                        <a:t>Week</a:t>
                      </a:r>
                      <a:r>
                        <a:rPr lang="en-IN" baseline="0" dirty="0" smtClean="0"/>
                        <a:t> 4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smtClean="0"/>
                        <a:t>Testing and producing the results and its documentation.</a:t>
                      </a:r>
                      <a:endParaRPr lang="en-US" dirty="0" smtClean="0"/>
                    </a:p>
                    <a:p>
                      <a:endParaRPr lang="en-US" dirty="0"/>
                    </a:p>
                  </a:txBody>
                  <a:tcPr/>
                </a:tc>
              </a:tr>
              <a:tr h="545946">
                <a:tc>
                  <a:txBody>
                    <a:bodyPr/>
                    <a:lstStyle/>
                    <a:p>
                      <a:r>
                        <a:rPr lang="en-IN" dirty="0" smtClean="0"/>
                        <a:t>Week 5</a:t>
                      </a:r>
                      <a:endParaRPr lang="en-US" dirty="0"/>
                    </a:p>
                  </a:txBody>
                  <a:tcPr/>
                </a:tc>
                <a:tc>
                  <a:txBody>
                    <a:bodyPr/>
                    <a:lstStyle/>
                    <a:p>
                      <a:r>
                        <a:rPr lang="en-IN" dirty="0" smtClean="0"/>
                        <a:t>Report generation and document submission.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a:xfrm>
            <a:off x="199505" y="973454"/>
            <a:ext cx="11779135" cy="5394960"/>
          </a:xfrm>
        </p:spPr>
        <p:txBody>
          <a:bodyPr/>
          <a:lstStyle/>
          <a:p>
            <a:pPr>
              <a:buFont typeface="Arial" panose="020B0604020202020204" pitchFamily="34" charset="0"/>
              <a:buChar char="•"/>
            </a:pPr>
            <a:r>
              <a:rPr lang="en-IN" dirty="0" smtClean="0">
                <a:sym typeface="+mn-ea"/>
              </a:rPr>
              <a:t>Operating System : Windows 10</a:t>
            </a:r>
          </a:p>
          <a:p>
            <a:pPr>
              <a:buFont typeface="Arial" panose="020B0604020202020204" pitchFamily="34" charset="0"/>
              <a:buChar char="•"/>
            </a:pPr>
            <a:r>
              <a:rPr lang="en-IN" dirty="0" smtClean="0">
                <a:sym typeface="+mn-ea"/>
              </a:rPr>
              <a:t>Processor : Intel I3(min)</a:t>
            </a:r>
            <a:endParaRPr lang="en-IN" dirty="0" smtClean="0"/>
          </a:p>
          <a:p>
            <a:pPr>
              <a:buFont typeface="Arial" panose="020B0604020202020204" pitchFamily="34" charset="0"/>
              <a:buChar char="•"/>
            </a:pPr>
            <a:r>
              <a:rPr lang="en-IN" dirty="0" smtClean="0"/>
              <a:t> RAM    :  4 GB (min)</a:t>
            </a:r>
          </a:p>
          <a:p>
            <a:pPr>
              <a:buFont typeface="Arial" panose="020B0604020202020204" pitchFamily="34" charset="0"/>
              <a:buChar char="•"/>
            </a:pPr>
            <a:r>
              <a:rPr lang="en-IN" dirty="0" smtClean="0"/>
              <a:t> Hard Disk  : 1 TB </a:t>
            </a:r>
          </a:p>
          <a:p>
            <a:pPr lvl="0">
              <a:buFont typeface="Arial" panose="020B0604020202020204" pitchFamily="34" charset="0"/>
              <a:buChar char="•"/>
            </a:pPr>
            <a:r>
              <a:rPr lang="en-IN" dirty="0" smtClean="0"/>
              <a:t> Coding Language : </a:t>
            </a:r>
            <a:r>
              <a:rPr lang="en-US" dirty="0" smtClean="0"/>
              <a:t>Java(</a:t>
            </a:r>
            <a:r>
              <a:rPr lang="en-US" dirty="0" err="1" smtClean="0"/>
              <a:t>JSP,Servlet</a:t>
            </a:r>
            <a:r>
              <a:rPr lang="en-US" dirty="0" smtClean="0"/>
              <a:t>)</a:t>
            </a:r>
          </a:p>
          <a:p>
            <a:pPr lvl="0">
              <a:buFont typeface="Arial" panose="020B0604020202020204" pitchFamily="34" charset="0"/>
              <a:buChar char="•"/>
            </a:pPr>
            <a:r>
              <a:rPr lang="en-US" dirty="0" smtClean="0"/>
              <a:t>Tool   :  Java </a:t>
            </a:r>
            <a:r>
              <a:rPr lang="en-US" dirty="0" err="1" smtClean="0"/>
              <a:t>jdk</a:t>
            </a:r>
            <a:r>
              <a:rPr lang="en-US" dirty="0" smtClean="0"/>
              <a:t>, </a:t>
            </a:r>
            <a:r>
              <a:rPr lang="en-US" dirty="0" err="1" smtClean="0"/>
              <a:t>NetBeans</a:t>
            </a:r>
            <a:r>
              <a:rPr lang="en-US" dirty="0" smtClean="0"/>
              <a:t> IDE</a:t>
            </a:r>
            <a:endParaRPr lang="en-IN" dirty="0" smtClean="0"/>
          </a:p>
          <a:p>
            <a:pPr>
              <a:buFont typeface="Arial" panose="020B0604020202020204" pitchFamily="34" charset="0"/>
              <a:buChar char="•"/>
            </a:pPr>
            <a:r>
              <a:rPr lang="en-IN" dirty="0" smtClean="0"/>
              <a:t> Front End	: Java</a:t>
            </a:r>
          </a:p>
          <a:p>
            <a:pPr>
              <a:buFont typeface="Arial" panose="020B0604020202020204" pitchFamily="34" charset="0"/>
              <a:buChar char="•"/>
            </a:pPr>
            <a:r>
              <a:rPr lang="en-IN" dirty="0" smtClean="0"/>
              <a:t> Back End	: MySQL</a:t>
            </a:r>
          </a:p>
          <a:p>
            <a:pPr>
              <a:buNone/>
            </a:pPr>
            <a:endParaRPr lang="en-IN" dirty="0" smtClean="0"/>
          </a:p>
          <a:p>
            <a:pPr marL="0" indent="0">
              <a:buFont typeface="Arial" panose="020B0604020202020204" pitchFamily="34" charset="0"/>
              <a:buNone/>
            </a:pPr>
            <a:endParaRPr lang="en-IN" dirty="0" smtClean="0"/>
          </a:p>
          <a:p>
            <a:pPr>
              <a:buNone/>
            </a:pP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dirty="0" smtClean="0"/>
              <a:t>In the proposed system, the data will be encrypted by using Convergent Encryption technique. </a:t>
            </a:r>
            <a:r>
              <a:rPr lang="en-US" dirty="0" smtClean="0"/>
              <a:t>Our system model includes three modules including Data User, End User, Cloud Server.</a:t>
            </a:r>
          </a:p>
          <a:p>
            <a:pPr>
              <a:buNone/>
            </a:pPr>
            <a:endParaRPr lang="en-US" dirty="0" smtClean="0"/>
          </a:p>
          <a:p>
            <a:pPr>
              <a:buFont typeface="Arial" panose="020B0604020202020204" pitchFamily="34" charset="0"/>
              <a:buChar char="•"/>
            </a:pPr>
            <a:r>
              <a:rPr lang="en-US" dirty="0" smtClean="0"/>
              <a:t>The data user uploads their data into the cloud server. For the security purpose the data user encrypts the data file blocks and then store in the cloud. They can check the duplication of the file blocks over corresponding cloud server. The Data user can have capable of manipulating the encrypted data file blocks and the data user can check the cloud data as well as the duplication of the specific file blocks and also he can create remote user with respect to registered cloud servers. The data user also checks data integrity proof on which the block is modified by the attacker.</a:t>
            </a:r>
          </a:p>
          <a:p>
            <a:pP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cloud server manages the cloud to provide data storage service. Data user encrypt their data files blocks and store them in the cloud for sharing with remote user. To access the shared data file’s blocks, data consumers download encrypted data file’s blocks of their interest from the cloud and then decrypt them.</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The end user module, remote user logs in by using his user name and password. After he will request for secrete key of required file blocks from cloud servers, and get the secrete key. After getting secrete key he is trying to download file’s blocks by entering file’s blocks name and secrete key from cloud server.</a:t>
            </a:r>
          </a:p>
          <a:p>
            <a:pPr>
              <a:buFont typeface="Arial" panose="020B0604020202020204" pitchFamily="34" charset="0"/>
              <a:buChar char="•"/>
            </a:pPr>
            <a:endParaRPr lang="en-I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Model</a:t>
            </a:r>
            <a:endParaRPr lang="en-US" dirty="0"/>
          </a:p>
        </p:txBody>
      </p:sp>
      <p:pic>
        <p:nvPicPr>
          <p:cNvPr id="5" name="Content Placeholder 4" descr="enduser"/>
          <p:cNvPicPr>
            <a:picLocks noGrp="1" noChangeAspect="1"/>
          </p:cNvPicPr>
          <p:nvPr>
            <p:ph idx="1"/>
          </p:nvPr>
        </p:nvPicPr>
        <p:blipFill>
          <a:blip r:embed="rId2"/>
          <a:stretch>
            <a:fillRect/>
          </a:stretch>
        </p:blipFill>
        <p:spPr>
          <a:xfrm>
            <a:off x="9818461" y="2204629"/>
            <a:ext cx="1771015" cy="1771015"/>
          </a:xfrm>
          <a:prstGeom prst="rect">
            <a:avLst/>
          </a:prstGeom>
        </p:spPr>
      </p:pic>
      <p:pic>
        <p:nvPicPr>
          <p:cNvPr id="6" name="Picture 5" descr="owner"/>
          <p:cNvPicPr>
            <a:picLocks noChangeAspect="1"/>
          </p:cNvPicPr>
          <p:nvPr/>
        </p:nvPicPr>
        <p:blipFill>
          <a:blip r:embed="rId3"/>
          <a:stretch>
            <a:fillRect/>
          </a:stretch>
        </p:blipFill>
        <p:spPr>
          <a:xfrm>
            <a:off x="680538" y="2449195"/>
            <a:ext cx="1428750" cy="1428750"/>
          </a:xfrm>
          <a:prstGeom prst="rect">
            <a:avLst/>
          </a:prstGeom>
        </p:spPr>
      </p:pic>
      <p:pic>
        <p:nvPicPr>
          <p:cNvPr id="7" name="Picture 6" descr="cloud"/>
          <p:cNvPicPr>
            <a:picLocks noChangeAspect="1"/>
          </p:cNvPicPr>
          <p:nvPr/>
        </p:nvPicPr>
        <p:blipFill>
          <a:blip r:embed="rId4"/>
          <a:stretch>
            <a:fillRect/>
          </a:stretch>
        </p:blipFill>
        <p:spPr>
          <a:xfrm>
            <a:off x="5071473" y="2386239"/>
            <a:ext cx="2279650" cy="1888490"/>
          </a:xfrm>
          <a:prstGeom prst="rect">
            <a:avLst/>
          </a:prstGeom>
        </p:spPr>
      </p:pic>
      <p:sp>
        <p:nvSpPr>
          <p:cNvPr id="15" name="Text Box 14"/>
          <p:cNvSpPr txBox="1"/>
          <p:nvPr/>
        </p:nvSpPr>
        <p:spPr>
          <a:xfrm>
            <a:off x="2500902" y="2280104"/>
            <a:ext cx="2480310" cy="645160"/>
          </a:xfrm>
          <a:prstGeom prst="rect">
            <a:avLst/>
          </a:prstGeom>
          <a:noFill/>
        </p:spPr>
        <p:txBody>
          <a:bodyPr wrap="square" rtlCol="0">
            <a:spAutoFit/>
          </a:bodyPr>
          <a:lstStyle/>
          <a:p>
            <a:r>
              <a:rPr lang="en-IN" altLang="en-US"/>
              <a:t>1. </a:t>
            </a:r>
            <a:r>
              <a:rPr lang="en-US"/>
              <a:t>Upload </a:t>
            </a:r>
            <a:r>
              <a:rPr lang="en-IN" altLang="en-US"/>
              <a:t>Files (checks for duplicate files)</a:t>
            </a:r>
          </a:p>
        </p:txBody>
      </p:sp>
      <p:sp>
        <p:nvSpPr>
          <p:cNvPr id="17" name="Text Box 16"/>
          <p:cNvSpPr txBox="1"/>
          <p:nvPr/>
        </p:nvSpPr>
        <p:spPr>
          <a:xfrm>
            <a:off x="2897324" y="3490323"/>
            <a:ext cx="1679575" cy="368300"/>
          </a:xfrm>
          <a:prstGeom prst="rect">
            <a:avLst/>
          </a:prstGeom>
          <a:noFill/>
        </p:spPr>
        <p:txBody>
          <a:bodyPr wrap="square" rtlCol="0">
            <a:spAutoFit/>
          </a:bodyPr>
          <a:lstStyle/>
          <a:p>
            <a:r>
              <a:rPr lang="en-IN" altLang="en-US" dirty="0">
                <a:sym typeface="+mn-ea"/>
              </a:rPr>
              <a:t>2. </a:t>
            </a:r>
            <a:r>
              <a:rPr lang="en-US" dirty="0">
                <a:sym typeface="+mn-ea"/>
              </a:rPr>
              <a:t>Return result</a:t>
            </a:r>
            <a:endParaRPr lang="en-US" dirty="0"/>
          </a:p>
        </p:txBody>
      </p:sp>
      <p:sp>
        <p:nvSpPr>
          <p:cNvPr id="21" name="Text Box 20"/>
          <p:cNvSpPr txBox="1"/>
          <p:nvPr/>
        </p:nvSpPr>
        <p:spPr>
          <a:xfrm>
            <a:off x="7612380" y="2567940"/>
            <a:ext cx="1880870" cy="368300"/>
          </a:xfrm>
          <a:prstGeom prst="rect">
            <a:avLst/>
          </a:prstGeom>
          <a:noFill/>
        </p:spPr>
        <p:txBody>
          <a:bodyPr wrap="square" rtlCol="0">
            <a:spAutoFit/>
          </a:bodyPr>
          <a:lstStyle/>
          <a:p>
            <a:r>
              <a:rPr lang="en-IN" altLang="en-US"/>
              <a:t>3. </a:t>
            </a:r>
            <a:r>
              <a:rPr lang="en-US"/>
              <a:t>Request </a:t>
            </a:r>
            <a:r>
              <a:rPr lang="en-IN" altLang="en-US"/>
              <a:t>Files</a:t>
            </a:r>
          </a:p>
        </p:txBody>
      </p:sp>
      <p:sp>
        <p:nvSpPr>
          <p:cNvPr id="22" name="Text Box 21"/>
          <p:cNvSpPr txBox="1"/>
          <p:nvPr/>
        </p:nvSpPr>
        <p:spPr>
          <a:xfrm>
            <a:off x="7612380" y="3284855"/>
            <a:ext cx="2037715" cy="368300"/>
          </a:xfrm>
          <a:prstGeom prst="rect">
            <a:avLst/>
          </a:prstGeom>
          <a:noFill/>
        </p:spPr>
        <p:txBody>
          <a:bodyPr wrap="square" rtlCol="0">
            <a:spAutoFit/>
          </a:bodyPr>
          <a:lstStyle/>
          <a:p>
            <a:r>
              <a:rPr lang="en-IN" altLang="en-US"/>
              <a:t>4.</a:t>
            </a:r>
            <a:r>
              <a:rPr lang="en-US"/>
              <a:t>Provides </a:t>
            </a:r>
            <a:r>
              <a:rPr lang="en-IN" altLang="en-US"/>
              <a:t>Files</a:t>
            </a:r>
          </a:p>
        </p:txBody>
      </p:sp>
      <p:cxnSp>
        <p:nvCxnSpPr>
          <p:cNvPr id="23" name="Straight Arrow Connector 22"/>
          <p:cNvCxnSpPr/>
          <p:nvPr/>
        </p:nvCxnSpPr>
        <p:spPr>
          <a:xfrm flipV="1">
            <a:off x="2499088" y="3042920"/>
            <a:ext cx="2503170" cy="152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flipV="1">
            <a:off x="2378709" y="3291478"/>
            <a:ext cx="2558415" cy="76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7212965" y="3157220"/>
            <a:ext cx="2456815" cy="15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7228205" y="2967355"/>
            <a:ext cx="2441575" cy="15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Text Box 28"/>
          <p:cNvSpPr txBox="1"/>
          <p:nvPr/>
        </p:nvSpPr>
        <p:spPr>
          <a:xfrm>
            <a:off x="5716270" y="4392295"/>
            <a:ext cx="1511935" cy="368300"/>
          </a:xfrm>
          <a:prstGeom prst="rect">
            <a:avLst/>
          </a:prstGeom>
          <a:noFill/>
        </p:spPr>
        <p:txBody>
          <a:bodyPr wrap="square" rtlCol="0">
            <a:spAutoFit/>
          </a:bodyPr>
          <a:lstStyle/>
          <a:p>
            <a:r>
              <a:rPr lang="en-US"/>
              <a:t>C</a:t>
            </a:r>
            <a:r>
              <a:rPr lang="en-IN" altLang="en-US"/>
              <a:t>loud Server</a:t>
            </a:r>
          </a:p>
        </p:txBody>
      </p:sp>
      <p:sp>
        <p:nvSpPr>
          <p:cNvPr id="30" name="Text Box 29"/>
          <p:cNvSpPr txBox="1"/>
          <p:nvPr/>
        </p:nvSpPr>
        <p:spPr>
          <a:xfrm>
            <a:off x="9976485" y="4164330"/>
            <a:ext cx="1855470" cy="368300"/>
          </a:xfrm>
          <a:prstGeom prst="rect">
            <a:avLst/>
          </a:prstGeom>
          <a:noFill/>
        </p:spPr>
        <p:txBody>
          <a:bodyPr wrap="square" rtlCol="0">
            <a:spAutoFit/>
          </a:bodyPr>
          <a:lstStyle/>
          <a:p>
            <a:r>
              <a:rPr lang="en-US"/>
              <a:t>End </a:t>
            </a:r>
            <a:r>
              <a:rPr lang="en-IN" altLang="en-US"/>
              <a:t>U</a:t>
            </a:r>
            <a:r>
              <a:rPr lang="en-US"/>
              <a:t>ser</a:t>
            </a:r>
          </a:p>
        </p:txBody>
      </p:sp>
      <p:sp>
        <p:nvSpPr>
          <p:cNvPr id="31" name="Text Box 30"/>
          <p:cNvSpPr txBox="1"/>
          <p:nvPr/>
        </p:nvSpPr>
        <p:spPr>
          <a:xfrm>
            <a:off x="745492" y="4031071"/>
            <a:ext cx="1506764" cy="368300"/>
          </a:xfrm>
          <a:prstGeom prst="rect">
            <a:avLst/>
          </a:prstGeom>
          <a:noFill/>
        </p:spPr>
        <p:txBody>
          <a:bodyPr wrap="square" rtlCol="0">
            <a:spAutoFit/>
          </a:bodyPr>
          <a:lstStyle/>
          <a:p>
            <a:r>
              <a:rPr lang="en-US" dirty="0"/>
              <a:t>Data </a:t>
            </a:r>
            <a:r>
              <a:rPr lang="en-IN" dirty="0" smtClean="0"/>
              <a:t>User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Data Flow Diagram</a:t>
            </a:r>
            <a:endParaRPr lang="en-IN" altLang="en-US" dirty="0"/>
          </a:p>
        </p:txBody>
      </p:sp>
      <p:pic>
        <p:nvPicPr>
          <p:cNvPr id="7" name="Content Placeholder 6" descr="Screenshot (204).png"/>
          <p:cNvPicPr>
            <a:picLocks noGrp="1" noChangeAspect="1"/>
          </p:cNvPicPr>
          <p:nvPr>
            <p:ph idx="1"/>
          </p:nvPr>
        </p:nvPicPr>
        <p:blipFill>
          <a:blip r:embed="rId2"/>
          <a:stretch>
            <a:fillRect/>
          </a:stretch>
        </p:blipFill>
        <p:spPr>
          <a:xfrm>
            <a:off x="992778" y="1218046"/>
            <a:ext cx="9980022" cy="515374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US" dirty="0"/>
          </a:p>
        </p:txBody>
      </p:sp>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http://schemas.openxmlformats.org/wordprocessingml/2006/main" xmlns:w14="http://schemas.microsoft.com/office/word/2010/wordml" xmlns:w10="urn:schemas-microsoft-com:office:word" xmlns:w15="http://schemas.microsoft.com/office/word/2012/wordml" xmlns:wpg="http://schemas.microsoft.com/office/word/2010/wordprocessingGroup" xmlns:wpi="http://schemas.microsoft.com/office/word/2010/wordprocessingInk" xmlns:wps="http://schemas.microsoft.com/office/word/2010/wordprocessingShape" xmlns:wpsCustomData="http://www.wps.cn/officeDocument/2013/wpsCustomData"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452640" y="1381133"/>
            <a:ext cx="4252329" cy="4748734"/>
          </a:xfrm>
          <a:prstGeom prst="rect">
            <a:avLst/>
          </a:prstGeom>
          <a:noFill/>
          <a:ln>
            <a:noFill/>
          </a:ln>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http://schemas.openxmlformats.org/wordprocessingml/2006/main" xmlns:w14="http://schemas.microsoft.com/office/word/2010/wordml" xmlns:w10="urn:schemas-microsoft-com:office:word" xmlns:w15="http://schemas.microsoft.com/office/word/2012/wordml" xmlns:wpg="http://schemas.microsoft.com/office/word/2010/wordprocessingGroup" xmlns:wpi="http://schemas.microsoft.com/office/word/2010/wordprocessingInk" xmlns:wps="http://schemas.microsoft.com/office/word/2010/wordprocessingShape" xmlns:wpsCustomData="http://www.wps.cn/officeDocument/2013/wpsCustomData"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4840817" y="1399822"/>
            <a:ext cx="3390900" cy="4684889"/>
          </a:xfrm>
          <a:prstGeom prst="rect">
            <a:avLst/>
          </a:prstGeom>
          <a:noFill/>
          <a:ln>
            <a:noFill/>
          </a:ln>
        </p:spPr>
      </p:pic>
      <p:pic>
        <p:nvPicPr>
          <p:cNvPr id="6" name="Picture 5"/>
          <p:cNvPicPr/>
          <p:nvPr/>
        </p:nvPicPr>
        <p:blipFill>
          <a:blip r:embed="rId4"/>
          <a:stretch>
            <a:fillRect/>
          </a:stretch>
        </p:blipFill>
        <p:spPr>
          <a:xfrm>
            <a:off x="8805333" y="1151467"/>
            <a:ext cx="2916238" cy="47074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0 Remarks</a:t>
            </a:r>
            <a:endParaRPr lang="en-IN" dirty="0"/>
          </a:p>
        </p:txBody>
      </p:sp>
      <p:sp>
        <p:nvSpPr>
          <p:cNvPr id="3" name="Content Placeholder 2"/>
          <p:cNvSpPr>
            <a:spLocks noGrp="1"/>
          </p:cNvSpPr>
          <p:nvPr>
            <p:ph idx="1"/>
          </p:nvPr>
        </p:nvSpPr>
        <p:spPr>
          <a:xfrm>
            <a:off x="635" y="947420"/>
            <a:ext cx="12082145" cy="5630545"/>
          </a:xfrm>
        </p:spPr>
        <p:txBody>
          <a:bodyPr>
            <a:noAutofit/>
          </a:bodyPr>
          <a:lstStyle/>
          <a:p>
            <a:pPr algn="just">
              <a:buFont typeface="Wingdings" panose="05000000000000000000" charset="0"/>
              <a:buChar char="§"/>
            </a:pPr>
            <a:r>
              <a:rPr lang="en-US" altLang="en-IN" sz="2800" dirty="0" smtClean="0">
                <a:solidFill>
                  <a:schemeClr val="tx1"/>
                </a:solidFill>
                <a:uFillTx/>
              </a:rPr>
              <a:t>What is Convergent Encryption?</a:t>
            </a:r>
            <a:endParaRPr lang="en-US" altLang="en-IN" sz="2800" dirty="0">
              <a:solidFill>
                <a:schemeClr val="tx1"/>
              </a:solidFill>
              <a:uFillTx/>
            </a:endParaRPr>
          </a:p>
          <a:p>
            <a:pPr lvl="2" algn="just">
              <a:buFont typeface="Wingdings" panose="05000000000000000000" charset="0"/>
              <a:buChar char="q"/>
            </a:pPr>
            <a:r>
              <a:rPr lang="en-IN" altLang="en-IN" sz="2800" dirty="0" smtClean="0">
                <a:solidFill>
                  <a:schemeClr val="tx1"/>
                </a:solidFill>
                <a:uFillTx/>
              </a:rPr>
              <a:t>Convergent Encryption is nothing but it converts the same plaintext into same </a:t>
            </a:r>
            <a:r>
              <a:rPr lang="en-IN" altLang="en-IN" sz="2800" dirty="0" err="1" smtClean="0">
                <a:solidFill>
                  <a:schemeClr val="tx1"/>
                </a:solidFill>
                <a:uFillTx/>
              </a:rPr>
              <a:t>ciphertext</a:t>
            </a:r>
            <a:r>
              <a:rPr lang="en-IN" altLang="en-IN" sz="2800" dirty="0" smtClean="0">
                <a:solidFill>
                  <a:schemeClr val="tx1"/>
                </a:solidFill>
                <a:uFillTx/>
              </a:rPr>
              <a:t>.</a:t>
            </a:r>
            <a:endParaRPr lang="en-US" altLang="en-IN" sz="2800" dirty="0">
              <a:solidFill>
                <a:schemeClr val="tx1"/>
              </a:solidFill>
              <a:uFillTx/>
            </a:endParaRPr>
          </a:p>
          <a:p>
            <a:pPr marL="914400" lvl="2" indent="0" algn="just">
              <a:buFont typeface="Wingdings" panose="05000000000000000000" charset="0"/>
              <a:buNone/>
            </a:pPr>
            <a:endParaRPr lang="en-IN" altLang="en-IN" sz="2800" dirty="0" smtClean="0">
              <a:solidFill>
                <a:schemeClr val="tx1"/>
              </a:solidFill>
              <a:uFillTx/>
            </a:endParaRPr>
          </a:p>
          <a:p>
            <a:pPr marL="914400" lvl="2" indent="0" algn="just">
              <a:buFont typeface="Wingdings" panose="05000000000000000000" charset="0"/>
              <a:buNone/>
            </a:pPr>
            <a:endParaRPr lang="en-IN" altLang="en-IN" sz="2800" dirty="0" smtClean="0"/>
          </a:p>
          <a:p>
            <a:pPr marL="914400" lvl="2" indent="0" algn="just">
              <a:buFont typeface="Wingdings" panose="05000000000000000000" charset="0"/>
              <a:buNone/>
            </a:pPr>
            <a:endParaRPr lang="en-US" altLang="en-IN" sz="2800" dirty="0">
              <a:solidFill>
                <a:schemeClr val="tx1"/>
              </a:solidFill>
              <a:uFillTx/>
            </a:endParaRPr>
          </a:p>
          <a:p>
            <a:pPr lvl="0" algn="just">
              <a:buFont typeface="Wingdings" panose="05000000000000000000" charset="0"/>
              <a:buChar char="§"/>
            </a:pPr>
            <a:r>
              <a:rPr lang="en-US" altLang="en-IN" sz="2800" dirty="0">
                <a:solidFill>
                  <a:schemeClr val="tx1"/>
                </a:solidFill>
                <a:uFillTx/>
              </a:rPr>
              <a:t>How you find that the given data was a duplicate data ?</a:t>
            </a:r>
          </a:p>
          <a:p>
            <a:pPr lvl="2" algn="just">
              <a:buFont typeface="Wingdings" panose="05000000000000000000" charset="0"/>
              <a:buChar char="q"/>
            </a:pPr>
            <a:r>
              <a:rPr lang="en-US" altLang="en-IN" sz="2800" dirty="0">
                <a:solidFill>
                  <a:schemeClr val="tx1"/>
                </a:solidFill>
                <a:uFillTx/>
              </a:rPr>
              <a:t> By using  Convergen</a:t>
            </a:r>
            <a:r>
              <a:rPr lang="en-IN" altLang="en-US" sz="2800" dirty="0">
                <a:solidFill>
                  <a:schemeClr val="tx1"/>
                </a:solidFill>
                <a:uFillTx/>
              </a:rPr>
              <a:t>t</a:t>
            </a:r>
            <a:r>
              <a:rPr lang="en-US" altLang="en-IN" sz="2800" dirty="0">
                <a:solidFill>
                  <a:schemeClr val="tx1"/>
                </a:solidFill>
                <a:uFillTx/>
              </a:rPr>
              <a:t> Encryption (CE) we will be finding the duplicate data provided by </a:t>
            </a:r>
            <a:r>
              <a:rPr lang="en-US" altLang="en-IN" sz="2800" dirty="0" smtClean="0">
                <a:solidFill>
                  <a:schemeClr val="tx1"/>
                </a:solidFill>
                <a:uFillTx/>
              </a:rPr>
              <a:t>the </a:t>
            </a:r>
            <a:r>
              <a:rPr lang="en-US" altLang="en-IN" sz="2800" dirty="0">
                <a:solidFill>
                  <a:schemeClr val="tx1"/>
                </a:solidFill>
                <a:uFillTx/>
              </a:rPr>
              <a:t>user.</a:t>
            </a:r>
          </a:p>
          <a:p>
            <a:pPr marL="914400" lvl="2" indent="0" algn="just">
              <a:buFont typeface="Wingdings" panose="05000000000000000000" charset="0"/>
              <a:buNone/>
            </a:pPr>
            <a:endParaRPr lang="en-US" altLang="en-IN" sz="2800" dirty="0">
              <a:solidFill>
                <a:schemeClr val="tx1"/>
              </a:solidFill>
              <a:uFillTx/>
            </a:endParaRPr>
          </a:p>
          <a:p>
            <a:pPr marL="0" lvl="0" indent="0" algn="just">
              <a:buFont typeface="Wingdings" panose="05000000000000000000" charset="0"/>
              <a:buNone/>
            </a:pPr>
            <a:endParaRPr lang="en-US" altLang="en-IN" sz="2800" dirty="0">
              <a:solidFill>
                <a:schemeClr val="tx1"/>
              </a:solidFill>
              <a:uFillTx/>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Implementation</a:t>
            </a:r>
            <a:endParaRPr lang="en-IN" altLang="en-US" dirty="0"/>
          </a:p>
        </p:txBody>
      </p:sp>
      <p:sp>
        <p:nvSpPr>
          <p:cNvPr id="3" name="Content Placeholder 2"/>
          <p:cNvSpPr>
            <a:spLocks noGrp="1"/>
          </p:cNvSpPr>
          <p:nvPr>
            <p:ph idx="1"/>
          </p:nvPr>
        </p:nvSpPr>
        <p:spPr/>
        <p:txBody>
          <a:bodyPr>
            <a:normAutofit/>
          </a:bodyPr>
          <a:lstStyle/>
          <a:p>
            <a:pPr>
              <a:buFont typeface="Wingdings" panose="05000000000000000000" charset="0"/>
              <a:buChar char="v"/>
            </a:pPr>
            <a:r>
              <a:rPr lang="en-IN" sz="3200" dirty="0" smtClean="0"/>
              <a:t>Fields for registering  the user:</a:t>
            </a:r>
          </a:p>
          <a:p>
            <a:pPr>
              <a:buFont typeface="Arial" panose="020B0604020202020204" pitchFamily="34" charset="0"/>
              <a:buChar char="•"/>
            </a:pPr>
            <a:r>
              <a:rPr lang="en-IN" dirty="0" smtClean="0"/>
              <a:t>The following are the fields that are required for registering,</a:t>
            </a:r>
          </a:p>
          <a:p>
            <a:pPr>
              <a:buFont typeface="Arial" panose="020B0604020202020204" pitchFamily="34" charset="0"/>
              <a:buChar char="•"/>
            </a:pPr>
            <a:r>
              <a:rPr lang="en-IN" dirty="0" smtClean="0"/>
              <a:t>User Name</a:t>
            </a:r>
          </a:p>
          <a:p>
            <a:pPr>
              <a:buFont typeface="Arial" panose="020B0604020202020204" pitchFamily="34" charset="0"/>
              <a:buChar char="•"/>
            </a:pPr>
            <a:r>
              <a:rPr lang="en-IN" dirty="0" smtClean="0"/>
              <a:t>User id and password</a:t>
            </a:r>
          </a:p>
          <a:p>
            <a:pPr>
              <a:buFont typeface="Arial" panose="020B0604020202020204" pitchFamily="34" charset="0"/>
              <a:buChar char="•"/>
            </a:pPr>
            <a:r>
              <a:rPr lang="en-IN" dirty="0" smtClean="0"/>
              <a:t>Mobile No</a:t>
            </a:r>
          </a:p>
          <a:p>
            <a:pPr>
              <a:buFont typeface="Arial" panose="020B0604020202020204" pitchFamily="34" charset="0"/>
              <a:buChar char="•"/>
            </a:pPr>
            <a:r>
              <a:rPr lang="en-IN" dirty="0" smtClean="0"/>
              <a:t>Address</a:t>
            </a:r>
          </a:p>
          <a:p>
            <a:pPr>
              <a:buFont typeface="Arial" panose="020B0604020202020204" pitchFamily="34" charset="0"/>
              <a:buChar char="•"/>
            </a:pPr>
            <a:r>
              <a:rPr lang="en-IN" dirty="0" smtClean="0"/>
              <a:t>Gender</a:t>
            </a:r>
          </a:p>
          <a:p>
            <a:pPr>
              <a:buFont typeface="Arial" panose="020B0604020202020204" pitchFamily="34" charset="0"/>
              <a:buChar char="•"/>
            </a:pPr>
            <a:r>
              <a:rPr lang="en-IN" dirty="0" smtClean="0"/>
              <a:t>Pincode</a:t>
            </a:r>
          </a:p>
          <a:p>
            <a:pPr>
              <a:buFont typeface="Arial" panose="020B0604020202020204" pitchFamily="34" charset="0"/>
              <a:buChar char="•"/>
            </a:pPr>
            <a:r>
              <a:rPr lang="en-IN" dirty="0" smtClean="0"/>
              <a:t>Location</a:t>
            </a:r>
          </a:p>
          <a:p>
            <a:pPr>
              <a:buFont typeface="Arial" panose="020B0604020202020204" pitchFamily="34" charset="0"/>
              <a:buChar char="•"/>
            </a:pPr>
            <a:r>
              <a:rPr lang="en-IN" dirty="0" smtClean="0"/>
              <a:t>Profile Picture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Fields to login :</a:t>
            </a:r>
          </a:p>
          <a:p>
            <a:pPr>
              <a:buFont typeface="Arial" panose="020B0604020202020204" pitchFamily="34" charset="0"/>
              <a:buChar char="•"/>
            </a:pPr>
            <a:r>
              <a:rPr lang="en-IN" sz="2400" dirty="0" smtClean="0"/>
              <a:t>In order the login the user and data owner need to enter the following </a:t>
            </a:r>
            <a:r>
              <a:rPr lang="en-IN" sz="2400" dirty="0" err="1" smtClean="0"/>
              <a:t>crendentials</a:t>
            </a:r>
            <a:endParaRPr lang="en-IN" sz="2400" dirty="0" smtClean="0"/>
          </a:p>
          <a:p>
            <a:pPr lvl="1">
              <a:buFont typeface="Courier New" panose="02070309020205020404" pitchFamily="49" charset="0"/>
              <a:buChar char="o"/>
            </a:pPr>
            <a:r>
              <a:rPr lang="en-IN" dirty="0" smtClean="0"/>
              <a:t>User id and</a:t>
            </a:r>
          </a:p>
          <a:p>
            <a:pPr lvl="1">
              <a:buFont typeface="Courier New" panose="02070309020205020404" pitchFamily="49" charset="0"/>
              <a:buChar char="o"/>
            </a:pPr>
            <a:r>
              <a:rPr lang="en-IN" dirty="0" smtClean="0"/>
              <a:t>Password</a:t>
            </a:r>
          </a:p>
          <a:p>
            <a:pPr>
              <a:buFont typeface="Arial" panose="020B0604020202020204" pitchFamily="34" charset="0"/>
              <a:buChar char="•"/>
            </a:pPr>
            <a:r>
              <a:rPr lang="en-IN" sz="2400" dirty="0" smtClean="0"/>
              <a:t>Then Java server page code is used for connecting the </a:t>
            </a:r>
            <a:r>
              <a:rPr lang="en-IN" sz="2400" dirty="0" err="1" smtClean="0"/>
              <a:t>jsp</a:t>
            </a:r>
            <a:r>
              <a:rPr lang="en-IN" sz="2400" dirty="0" smtClean="0"/>
              <a:t> files to </a:t>
            </a:r>
            <a:r>
              <a:rPr lang="en-IN" sz="2400" dirty="0" err="1" smtClean="0"/>
              <a:t>Mysql</a:t>
            </a:r>
            <a:r>
              <a:rPr lang="en-IN" sz="2400" dirty="0" smtClean="0"/>
              <a:t> database.</a:t>
            </a:r>
          </a:p>
          <a:p>
            <a:pPr>
              <a:buNone/>
            </a:pPr>
            <a:endParaRPr lang="en-US" dirty="0"/>
          </a:p>
        </p:txBody>
      </p:sp>
      <p:pic>
        <p:nvPicPr>
          <p:cNvPr id="5" name="Picture 4" descr="Screenshot (206).png"/>
          <p:cNvPicPr>
            <a:picLocks noChangeAspect="1"/>
          </p:cNvPicPr>
          <p:nvPr/>
        </p:nvPicPr>
        <p:blipFill>
          <a:blip r:embed="rId2"/>
          <a:stretch>
            <a:fillRect/>
          </a:stretch>
        </p:blipFill>
        <p:spPr>
          <a:xfrm>
            <a:off x="509452" y="3278778"/>
            <a:ext cx="10645030" cy="323958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smtClean="0"/>
              <a:t>The files uploaded by the data user will split into metadata chunks and this encrypted data files will be checked for deduplication process by the cloud server. If duplicate data files are found a message, will be shown to the data user to upload another files otherwise cloud server stores the copy of  the file. Likewise an end user who has authentication, can request a file to the cloud server. Upon acceptance of the cloud server an end user can get a key and decrypt to view and download a file from the cloud server. </a:t>
            </a:r>
          </a:p>
          <a:p>
            <a:r>
              <a:rPr lang="en-IN" dirty="0" smtClean="0"/>
              <a:t>To run the project install </a:t>
            </a:r>
            <a:r>
              <a:rPr lang="en-IN" dirty="0" err="1" smtClean="0"/>
              <a:t>netbeans</a:t>
            </a:r>
            <a:r>
              <a:rPr lang="en-IN" dirty="0" smtClean="0"/>
              <a:t> </a:t>
            </a:r>
            <a:r>
              <a:rPr lang="en-IN" dirty="0" err="1" smtClean="0"/>
              <a:t>ide</a:t>
            </a:r>
            <a:r>
              <a:rPr lang="en-IN" dirty="0" smtClean="0"/>
              <a:t> and </a:t>
            </a:r>
            <a:r>
              <a:rPr lang="en-IN" dirty="0" err="1" smtClean="0"/>
              <a:t>mysql</a:t>
            </a:r>
            <a:r>
              <a:rPr lang="en-IN" dirty="0" smtClean="0"/>
              <a:t> database</a:t>
            </a:r>
            <a:r>
              <a:rPr lang="en-IN" dirty="0" smtClean="0"/>
              <a:t>.</a:t>
            </a:r>
          </a:p>
          <a:p>
            <a:endParaRPr lang="en-US" dirty="0" smtClean="0"/>
          </a:p>
          <a:p>
            <a:pPr>
              <a:buFont typeface="Courier New" panose="02070309020205020404" pitchFamily="49" charset="0"/>
              <a:buChar char="o"/>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US" dirty="0"/>
          </a:p>
        </p:txBody>
      </p:sp>
      <p:sp>
        <p:nvSpPr>
          <p:cNvPr id="3" name="Content Placeholder 2"/>
          <p:cNvSpPr>
            <a:spLocks noGrp="1"/>
          </p:cNvSpPr>
          <p:nvPr>
            <p:ph idx="1"/>
          </p:nvPr>
        </p:nvSpPr>
        <p:spPr/>
        <p:txBody>
          <a:bodyPr>
            <a:normAutofit fontScale="25000" lnSpcReduction="20000"/>
          </a:bodyPr>
          <a:lstStyle/>
          <a:p>
            <a:r>
              <a:rPr lang="en-US" sz="4000" dirty="0" smtClean="0"/>
              <a:t>&lt;!DOCTYPE html PUBLIC "-//W3C//DTD XHTML 1.0 Transitional//EN" "http://www.w3.org/TR/xhtml1/DTD/xhtml1-transitional.dtd"&gt;</a:t>
            </a:r>
          </a:p>
          <a:p>
            <a:r>
              <a:rPr lang="en-US" sz="4000" dirty="0" smtClean="0"/>
              <a:t>&lt;html </a:t>
            </a:r>
            <a:r>
              <a:rPr lang="en-US" sz="4000" dirty="0" err="1" smtClean="0"/>
              <a:t>xmlns</a:t>
            </a:r>
            <a:r>
              <a:rPr lang="en-US" sz="4000" dirty="0" smtClean="0"/>
              <a:t>="http://www.w3.org/1999/xhtml"&gt;</a:t>
            </a:r>
          </a:p>
          <a:p>
            <a:r>
              <a:rPr lang="en-US" sz="4000" dirty="0" smtClean="0"/>
              <a:t>&lt;head&gt;</a:t>
            </a:r>
          </a:p>
          <a:p>
            <a:r>
              <a:rPr lang="en-US" sz="4000" dirty="0" smtClean="0"/>
              <a:t>&lt;title&gt;Deduplication Scheme For Cloud Data Based On Convergent Encryption&lt;/title&gt;</a:t>
            </a:r>
          </a:p>
          <a:p>
            <a:r>
              <a:rPr lang="en-US" sz="4000" dirty="0" smtClean="0"/>
              <a:t>&lt;meta http-equiv="Content-Type" content="text/html; </a:t>
            </a:r>
            <a:r>
              <a:rPr lang="en-US" sz="4000" dirty="0" err="1" smtClean="0"/>
              <a:t>charset</a:t>
            </a:r>
            <a:r>
              <a:rPr lang="en-US" sz="4000" dirty="0" smtClean="0"/>
              <a:t>=utf-8" </a:t>
            </a:r>
            <a:r>
              <a:rPr lang="en-US" sz="4000" dirty="0" smtClean="0"/>
              <a:t>/&gt;                                                                   </a:t>
            </a:r>
            <a:endParaRPr lang="en-US" sz="4000" dirty="0" smtClean="0"/>
          </a:p>
          <a:p>
            <a:r>
              <a:rPr lang="en-US" sz="4000" dirty="0" smtClean="0"/>
              <a:t>&lt;link </a:t>
            </a:r>
            <a:r>
              <a:rPr lang="en-US" sz="4000" dirty="0" err="1" smtClean="0"/>
              <a:t>href</a:t>
            </a:r>
            <a:r>
              <a:rPr lang="en-US" sz="4000" dirty="0" smtClean="0"/>
              <a:t>="</a:t>
            </a:r>
            <a:r>
              <a:rPr lang="en-US" sz="4000" dirty="0" err="1" smtClean="0"/>
              <a:t>css</a:t>
            </a:r>
            <a:r>
              <a:rPr lang="en-US" sz="4000" dirty="0" smtClean="0"/>
              <a:t>/style.css" </a:t>
            </a:r>
            <a:r>
              <a:rPr lang="en-US" sz="4000" dirty="0" err="1" smtClean="0"/>
              <a:t>rel</a:t>
            </a:r>
            <a:r>
              <a:rPr lang="en-US" sz="4000" dirty="0" smtClean="0"/>
              <a:t>="</a:t>
            </a:r>
            <a:r>
              <a:rPr lang="en-US" sz="4000" dirty="0" err="1" smtClean="0"/>
              <a:t>stylesheet</a:t>
            </a:r>
            <a:r>
              <a:rPr lang="en-US" sz="4000" dirty="0" smtClean="0"/>
              <a:t>" type="text/</a:t>
            </a:r>
            <a:r>
              <a:rPr lang="en-US" sz="4000" dirty="0" err="1" smtClean="0"/>
              <a:t>css</a:t>
            </a:r>
            <a:r>
              <a:rPr lang="en-US" sz="4000" dirty="0" smtClean="0"/>
              <a:t>" /&gt;</a:t>
            </a:r>
          </a:p>
          <a:p>
            <a:r>
              <a:rPr lang="en-US" sz="4000" dirty="0" smtClean="0"/>
              <a:t>&lt;link </a:t>
            </a:r>
            <a:r>
              <a:rPr lang="en-US" sz="4000" dirty="0" err="1" smtClean="0"/>
              <a:t>rel</a:t>
            </a:r>
            <a:r>
              <a:rPr lang="en-US" sz="4000" dirty="0" smtClean="0"/>
              <a:t>="</a:t>
            </a:r>
            <a:r>
              <a:rPr lang="en-US" sz="4000" dirty="0" err="1" smtClean="0"/>
              <a:t>stylesheet</a:t>
            </a:r>
            <a:r>
              <a:rPr lang="en-US" sz="4000" dirty="0" smtClean="0"/>
              <a:t>" type="text/</a:t>
            </a:r>
            <a:r>
              <a:rPr lang="en-US" sz="4000" dirty="0" err="1" smtClean="0"/>
              <a:t>css</a:t>
            </a:r>
            <a:r>
              <a:rPr lang="en-US" sz="4000" dirty="0" smtClean="0"/>
              <a:t>" </a:t>
            </a:r>
            <a:r>
              <a:rPr lang="en-US" sz="4000" dirty="0" err="1" smtClean="0"/>
              <a:t>href</a:t>
            </a:r>
            <a:r>
              <a:rPr lang="en-US" sz="4000" dirty="0" smtClean="0"/>
              <a:t>="</a:t>
            </a:r>
            <a:r>
              <a:rPr lang="en-US" sz="4000" dirty="0" err="1" smtClean="0"/>
              <a:t>css</a:t>
            </a:r>
            <a:r>
              <a:rPr lang="en-US" sz="4000" dirty="0" smtClean="0"/>
              <a:t>/coin-slider.css" /&gt;</a:t>
            </a:r>
          </a:p>
          <a:p>
            <a:r>
              <a:rPr lang="en-US" sz="4000" dirty="0" smtClean="0"/>
              <a:t>&lt;script type="text/</a:t>
            </a:r>
            <a:r>
              <a:rPr lang="en-US" sz="4000" dirty="0" err="1" smtClean="0"/>
              <a:t>javascript</a:t>
            </a:r>
            <a:r>
              <a:rPr lang="en-US" sz="4000" dirty="0" smtClean="0"/>
              <a:t>" </a:t>
            </a:r>
            <a:r>
              <a:rPr lang="en-US" sz="4000" dirty="0" err="1" smtClean="0"/>
              <a:t>src</a:t>
            </a:r>
            <a:r>
              <a:rPr lang="en-US" sz="4000" dirty="0" smtClean="0"/>
              <a:t>="</a:t>
            </a:r>
            <a:r>
              <a:rPr lang="en-US" sz="4000" dirty="0" err="1" smtClean="0"/>
              <a:t>js</a:t>
            </a:r>
            <a:r>
              <a:rPr lang="en-US" sz="4000" dirty="0" smtClean="0"/>
              <a:t>/cufon-yui.js"&gt;&lt;/script&gt;</a:t>
            </a:r>
          </a:p>
          <a:p>
            <a:r>
              <a:rPr lang="en-US" sz="4000" dirty="0" smtClean="0"/>
              <a:t>&lt;script type="text/</a:t>
            </a:r>
            <a:r>
              <a:rPr lang="en-US" sz="4000" dirty="0" err="1" smtClean="0"/>
              <a:t>javascript</a:t>
            </a:r>
            <a:r>
              <a:rPr lang="en-US" sz="4000" dirty="0" smtClean="0"/>
              <a:t>" </a:t>
            </a:r>
            <a:r>
              <a:rPr lang="en-US" sz="4000" dirty="0" err="1" smtClean="0"/>
              <a:t>src</a:t>
            </a:r>
            <a:r>
              <a:rPr lang="en-US" sz="4000" dirty="0" smtClean="0"/>
              <a:t>="</a:t>
            </a:r>
            <a:r>
              <a:rPr lang="en-US" sz="4000" dirty="0" err="1" smtClean="0"/>
              <a:t>js</a:t>
            </a:r>
            <a:r>
              <a:rPr lang="en-US" sz="4000" dirty="0" smtClean="0"/>
              <a:t>/droid_sans_400-droid_sans_700.font.js"&gt;&lt;/script&gt;</a:t>
            </a:r>
          </a:p>
          <a:p>
            <a:r>
              <a:rPr lang="en-US" sz="4000" dirty="0" smtClean="0"/>
              <a:t>&lt;script type="text/</a:t>
            </a:r>
            <a:r>
              <a:rPr lang="en-US" sz="4000" dirty="0" err="1" smtClean="0"/>
              <a:t>javascript</a:t>
            </a:r>
            <a:r>
              <a:rPr lang="en-US" sz="4000" dirty="0" smtClean="0"/>
              <a:t>" </a:t>
            </a:r>
            <a:r>
              <a:rPr lang="en-US" sz="4000" dirty="0" err="1" smtClean="0"/>
              <a:t>src</a:t>
            </a:r>
            <a:r>
              <a:rPr lang="en-US" sz="4000" dirty="0" smtClean="0"/>
              <a:t>="</a:t>
            </a:r>
            <a:r>
              <a:rPr lang="en-US" sz="4000" dirty="0" err="1" smtClean="0"/>
              <a:t>js</a:t>
            </a:r>
            <a:r>
              <a:rPr lang="en-US" sz="4000" dirty="0" smtClean="0"/>
              <a:t>/jquery-1.4.2.min.js"&gt;&lt;/script&gt;</a:t>
            </a:r>
          </a:p>
          <a:p>
            <a:r>
              <a:rPr lang="en-US" sz="4000" dirty="0" smtClean="0"/>
              <a:t>&lt;script type="text/</a:t>
            </a:r>
            <a:r>
              <a:rPr lang="en-US" sz="4000" dirty="0" err="1" smtClean="0"/>
              <a:t>javascript</a:t>
            </a:r>
            <a:r>
              <a:rPr lang="en-US" sz="4000" dirty="0" smtClean="0"/>
              <a:t>" </a:t>
            </a:r>
            <a:r>
              <a:rPr lang="en-US" sz="4000" dirty="0" err="1" smtClean="0"/>
              <a:t>src</a:t>
            </a:r>
            <a:r>
              <a:rPr lang="en-US" sz="4000" dirty="0" smtClean="0"/>
              <a:t>="</a:t>
            </a:r>
            <a:r>
              <a:rPr lang="en-US" sz="4000" dirty="0" err="1" smtClean="0"/>
              <a:t>js</a:t>
            </a:r>
            <a:r>
              <a:rPr lang="en-US" sz="4000" dirty="0" smtClean="0"/>
              <a:t>/script.js"&gt;&lt;/script&gt;</a:t>
            </a:r>
          </a:p>
          <a:p>
            <a:r>
              <a:rPr lang="en-US" sz="4000" dirty="0" smtClean="0"/>
              <a:t>&lt;script type="text/</a:t>
            </a:r>
            <a:r>
              <a:rPr lang="en-US" sz="4000" dirty="0" err="1" smtClean="0"/>
              <a:t>javascript</a:t>
            </a:r>
            <a:r>
              <a:rPr lang="en-US" sz="4000" dirty="0" smtClean="0"/>
              <a:t>" </a:t>
            </a:r>
            <a:r>
              <a:rPr lang="en-US" sz="4000" dirty="0" err="1" smtClean="0"/>
              <a:t>src</a:t>
            </a:r>
            <a:r>
              <a:rPr lang="en-US" sz="4000" dirty="0" smtClean="0"/>
              <a:t>="</a:t>
            </a:r>
            <a:r>
              <a:rPr lang="en-US" sz="4000" dirty="0" err="1" smtClean="0"/>
              <a:t>js</a:t>
            </a:r>
            <a:r>
              <a:rPr lang="en-US" sz="4000" dirty="0" smtClean="0"/>
              <a:t>/coin-</a:t>
            </a:r>
            <a:r>
              <a:rPr lang="en-US" sz="4000" dirty="0" err="1" smtClean="0"/>
              <a:t>slider.min.js</a:t>
            </a:r>
            <a:r>
              <a:rPr lang="en-US" sz="4000" dirty="0" smtClean="0"/>
              <a:t>"&gt;&lt;/script&gt;</a:t>
            </a:r>
          </a:p>
          <a:p>
            <a:r>
              <a:rPr lang="en-US" sz="4000" dirty="0" smtClean="0"/>
              <a:t>&lt;style type="text/</a:t>
            </a:r>
            <a:r>
              <a:rPr lang="en-US" sz="4000" dirty="0" err="1" smtClean="0"/>
              <a:t>css</a:t>
            </a:r>
            <a:r>
              <a:rPr lang="en-US" sz="4000" dirty="0" smtClean="0"/>
              <a:t>"&gt;</a:t>
            </a:r>
          </a:p>
          <a:p>
            <a:r>
              <a:rPr lang="en-US" sz="4000" dirty="0" smtClean="0"/>
              <a:t>&lt;!--</a:t>
            </a:r>
          </a:p>
          <a:p>
            <a:r>
              <a:rPr lang="en-US" sz="4000" dirty="0" smtClean="0"/>
              <a:t>.style1 {</a:t>
            </a:r>
          </a:p>
          <a:p>
            <a:r>
              <a:rPr lang="en-US" sz="4000" dirty="0" smtClean="0"/>
              <a:t>	font-size: 24px;</a:t>
            </a:r>
          </a:p>
          <a:p>
            <a:r>
              <a:rPr lang="en-US" sz="4000" dirty="0" smtClean="0"/>
              <a:t>	color: #FF0000;</a:t>
            </a:r>
          </a:p>
          <a:p>
            <a:r>
              <a:rPr lang="en-US" sz="4000" dirty="0" smtClean="0"/>
              <a:t>	font-weight: bold;</a:t>
            </a:r>
          </a:p>
          <a:p>
            <a:r>
              <a:rPr lang="en-US" sz="4000" dirty="0" smtClean="0"/>
              <a:t>}</a:t>
            </a:r>
          </a:p>
          <a:p>
            <a:r>
              <a:rPr lang="en-US" sz="4000" dirty="0" smtClean="0"/>
              <a:t>.style3 {</a:t>
            </a:r>
          </a:p>
          <a:p>
            <a:r>
              <a:rPr lang="en-US" sz="4000" dirty="0" smtClean="0"/>
              <a:t>	color: #FF0000;</a:t>
            </a:r>
          </a:p>
          <a:p>
            <a:r>
              <a:rPr lang="en-US" sz="4000" dirty="0" smtClean="0"/>
              <a:t>	font-weight: bold;</a:t>
            </a:r>
          </a:p>
          <a:p>
            <a:r>
              <a:rPr lang="en-US" sz="4000" dirty="0" smtClean="0"/>
              <a:t>}</a:t>
            </a:r>
            <a:endParaRPr lang="en-US" sz="4000" dirty="0" smtClean="0"/>
          </a:p>
        </p:txBody>
      </p:sp>
      <p:sp>
        <p:nvSpPr>
          <p:cNvPr id="5" name="TextBox 4"/>
          <p:cNvSpPr txBox="1"/>
          <p:nvPr/>
        </p:nvSpPr>
        <p:spPr>
          <a:xfrm>
            <a:off x="6050844" y="1885244"/>
            <a:ext cx="5757334" cy="4816703"/>
          </a:xfrm>
          <a:prstGeom prst="rect">
            <a:avLst/>
          </a:prstGeom>
          <a:noFill/>
        </p:spPr>
        <p:txBody>
          <a:bodyPr wrap="square" rtlCol="0">
            <a:spAutoFit/>
          </a:bodyPr>
          <a:lstStyle/>
          <a:p>
            <a:r>
              <a:rPr lang="en-US" sz="1000" dirty="0" smtClean="0"/>
              <a:t>      </a:t>
            </a:r>
          </a:p>
          <a:p>
            <a:r>
              <a:rPr lang="en-US" sz="1100" dirty="0" smtClean="0"/>
              <a:t>.style4 {color: #0000FF}</a:t>
            </a:r>
          </a:p>
          <a:p>
            <a:r>
              <a:rPr lang="en-US" sz="1100" dirty="0" smtClean="0"/>
              <a:t>.style5 {                                                                                                                                                                                    </a:t>
            </a:r>
          </a:p>
          <a:p>
            <a:r>
              <a:rPr lang="en-US" sz="1100" dirty="0" smtClean="0"/>
              <a:t>	color: #0000FF;</a:t>
            </a:r>
          </a:p>
          <a:p>
            <a:r>
              <a:rPr lang="en-US" sz="1100" dirty="0" smtClean="0"/>
              <a:t>	font-weight: bold;</a:t>
            </a:r>
          </a:p>
          <a:p>
            <a:r>
              <a:rPr lang="en-US" sz="1100" dirty="0" smtClean="0"/>
              <a:t>	font-style: italic;</a:t>
            </a:r>
          </a:p>
          <a:p>
            <a:r>
              <a:rPr lang="en-US" sz="1100" dirty="0" smtClean="0"/>
              <a:t>}</a:t>
            </a:r>
          </a:p>
          <a:p>
            <a:r>
              <a:rPr lang="en-US" sz="1100" dirty="0" smtClean="0"/>
              <a:t>.style6 {font-style: italic}</a:t>
            </a:r>
          </a:p>
          <a:p>
            <a:r>
              <a:rPr lang="en-US" sz="1100" dirty="0" smtClean="0"/>
              <a:t>.style7 {color: #FF0000}</a:t>
            </a:r>
          </a:p>
          <a:p>
            <a:r>
              <a:rPr lang="en-US" sz="1100" dirty="0" smtClean="0"/>
              <a:t>.style8 {font-style: italic; color: #FF0000; }</a:t>
            </a:r>
          </a:p>
          <a:p>
            <a:r>
              <a:rPr lang="en-US" sz="1100" dirty="0" smtClean="0"/>
              <a:t>--&gt;</a:t>
            </a:r>
          </a:p>
          <a:p>
            <a:r>
              <a:rPr lang="en-US" sz="1100" dirty="0" smtClean="0"/>
              <a:t>&lt;/style&gt;</a:t>
            </a:r>
          </a:p>
          <a:p>
            <a:r>
              <a:rPr lang="en-US" sz="1100" dirty="0" smtClean="0"/>
              <a:t>&lt;/head&gt;</a:t>
            </a:r>
          </a:p>
          <a:p>
            <a:r>
              <a:rPr lang="en-US" sz="1100" dirty="0" smtClean="0"/>
              <a:t>&lt;body&gt;</a:t>
            </a:r>
          </a:p>
          <a:p>
            <a:r>
              <a:rPr lang="en-US" sz="1100" dirty="0" smtClean="0"/>
              <a:t>&lt;div class="main"&gt;</a:t>
            </a:r>
          </a:p>
          <a:p>
            <a:r>
              <a:rPr lang="en-US" sz="1100" dirty="0" smtClean="0"/>
              <a:t>  &lt;div class="header"&gt;</a:t>
            </a:r>
          </a:p>
          <a:p>
            <a:r>
              <a:rPr lang="en-US" sz="1100" dirty="0" smtClean="0"/>
              <a:t>    &lt;div class="</a:t>
            </a:r>
            <a:r>
              <a:rPr lang="en-US" sz="1100" dirty="0" err="1" smtClean="0"/>
              <a:t>header_resize</a:t>
            </a:r>
            <a:r>
              <a:rPr lang="en-US" sz="1100" dirty="0" smtClean="0"/>
              <a:t>"&gt;</a:t>
            </a:r>
          </a:p>
          <a:p>
            <a:r>
              <a:rPr lang="en-US" sz="1100" dirty="0" smtClean="0"/>
              <a:t>      &lt;div class="</a:t>
            </a:r>
            <a:r>
              <a:rPr lang="en-US" sz="1100" dirty="0" err="1" smtClean="0"/>
              <a:t>menu_nav</a:t>
            </a:r>
            <a:r>
              <a:rPr lang="en-US" sz="1100" dirty="0" smtClean="0"/>
              <a:t>"&gt;</a:t>
            </a:r>
          </a:p>
          <a:p>
            <a:r>
              <a:rPr lang="en-US" sz="1100" dirty="0" smtClean="0"/>
              <a:t>        &lt;</a:t>
            </a:r>
            <a:r>
              <a:rPr lang="en-US" sz="1100" dirty="0" err="1" smtClean="0"/>
              <a:t>ul</a:t>
            </a:r>
            <a:r>
              <a:rPr lang="en-US" sz="1100" dirty="0" smtClean="0"/>
              <a:t>&gt;</a:t>
            </a:r>
          </a:p>
          <a:p>
            <a:r>
              <a:rPr lang="en-US" sz="1100" dirty="0" smtClean="0"/>
              <a:t>          &lt;</a:t>
            </a:r>
            <a:r>
              <a:rPr lang="en-US" sz="1100" dirty="0" err="1" smtClean="0"/>
              <a:t>li</a:t>
            </a:r>
            <a:r>
              <a:rPr lang="en-US" sz="1100" dirty="0" smtClean="0"/>
              <a:t> class="active"&gt;&lt;a </a:t>
            </a:r>
            <a:r>
              <a:rPr lang="en-US" sz="1100" dirty="0" err="1" smtClean="0"/>
              <a:t>href</a:t>
            </a:r>
            <a:r>
              <a:rPr lang="en-US" sz="1100" dirty="0" smtClean="0"/>
              <a:t>="index.html"&gt;&lt;span&gt;Home Page&lt;/span&gt;&lt;/a&gt;&lt;/</a:t>
            </a:r>
            <a:r>
              <a:rPr lang="en-US" sz="1100" dirty="0" err="1" smtClean="0"/>
              <a:t>li</a:t>
            </a:r>
            <a:r>
              <a:rPr lang="en-US" sz="1100" dirty="0" smtClean="0"/>
              <a:t>&gt;</a:t>
            </a:r>
          </a:p>
          <a:p>
            <a:r>
              <a:rPr lang="en-US" sz="1100" dirty="0" smtClean="0"/>
              <a:t>          &lt;</a:t>
            </a:r>
            <a:r>
              <a:rPr lang="en-US" sz="1100" dirty="0" err="1" smtClean="0"/>
              <a:t>li</a:t>
            </a:r>
            <a:r>
              <a:rPr lang="en-US" sz="1100" dirty="0" smtClean="0"/>
              <a:t>&gt;&lt;a </a:t>
            </a:r>
            <a:r>
              <a:rPr lang="en-US" sz="1100" dirty="0" err="1" smtClean="0"/>
              <a:t>href</a:t>
            </a:r>
            <a:r>
              <a:rPr lang="en-US" sz="1100" dirty="0" smtClean="0"/>
              <a:t>="DataUser.jsp"&gt;&lt;span&gt;Data User &lt;/span&gt;&lt;/a&gt;&lt;/</a:t>
            </a:r>
            <a:r>
              <a:rPr lang="en-US" sz="1100" dirty="0" err="1" smtClean="0"/>
              <a:t>li</a:t>
            </a:r>
            <a:r>
              <a:rPr lang="en-US" sz="1100" dirty="0" smtClean="0"/>
              <a:t>&gt;</a:t>
            </a:r>
          </a:p>
          <a:p>
            <a:r>
              <a:rPr lang="en-US" sz="1100" dirty="0" smtClean="0"/>
              <a:t>          &lt;</a:t>
            </a:r>
            <a:r>
              <a:rPr lang="en-US" sz="1100" dirty="0" err="1" smtClean="0"/>
              <a:t>li</a:t>
            </a:r>
            <a:r>
              <a:rPr lang="en-US" sz="1100" dirty="0" smtClean="0"/>
              <a:t>&gt;&lt;a </a:t>
            </a:r>
            <a:r>
              <a:rPr lang="en-US" sz="1100" dirty="0" err="1" smtClean="0"/>
              <a:t>href</a:t>
            </a:r>
            <a:r>
              <a:rPr lang="en-US" sz="1100" dirty="0" smtClean="0"/>
              <a:t>="CloudServer.jsp"&gt;&lt;span&gt;Cloud Server &lt;/span&gt;&lt;/a&gt;&lt;/</a:t>
            </a:r>
            <a:r>
              <a:rPr lang="en-US" sz="1100" dirty="0" err="1" smtClean="0"/>
              <a:t>li</a:t>
            </a:r>
            <a:r>
              <a:rPr lang="en-US" sz="1100" dirty="0" smtClean="0"/>
              <a:t>&gt;</a:t>
            </a:r>
          </a:p>
          <a:p>
            <a:r>
              <a:rPr lang="en-US" sz="1100" dirty="0" smtClean="0"/>
              <a:t>          &lt;</a:t>
            </a:r>
            <a:r>
              <a:rPr lang="en-US" sz="1100" dirty="0" err="1" smtClean="0"/>
              <a:t>li</a:t>
            </a:r>
            <a:r>
              <a:rPr lang="en-US" sz="1100" dirty="0" smtClean="0"/>
              <a:t>&gt;&lt;a </a:t>
            </a:r>
            <a:r>
              <a:rPr lang="en-US" sz="1100" dirty="0" err="1" smtClean="0"/>
              <a:t>href</a:t>
            </a:r>
            <a:r>
              <a:rPr lang="en-US" sz="1100" dirty="0" smtClean="0"/>
              <a:t>="EndUser.jsp"&gt;&lt;span&gt;End User &lt;/span&gt;&lt;/a&gt;&lt;/</a:t>
            </a:r>
            <a:r>
              <a:rPr lang="en-US" sz="1100" dirty="0" err="1" smtClean="0"/>
              <a:t>li</a:t>
            </a:r>
            <a:r>
              <a:rPr lang="en-US" sz="1100" dirty="0" smtClean="0"/>
              <a:t>&gt;</a:t>
            </a:r>
          </a:p>
          <a:p>
            <a:r>
              <a:rPr lang="en-US" sz="1100" dirty="0" smtClean="0"/>
              <a:t>        &lt;/</a:t>
            </a:r>
            <a:r>
              <a:rPr lang="en-US" sz="1100" dirty="0" err="1" smtClean="0"/>
              <a:t>ul</a:t>
            </a:r>
            <a:r>
              <a:rPr lang="en-US" sz="1100" dirty="0" smtClean="0"/>
              <a:t>&gt;</a:t>
            </a:r>
          </a:p>
          <a:p>
            <a:endParaRPr lang="en-IN" sz="1100" dirty="0" smtClean="0"/>
          </a:p>
          <a:p>
            <a:endParaRPr lang="en-IN" sz="1100" dirty="0" smtClean="0"/>
          </a:p>
          <a:p>
            <a:endParaRPr lang="en-IN" sz="1100" dirty="0" smtClean="0"/>
          </a:p>
          <a:p>
            <a:endParaRPr lang="en-US"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fontScale="25000" lnSpcReduction="20000"/>
          </a:bodyPr>
          <a:lstStyle/>
          <a:p>
            <a:r>
              <a:rPr lang="en-US" sz="4000" dirty="0" smtClean="0"/>
              <a:t>&lt;/div&gt;</a:t>
            </a:r>
          </a:p>
          <a:p>
            <a:r>
              <a:rPr lang="en-US" sz="4000" dirty="0" smtClean="0"/>
              <a:t>      &lt;div class="</a:t>
            </a:r>
            <a:r>
              <a:rPr lang="en-US" sz="4000" dirty="0" err="1" smtClean="0"/>
              <a:t>clr</a:t>
            </a:r>
            <a:r>
              <a:rPr lang="en-US" sz="4000" dirty="0" smtClean="0"/>
              <a:t>"&gt;&lt;/div&gt;</a:t>
            </a:r>
          </a:p>
          <a:p>
            <a:r>
              <a:rPr lang="en-US" sz="4000" dirty="0" smtClean="0"/>
              <a:t>      &lt;div class="logo"&gt;</a:t>
            </a:r>
          </a:p>
          <a:p>
            <a:r>
              <a:rPr lang="en-US" sz="4000" dirty="0" smtClean="0"/>
              <a:t>        &lt;h1&gt;&lt;span class="style1"&gt;&lt;a </a:t>
            </a:r>
            <a:r>
              <a:rPr lang="en-US" sz="4000" dirty="0" err="1" smtClean="0"/>
              <a:t>href</a:t>
            </a:r>
            <a:r>
              <a:rPr lang="en-US" sz="4000" dirty="0" smtClean="0"/>
              <a:t>="index.html" class="style1"&gt;&lt;/a&gt;Deduplication Scheme For Cloud Data Based On Convergent Encryption&lt;/span&gt;&lt;/h1&gt;</a:t>
            </a:r>
          </a:p>
          <a:p>
            <a:r>
              <a:rPr lang="en-US" sz="4000" dirty="0" smtClean="0"/>
              <a:t>      &lt;/div&gt;</a:t>
            </a:r>
          </a:p>
          <a:p>
            <a:r>
              <a:rPr lang="en-US" sz="4000" dirty="0" smtClean="0"/>
              <a:t>      &lt;div class="</a:t>
            </a:r>
            <a:r>
              <a:rPr lang="en-US" sz="4000" dirty="0" err="1" smtClean="0"/>
              <a:t>clr</a:t>
            </a:r>
            <a:r>
              <a:rPr lang="en-US" sz="4000" dirty="0" smtClean="0"/>
              <a:t>"&gt;&lt;/div&gt;</a:t>
            </a:r>
          </a:p>
          <a:p>
            <a:r>
              <a:rPr lang="en-US" sz="4000" dirty="0" smtClean="0"/>
              <a:t>      &lt;div class="slider"&gt;</a:t>
            </a:r>
          </a:p>
          <a:p>
            <a:r>
              <a:rPr lang="en-US" sz="4000" dirty="0" smtClean="0"/>
              <a:t>        &lt;div id="coin-slider"&gt; &lt;a </a:t>
            </a:r>
            <a:r>
              <a:rPr lang="en-US" sz="4000" dirty="0" err="1" smtClean="0"/>
              <a:t>href</a:t>
            </a:r>
            <a:r>
              <a:rPr lang="en-US" sz="4000" dirty="0" smtClean="0"/>
              <a:t>="#"&gt;&lt;</a:t>
            </a:r>
            <a:r>
              <a:rPr lang="en-US" sz="4000" dirty="0" err="1" smtClean="0"/>
              <a:t>img</a:t>
            </a:r>
            <a:r>
              <a:rPr lang="en-US" sz="4000" dirty="0" smtClean="0"/>
              <a:t> </a:t>
            </a:r>
            <a:r>
              <a:rPr lang="en-US" sz="4000" dirty="0" err="1" smtClean="0"/>
              <a:t>src</a:t>
            </a:r>
            <a:r>
              <a:rPr lang="en-US" sz="4000" dirty="0" smtClean="0"/>
              <a:t>="images/slide1.jpg" width="960" height="360" alt="" /&gt; &lt;/a&gt; &lt;a </a:t>
            </a:r>
            <a:r>
              <a:rPr lang="en-US" sz="4000" dirty="0" err="1" smtClean="0"/>
              <a:t>href</a:t>
            </a:r>
            <a:r>
              <a:rPr lang="en-US" sz="4000" dirty="0" smtClean="0"/>
              <a:t>="#"&gt;&lt;</a:t>
            </a:r>
            <a:r>
              <a:rPr lang="en-US" sz="4000" dirty="0" err="1" smtClean="0"/>
              <a:t>img</a:t>
            </a:r>
            <a:r>
              <a:rPr lang="en-US" sz="4000" dirty="0" smtClean="0"/>
              <a:t> </a:t>
            </a:r>
            <a:r>
              <a:rPr lang="en-US" sz="4000" dirty="0" err="1" smtClean="0"/>
              <a:t>src</a:t>
            </a:r>
            <a:r>
              <a:rPr lang="en-US" sz="4000" dirty="0" smtClean="0"/>
              <a:t>="images/slide2.jpg" width="960" height="360" alt="" /&gt; &lt;/a&gt; &lt;a </a:t>
            </a:r>
            <a:r>
              <a:rPr lang="en-US" sz="4000" dirty="0" err="1" smtClean="0"/>
              <a:t>href</a:t>
            </a:r>
            <a:r>
              <a:rPr lang="en-US" sz="4000" dirty="0" smtClean="0"/>
              <a:t>="#"&gt;&lt;</a:t>
            </a:r>
            <a:r>
              <a:rPr lang="en-US" sz="4000" dirty="0" err="1" smtClean="0"/>
              <a:t>img</a:t>
            </a:r>
            <a:r>
              <a:rPr lang="en-US" sz="4000" dirty="0" smtClean="0"/>
              <a:t> </a:t>
            </a:r>
            <a:r>
              <a:rPr lang="en-US" sz="4000" dirty="0" err="1" smtClean="0"/>
              <a:t>src</a:t>
            </a:r>
            <a:r>
              <a:rPr lang="en-US" sz="4000" dirty="0" smtClean="0"/>
              <a:t>="images/slide3.jpg" width="960" height="360" alt="" /&gt; &lt;/a&gt; &lt;/div&gt;</a:t>
            </a:r>
          </a:p>
          <a:p>
            <a:r>
              <a:rPr lang="en-US" sz="4000" dirty="0" smtClean="0"/>
              <a:t>        &lt;div class="</a:t>
            </a:r>
            <a:r>
              <a:rPr lang="en-US" sz="4000" dirty="0" err="1" smtClean="0"/>
              <a:t>clr</a:t>
            </a:r>
            <a:r>
              <a:rPr lang="en-US" sz="4000" dirty="0" smtClean="0"/>
              <a:t>"&gt;&lt;/div&gt;</a:t>
            </a:r>
          </a:p>
          <a:p>
            <a:r>
              <a:rPr lang="en-US" sz="4000" dirty="0" smtClean="0"/>
              <a:t>      &lt;/div&gt;</a:t>
            </a:r>
          </a:p>
          <a:p>
            <a:r>
              <a:rPr lang="en-US" sz="4000" dirty="0" smtClean="0"/>
              <a:t>      &lt;div class="</a:t>
            </a:r>
            <a:r>
              <a:rPr lang="en-US" sz="4000" dirty="0" err="1" smtClean="0"/>
              <a:t>clr</a:t>
            </a:r>
            <a:r>
              <a:rPr lang="en-US" sz="4000" dirty="0" smtClean="0"/>
              <a:t>"&gt;&lt;/div&gt;</a:t>
            </a:r>
          </a:p>
          <a:p>
            <a:r>
              <a:rPr lang="en-US" sz="4000" dirty="0" smtClean="0"/>
              <a:t>    &lt;/div&gt;</a:t>
            </a:r>
          </a:p>
          <a:p>
            <a:r>
              <a:rPr lang="en-US" sz="4000" dirty="0" smtClean="0"/>
              <a:t>  &lt;/div&gt;</a:t>
            </a:r>
          </a:p>
          <a:p>
            <a:r>
              <a:rPr lang="en-US" sz="4000" dirty="0" smtClean="0"/>
              <a:t>  &lt;div class="content"&gt;</a:t>
            </a:r>
          </a:p>
          <a:p>
            <a:r>
              <a:rPr lang="en-US" sz="4000" dirty="0" smtClean="0"/>
              <a:t>    &lt;div class="</a:t>
            </a:r>
            <a:r>
              <a:rPr lang="en-US" sz="4000" dirty="0" err="1" smtClean="0"/>
              <a:t>content_resize</a:t>
            </a:r>
            <a:r>
              <a:rPr lang="en-US" sz="4000" dirty="0" smtClean="0"/>
              <a:t>"&gt;</a:t>
            </a:r>
          </a:p>
          <a:p>
            <a:r>
              <a:rPr lang="en-US" sz="4000" dirty="0" smtClean="0"/>
              <a:t>      &lt;div class="</a:t>
            </a:r>
            <a:r>
              <a:rPr lang="en-US" sz="4000" dirty="0" err="1" smtClean="0"/>
              <a:t>mainbar</a:t>
            </a:r>
            <a:r>
              <a:rPr lang="en-US" sz="4000" dirty="0" smtClean="0"/>
              <a:t>"&gt;</a:t>
            </a:r>
          </a:p>
          <a:p>
            <a:r>
              <a:rPr lang="en-US" sz="4000" dirty="0" smtClean="0"/>
              <a:t>        &lt;div class="article"&gt;</a:t>
            </a:r>
          </a:p>
          <a:p>
            <a:r>
              <a:rPr lang="en-US" sz="4000" dirty="0" smtClean="0"/>
              <a:t>          &lt;h2&gt;&lt;span&gt;WELCOME TO DATA USER LOGIN &lt;/span&gt;&lt;/h2&gt;</a:t>
            </a:r>
          </a:p>
          <a:p>
            <a:r>
              <a:rPr lang="en-US" sz="4000" dirty="0" smtClean="0"/>
              <a:t>          &lt;p class="</a:t>
            </a:r>
            <a:r>
              <a:rPr lang="en-US" sz="4000" dirty="0" err="1" smtClean="0"/>
              <a:t>infopost</a:t>
            </a:r>
            <a:r>
              <a:rPr lang="en-US" sz="4000" dirty="0" smtClean="0"/>
              <a:t>"&gt;&amp;</a:t>
            </a:r>
            <a:r>
              <a:rPr lang="en-US" sz="4000" dirty="0" err="1" smtClean="0"/>
              <a:t>nbsp</a:t>
            </a:r>
            <a:r>
              <a:rPr lang="en-US" sz="4000" dirty="0" smtClean="0"/>
              <a:t>; &lt;a </a:t>
            </a:r>
            <a:r>
              <a:rPr lang="en-US" sz="4000" dirty="0" err="1" smtClean="0"/>
              <a:t>href</a:t>
            </a:r>
            <a:r>
              <a:rPr lang="en-US" sz="4000" dirty="0" smtClean="0"/>
              <a:t>="#" class="com"&gt;&lt;/a&gt;&lt;/p&gt;</a:t>
            </a:r>
          </a:p>
          <a:p>
            <a:r>
              <a:rPr lang="en-US" sz="4000" dirty="0" smtClean="0"/>
              <a:t>          &lt;div class="</a:t>
            </a:r>
            <a:r>
              <a:rPr lang="en-US" sz="4000" dirty="0" err="1" smtClean="0"/>
              <a:t>clr</a:t>
            </a:r>
            <a:r>
              <a:rPr lang="en-US" sz="4000" dirty="0" smtClean="0"/>
              <a:t>"&gt;&lt;/div&gt;</a:t>
            </a:r>
          </a:p>
          <a:p>
            <a:r>
              <a:rPr lang="en-US" sz="4000" dirty="0" smtClean="0"/>
              <a:t>          &lt;div class="</a:t>
            </a:r>
            <a:r>
              <a:rPr lang="en-US" sz="4000" dirty="0" err="1" smtClean="0"/>
              <a:t>img</a:t>
            </a:r>
            <a:r>
              <a:rPr lang="en-US" sz="4000" dirty="0" smtClean="0"/>
              <a:t>"&gt;&lt;/div&gt;</a:t>
            </a:r>
          </a:p>
          <a:p>
            <a:r>
              <a:rPr lang="en-US" sz="4000" dirty="0" smtClean="0"/>
              <a:t>          &lt;div class="</a:t>
            </a:r>
            <a:r>
              <a:rPr lang="en-US" sz="4000" dirty="0" err="1" smtClean="0"/>
              <a:t>post_content</a:t>
            </a:r>
            <a:r>
              <a:rPr lang="en-US" sz="4000" dirty="0" smtClean="0"/>
              <a:t>"&gt;</a:t>
            </a:r>
          </a:p>
          <a:p>
            <a:r>
              <a:rPr lang="en-US" sz="4000" dirty="0" smtClean="0"/>
              <a:t>            &lt;form action="Authentication.jsp" method="post" id="</a:t>
            </a:r>
            <a:r>
              <a:rPr lang="en-US" sz="4000" dirty="0" err="1" smtClean="0"/>
              <a:t>leavereply</a:t>
            </a:r>
            <a:r>
              <a:rPr lang="en-US" sz="4000" dirty="0" smtClean="0"/>
              <a:t>"&gt;</a:t>
            </a:r>
            <a:endParaRPr lang="en-US" sz="4000" dirty="0" smtClean="0"/>
          </a:p>
        </p:txBody>
      </p:sp>
      <p:sp>
        <p:nvSpPr>
          <p:cNvPr id="4" name="TextBox 3"/>
          <p:cNvSpPr txBox="1"/>
          <p:nvPr/>
        </p:nvSpPr>
        <p:spPr>
          <a:xfrm>
            <a:off x="5633156" y="2968978"/>
            <a:ext cx="6762044" cy="3939540"/>
          </a:xfrm>
          <a:prstGeom prst="rect">
            <a:avLst/>
          </a:prstGeom>
          <a:noFill/>
        </p:spPr>
        <p:txBody>
          <a:bodyPr wrap="square" rtlCol="0">
            <a:spAutoFit/>
          </a:bodyPr>
          <a:lstStyle/>
          <a:p>
            <a:endParaRPr lang="en-IN" sz="1000" dirty="0" smtClean="0"/>
          </a:p>
          <a:p>
            <a:r>
              <a:rPr lang="en-US" sz="1000" dirty="0" smtClean="0"/>
              <a:t> &lt;</a:t>
            </a:r>
            <a:r>
              <a:rPr lang="en-US" sz="1000" dirty="0" err="1" smtClean="0"/>
              <a:t>ol</a:t>
            </a:r>
            <a:r>
              <a:rPr lang="en-US" sz="1000" dirty="0" smtClean="0"/>
              <a:t>&gt;</a:t>
            </a:r>
          </a:p>
          <a:p>
            <a:r>
              <a:rPr lang="en-US" sz="1000" dirty="0" smtClean="0"/>
              <a:t>              &lt;</a:t>
            </a:r>
            <a:r>
              <a:rPr lang="en-US" sz="1000" dirty="0" err="1" smtClean="0"/>
              <a:t>li</a:t>
            </a:r>
            <a:r>
              <a:rPr lang="en-US" sz="1000" dirty="0" smtClean="0"/>
              <a:t>&gt;</a:t>
            </a:r>
          </a:p>
          <a:p>
            <a:r>
              <a:rPr lang="en-US" sz="1000" dirty="0" smtClean="0"/>
              <a:t>                &lt;span class="style8"&gt;</a:t>
            </a:r>
          </a:p>
          <a:p>
            <a:r>
              <a:rPr lang="en-US" sz="1000" dirty="0" smtClean="0"/>
              <a:t>                </a:t>
            </a:r>
          </a:p>
          <a:p>
            <a:r>
              <a:rPr lang="en-US" sz="1000" dirty="0" smtClean="0"/>
              <a:t>                &lt;label for="name"&gt;&lt;strong&gt;Name (required)&lt;/strong&gt;&lt;/label&gt;</a:t>
            </a:r>
          </a:p>
          <a:p>
            <a:r>
              <a:rPr lang="en-US" sz="1000" dirty="0" smtClean="0"/>
              <a:t>                &lt;/span&gt;&lt;span class="style6"&gt;&lt;span class="style7"&gt;                &lt;strong&gt;</a:t>
            </a:r>
          </a:p>
          <a:p>
            <a:r>
              <a:rPr lang="en-US" sz="1000" dirty="0" smtClean="0"/>
              <a:t>                &lt;input id="name" name="</a:t>
            </a:r>
            <a:r>
              <a:rPr lang="en-US" sz="1000" dirty="0" err="1" smtClean="0"/>
              <a:t>userid</a:t>
            </a:r>
            <a:r>
              <a:rPr lang="en-US" sz="1000" dirty="0" smtClean="0"/>
              <a:t>" class="text" /&gt;</a:t>
            </a:r>
          </a:p>
          <a:p>
            <a:r>
              <a:rPr lang="en-US" sz="1000" dirty="0" smtClean="0"/>
              <a:t>                &lt;/strong&gt;&lt;/span&gt;&lt;/span&gt;&lt;/</a:t>
            </a:r>
            <a:r>
              <a:rPr lang="en-US" sz="1000" dirty="0" err="1" smtClean="0"/>
              <a:t>li</a:t>
            </a:r>
            <a:r>
              <a:rPr lang="en-US" sz="1000" dirty="0" smtClean="0"/>
              <a:t>&gt;</a:t>
            </a:r>
          </a:p>
          <a:p>
            <a:r>
              <a:rPr lang="en-US" sz="1000" dirty="0" smtClean="0"/>
              <a:t>              &lt;</a:t>
            </a:r>
            <a:r>
              <a:rPr lang="en-US" sz="1000" dirty="0" err="1" smtClean="0"/>
              <a:t>li</a:t>
            </a:r>
            <a:r>
              <a:rPr lang="en-US" sz="1000" dirty="0" smtClean="0"/>
              <a:t>&gt;</a:t>
            </a:r>
          </a:p>
          <a:p>
            <a:r>
              <a:rPr lang="en-US" sz="1000" dirty="0" smtClean="0"/>
              <a:t>                &lt;span class="style7"&gt;&lt;</a:t>
            </a:r>
            <a:r>
              <a:rPr lang="en-US" sz="1000" dirty="0" err="1" smtClean="0"/>
              <a:t>em</a:t>
            </a:r>
            <a:r>
              <a:rPr lang="en-US" sz="1000" dirty="0" smtClean="0"/>
              <a:t>&gt;&lt;strong&gt;</a:t>
            </a:r>
          </a:p>
          <a:p>
            <a:r>
              <a:rPr lang="en-US" sz="1000" dirty="0" smtClean="0"/>
              <a:t>                &lt;label for="email"&gt;Password (required)&lt;/label&gt;</a:t>
            </a:r>
          </a:p>
          <a:p>
            <a:r>
              <a:rPr lang="en-US" sz="1000" dirty="0" smtClean="0"/>
              <a:t>                &lt;/strong&gt;&lt;/</a:t>
            </a:r>
            <a:r>
              <a:rPr lang="en-US" sz="1000" dirty="0" err="1" smtClean="0"/>
              <a:t>em</a:t>
            </a:r>
            <a:r>
              <a:rPr lang="en-US" sz="1000" dirty="0" smtClean="0"/>
              <a:t>&gt;&lt;/span&gt;&lt;strong&gt;</a:t>
            </a:r>
          </a:p>
          <a:p>
            <a:r>
              <a:rPr lang="en-US" sz="1000" dirty="0" smtClean="0"/>
              <a:t>                &lt;input type="password" id="pass" name="pass" class="text" /&gt;</a:t>
            </a:r>
          </a:p>
          <a:p>
            <a:r>
              <a:rPr lang="en-US" sz="1000" dirty="0" smtClean="0"/>
              <a:t>                &lt;label for="email"&gt;&lt;/label&gt;</a:t>
            </a:r>
          </a:p>
          <a:p>
            <a:r>
              <a:rPr lang="en-US" sz="1000" dirty="0" smtClean="0"/>
              <a:t>                &lt;/strong&gt;</a:t>
            </a:r>
          </a:p>
          <a:p>
            <a:r>
              <a:rPr lang="en-US" sz="1000" dirty="0" smtClean="0"/>
              <a:t>                &lt;label for="email"&gt;&lt;/label&gt;</a:t>
            </a:r>
          </a:p>
          <a:p>
            <a:r>
              <a:rPr lang="en-US" sz="1000" dirty="0" smtClean="0"/>
              <a:t>              &lt;/</a:t>
            </a:r>
            <a:r>
              <a:rPr lang="en-US" sz="1000" dirty="0" err="1" smtClean="0"/>
              <a:t>li</a:t>
            </a:r>
            <a:r>
              <a:rPr lang="en-US" sz="1000" dirty="0" smtClean="0"/>
              <a:t>&gt;</a:t>
            </a:r>
          </a:p>
          <a:p>
            <a:r>
              <a:rPr lang="en-US" sz="1000" dirty="0" smtClean="0"/>
              <a:t>			   </a:t>
            </a:r>
          </a:p>
          <a:p>
            <a:r>
              <a:rPr lang="en-US" sz="1000" dirty="0" smtClean="0"/>
              <a:t>              &lt;</a:t>
            </a:r>
            <a:r>
              <a:rPr lang="en-US" sz="1000" dirty="0" err="1" smtClean="0"/>
              <a:t>li</a:t>
            </a:r>
            <a:r>
              <a:rPr lang="en-US" sz="1000" dirty="0" smtClean="0"/>
              <a:t>&gt;&lt;a </a:t>
            </a:r>
            <a:r>
              <a:rPr lang="en-US" sz="1000" dirty="0" err="1" smtClean="0"/>
              <a:t>href</a:t>
            </a:r>
            <a:r>
              <a:rPr lang="en-US" sz="1000" dirty="0" smtClean="0"/>
              <a:t>="Register.html"&gt;&lt;strong&gt;REGISTER&lt;/strong&gt;&lt;/a&gt;</a:t>
            </a:r>
          </a:p>
          <a:p>
            <a:r>
              <a:rPr lang="en-US" sz="1000" dirty="0" smtClean="0"/>
              <a:t>                &lt;input name="</a:t>
            </a:r>
            <a:r>
              <a:rPr lang="en-US" sz="1000" dirty="0" err="1" smtClean="0"/>
              <a:t>imageField</a:t>
            </a:r>
            <a:r>
              <a:rPr lang="en-US" sz="1000" dirty="0" smtClean="0"/>
              <a:t>" type="submit"  class="style3" id="</a:t>
            </a:r>
            <a:r>
              <a:rPr lang="en-US" sz="1000" dirty="0" err="1" smtClean="0"/>
              <a:t>imageField</a:t>
            </a:r>
            <a:r>
              <a:rPr lang="en-US" sz="1000" dirty="0" smtClean="0"/>
              <a:t>" value="Login" /&gt;</a:t>
            </a:r>
          </a:p>
          <a:p>
            <a:r>
              <a:rPr lang="en-US" sz="1000" dirty="0" smtClean="0"/>
              <a:t>                &lt;input name="Reset" type="reset" class="style3" value="Reset" /&gt;</a:t>
            </a:r>
          </a:p>
          <a:p>
            <a:r>
              <a:rPr lang="en-US" sz="1000" dirty="0" smtClean="0"/>
              <a:t>&lt;/</a:t>
            </a:r>
            <a:r>
              <a:rPr lang="en-US" sz="1000" dirty="0" err="1" smtClean="0"/>
              <a:t>li</a:t>
            </a:r>
            <a:r>
              <a:rPr lang="en-US" sz="1000" dirty="0" smtClean="0"/>
              <a:t>&gt;</a:t>
            </a:r>
          </a:p>
          <a:p>
            <a:r>
              <a:rPr lang="en-US" sz="1000" dirty="0" smtClean="0"/>
              <a:t>              &lt;</a:t>
            </a:r>
            <a:r>
              <a:rPr lang="en-US" sz="1000" dirty="0" err="1" smtClean="0"/>
              <a:t>li</a:t>
            </a:r>
            <a:r>
              <a:rPr lang="en-US" sz="1000" dirty="0" smtClean="0"/>
              <a:t>&gt;&lt;/</a:t>
            </a:r>
            <a:r>
              <a:rPr lang="en-US" sz="1000" dirty="0" err="1" smtClean="0"/>
              <a:t>li</a:t>
            </a:r>
            <a:r>
              <a:rPr lang="en-US" sz="1000" dirty="0" smtClean="0"/>
              <a:t>&gt;</a:t>
            </a:r>
          </a:p>
          <a:p>
            <a:r>
              <a:rPr lang="en-US" sz="1000" dirty="0" smtClean="0"/>
              <a:t>         </a:t>
            </a:r>
            <a:endParaRPr lang="en-US" sz="1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fontScale="25000" lnSpcReduction="20000"/>
          </a:bodyPr>
          <a:lstStyle/>
          <a:p>
            <a:r>
              <a:rPr lang="en-US" sz="4000" dirty="0" smtClean="0"/>
              <a:t> &lt;</a:t>
            </a:r>
            <a:r>
              <a:rPr lang="en-US" sz="4000" dirty="0" err="1" smtClean="0"/>
              <a:t>li</a:t>
            </a:r>
            <a:r>
              <a:rPr lang="en-US" sz="4000" dirty="0" smtClean="0"/>
              <a:t>&gt;&lt;</a:t>
            </a:r>
            <a:r>
              <a:rPr lang="en-US" sz="4000" dirty="0" err="1" smtClean="0"/>
              <a:t>br</a:t>
            </a:r>
            <a:r>
              <a:rPr lang="en-US" sz="4000" dirty="0" smtClean="0"/>
              <a:t> /&gt;</a:t>
            </a:r>
          </a:p>
          <a:p>
            <a:r>
              <a:rPr lang="en-US" sz="4000" dirty="0" smtClean="0"/>
              <a:t>              &lt;/</a:t>
            </a:r>
            <a:r>
              <a:rPr lang="en-US" sz="4000" dirty="0" err="1" smtClean="0"/>
              <a:t>li</a:t>
            </a:r>
            <a:r>
              <a:rPr lang="en-US" sz="4000" dirty="0" smtClean="0"/>
              <a:t>&gt;</a:t>
            </a:r>
          </a:p>
          <a:p>
            <a:r>
              <a:rPr lang="en-US" sz="4000" dirty="0" smtClean="0"/>
              <a:t>            &lt;/</a:t>
            </a:r>
            <a:r>
              <a:rPr lang="en-US" sz="4000" dirty="0" err="1" smtClean="0"/>
              <a:t>ol</a:t>
            </a:r>
            <a:r>
              <a:rPr lang="en-US" sz="4000" dirty="0" smtClean="0"/>
              <a:t>&gt;</a:t>
            </a:r>
          </a:p>
          <a:p>
            <a:r>
              <a:rPr lang="en-US" sz="4000" dirty="0" smtClean="0"/>
              <a:t>          &lt;/form&gt;</a:t>
            </a:r>
          </a:p>
          <a:p>
            <a:r>
              <a:rPr lang="en-US" sz="4000" dirty="0" smtClean="0"/>
              <a:t>            &lt;p class="spec"&gt;&lt;a </a:t>
            </a:r>
            <a:r>
              <a:rPr lang="en-US" sz="4000" dirty="0" err="1" smtClean="0"/>
              <a:t>href</a:t>
            </a:r>
            <a:r>
              <a:rPr lang="en-US" sz="4000" dirty="0" smtClean="0"/>
              <a:t>="#" class="</a:t>
            </a:r>
            <a:r>
              <a:rPr lang="en-US" sz="4000" dirty="0" err="1" smtClean="0"/>
              <a:t>rm</a:t>
            </a:r>
            <a:r>
              <a:rPr lang="en-US" sz="4000" dirty="0" smtClean="0"/>
              <a:t>"&gt;..&lt;/a&gt;&lt;/p&gt;</a:t>
            </a:r>
          </a:p>
          <a:p>
            <a:r>
              <a:rPr lang="en-US" sz="4000" dirty="0" smtClean="0"/>
              <a:t>          &lt;/div&gt;</a:t>
            </a:r>
          </a:p>
          <a:p>
            <a:r>
              <a:rPr lang="en-US" sz="4000" dirty="0" smtClean="0"/>
              <a:t>          &lt;div class="</a:t>
            </a:r>
            <a:r>
              <a:rPr lang="en-US" sz="4000" dirty="0" err="1" smtClean="0"/>
              <a:t>clr</a:t>
            </a:r>
            <a:r>
              <a:rPr lang="en-US" sz="4000" dirty="0" smtClean="0"/>
              <a:t>"&gt;&lt;/div&gt;</a:t>
            </a:r>
          </a:p>
          <a:p>
            <a:r>
              <a:rPr lang="en-US" sz="4000" dirty="0" smtClean="0"/>
              <a:t>        &lt;/div&gt;</a:t>
            </a:r>
          </a:p>
          <a:p>
            <a:r>
              <a:rPr lang="en-US" sz="4000" dirty="0" smtClean="0"/>
              <a:t>      &lt;/div&gt;</a:t>
            </a:r>
          </a:p>
          <a:p>
            <a:r>
              <a:rPr lang="en-US" sz="4000" dirty="0" smtClean="0"/>
              <a:t>      &lt;div class="sidebar"&gt;</a:t>
            </a:r>
          </a:p>
          <a:p>
            <a:r>
              <a:rPr lang="en-US" sz="4000" dirty="0" smtClean="0"/>
              <a:t>        &lt;div class="</a:t>
            </a:r>
            <a:r>
              <a:rPr lang="en-US" sz="4000" dirty="0" err="1" smtClean="0"/>
              <a:t>searchform</a:t>
            </a:r>
            <a:r>
              <a:rPr lang="en-US" sz="4000" dirty="0" smtClean="0"/>
              <a:t>"&gt;</a:t>
            </a:r>
          </a:p>
          <a:p>
            <a:r>
              <a:rPr lang="en-US" sz="4000" dirty="0" smtClean="0"/>
              <a:t>          &lt;form id="</a:t>
            </a:r>
            <a:r>
              <a:rPr lang="en-US" sz="4000" dirty="0" err="1" smtClean="0"/>
              <a:t>formsearch</a:t>
            </a:r>
            <a:r>
              <a:rPr lang="en-US" sz="4000" dirty="0" smtClean="0"/>
              <a:t>" name="</a:t>
            </a:r>
            <a:r>
              <a:rPr lang="en-US" sz="4000" dirty="0" err="1" smtClean="0"/>
              <a:t>formsearch</a:t>
            </a:r>
            <a:r>
              <a:rPr lang="en-US" sz="4000" dirty="0" smtClean="0"/>
              <a:t>" method="post" action="#"&gt;</a:t>
            </a:r>
          </a:p>
          <a:p>
            <a:r>
              <a:rPr lang="en-US" sz="4000" dirty="0" smtClean="0"/>
              <a:t>            &lt;span&gt;</a:t>
            </a:r>
          </a:p>
          <a:p>
            <a:r>
              <a:rPr lang="en-US" sz="4000" dirty="0" smtClean="0"/>
              <a:t>            &lt;input name="</a:t>
            </a:r>
            <a:r>
              <a:rPr lang="en-US" sz="4000" dirty="0" err="1" smtClean="0"/>
              <a:t>editbox_search</a:t>
            </a:r>
            <a:r>
              <a:rPr lang="en-US" sz="4000" dirty="0" smtClean="0"/>
              <a:t>" class="</a:t>
            </a:r>
            <a:r>
              <a:rPr lang="en-US" sz="4000" dirty="0" err="1" smtClean="0"/>
              <a:t>editbox_search</a:t>
            </a:r>
            <a:r>
              <a:rPr lang="en-US" sz="4000" dirty="0" smtClean="0"/>
              <a:t>" id="</a:t>
            </a:r>
            <a:r>
              <a:rPr lang="en-US" sz="4000" dirty="0" err="1" smtClean="0"/>
              <a:t>editbox_search</a:t>
            </a:r>
            <a:r>
              <a:rPr lang="en-US" sz="4000" dirty="0" smtClean="0"/>
              <a:t>" </a:t>
            </a:r>
            <a:r>
              <a:rPr lang="en-US" sz="4000" dirty="0" err="1" smtClean="0"/>
              <a:t>maxlength</a:t>
            </a:r>
            <a:r>
              <a:rPr lang="en-US" sz="4000" dirty="0" smtClean="0"/>
              <a:t>="80" value="Search our </a:t>
            </a:r>
            <a:r>
              <a:rPr lang="en-US" sz="4000" dirty="0" err="1" smtClean="0"/>
              <a:t>ste</a:t>
            </a:r>
            <a:r>
              <a:rPr lang="en-US" sz="4000" dirty="0" smtClean="0"/>
              <a:t>:" type="text" /&gt;</a:t>
            </a:r>
          </a:p>
          <a:p>
            <a:r>
              <a:rPr lang="en-US" sz="4000" dirty="0" smtClean="0"/>
              <a:t>            &lt;/span&gt;</a:t>
            </a:r>
          </a:p>
          <a:p>
            <a:r>
              <a:rPr lang="en-US" sz="4000" dirty="0" smtClean="0"/>
              <a:t>            &lt;input name="</a:t>
            </a:r>
            <a:r>
              <a:rPr lang="en-US" sz="4000" dirty="0" err="1" smtClean="0"/>
              <a:t>button_search</a:t>
            </a:r>
            <a:r>
              <a:rPr lang="en-US" sz="4000" dirty="0" smtClean="0"/>
              <a:t>" </a:t>
            </a:r>
            <a:r>
              <a:rPr lang="en-US" sz="4000" dirty="0" err="1" smtClean="0"/>
              <a:t>src</a:t>
            </a:r>
            <a:r>
              <a:rPr lang="en-US" sz="4000" dirty="0" smtClean="0"/>
              <a:t>="images/search.gif" class="</a:t>
            </a:r>
            <a:r>
              <a:rPr lang="en-US" sz="4000" dirty="0" err="1" smtClean="0"/>
              <a:t>button_search</a:t>
            </a:r>
            <a:r>
              <a:rPr lang="en-US" sz="4000" dirty="0" smtClean="0"/>
              <a:t>" type="image" /&gt;</a:t>
            </a:r>
          </a:p>
          <a:p>
            <a:r>
              <a:rPr lang="en-US" sz="4000" dirty="0" smtClean="0"/>
              <a:t>          &lt;/form&gt;</a:t>
            </a:r>
          </a:p>
          <a:p>
            <a:r>
              <a:rPr lang="en-US" sz="4000" dirty="0" smtClean="0"/>
              <a:t>        &lt;/div&gt;</a:t>
            </a:r>
          </a:p>
          <a:p>
            <a:r>
              <a:rPr lang="en-US" sz="4000" dirty="0" smtClean="0"/>
              <a:t>        &lt;div class="</a:t>
            </a:r>
            <a:r>
              <a:rPr lang="en-US" sz="4000" dirty="0" err="1" smtClean="0"/>
              <a:t>clr</a:t>
            </a:r>
            <a:r>
              <a:rPr lang="en-US" sz="4000" dirty="0" smtClean="0"/>
              <a:t>"&gt;&lt;/div&gt;</a:t>
            </a:r>
          </a:p>
          <a:p>
            <a:r>
              <a:rPr lang="en-US" sz="4000" dirty="0" smtClean="0"/>
              <a:t>        &lt;div class="gadget"&gt;</a:t>
            </a:r>
          </a:p>
          <a:p>
            <a:r>
              <a:rPr lang="en-US" sz="4000" dirty="0" smtClean="0"/>
              <a:t>          &lt;h2 class="star"&gt;&lt;span&gt;Home &lt;/span&gt; Menu&lt;/h2&gt;</a:t>
            </a:r>
          </a:p>
          <a:p>
            <a:r>
              <a:rPr lang="en-US" sz="4000" dirty="0" smtClean="0"/>
              <a:t>          &lt;div class="</a:t>
            </a:r>
            <a:r>
              <a:rPr lang="en-US" sz="4000" dirty="0" err="1" smtClean="0"/>
              <a:t>clr</a:t>
            </a:r>
            <a:r>
              <a:rPr lang="en-US" sz="4000" dirty="0" smtClean="0"/>
              <a:t>"&gt;&lt;/div&gt;</a:t>
            </a:r>
          </a:p>
          <a:p>
            <a:r>
              <a:rPr lang="en-US" sz="4000" dirty="0" smtClean="0"/>
              <a:t>          &lt;</a:t>
            </a:r>
            <a:r>
              <a:rPr lang="en-US" sz="4000" dirty="0" err="1" smtClean="0"/>
              <a:t>ul</a:t>
            </a:r>
            <a:r>
              <a:rPr lang="en-US" sz="4000" dirty="0" smtClean="0"/>
              <a:t> class="</a:t>
            </a:r>
            <a:r>
              <a:rPr lang="en-US" sz="4000" dirty="0" err="1" smtClean="0"/>
              <a:t>sb_menu</a:t>
            </a:r>
            <a:r>
              <a:rPr lang="en-US" sz="4000" dirty="0" smtClean="0"/>
              <a:t>"&gt;</a:t>
            </a:r>
          </a:p>
          <a:p>
            <a:endParaRPr lang="en-US" dirty="0" smtClean="0"/>
          </a:p>
          <a:p>
            <a:endParaRPr lang="en-US" dirty="0" smtClean="0"/>
          </a:p>
          <a:p>
            <a:endParaRPr lang="en-US" dirty="0"/>
          </a:p>
        </p:txBody>
      </p:sp>
      <p:sp>
        <p:nvSpPr>
          <p:cNvPr id="5" name="TextBox 4"/>
          <p:cNvSpPr txBox="1"/>
          <p:nvPr/>
        </p:nvSpPr>
        <p:spPr>
          <a:xfrm>
            <a:off x="8071556" y="1230489"/>
            <a:ext cx="3736622" cy="2708434"/>
          </a:xfrm>
          <a:prstGeom prst="rect">
            <a:avLst/>
          </a:prstGeom>
          <a:noFill/>
        </p:spPr>
        <p:txBody>
          <a:bodyPr wrap="square" rtlCol="0">
            <a:spAutoFit/>
          </a:bodyPr>
          <a:lstStyle/>
          <a:p>
            <a:r>
              <a:rPr lang="en-US" sz="1000" dirty="0" smtClean="0"/>
              <a:t>&lt;div class="</a:t>
            </a:r>
            <a:r>
              <a:rPr lang="en-US" sz="1000" dirty="0" err="1" smtClean="0"/>
              <a:t>clr</a:t>
            </a:r>
            <a:r>
              <a:rPr lang="en-US" sz="1000" dirty="0" smtClean="0"/>
              <a:t>"&gt;&lt;/div&gt;</a:t>
            </a:r>
          </a:p>
          <a:p>
            <a:r>
              <a:rPr lang="en-US" sz="1000" dirty="0" smtClean="0"/>
              <a:t>          &lt;</a:t>
            </a:r>
            <a:r>
              <a:rPr lang="en-US" sz="1000" dirty="0" err="1" smtClean="0"/>
              <a:t>ul</a:t>
            </a:r>
            <a:r>
              <a:rPr lang="en-US" sz="1000" dirty="0" smtClean="0"/>
              <a:t> class="</a:t>
            </a:r>
            <a:r>
              <a:rPr lang="en-US" sz="1000" dirty="0" err="1" smtClean="0"/>
              <a:t>sb_menu</a:t>
            </a:r>
            <a:r>
              <a:rPr lang="en-US" sz="1000" dirty="0" smtClean="0"/>
              <a:t>"&gt;</a:t>
            </a:r>
          </a:p>
          <a:p>
            <a:r>
              <a:rPr lang="en-US" sz="1000" dirty="0" smtClean="0"/>
              <a:t>            &lt;</a:t>
            </a:r>
            <a:r>
              <a:rPr lang="en-US" sz="1000" dirty="0" err="1" smtClean="0"/>
              <a:t>li</a:t>
            </a:r>
            <a:r>
              <a:rPr lang="en-US" sz="1000" dirty="0" smtClean="0"/>
              <a:t>&gt;&lt;a </a:t>
            </a:r>
            <a:r>
              <a:rPr lang="en-US" sz="1000" dirty="0" err="1" smtClean="0"/>
              <a:t>href</a:t>
            </a:r>
            <a:r>
              <a:rPr lang="en-US" sz="1000" dirty="0" smtClean="0"/>
              <a:t>="index.html"&gt;Home&lt;/a&gt;&lt;/</a:t>
            </a:r>
            <a:r>
              <a:rPr lang="en-US" sz="1000" dirty="0" err="1" smtClean="0"/>
              <a:t>li</a:t>
            </a:r>
            <a:r>
              <a:rPr lang="en-US" sz="1000" dirty="0" smtClean="0"/>
              <a:t>&gt;</a:t>
            </a:r>
          </a:p>
          <a:p>
            <a:r>
              <a:rPr lang="en-US" sz="1000" dirty="0" smtClean="0"/>
              <a:t>            &lt;</a:t>
            </a:r>
            <a:r>
              <a:rPr lang="en-US" sz="1000" dirty="0" err="1" smtClean="0"/>
              <a:t>li</a:t>
            </a:r>
            <a:r>
              <a:rPr lang="en-US" sz="1000" dirty="0" smtClean="0"/>
              <a:t>&gt;&lt;a </a:t>
            </a:r>
            <a:r>
              <a:rPr lang="en-US" sz="1000" dirty="0" err="1" smtClean="0"/>
              <a:t>href</a:t>
            </a:r>
            <a:r>
              <a:rPr lang="en-US" sz="1000" dirty="0" smtClean="0"/>
              <a:t>="DataUser.jsp"&gt;Data User &lt;/a&gt;&lt;/</a:t>
            </a:r>
            <a:r>
              <a:rPr lang="en-US" sz="1000" dirty="0" err="1" smtClean="0"/>
              <a:t>li</a:t>
            </a:r>
            <a:r>
              <a:rPr lang="en-US" sz="1000" dirty="0" smtClean="0"/>
              <a:t>&gt;</a:t>
            </a:r>
          </a:p>
          <a:p>
            <a:r>
              <a:rPr lang="en-US" sz="1000" dirty="0" smtClean="0"/>
              <a:t>            &lt;</a:t>
            </a:r>
            <a:r>
              <a:rPr lang="en-US" sz="1000" dirty="0" err="1" smtClean="0"/>
              <a:t>li</a:t>
            </a:r>
            <a:r>
              <a:rPr lang="en-US" sz="1000" dirty="0" smtClean="0"/>
              <a:t>&gt;&lt;a </a:t>
            </a:r>
            <a:r>
              <a:rPr lang="en-US" sz="1000" dirty="0" err="1" smtClean="0"/>
              <a:t>href</a:t>
            </a:r>
            <a:r>
              <a:rPr lang="en-US" sz="1000" dirty="0" smtClean="0"/>
              <a:t>="CloudServer.jsp"&gt;Cloud Server &lt;/a&gt;&lt;/</a:t>
            </a:r>
            <a:r>
              <a:rPr lang="en-US" sz="1000" dirty="0" err="1" smtClean="0"/>
              <a:t>li</a:t>
            </a:r>
            <a:r>
              <a:rPr lang="en-US" sz="1000" dirty="0" smtClean="0"/>
              <a:t>&gt;</a:t>
            </a:r>
          </a:p>
          <a:p>
            <a:r>
              <a:rPr lang="en-US" sz="1000" dirty="0" smtClean="0"/>
              <a:t>            &lt;</a:t>
            </a:r>
            <a:r>
              <a:rPr lang="en-US" sz="1000" dirty="0" err="1" smtClean="0"/>
              <a:t>li</a:t>
            </a:r>
            <a:r>
              <a:rPr lang="en-US" sz="1000" dirty="0" smtClean="0"/>
              <a:t>&gt;&lt;a </a:t>
            </a:r>
            <a:r>
              <a:rPr lang="en-US" sz="1000" dirty="0" err="1" smtClean="0"/>
              <a:t>href</a:t>
            </a:r>
            <a:r>
              <a:rPr lang="en-US" sz="1000" dirty="0" smtClean="0"/>
              <a:t>="EndUser.jsp"&gt;End User &lt;/a&gt;&lt;/</a:t>
            </a:r>
            <a:r>
              <a:rPr lang="en-US" sz="1000" dirty="0" err="1" smtClean="0"/>
              <a:t>li</a:t>
            </a:r>
            <a:r>
              <a:rPr lang="en-US" sz="1000" dirty="0" smtClean="0"/>
              <a:t>&gt;</a:t>
            </a:r>
          </a:p>
          <a:p>
            <a:r>
              <a:rPr lang="en-US" sz="1000" dirty="0" smtClean="0"/>
              <a:t>          &lt;/</a:t>
            </a:r>
            <a:r>
              <a:rPr lang="en-US" sz="1000" dirty="0" err="1" smtClean="0"/>
              <a:t>ul</a:t>
            </a:r>
            <a:r>
              <a:rPr lang="en-US" sz="1000" dirty="0" smtClean="0"/>
              <a:t>&gt;</a:t>
            </a:r>
          </a:p>
          <a:p>
            <a:r>
              <a:rPr lang="en-US" sz="1000" dirty="0" smtClean="0"/>
              <a:t>        &lt;/div&gt;</a:t>
            </a:r>
          </a:p>
          <a:p>
            <a:r>
              <a:rPr lang="en-US" sz="1000" dirty="0" smtClean="0"/>
              <a:t>      &lt;/div&gt;</a:t>
            </a:r>
          </a:p>
          <a:p>
            <a:r>
              <a:rPr lang="en-US" sz="1000" dirty="0" smtClean="0"/>
              <a:t>      &lt;div class="</a:t>
            </a:r>
            <a:r>
              <a:rPr lang="en-US" sz="1000" dirty="0" err="1" smtClean="0"/>
              <a:t>clr</a:t>
            </a:r>
            <a:r>
              <a:rPr lang="en-US" sz="1000" dirty="0" smtClean="0"/>
              <a:t>"&gt;&lt;/div&gt;</a:t>
            </a:r>
          </a:p>
          <a:p>
            <a:r>
              <a:rPr lang="en-US" sz="1000" dirty="0" smtClean="0"/>
              <a:t>    &lt;/div&gt;</a:t>
            </a:r>
          </a:p>
          <a:p>
            <a:r>
              <a:rPr lang="en-US" sz="1000" dirty="0" smtClean="0"/>
              <a:t>  &lt;/div&gt;</a:t>
            </a:r>
          </a:p>
          <a:p>
            <a:r>
              <a:rPr lang="en-US" sz="1000" dirty="0" smtClean="0"/>
              <a:t>&lt;div class="</a:t>
            </a:r>
            <a:r>
              <a:rPr lang="en-US" sz="1000" dirty="0" err="1" smtClean="0"/>
              <a:t>fbg</a:t>
            </a:r>
            <a:r>
              <a:rPr lang="en-US" sz="1000" dirty="0" smtClean="0"/>
              <a:t>"&gt;&lt;/div&gt;</a:t>
            </a:r>
          </a:p>
          <a:p>
            <a:r>
              <a:rPr lang="en-US" sz="1000" dirty="0" smtClean="0"/>
              <a:t>  &lt;div class="footer"&gt;</a:t>
            </a:r>
          </a:p>
          <a:p>
            <a:r>
              <a:rPr lang="en-US" sz="1000" dirty="0" smtClean="0"/>
              <a:t>    </a:t>
            </a:r>
          </a:p>
          <a:p>
            <a:r>
              <a:rPr lang="en-US" sz="1000" dirty="0" smtClean="0"/>
              <a:t>&lt;/html&gt;</a:t>
            </a:r>
          </a:p>
          <a:p>
            <a:endParaRPr lang="en-US" sz="1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US" dirty="0"/>
          </a:p>
        </p:txBody>
      </p:sp>
      <p:pic>
        <p:nvPicPr>
          <p:cNvPr id="4" name="Content Placeholder 3" descr="Screenshot (155)"/>
          <p:cNvPicPr>
            <a:picLocks noGrp="1" noChangeAspect="1"/>
          </p:cNvPicPr>
          <p:nvPr>
            <p:ph idx="1"/>
          </p:nvPr>
        </p:nvPicPr>
        <p:blipFill>
          <a:blip r:embed="rId2"/>
          <a:stretch>
            <a:fillRect/>
          </a:stretch>
        </p:blipFill>
        <p:spPr>
          <a:xfrm>
            <a:off x="283214" y="2043287"/>
            <a:ext cx="10781025" cy="4289779"/>
          </a:xfrm>
          <a:prstGeom prst="rect">
            <a:avLst/>
          </a:prstGeom>
        </p:spPr>
      </p:pic>
      <p:sp>
        <p:nvSpPr>
          <p:cNvPr id="5" name="TextBox 4"/>
          <p:cNvSpPr txBox="1"/>
          <p:nvPr/>
        </p:nvSpPr>
        <p:spPr>
          <a:xfrm>
            <a:off x="214489" y="1343378"/>
            <a:ext cx="8308622" cy="369332"/>
          </a:xfrm>
          <a:prstGeom prst="rect">
            <a:avLst/>
          </a:prstGeom>
          <a:noFill/>
        </p:spPr>
        <p:txBody>
          <a:bodyPr wrap="square" rtlCol="0">
            <a:spAutoFit/>
          </a:bodyPr>
          <a:lstStyle/>
          <a:p>
            <a:pPr>
              <a:buFont typeface="Arial" pitchFamily="34" charset="0"/>
              <a:buChar char="•"/>
            </a:pPr>
            <a:r>
              <a:rPr lang="en-IN" dirty="0" smtClean="0"/>
              <a:t>The  below page shows Home Page of the application.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User Login/Register</a:t>
            </a:r>
            <a:endParaRPr lang="en-US" dirty="0"/>
          </a:p>
        </p:txBody>
      </p:sp>
      <p:pic>
        <p:nvPicPr>
          <p:cNvPr id="4" name="Content Placeholder 3" descr="Screenshot (157)"/>
          <p:cNvPicPr>
            <a:picLocks noGrp="1" noChangeAspect="1"/>
          </p:cNvPicPr>
          <p:nvPr>
            <p:ph idx="1"/>
          </p:nvPr>
        </p:nvPicPr>
        <p:blipFill>
          <a:blip r:embed="rId2"/>
          <a:stretch>
            <a:fillRect/>
          </a:stretch>
        </p:blipFill>
        <p:spPr>
          <a:xfrm>
            <a:off x="6309361" y="1828800"/>
            <a:ext cx="5492884" cy="4389119"/>
          </a:xfrm>
          <a:prstGeom prst="rect">
            <a:avLst/>
          </a:prstGeom>
        </p:spPr>
      </p:pic>
      <p:pic>
        <p:nvPicPr>
          <p:cNvPr id="5" name="Picture 4" descr="Screenshot (207).png"/>
          <p:cNvPicPr>
            <a:picLocks noChangeAspect="1"/>
          </p:cNvPicPr>
          <p:nvPr/>
        </p:nvPicPr>
        <p:blipFill>
          <a:blip r:embed="rId3"/>
          <a:stretch>
            <a:fillRect/>
          </a:stretch>
        </p:blipFill>
        <p:spPr>
          <a:xfrm>
            <a:off x="339634" y="1648177"/>
            <a:ext cx="5734593" cy="4530553"/>
          </a:xfrm>
          <a:prstGeom prst="rect">
            <a:avLst/>
          </a:prstGeom>
        </p:spPr>
      </p:pic>
      <p:sp>
        <p:nvSpPr>
          <p:cNvPr id="6" name="TextBox 5"/>
          <p:cNvSpPr txBox="1"/>
          <p:nvPr/>
        </p:nvSpPr>
        <p:spPr>
          <a:xfrm>
            <a:off x="383822" y="1117600"/>
            <a:ext cx="8037689" cy="369332"/>
          </a:xfrm>
          <a:prstGeom prst="rect">
            <a:avLst/>
          </a:prstGeom>
          <a:noFill/>
        </p:spPr>
        <p:txBody>
          <a:bodyPr wrap="square" rtlCol="0">
            <a:spAutoFit/>
          </a:bodyPr>
          <a:lstStyle/>
          <a:p>
            <a:pPr>
              <a:buFont typeface="Arial" pitchFamily="34" charset="0"/>
              <a:buChar char="•"/>
            </a:pPr>
            <a:r>
              <a:rPr lang="en-IN" dirty="0" smtClean="0"/>
              <a:t>In the next step click on register and login to enter into the data user page.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User Fields</a:t>
            </a:r>
            <a:endParaRPr lang="en-US" dirty="0"/>
          </a:p>
        </p:txBody>
      </p:sp>
      <p:pic>
        <p:nvPicPr>
          <p:cNvPr id="4" name="Content Placeholder 3" descr="Screenshot (158)"/>
          <p:cNvPicPr>
            <a:picLocks noGrp="1" noChangeAspect="1"/>
          </p:cNvPicPr>
          <p:nvPr>
            <p:ph idx="1"/>
          </p:nvPr>
        </p:nvPicPr>
        <p:blipFill>
          <a:blip r:embed="rId2"/>
          <a:stretch>
            <a:fillRect/>
          </a:stretch>
        </p:blipFill>
        <p:spPr>
          <a:xfrm>
            <a:off x="248194" y="1704622"/>
            <a:ext cx="11299372" cy="4658833"/>
          </a:xfrm>
          <a:prstGeom prst="rect">
            <a:avLst/>
          </a:prstGeom>
        </p:spPr>
      </p:pic>
      <p:sp>
        <p:nvSpPr>
          <p:cNvPr id="5" name="TextBox 4"/>
          <p:cNvSpPr txBox="1"/>
          <p:nvPr/>
        </p:nvSpPr>
        <p:spPr>
          <a:xfrm>
            <a:off x="383822" y="1162756"/>
            <a:ext cx="10566400" cy="369332"/>
          </a:xfrm>
          <a:prstGeom prst="rect">
            <a:avLst/>
          </a:prstGeom>
          <a:noFill/>
        </p:spPr>
        <p:txBody>
          <a:bodyPr wrap="square" rtlCol="0">
            <a:spAutoFit/>
          </a:bodyPr>
          <a:lstStyle/>
          <a:p>
            <a:pPr>
              <a:buFont typeface="Arial" pitchFamily="34" charset="0"/>
              <a:buChar char="•"/>
            </a:pPr>
            <a:r>
              <a:rPr lang="en-IN" dirty="0" smtClean="0"/>
              <a:t>The below are the fields that can be accessed by the data user. Now the data user clicks on upload files.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 File</a:t>
            </a:r>
            <a:endParaRPr lang="en-US" dirty="0"/>
          </a:p>
        </p:txBody>
      </p:sp>
      <p:pic>
        <p:nvPicPr>
          <p:cNvPr id="4" name="Content Placeholder 3" descr="Screenshot (159)"/>
          <p:cNvPicPr>
            <a:picLocks noGrp="1" noChangeAspect="1"/>
          </p:cNvPicPr>
          <p:nvPr>
            <p:ph idx="1"/>
          </p:nvPr>
        </p:nvPicPr>
        <p:blipFill>
          <a:blip r:embed="rId2"/>
          <a:stretch>
            <a:fillRect/>
          </a:stretch>
        </p:blipFill>
        <p:spPr>
          <a:xfrm>
            <a:off x="222068" y="2020711"/>
            <a:ext cx="10371909" cy="4314681"/>
          </a:xfrm>
          <a:prstGeom prst="rect">
            <a:avLst/>
          </a:prstGeom>
        </p:spPr>
      </p:pic>
      <p:sp>
        <p:nvSpPr>
          <p:cNvPr id="5" name="TextBox 4"/>
          <p:cNvSpPr txBox="1"/>
          <p:nvPr/>
        </p:nvSpPr>
        <p:spPr>
          <a:xfrm>
            <a:off x="372533" y="1230489"/>
            <a:ext cx="11435645" cy="646331"/>
          </a:xfrm>
          <a:prstGeom prst="rect">
            <a:avLst/>
          </a:prstGeom>
          <a:noFill/>
        </p:spPr>
        <p:txBody>
          <a:bodyPr wrap="square" rtlCol="0">
            <a:spAutoFit/>
          </a:bodyPr>
          <a:lstStyle/>
          <a:p>
            <a:pPr>
              <a:buFont typeface="Arial" pitchFamily="34" charset="0"/>
              <a:buChar char="•"/>
            </a:pPr>
            <a:r>
              <a:rPr lang="en-IN" dirty="0" smtClean="0"/>
              <a:t> Now the data user need to select one file from his device and give a name to it </a:t>
            </a:r>
            <a:r>
              <a:rPr lang="en-IN" dirty="0" err="1" smtClean="0"/>
              <a:t>inorder</a:t>
            </a:r>
            <a:r>
              <a:rPr lang="en-IN" dirty="0" smtClean="0"/>
              <a:t> to store in the cloud. And click on encrypt button.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Review 1 Remarks</a:t>
            </a:r>
          </a:p>
        </p:txBody>
      </p:sp>
      <p:sp>
        <p:nvSpPr>
          <p:cNvPr id="3" name="Content Placeholder 2"/>
          <p:cNvSpPr>
            <a:spLocks noGrp="1"/>
          </p:cNvSpPr>
          <p:nvPr>
            <p:ph idx="1"/>
          </p:nvPr>
        </p:nvSpPr>
        <p:spPr/>
        <p:txBody>
          <a:bodyPr>
            <a:normAutofit fontScale="97500"/>
          </a:bodyPr>
          <a:lstStyle/>
          <a:p>
            <a:pPr marL="914400" lvl="2" indent="0">
              <a:buFont typeface="Wingdings" panose="05000000000000000000" charset="0"/>
              <a:buNone/>
            </a:pPr>
            <a:endParaRPr lang="en-IN" altLang="en-US" sz="2600" dirty="0" smtClean="0">
              <a:sym typeface="+mn-ea"/>
            </a:endParaRPr>
          </a:p>
          <a:p>
            <a:pPr lvl="0" algn="just">
              <a:buFont typeface="Wingdings" panose="05000000000000000000" charset="0"/>
              <a:buChar char="§"/>
            </a:pPr>
            <a:r>
              <a:rPr lang="en-US" altLang="en-IN" sz="2500" dirty="0">
                <a:uFillTx/>
                <a:sym typeface="+mn-ea"/>
              </a:rPr>
              <a:t>How will you authenticate the users </a:t>
            </a:r>
            <a:r>
              <a:rPr lang="en-IN" altLang="en-US" sz="2500" dirty="0" smtClean="0">
                <a:uFillTx/>
                <a:sym typeface="+mn-ea"/>
              </a:rPr>
              <a:t>?</a:t>
            </a:r>
            <a:endParaRPr lang="en-US" altLang="en-US" sz="2500" dirty="0" smtClean="0">
              <a:sym typeface="+mn-ea"/>
            </a:endParaRPr>
          </a:p>
          <a:p>
            <a:pPr lvl="0" algn="just">
              <a:buFont typeface="Wingdings" pitchFamily="2" charset="2"/>
              <a:buChar char="q"/>
            </a:pPr>
            <a:r>
              <a:rPr lang="en-US" altLang="en-IN" sz="2500" dirty="0" smtClean="0">
                <a:sym typeface="+mn-ea"/>
              </a:rPr>
              <a:t>W</a:t>
            </a:r>
            <a:r>
              <a:rPr lang="en-US" altLang="en-IN" sz="2500" dirty="0" smtClean="0">
                <a:uFillTx/>
                <a:sym typeface="+mn-ea"/>
              </a:rPr>
              <a:t>e </a:t>
            </a:r>
            <a:r>
              <a:rPr lang="en-US" altLang="en-IN" sz="2500" dirty="0">
                <a:uFillTx/>
                <a:sym typeface="+mn-ea"/>
              </a:rPr>
              <a:t>will be </a:t>
            </a:r>
            <a:r>
              <a:rPr lang="en-US" altLang="en-IN" sz="2500" dirty="0" smtClean="0">
                <a:uFillTx/>
                <a:sym typeface="+mn-ea"/>
              </a:rPr>
              <a:t>authenticating</a:t>
            </a:r>
            <a:r>
              <a:rPr lang="en-US" altLang="en-IN" sz="2500" dirty="0" smtClean="0">
                <a:sym typeface="+mn-ea"/>
              </a:rPr>
              <a:t> </a:t>
            </a:r>
            <a:r>
              <a:rPr lang="en-US" altLang="en-IN" sz="2500" dirty="0" smtClean="0">
                <a:uFillTx/>
                <a:sym typeface="+mn-ea"/>
              </a:rPr>
              <a:t>the </a:t>
            </a:r>
            <a:r>
              <a:rPr lang="en-US" altLang="en-IN" sz="2500" dirty="0">
                <a:uFillTx/>
                <a:sym typeface="+mn-ea"/>
              </a:rPr>
              <a:t>users by verfying the  username and the </a:t>
            </a:r>
            <a:r>
              <a:rPr lang="en-US" altLang="en-IN" sz="2500" dirty="0" smtClean="0">
                <a:uFillTx/>
                <a:sym typeface="+mn-ea"/>
              </a:rPr>
              <a:t>password.</a:t>
            </a:r>
          </a:p>
          <a:p>
            <a:pPr lvl="2" algn="just">
              <a:buFont typeface="Wingdings" panose="05000000000000000000" charset="0"/>
              <a:buChar char="q"/>
            </a:pPr>
            <a:endParaRPr lang="en-IN" altLang="en-US" sz="2500" dirty="0" smtClean="0">
              <a:sym typeface="+mn-ea"/>
            </a:endParaRPr>
          </a:p>
          <a:p>
            <a:pPr lvl="2" algn="just">
              <a:buNone/>
            </a:pPr>
            <a:endParaRPr lang="en-IN" altLang="en-US" sz="2500" dirty="0" smtClean="0"/>
          </a:p>
          <a:p>
            <a:pPr>
              <a:buFont typeface="Wingdings" panose="05000000000000000000" charset="0"/>
              <a:buChar char="§"/>
            </a:pPr>
            <a:r>
              <a:rPr lang="en-IN" altLang="en-US" sz="2500" dirty="0" smtClean="0"/>
              <a:t> Is it possible to compare two </a:t>
            </a:r>
            <a:r>
              <a:rPr lang="en-IN" altLang="en-US" sz="2500" dirty="0" err="1" smtClean="0"/>
              <a:t>ciphertexts</a:t>
            </a:r>
            <a:r>
              <a:rPr lang="en-IN" altLang="en-US" sz="2500" dirty="0" smtClean="0"/>
              <a:t>?</a:t>
            </a:r>
          </a:p>
          <a:p>
            <a:pPr>
              <a:buFont typeface="Wingdings" pitchFamily="2" charset="2"/>
              <a:buChar char="q"/>
            </a:pPr>
            <a:r>
              <a:rPr lang="en-IN" altLang="en-US" sz="2500" dirty="0" smtClean="0"/>
              <a:t>By using Convergent Encryption technique we can compare two different </a:t>
            </a:r>
            <a:r>
              <a:rPr lang="en-IN" altLang="en-US" sz="2500" dirty="0" err="1" smtClean="0"/>
              <a:t>ciphertext</a:t>
            </a:r>
            <a:r>
              <a:rPr lang="en-IN" altLang="en-US" sz="2500" dirty="0" smtClean="0"/>
              <a:t>.</a:t>
            </a:r>
          </a:p>
          <a:p>
            <a:pPr>
              <a:buNone/>
            </a:pPr>
            <a:endParaRPr lang="en-IN" altLang="en-US" sz="2500" dirty="0"/>
          </a:p>
          <a:p>
            <a:pPr>
              <a:buFont typeface="Wingdings" panose="05000000000000000000" charset="0"/>
              <a:buChar char="§"/>
            </a:pPr>
            <a:endParaRPr lang="en-I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File Blocks</a:t>
            </a:r>
            <a:endParaRPr lang="en-US" dirty="0"/>
          </a:p>
        </p:txBody>
      </p:sp>
      <p:pic>
        <p:nvPicPr>
          <p:cNvPr id="4" name="Content Placeholder 3" descr="Screenshot (160)"/>
          <p:cNvPicPr>
            <a:picLocks noGrp="1" noChangeAspect="1"/>
          </p:cNvPicPr>
          <p:nvPr>
            <p:ph idx="1"/>
          </p:nvPr>
        </p:nvPicPr>
        <p:blipFill>
          <a:blip r:embed="rId2"/>
          <a:stretch>
            <a:fillRect/>
          </a:stretch>
        </p:blipFill>
        <p:spPr>
          <a:xfrm>
            <a:off x="837712" y="1907822"/>
            <a:ext cx="8776551" cy="1885244"/>
          </a:xfrm>
          <a:prstGeom prst="rect">
            <a:avLst/>
          </a:prstGeom>
        </p:spPr>
      </p:pic>
      <p:pic>
        <p:nvPicPr>
          <p:cNvPr id="5" name="Picture 4" descr="Screenshot (161)"/>
          <p:cNvPicPr>
            <a:picLocks noChangeAspect="1"/>
          </p:cNvPicPr>
          <p:nvPr/>
        </p:nvPicPr>
        <p:blipFill>
          <a:blip r:embed="rId3"/>
          <a:stretch>
            <a:fillRect/>
          </a:stretch>
        </p:blipFill>
        <p:spPr>
          <a:xfrm>
            <a:off x="836023" y="3838221"/>
            <a:ext cx="8817427" cy="2607735"/>
          </a:xfrm>
          <a:prstGeom prst="rect">
            <a:avLst/>
          </a:prstGeom>
        </p:spPr>
      </p:pic>
      <p:sp>
        <p:nvSpPr>
          <p:cNvPr id="6" name="TextBox 5"/>
          <p:cNvSpPr txBox="1"/>
          <p:nvPr/>
        </p:nvSpPr>
        <p:spPr>
          <a:xfrm>
            <a:off x="372533" y="1230489"/>
            <a:ext cx="11435645" cy="369332"/>
          </a:xfrm>
          <a:prstGeom prst="rect">
            <a:avLst/>
          </a:prstGeom>
          <a:noFill/>
        </p:spPr>
        <p:txBody>
          <a:bodyPr wrap="square" rtlCol="0">
            <a:spAutoFit/>
          </a:bodyPr>
          <a:lstStyle/>
          <a:p>
            <a:pPr>
              <a:buFont typeface="Arial" pitchFamily="34" charset="0"/>
              <a:buChar char="•"/>
            </a:pPr>
            <a:r>
              <a:rPr lang="en-IN" dirty="0" smtClean="0"/>
              <a:t> Now the data file is divided into four blocks of chunks  and click on upload.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Duplicate File</a:t>
            </a:r>
            <a:endParaRPr lang="en-US" dirty="0"/>
          </a:p>
        </p:txBody>
      </p:sp>
      <p:pic>
        <p:nvPicPr>
          <p:cNvPr id="4" name="Content Placeholder 3" descr="Screenshot (162)"/>
          <p:cNvPicPr>
            <a:picLocks noGrp="1" noChangeAspect="1"/>
          </p:cNvPicPr>
          <p:nvPr>
            <p:ph idx="1"/>
          </p:nvPr>
        </p:nvPicPr>
        <p:blipFill>
          <a:blip r:embed="rId2"/>
          <a:stretch>
            <a:fillRect/>
          </a:stretch>
        </p:blipFill>
        <p:spPr>
          <a:xfrm>
            <a:off x="431074" y="1862667"/>
            <a:ext cx="11038115" cy="4587810"/>
          </a:xfrm>
          <a:prstGeom prst="rect">
            <a:avLst/>
          </a:prstGeom>
        </p:spPr>
      </p:pic>
      <p:sp>
        <p:nvSpPr>
          <p:cNvPr id="5" name="TextBox 4"/>
          <p:cNvSpPr txBox="1"/>
          <p:nvPr/>
        </p:nvSpPr>
        <p:spPr>
          <a:xfrm>
            <a:off x="372533" y="1230489"/>
            <a:ext cx="11435645" cy="646331"/>
          </a:xfrm>
          <a:prstGeom prst="rect">
            <a:avLst/>
          </a:prstGeom>
          <a:noFill/>
        </p:spPr>
        <p:txBody>
          <a:bodyPr wrap="square" rtlCol="0">
            <a:spAutoFit/>
          </a:bodyPr>
          <a:lstStyle/>
          <a:p>
            <a:pPr>
              <a:buFont typeface="Arial" pitchFamily="34" charset="0"/>
              <a:buChar char="•"/>
            </a:pPr>
            <a:r>
              <a:rPr lang="en-IN" dirty="0" smtClean="0"/>
              <a:t>  After uploading the cloud server checks for duplicate files, if duplicate files are found the below message is displayed to the user.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Uploaded File</a:t>
            </a:r>
            <a:endParaRPr lang="en-US" dirty="0"/>
          </a:p>
        </p:txBody>
      </p:sp>
      <p:pic>
        <p:nvPicPr>
          <p:cNvPr id="5" name="Content Placeholder 4" descr="Screenshot (163)"/>
          <p:cNvPicPr>
            <a:picLocks noGrp="1" noChangeAspect="1"/>
          </p:cNvPicPr>
          <p:nvPr>
            <p:ph idx="1"/>
          </p:nvPr>
        </p:nvPicPr>
        <p:blipFill>
          <a:blip r:embed="rId2"/>
          <a:stretch>
            <a:fillRect/>
          </a:stretch>
        </p:blipFill>
        <p:spPr>
          <a:xfrm>
            <a:off x="404947" y="1930400"/>
            <a:ext cx="11155682" cy="4026262"/>
          </a:xfrm>
          <a:prstGeom prst="rect">
            <a:avLst/>
          </a:prstGeom>
        </p:spPr>
      </p:pic>
      <p:sp>
        <p:nvSpPr>
          <p:cNvPr id="4" name="TextBox 3"/>
          <p:cNvSpPr txBox="1"/>
          <p:nvPr/>
        </p:nvSpPr>
        <p:spPr>
          <a:xfrm>
            <a:off x="372533" y="1230489"/>
            <a:ext cx="11435645" cy="646331"/>
          </a:xfrm>
          <a:prstGeom prst="rect">
            <a:avLst/>
          </a:prstGeom>
          <a:noFill/>
        </p:spPr>
        <p:txBody>
          <a:bodyPr wrap="square" rtlCol="0">
            <a:spAutoFit/>
          </a:bodyPr>
          <a:lstStyle/>
          <a:p>
            <a:pPr>
              <a:buFont typeface="Arial" pitchFamily="34" charset="0"/>
              <a:buChar char="•"/>
            </a:pPr>
            <a:r>
              <a:rPr lang="en-IN" dirty="0" smtClean="0"/>
              <a:t> If no duplicate files are found the data file is successfully uploaded into the cloud and below message is displayed to the data user.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			The main goal is to remove the duplicate data files and improve the storage space in the cloud that are uploaded by the data </a:t>
            </a:r>
            <a:r>
              <a:rPr lang="en-US" dirty="0" err="1" smtClean="0"/>
              <a:t>user.So</a:t>
            </a:r>
            <a:r>
              <a:rPr lang="en-US" dirty="0" smtClean="0"/>
              <a:t> we proposed a Deduplication Scheme For Cloud Data Based On Convergent Encryption. Encrypted deduplication combines encryption and deduplication in a continuing way to provide confidentiality ensures for the physical data in deduplicated storage. Convergent Encryption guarantees that the encrypted chunks derived from replica chunks nonetheless have identical content material, thereby being well suited with deduplication. Therefore Data deduplication eliminates excessive copies of records and significantly improves the storage area inside the cloud server.</a:t>
            </a:r>
          </a:p>
          <a:p>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Reference</a:t>
            </a:r>
          </a:p>
        </p:txBody>
      </p:sp>
      <p:sp>
        <p:nvSpPr>
          <p:cNvPr id="3" name="Content Placeholder 2"/>
          <p:cNvSpPr>
            <a:spLocks noGrp="1"/>
          </p:cNvSpPr>
          <p:nvPr>
            <p:ph idx="1"/>
          </p:nvPr>
        </p:nvSpPr>
        <p:spPr/>
        <p:txBody>
          <a:bodyPr/>
          <a:lstStyle/>
          <a:p>
            <a:pPr marL="577850" lvl="0" indent="-577850">
              <a:buNone/>
            </a:pPr>
            <a:r>
              <a:rPr lang="en-US" dirty="0"/>
              <a:t>[1</a:t>
            </a:r>
            <a:r>
              <a:rPr lang="en-US" dirty="0" smtClean="0"/>
              <a:t>]. </a:t>
            </a:r>
            <a:r>
              <a:rPr lang="en-US" dirty="0" err="1" smtClean="0"/>
              <a:t>Jingwei</a:t>
            </a:r>
            <a:r>
              <a:rPr lang="en-US" dirty="0" smtClean="0"/>
              <a:t> Li, </a:t>
            </a:r>
            <a:r>
              <a:rPr lang="en-US" dirty="0" err="1" smtClean="0"/>
              <a:t>Suyu</a:t>
            </a:r>
            <a:r>
              <a:rPr lang="en-US" dirty="0" smtClean="0"/>
              <a:t> Huang, </a:t>
            </a:r>
            <a:r>
              <a:rPr lang="en-US" dirty="0" err="1" smtClean="0"/>
              <a:t>Yanjing</a:t>
            </a:r>
            <a:r>
              <a:rPr lang="en-US" dirty="0" smtClean="0"/>
              <a:t> </a:t>
            </a:r>
            <a:r>
              <a:rPr lang="en-US" dirty="0" err="1" smtClean="0"/>
              <a:t>Ren</a:t>
            </a:r>
            <a:r>
              <a:rPr lang="en-US" dirty="0" smtClean="0"/>
              <a:t>, </a:t>
            </a:r>
            <a:r>
              <a:rPr lang="en-US" dirty="0" err="1" smtClean="0"/>
              <a:t>Zuoru</a:t>
            </a:r>
            <a:r>
              <a:rPr lang="en-US" dirty="0" smtClean="0"/>
              <a:t> Yang, Patrick P. C. Lee, </a:t>
            </a:r>
            <a:r>
              <a:rPr lang="en-US" dirty="0" err="1" smtClean="0"/>
              <a:t>Xiaosong</a:t>
            </a:r>
            <a:r>
              <a:rPr lang="en-US" dirty="0" smtClean="0"/>
              <a:t> Zhang, and Yao </a:t>
            </a:r>
            <a:r>
              <a:rPr lang="en-US" dirty="0" err="1" smtClean="0"/>
              <a:t>Hao</a:t>
            </a:r>
            <a:r>
              <a:rPr lang="en-US" dirty="0" smtClean="0"/>
              <a:t>, “Enabling Secure and Space-</a:t>
            </a:r>
            <a:r>
              <a:rPr lang="en-US" dirty="0" err="1" smtClean="0"/>
              <a:t>Effificient</a:t>
            </a:r>
            <a:r>
              <a:rPr lang="en-US" dirty="0" smtClean="0"/>
              <a:t> Metadata Management in Encrypted Deduplication,” published by IEEE Transactions on Computers , 2021.</a:t>
            </a:r>
            <a:r>
              <a:rPr lang="en-US" dirty="0" smtClean="0">
                <a:hlinkClick r:id="rId2" action="ppaction://hlinkfile"/>
              </a:rPr>
              <a:t>Reference Link</a:t>
            </a:r>
            <a:endParaRPr lang="en-US" dirty="0" smtClean="0"/>
          </a:p>
          <a:p>
            <a:pPr marL="577850" lvl="0" indent="-577850">
              <a:buNone/>
            </a:pPr>
            <a:endParaRPr lang="en-US" dirty="0" smtClean="0"/>
          </a:p>
          <a:p>
            <a:pPr marL="577850" lvl="0" indent="-577850">
              <a:buNone/>
            </a:pPr>
            <a:r>
              <a:rPr lang="en-IN" altLang="en-US" dirty="0" smtClean="0"/>
              <a:t>[2].</a:t>
            </a:r>
            <a:r>
              <a:rPr lang="en-US" dirty="0" smtClean="0"/>
              <a:t> M. </a:t>
            </a:r>
            <a:r>
              <a:rPr lang="en-US" dirty="0" err="1" smtClean="0"/>
              <a:t>Bellare</a:t>
            </a:r>
            <a:r>
              <a:rPr lang="en-US" dirty="0" smtClean="0"/>
              <a:t>, S. </a:t>
            </a:r>
            <a:r>
              <a:rPr lang="en-US" dirty="0" err="1" smtClean="0"/>
              <a:t>Keelveedhi</a:t>
            </a:r>
            <a:r>
              <a:rPr lang="en-US" dirty="0" smtClean="0"/>
              <a:t>, and T. </a:t>
            </a:r>
            <a:r>
              <a:rPr lang="en-US" dirty="0" err="1" smtClean="0"/>
              <a:t>Ristenpart.,“Message</a:t>
            </a:r>
            <a:r>
              <a:rPr lang="en-US" dirty="0" smtClean="0"/>
              <a:t>-locked encryption and secure deduplication,” In Proc. of EUROCRYPT, 2013.</a:t>
            </a:r>
            <a:r>
              <a:rPr lang="en-US" dirty="0" smtClean="0">
                <a:hlinkClick r:id="rId3" action="ppaction://hlinkfile"/>
              </a:rPr>
              <a:t>Reference Link</a:t>
            </a:r>
            <a:endParaRPr lang="en-US" dirty="0" smtClean="0"/>
          </a:p>
          <a:p>
            <a:pPr marL="577850" lvl="0" indent="-577850">
              <a:buNone/>
            </a:pPr>
            <a:endParaRPr lang="en-US" dirty="0" smtClean="0"/>
          </a:p>
          <a:p>
            <a:pPr marL="577850" indent="-577850">
              <a:buNone/>
            </a:pPr>
            <a:r>
              <a:rPr lang="en-IN" dirty="0" smtClean="0"/>
              <a:t>[3]. </a:t>
            </a:r>
            <a:r>
              <a:rPr lang="en-US" dirty="0" err="1" smtClean="0"/>
              <a:t>Taek</a:t>
            </a:r>
            <a:r>
              <a:rPr lang="en-US" dirty="0" smtClean="0"/>
              <a:t>-Young Youn1,Ku-Young Chang,  “Authorized </a:t>
            </a:r>
            <a:r>
              <a:rPr lang="en-US" dirty="0" err="1" smtClean="0"/>
              <a:t>Cient</a:t>
            </a:r>
            <a:r>
              <a:rPr lang="en-US" dirty="0" smtClean="0"/>
              <a:t>-side </a:t>
            </a:r>
            <a:r>
              <a:rPr lang="en-US" dirty="0" err="1" smtClean="0"/>
              <a:t>Deduplcation</a:t>
            </a:r>
            <a:r>
              <a:rPr lang="en-US" dirty="0" smtClean="0"/>
              <a:t> Using Access Policy-based Convergent Encryption,“ Journal of Internet Technology Volume 19 No.4 , 2018.</a:t>
            </a:r>
            <a:r>
              <a:rPr lang="en-US" dirty="0" smtClean="0">
                <a:hlinkClick r:id="rId4" action="ppaction://hlinkfile"/>
              </a:rPr>
              <a:t>Reference Link</a:t>
            </a:r>
            <a:endParaRPr lang="en-US" dirty="0" smtClean="0"/>
          </a:p>
          <a:p>
            <a:pPr marL="577850" lvl="0" indent="-577850">
              <a:buNone/>
            </a:pPr>
            <a:endParaRPr lang="en-US" dirty="0" smtClean="0"/>
          </a:p>
          <a:p>
            <a:pPr marL="577850" indent="-577850">
              <a:buNone/>
            </a:pP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2 Remarks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IN" dirty="0" smtClean="0"/>
              <a:t>Which type of data we are using for finding duplicate data?</a:t>
            </a:r>
          </a:p>
          <a:p>
            <a:pPr>
              <a:buFont typeface="Wingdings" pitchFamily="2" charset="2"/>
              <a:buChar char="q"/>
            </a:pPr>
            <a:r>
              <a:rPr lang="en-IN" dirty="0" smtClean="0"/>
              <a:t>   We are using text based data files for finding duplicate data. </a:t>
            </a:r>
          </a:p>
          <a:p>
            <a:pPr>
              <a:buFont typeface="Wingdings" pitchFamily="2" charset="2"/>
              <a:buChar char="q"/>
            </a:pPr>
            <a:endParaRPr lang="en-IN" dirty="0" smtClean="0"/>
          </a:p>
          <a:p>
            <a:pPr>
              <a:buFont typeface="Wingdings" pitchFamily="2" charset="2"/>
              <a:buChar char="§"/>
            </a:pPr>
            <a:r>
              <a:rPr lang="en-IN" dirty="0" smtClean="0"/>
              <a:t>How many data block chunks are used?</a:t>
            </a:r>
          </a:p>
          <a:p>
            <a:pPr>
              <a:buFont typeface="Wingdings" pitchFamily="2" charset="2"/>
              <a:buChar char="q"/>
            </a:pPr>
            <a:r>
              <a:rPr lang="en-IN" dirty="0" smtClean="0"/>
              <a:t>    Four metadata chunks are used.</a:t>
            </a:r>
          </a:p>
          <a:p>
            <a:pPr>
              <a:buNone/>
            </a:pPr>
            <a:r>
              <a:rPr lang="en-IN" dirty="0" smtClean="0"/>
              <a:t>         </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199390" y="1051560"/>
            <a:ext cx="11779250" cy="5440680"/>
          </a:xfrm>
        </p:spPr>
        <p:txBody>
          <a:bodyPr>
            <a:normAutofit fontScale="82500" lnSpcReduction="20000"/>
          </a:bodyPr>
          <a:lstStyle/>
          <a:p>
            <a:pPr>
              <a:buFont typeface="Arial" panose="020B0604020202020204" pitchFamily="34" charset="0"/>
              <a:buChar char="•"/>
            </a:pPr>
            <a:r>
              <a:rPr lang="en-US" sz="2665" dirty="0"/>
              <a:t>Abstract</a:t>
            </a:r>
          </a:p>
          <a:p>
            <a:pPr>
              <a:buFont typeface="Arial" panose="020B0604020202020204" pitchFamily="34" charset="0"/>
              <a:buChar char="•"/>
            </a:pPr>
            <a:r>
              <a:rPr lang="en-US" sz="2665" dirty="0"/>
              <a:t>Introduction</a:t>
            </a:r>
          </a:p>
          <a:p>
            <a:pPr>
              <a:buFont typeface="Arial" panose="020B0604020202020204" pitchFamily="34" charset="0"/>
              <a:buChar char="•"/>
            </a:pPr>
            <a:r>
              <a:rPr lang="en-US" sz="2665" dirty="0" smtClean="0"/>
              <a:t>Existing </a:t>
            </a:r>
            <a:r>
              <a:rPr lang="en-US" sz="2665" dirty="0"/>
              <a:t>System</a:t>
            </a:r>
          </a:p>
          <a:p>
            <a:pPr>
              <a:buFont typeface="Arial" panose="020B0604020202020204" pitchFamily="34" charset="0"/>
              <a:buChar char="•"/>
            </a:pPr>
            <a:r>
              <a:rPr lang="en-US" sz="2665" dirty="0"/>
              <a:t>Proposed </a:t>
            </a:r>
            <a:r>
              <a:rPr lang="en-US" sz="2665" dirty="0" smtClean="0"/>
              <a:t>System</a:t>
            </a:r>
          </a:p>
          <a:p>
            <a:pPr>
              <a:buFont typeface="Arial" panose="020B0604020202020204" pitchFamily="34" charset="0"/>
              <a:buChar char="•"/>
            </a:pPr>
            <a:r>
              <a:rPr lang="en-US" sz="2665" dirty="0">
                <a:sym typeface="+mn-ea"/>
              </a:rPr>
              <a:t>Literature Survey</a:t>
            </a:r>
          </a:p>
          <a:p>
            <a:pPr>
              <a:buFont typeface="Arial" panose="020B0604020202020204" pitchFamily="34" charset="0"/>
              <a:buChar char="•"/>
            </a:pPr>
            <a:r>
              <a:rPr lang="en-US" sz="2665" dirty="0">
                <a:sym typeface="+mn-ea"/>
              </a:rPr>
              <a:t>Problem Definition</a:t>
            </a:r>
          </a:p>
          <a:p>
            <a:pPr>
              <a:buFont typeface="Arial" panose="020B0604020202020204" pitchFamily="34" charset="0"/>
              <a:buChar char="•"/>
            </a:pPr>
            <a:r>
              <a:rPr lang="en-US" sz="2665" dirty="0">
                <a:sym typeface="+mn-ea"/>
              </a:rPr>
              <a:t>Planning </a:t>
            </a:r>
          </a:p>
          <a:p>
            <a:pPr>
              <a:buFont typeface="Arial" panose="020B0604020202020204" pitchFamily="34" charset="0"/>
              <a:buChar char="•"/>
            </a:pPr>
            <a:r>
              <a:rPr lang="en-IN" sz="2665" dirty="0" smtClean="0"/>
              <a:t>Requirements</a:t>
            </a:r>
          </a:p>
          <a:p>
            <a:pPr>
              <a:buFont typeface="Arial" panose="020B0604020202020204" pitchFamily="34" charset="0"/>
              <a:buChar char="•"/>
            </a:pPr>
            <a:r>
              <a:rPr lang="en-IN" sz="2665" dirty="0" smtClean="0"/>
              <a:t>Design</a:t>
            </a:r>
            <a:endParaRPr lang="en-IN" altLang="en-US" sz="2665" dirty="0"/>
          </a:p>
          <a:p>
            <a:pPr>
              <a:buFont typeface="Arial" panose="020B0604020202020204" pitchFamily="34" charset="0"/>
              <a:buChar char="•"/>
            </a:pPr>
            <a:r>
              <a:rPr lang="en-IN" altLang="en-US" sz="2665" dirty="0"/>
              <a:t>Data Flow Diagram</a:t>
            </a:r>
          </a:p>
          <a:p>
            <a:pPr>
              <a:buFont typeface="Arial" panose="020B0604020202020204" pitchFamily="34" charset="0"/>
              <a:buChar char="•"/>
            </a:pPr>
            <a:r>
              <a:rPr lang="en-IN" altLang="en-US" sz="2665" dirty="0" smtClean="0"/>
              <a:t>Implementation</a:t>
            </a:r>
          </a:p>
          <a:p>
            <a:pPr>
              <a:buFont typeface="Arial" panose="020B0604020202020204" pitchFamily="34" charset="0"/>
              <a:buChar char="•"/>
            </a:pPr>
            <a:r>
              <a:rPr lang="en-IN" altLang="en-US" sz="2665" dirty="0" smtClean="0"/>
              <a:t>Sample Code</a:t>
            </a:r>
          </a:p>
          <a:p>
            <a:pPr>
              <a:buFont typeface="Arial" panose="020B0604020202020204" pitchFamily="34" charset="0"/>
              <a:buChar char="•"/>
            </a:pPr>
            <a:r>
              <a:rPr lang="en-IN" altLang="en-US" sz="2665" dirty="0" smtClean="0"/>
              <a:t>Screenshots</a:t>
            </a:r>
            <a:endParaRPr lang="en-IN" altLang="en-US" sz="2665" dirty="0"/>
          </a:p>
          <a:p>
            <a:pPr>
              <a:buFont typeface="Arial" panose="020B0604020202020204" pitchFamily="34" charset="0"/>
              <a:buChar char="•"/>
            </a:pPr>
            <a:r>
              <a:rPr lang="en-IN" sz="2665" dirty="0" smtClean="0"/>
              <a:t>Conclusion</a:t>
            </a:r>
            <a:endParaRPr lang="en-US" sz="2665" dirty="0"/>
          </a:p>
          <a:p>
            <a:pPr>
              <a:buFont typeface="Arial" panose="020B0604020202020204" pitchFamily="34" charset="0"/>
              <a:buChar char="•"/>
            </a:pPr>
            <a:r>
              <a:rPr lang="en-US" sz="2665" dirty="0"/>
              <a:t>References</a:t>
            </a:r>
          </a:p>
          <a:p>
            <a:pPr>
              <a:buFont typeface="Arial" panose="020B0604020202020204" pitchFamily="34" charset="0"/>
              <a:buChar char="•"/>
            </a:pPr>
            <a:endParaRPr lang="en-US" sz="2665"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40710"/>
            <a:ext cx="12192000" cy="714892"/>
          </a:xfrm>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0" indent="0">
              <a:buNone/>
            </a:pPr>
            <a:r>
              <a:rPr lang="en-US" dirty="0"/>
              <a:t>     Cloud computing is a powerful technology that provides a way of storing voluminous</a:t>
            </a:r>
            <a:r>
              <a:rPr lang="en-IN" altLang="en-US" dirty="0"/>
              <a:t> </a:t>
            </a:r>
            <a:r>
              <a:rPr lang="en-US" dirty="0"/>
              <a:t>data that can easily be accessed anywhere and any time</a:t>
            </a:r>
            <a:r>
              <a:rPr lang="en-IN" altLang="en-US" dirty="0" smtClean="0"/>
              <a:t>. Deduplication </a:t>
            </a:r>
            <a:r>
              <a:rPr lang="en-IN" altLang="en-US" dirty="0"/>
              <a:t>is nothing but the elimination of duplicate or redundant information.</a:t>
            </a:r>
            <a:r>
              <a:rPr lang="en-US" dirty="0"/>
              <a:t> Deduplication scheme based on convergent encryption (CE) is widely-used in cloud storage system to eliminate redundant data</a:t>
            </a:r>
            <a:r>
              <a:rPr lang="en-US" dirty="0" smtClean="0"/>
              <a:t>. In addition, previous works usually introduce the third-party auditors to execute the data integrity verification, suffering from data disclosure by the auditors. </a:t>
            </a:r>
            <a:endParaRPr lang="en-IN" altLang="en-US" dirty="0"/>
          </a:p>
          <a:p>
            <a:pPr marL="457200" indent="-457200" algn="just">
              <a:buFont typeface="Wingdings" panose="05000000000000000000" pitchFamily="2" charset="2"/>
              <a:buChar char="Ø"/>
            </a:pPr>
            <a:endParaRPr lang="en-IN" altLang="en-US" dirty="0"/>
          </a:p>
          <a:p>
            <a:pPr marL="0" indent="0">
              <a:buNone/>
            </a:pPr>
            <a:r>
              <a:rPr lang="en-IN" altLang="en-US" dirty="0"/>
              <a:t>     D</a:t>
            </a:r>
            <a:r>
              <a:rPr lang="en-US" dirty="0"/>
              <a:t>eduplication scheme</a:t>
            </a:r>
            <a:r>
              <a:rPr lang="en-IN" altLang="en-US" dirty="0"/>
              <a:t> </a:t>
            </a:r>
            <a:r>
              <a:rPr lang="en-US" dirty="0"/>
              <a:t>based on </a:t>
            </a:r>
            <a:r>
              <a:rPr lang="en-IN" dirty="0" smtClean="0"/>
              <a:t>Convergent Encryption</a:t>
            </a:r>
            <a:r>
              <a:rPr lang="en-US" dirty="0" smtClean="0"/>
              <a:t>,</a:t>
            </a:r>
            <a:r>
              <a:rPr lang="en-IN" dirty="0" smtClean="0"/>
              <a:t> </a:t>
            </a:r>
            <a:r>
              <a:rPr lang="en-IN" altLang="en-US" dirty="0" smtClean="0"/>
              <a:t>this will </a:t>
            </a:r>
            <a:r>
              <a:rPr lang="en-US" dirty="0" smtClean="0"/>
              <a:t>detect and eliminate redundant data by keeping only one copy of the data, aiming to save the storage space. </a:t>
            </a:r>
          </a:p>
          <a:p>
            <a:pPr marL="0" indent="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209006" y="1097280"/>
            <a:ext cx="12187648" cy="5394960"/>
          </a:xfrm>
        </p:spPr>
        <p:txBody>
          <a:bodyPr>
            <a:normAutofit/>
          </a:bodyPr>
          <a:lstStyle/>
          <a:p>
            <a:pPr lvl="1" algn="just">
              <a:buFont typeface="Arial" panose="020B0604020202020204" pitchFamily="34" charset="0"/>
              <a:buChar char="•"/>
            </a:pPr>
            <a:r>
              <a:rPr sz="2800" dirty="0"/>
              <a:t>Cloud computing has been widely-used in IT industry nowadays, which efficiently allocates the computational resources </a:t>
            </a:r>
            <a:r>
              <a:rPr sz="2800"/>
              <a:t>and</a:t>
            </a:r>
            <a:r>
              <a:rPr lang="en-US" sz="2800" dirty="0"/>
              <a:t> </a:t>
            </a:r>
            <a:r>
              <a:rPr lang="en-US" sz="2800" dirty="0" smtClean="0"/>
              <a:t>with </a:t>
            </a:r>
            <a:r>
              <a:rPr lang="en-US" sz="2800" dirty="0"/>
              <a:t>the development of cloud computing, more and more users </a:t>
            </a:r>
            <a:r>
              <a:rPr lang="en-US" altLang="en-IN" sz="2800" dirty="0"/>
              <a:t>choose to outsource their data to the cloud storage service provider which may lead to storage of redundent data.</a:t>
            </a:r>
          </a:p>
          <a:p>
            <a:pPr lvl="1" algn="just">
              <a:buFont typeface="Arial" panose="020B0604020202020204" pitchFamily="34" charset="0"/>
              <a:buChar char="•"/>
            </a:pPr>
            <a:endParaRPr lang="en-US" altLang="en-IN" sz="2800" dirty="0"/>
          </a:p>
          <a:p>
            <a:pPr lvl="1" algn="just">
              <a:buFont typeface="Arial" panose="020B0604020202020204" pitchFamily="34" charset="0"/>
              <a:buChar char="•"/>
            </a:pPr>
            <a:r>
              <a:rPr lang="en-IN" altLang="en-US" sz="2800" dirty="0"/>
              <a:t>A promising approach to remove repeated data is through data Deduplication</a:t>
            </a:r>
            <a:r>
              <a:rPr lang="en-US" altLang="en-IN" sz="2800" dirty="0"/>
              <a:t>. In generally, the users can utilize different encryption scheme here we are using convergent encryption. </a:t>
            </a:r>
          </a:p>
          <a:p>
            <a:pPr lvl="1" algn="just">
              <a:buNone/>
            </a:pPr>
            <a:endParaRPr lang="en-US" alt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lvl="0">
              <a:buFont typeface="Arial" panose="020B0604020202020204" pitchFamily="34" charset="0"/>
              <a:buChar char="•"/>
            </a:pPr>
            <a:r>
              <a:rPr lang="en-US" sz="2400" dirty="0"/>
              <a:t>In the existing system  usually we</a:t>
            </a:r>
            <a:r>
              <a:rPr lang="en-IN" altLang="en-US" sz="2400" dirty="0"/>
              <a:t> </a:t>
            </a:r>
            <a:r>
              <a:rPr lang="en-US" sz="2400" dirty="0"/>
              <a:t>introduce the third-party auditors to execute the data integrity verification, suffering from data</a:t>
            </a:r>
            <a:r>
              <a:rPr lang="en-IN" altLang="en-US" sz="2400" dirty="0"/>
              <a:t> attacks</a:t>
            </a:r>
            <a:r>
              <a:rPr lang="en-US" sz="2400" dirty="0"/>
              <a:t> by the a</a:t>
            </a:r>
            <a:r>
              <a:rPr lang="en-IN" altLang="en-US" sz="2400" dirty="0"/>
              <a:t>ttackers</a:t>
            </a:r>
            <a:r>
              <a:rPr lang="en-US" sz="2400" dirty="0"/>
              <a:t>. </a:t>
            </a:r>
            <a:r>
              <a:rPr lang="en-IN" sz="2400" dirty="0" smtClean="0"/>
              <a:t>Commonly  attacks</a:t>
            </a:r>
            <a:r>
              <a:rPr lang="en-IN" altLang="en-US" sz="2400" dirty="0" smtClean="0"/>
              <a:t> </a:t>
            </a:r>
            <a:r>
              <a:rPr lang="en-IN" altLang="en-US" sz="2400" dirty="0"/>
              <a:t>like Brute-force attack, </a:t>
            </a:r>
            <a:r>
              <a:rPr lang="en-IN" altLang="en-US" sz="2400" dirty="0" smtClean="0"/>
              <a:t>Collusion </a:t>
            </a:r>
            <a:r>
              <a:rPr lang="en-US" sz="2400" dirty="0"/>
              <a:t>attack</a:t>
            </a:r>
            <a:r>
              <a:rPr lang="en-IN" altLang="en-US" sz="2400" dirty="0"/>
              <a:t> </a:t>
            </a:r>
            <a:r>
              <a:rPr lang="en-IN" altLang="en-US" sz="2400" dirty="0" smtClean="0"/>
              <a:t>will occur. Existing Systems</a:t>
            </a:r>
            <a:r>
              <a:rPr lang="en-US" sz="2400" dirty="0" smtClean="0"/>
              <a:t> transfer application metadata to block-layer deduplication, so as to accelerate the deduplication speed. And separate metadata from data to improve the storage efficiency of deduplication. While these existing systems address metadata management, they do not consider how to mitigate metadata storage overhead in deduplication. There is less efficiency on the cloud data due to high storage overhead of metadata.</a:t>
            </a:r>
          </a:p>
          <a:p>
            <a:pPr lvl="0">
              <a:buNone/>
            </a:pPr>
            <a:endParaRPr lang="en-US" altLang="en-IN" sz="2400" dirty="0"/>
          </a:p>
          <a:p>
            <a:pPr algn="just">
              <a:buFont typeface="Arial" panose="020B0604020202020204" pitchFamily="34" charset="0"/>
              <a:buChar char="•"/>
            </a:pPr>
            <a:r>
              <a:rPr lang="en-IN" altLang="en-US" sz="2400" dirty="0" smtClean="0">
                <a:sym typeface="+mn-ea"/>
              </a:rPr>
              <a:t>In this</a:t>
            </a:r>
            <a:r>
              <a:rPr lang="en-US" altLang="en-IN" sz="2400" dirty="0" smtClean="0">
                <a:sym typeface="+mn-ea"/>
              </a:rPr>
              <a:t> existing </a:t>
            </a:r>
            <a:r>
              <a:rPr lang="en-IN" altLang="en-US" sz="2400" dirty="0" smtClean="0">
                <a:sym typeface="+mn-ea"/>
              </a:rPr>
              <a:t> system we use only </a:t>
            </a:r>
            <a:r>
              <a:rPr lang="en-US" sz="2400" dirty="0" smtClean="0">
                <a:sym typeface="+mn-ea"/>
              </a:rPr>
              <a:t>encryption</a:t>
            </a:r>
            <a:r>
              <a:rPr lang="en-IN" sz="2400" dirty="0" smtClean="0">
                <a:sym typeface="+mn-ea"/>
              </a:rPr>
              <a:t>. Here </a:t>
            </a:r>
            <a:r>
              <a:rPr lang="en-US" sz="2400" dirty="0" smtClean="0">
                <a:sym typeface="+mn-ea"/>
              </a:rPr>
              <a:t> two identical data will be encrypted into different ciphertexts, which makes it possible to store redundant data in the cloud that may lead to usage of more cloud space storage.</a:t>
            </a:r>
            <a:endParaRPr lang="en-US" alt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Proposed System</a:t>
            </a:r>
            <a:endParaRPr lang="en-IN" dirty="0"/>
          </a:p>
        </p:txBody>
      </p:sp>
      <p:sp>
        <p:nvSpPr>
          <p:cNvPr id="7" name="Content Placeholder 2"/>
          <p:cNvSpPr>
            <a:spLocks noGrp="1"/>
          </p:cNvSpPr>
          <p:nvPr>
            <p:ph idx="1"/>
          </p:nvPr>
        </p:nvSpPr>
        <p:spPr>
          <a:xfrm>
            <a:off x="99751" y="966652"/>
            <a:ext cx="11992493" cy="5630091"/>
          </a:xfrm>
        </p:spPr>
        <p:txBody>
          <a:bodyPr anchor="t">
            <a:normAutofit/>
          </a:bodyPr>
          <a:lstStyle/>
          <a:p>
            <a:pPr marL="457200" indent="-457200">
              <a:buFont typeface="Arial" panose="020B0604020202020204" pitchFamily="34" charset="0"/>
              <a:buChar char="•"/>
            </a:pPr>
            <a:r>
              <a:rPr lang="en-IN" dirty="0" smtClean="0"/>
              <a:t>In order to improve storage and security comparing to existing systems, we  developed a </a:t>
            </a:r>
            <a:r>
              <a:rPr lang="en-US" dirty="0"/>
              <a:t>secure authorized deduplication scheme</a:t>
            </a:r>
            <a:r>
              <a:rPr lang="en-IN" altLang="en-US" dirty="0"/>
              <a:t> </a:t>
            </a:r>
            <a:r>
              <a:rPr lang="en-US" dirty="0"/>
              <a:t>based on </a:t>
            </a:r>
            <a:r>
              <a:rPr lang="en-US" dirty="0" smtClean="0"/>
              <a:t>convergent Encryption</a:t>
            </a:r>
            <a:r>
              <a:rPr lang="en-IN" altLang="en-US" dirty="0" smtClean="0"/>
              <a:t>.</a:t>
            </a:r>
          </a:p>
          <a:p>
            <a:pPr marL="457200" indent="-457200">
              <a:buNone/>
            </a:pPr>
            <a:endParaRPr lang="en-US" dirty="0" smtClean="0"/>
          </a:p>
          <a:p>
            <a:pPr marL="457200" indent="-457200">
              <a:buFont typeface="Arial" panose="020B0604020202020204" pitchFamily="34" charset="0"/>
              <a:buChar char="•"/>
            </a:pPr>
            <a:r>
              <a:rPr lang="en-IN" altLang="en-US" dirty="0" smtClean="0"/>
              <a:t>In this system we use a method called </a:t>
            </a:r>
            <a:r>
              <a:rPr lang="en-US" dirty="0" err="1" smtClean="0"/>
              <a:t>Deduplication</a:t>
            </a:r>
            <a:r>
              <a:rPr lang="en-US" dirty="0" smtClean="0"/>
              <a:t> scheme based on convergent encryption (CE)  to eliminate redundant data</a:t>
            </a:r>
            <a:r>
              <a:rPr lang="en-IN" dirty="0" smtClean="0"/>
              <a:t>. </a:t>
            </a:r>
          </a:p>
          <a:p>
            <a:pPr marL="457200" indent="-457200">
              <a:buNone/>
            </a:pPr>
            <a:endParaRPr lang="en-IN" dirty="0" smtClean="0"/>
          </a:p>
          <a:p>
            <a:pPr marL="457200" indent="-457200">
              <a:buFont typeface="Arial" panose="020B0604020202020204" pitchFamily="34" charset="0"/>
              <a:buChar char="•"/>
            </a:pPr>
            <a:r>
              <a:rPr lang="en-IN" dirty="0" smtClean="0"/>
              <a:t>Here</a:t>
            </a:r>
            <a:r>
              <a:rPr lang="en-US" dirty="0" smtClean="0"/>
              <a:t>, two identical data will be encrypted into same </a:t>
            </a:r>
            <a:r>
              <a:rPr lang="en-US" dirty="0" err="1" smtClean="0"/>
              <a:t>ciphertexts</a:t>
            </a:r>
            <a:r>
              <a:rPr lang="en-US" dirty="0" smtClean="0"/>
              <a:t>, which makes it impossible to store redundant data in the cloud.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IN" altLang="en-US" dirty="0" smtClean="0"/>
          </a:p>
          <a:p>
            <a:pPr marL="457200" indent="-457200">
              <a:buFont typeface="Arial" panose="020B0604020202020204" pitchFamily="34" charset="0"/>
              <a:buChar char="•"/>
            </a:pPr>
            <a:endParaRPr lang="en-IN" alt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IN" altLang="en-US" dirty="0"/>
          </a:p>
          <a:p>
            <a:pPr marL="457200" indent="-457200">
              <a:buFont typeface="Wingdings" panose="05000000000000000000" pitchFamily="2" charset="2"/>
              <a:buChar char="Ø"/>
            </a:pPr>
            <a:endParaRPr lang="en-I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3075</Words>
  <Application>WPS Presentation</Application>
  <PresentationFormat>Custom</PresentationFormat>
  <Paragraphs>322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 Design</vt:lpstr>
      <vt:lpstr>Slide 1</vt:lpstr>
      <vt:lpstr>Review 0 Remarks</vt:lpstr>
      <vt:lpstr>Review 1 Remarks</vt:lpstr>
      <vt:lpstr>Review 2 Remarks</vt:lpstr>
      <vt:lpstr>Contents</vt:lpstr>
      <vt:lpstr>Abstract</vt:lpstr>
      <vt:lpstr>Introduction</vt:lpstr>
      <vt:lpstr>Existing System</vt:lpstr>
      <vt:lpstr>Proposed System</vt:lpstr>
      <vt:lpstr>Literature Survey</vt:lpstr>
      <vt:lpstr>Contd..</vt:lpstr>
      <vt:lpstr>Problem Definition</vt:lpstr>
      <vt:lpstr>Planning</vt:lpstr>
      <vt:lpstr>Requirements</vt:lpstr>
      <vt:lpstr>Design</vt:lpstr>
      <vt:lpstr>Contd..</vt:lpstr>
      <vt:lpstr>System Model</vt:lpstr>
      <vt:lpstr>Data Flow Diagram</vt:lpstr>
      <vt:lpstr>Use Case Diagram</vt:lpstr>
      <vt:lpstr>Implementation</vt:lpstr>
      <vt:lpstr>Contd..</vt:lpstr>
      <vt:lpstr>Contd..</vt:lpstr>
      <vt:lpstr>Sample Code</vt:lpstr>
      <vt:lpstr>Contd..</vt:lpstr>
      <vt:lpstr>Contd..</vt:lpstr>
      <vt:lpstr>Screenshots</vt:lpstr>
      <vt:lpstr>Data User Login/Register</vt:lpstr>
      <vt:lpstr>Data User Fields</vt:lpstr>
      <vt:lpstr>Upload File</vt:lpstr>
      <vt:lpstr>Data File Blocks</vt:lpstr>
      <vt:lpstr>Duplicate File</vt:lpstr>
      <vt:lpstr>Uploaded File</vt:lpstr>
      <vt:lpstr>Conclusion</vt:lpstr>
      <vt:lpstr> Reference</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Windows User</cp:lastModifiedBy>
  <cp:revision>411</cp:revision>
  <dcterms:created xsi:type="dcterms:W3CDTF">2019-06-11T05:35:00Z</dcterms:created>
  <dcterms:modified xsi:type="dcterms:W3CDTF">2022-06-06T02:35:45Z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BAF4B454B5094D83A158AF161879FD23</vt:lpwstr>
  </property>
  <property fmtid="{D5CDD505-2E9C-101B-9397-08002B2CF9AE}" pid="3" name="KSOProductBuildVer">
    <vt:lpwstr>1033-11.2.0.11130</vt:lpwstr>
  </property>
</Properties>
</file>