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76" r:id="rId3"/>
    <p:sldId id="258" r:id="rId4"/>
    <p:sldId id="277" r:id="rId5"/>
    <p:sldId id="281" r:id="rId6"/>
    <p:sldId id="282" r:id="rId7"/>
    <p:sldId id="283" r:id="rId8"/>
    <p:sldId id="284" r:id="rId9"/>
    <p:sldId id="286" r:id="rId10"/>
    <p:sldId id="287" r:id="rId11"/>
    <p:sldId id="260" r:id="rId12"/>
    <p:sldId id="261" r:id="rId13"/>
    <p:sldId id="262" r:id="rId14"/>
    <p:sldId id="263" r:id="rId15"/>
    <p:sldId id="264" r:id="rId16"/>
    <p:sldId id="288" r:id="rId17"/>
    <p:sldId id="265" r:id="rId18"/>
    <p:sldId id="289" r:id="rId19"/>
    <p:sldId id="266" r:id="rId20"/>
    <p:sldId id="290" r:id="rId21"/>
    <p:sldId id="267" r:id="rId22"/>
    <p:sldId id="291" r:id="rId23"/>
    <p:sldId id="292" r:id="rId24"/>
    <p:sldId id="293" r:id="rId25"/>
    <p:sldId id="294" r:id="rId26"/>
    <p:sldId id="27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8788" y="375915"/>
            <a:ext cx="8911687" cy="1280890"/>
          </a:xfrm>
        </p:spPr>
        <p:txBody>
          <a:bodyPr>
            <a:normAutofit/>
          </a:bodyPr>
          <a:lstStyle/>
          <a:p>
            <a:r>
              <a:rPr lang="en-US" sz="2800" dirty="0" smtClean="0"/>
              <a:t>  </a:t>
            </a:r>
            <a:r>
              <a:rPr lang="en-US" dirty="0" smtClean="0"/>
              <a:t>    </a:t>
            </a:r>
            <a:endParaRPr lang="en-US" sz="3200" dirty="0"/>
          </a:p>
        </p:txBody>
      </p:sp>
      <p:sp>
        <p:nvSpPr>
          <p:cNvPr id="3" name="Content Placeholder 2"/>
          <p:cNvSpPr>
            <a:spLocks noGrp="1"/>
          </p:cNvSpPr>
          <p:nvPr>
            <p:ph idx="1"/>
          </p:nvPr>
        </p:nvSpPr>
        <p:spPr/>
        <p:txBody>
          <a:bodyPr>
            <a:normAutofit/>
          </a:bodyPr>
          <a:lstStyle/>
          <a:p>
            <a:pPr marL="0" indent="0">
              <a:buNone/>
            </a:pPr>
            <a:r>
              <a:rPr lang="en-US" sz="3600" smtClean="0"/>
              <a:t>        Products </a:t>
            </a:r>
            <a:r>
              <a:rPr lang="en-US" sz="3600" dirty="0" smtClean="0"/>
              <a:t>Analysis</a:t>
            </a:r>
            <a:endParaRPr lang="en-US" sz="3600" dirty="0"/>
          </a:p>
        </p:txBody>
      </p:sp>
    </p:spTree>
    <p:extLst>
      <p:ext uri="{BB962C8B-B14F-4D97-AF65-F5344CB8AC3E}">
        <p14:creationId xmlns:p14="http://schemas.microsoft.com/office/powerpoint/2010/main" val="4138967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704376" y="2013735"/>
            <a:ext cx="4634105" cy="1764889"/>
          </a:xfrm>
          <a:prstGeom prst="rect">
            <a:avLst/>
          </a:prstGeom>
        </p:spPr>
      </p:pic>
      <p:pic>
        <p:nvPicPr>
          <p:cNvPr id="5" name="Picture 4"/>
          <p:cNvPicPr>
            <a:picLocks noChangeAspect="1"/>
          </p:cNvPicPr>
          <p:nvPr/>
        </p:nvPicPr>
        <p:blipFill>
          <a:blip r:embed="rId3"/>
          <a:stretch>
            <a:fillRect/>
          </a:stretch>
        </p:blipFill>
        <p:spPr>
          <a:xfrm>
            <a:off x="764125" y="4600053"/>
            <a:ext cx="3657600" cy="1383888"/>
          </a:xfrm>
          <a:prstGeom prst="rect">
            <a:avLst/>
          </a:prstGeom>
        </p:spPr>
      </p:pic>
    </p:spTree>
    <p:extLst>
      <p:ext uri="{BB962C8B-B14F-4D97-AF65-F5344CB8AC3E}">
        <p14:creationId xmlns:p14="http://schemas.microsoft.com/office/powerpoint/2010/main" val="756771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084217" y="1292815"/>
            <a:ext cx="7197635" cy="5419734"/>
          </a:xfrm>
          <a:prstGeom prst="rect">
            <a:avLst/>
          </a:prstGeom>
        </p:spPr>
      </p:pic>
    </p:spTree>
    <p:extLst>
      <p:ext uri="{BB962C8B-B14F-4D97-AF65-F5344CB8AC3E}">
        <p14:creationId xmlns:p14="http://schemas.microsoft.com/office/powerpoint/2010/main" val="628000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Rectangle 4"/>
          <p:cNvSpPr/>
          <p:nvPr/>
        </p:nvSpPr>
        <p:spPr>
          <a:xfrm>
            <a:off x="1943259" y="756627"/>
            <a:ext cx="4271362" cy="369332"/>
          </a:xfrm>
          <a:prstGeom prst="rect">
            <a:avLst/>
          </a:prstGeom>
        </p:spPr>
        <p:txBody>
          <a:bodyPr wrap="none">
            <a:spAutoFit/>
          </a:bodyPr>
          <a:lstStyle/>
          <a:p>
            <a:r>
              <a:rPr lang="en-US" dirty="0">
                <a:solidFill>
                  <a:srgbClr val="212121"/>
                </a:solidFill>
                <a:latin typeface="Roboto"/>
              </a:rPr>
              <a:t>how brand affects prices of the products</a:t>
            </a:r>
            <a:endParaRPr lang="en-US" dirty="0"/>
          </a:p>
        </p:txBody>
      </p:sp>
      <p:pic>
        <p:nvPicPr>
          <p:cNvPr id="6" name="Picture 5"/>
          <p:cNvPicPr>
            <a:picLocks noChangeAspect="1"/>
          </p:cNvPicPr>
          <p:nvPr/>
        </p:nvPicPr>
        <p:blipFill>
          <a:blip r:embed="rId2"/>
          <a:stretch>
            <a:fillRect/>
          </a:stretch>
        </p:blipFill>
        <p:spPr>
          <a:xfrm>
            <a:off x="1943259" y="1905000"/>
            <a:ext cx="6267110" cy="4006222"/>
          </a:xfrm>
          <a:prstGeom prst="rect">
            <a:avLst/>
          </a:prstGeom>
        </p:spPr>
      </p:pic>
    </p:spTree>
    <p:extLst>
      <p:ext uri="{BB962C8B-B14F-4D97-AF65-F5344CB8AC3E}">
        <p14:creationId xmlns:p14="http://schemas.microsoft.com/office/powerpoint/2010/main" val="1160237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721224" y="624110"/>
            <a:ext cx="9022975" cy="5548090"/>
          </a:xfrm>
          <a:prstGeom prst="rect">
            <a:avLst/>
          </a:prstGeom>
        </p:spPr>
      </p:pic>
    </p:spTree>
    <p:extLst>
      <p:ext uri="{BB962C8B-B14F-4D97-AF65-F5344CB8AC3E}">
        <p14:creationId xmlns:p14="http://schemas.microsoft.com/office/powerpoint/2010/main" val="12404702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7428" y="615962"/>
            <a:ext cx="8911687" cy="1280890"/>
          </a:xfrm>
        </p:spPr>
        <p:txBody>
          <a:bodyPr/>
          <a:lstStyle/>
          <a:p>
            <a:endParaRPr lang="en-US" dirty="0"/>
          </a:p>
        </p:txBody>
      </p:sp>
      <p:pic>
        <p:nvPicPr>
          <p:cNvPr id="7" name="Content Placeholder 6"/>
          <p:cNvPicPr>
            <a:picLocks noGrp="1" noChangeAspect="1"/>
          </p:cNvPicPr>
          <p:nvPr>
            <p:ph idx="1"/>
          </p:nvPr>
        </p:nvPicPr>
        <p:blipFill>
          <a:blip r:embed="rId2"/>
          <a:stretch>
            <a:fillRect/>
          </a:stretch>
        </p:blipFill>
        <p:spPr>
          <a:xfrm>
            <a:off x="3617259" y="2213401"/>
            <a:ext cx="7718612" cy="4580629"/>
          </a:xfrm>
          <a:prstGeom prst="rect">
            <a:avLst/>
          </a:prstGeom>
        </p:spPr>
      </p:pic>
      <p:sp>
        <p:nvSpPr>
          <p:cNvPr id="5" name="Rectangle 4"/>
          <p:cNvSpPr/>
          <p:nvPr/>
        </p:nvSpPr>
        <p:spPr>
          <a:xfrm>
            <a:off x="1855694" y="806824"/>
            <a:ext cx="6760708" cy="369332"/>
          </a:xfrm>
          <a:prstGeom prst="rect">
            <a:avLst/>
          </a:prstGeom>
        </p:spPr>
        <p:txBody>
          <a:bodyPr wrap="square">
            <a:spAutoFit/>
          </a:bodyPr>
          <a:lstStyle/>
          <a:p>
            <a:r>
              <a:rPr lang="en-US" dirty="0">
                <a:solidFill>
                  <a:srgbClr val="212121"/>
                </a:solidFill>
                <a:latin typeface="Roboto"/>
              </a:rPr>
              <a:t>How do prices vary across different categories?</a:t>
            </a:r>
            <a:endParaRPr lang="en-US" dirty="0"/>
          </a:p>
        </p:txBody>
      </p:sp>
      <p:pic>
        <p:nvPicPr>
          <p:cNvPr id="6" name="Picture 5"/>
          <p:cNvPicPr>
            <a:picLocks noChangeAspect="1"/>
          </p:cNvPicPr>
          <p:nvPr/>
        </p:nvPicPr>
        <p:blipFill>
          <a:blip r:embed="rId3"/>
          <a:stretch>
            <a:fillRect/>
          </a:stretch>
        </p:blipFill>
        <p:spPr>
          <a:xfrm>
            <a:off x="1973976" y="1412904"/>
            <a:ext cx="3310717" cy="1195825"/>
          </a:xfrm>
          <a:prstGeom prst="rect">
            <a:avLst/>
          </a:prstGeom>
        </p:spPr>
      </p:pic>
    </p:spTree>
    <p:extLst>
      <p:ext uri="{BB962C8B-B14F-4D97-AF65-F5344CB8AC3E}">
        <p14:creationId xmlns:p14="http://schemas.microsoft.com/office/powerpoint/2010/main" val="2952242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5" name="Rectangle 4"/>
          <p:cNvSpPr/>
          <p:nvPr/>
        </p:nvSpPr>
        <p:spPr>
          <a:xfrm>
            <a:off x="1721224" y="739587"/>
            <a:ext cx="6640782" cy="369332"/>
          </a:xfrm>
          <a:prstGeom prst="rect">
            <a:avLst/>
          </a:prstGeom>
        </p:spPr>
        <p:txBody>
          <a:bodyPr wrap="square">
            <a:spAutoFit/>
          </a:bodyPr>
          <a:lstStyle/>
          <a:p>
            <a:r>
              <a:rPr lang="en-US" dirty="0">
                <a:solidFill>
                  <a:srgbClr val="212121"/>
                </a:solidFill>
                <a:latin typeface="Roboto"/>
              </a:rPr>
              <a:t>Find the number of products in each brand</a:t>
            </a:r>
            <a:endParaRPr lang="en-US" dirty="0"/>
          </a:p>
        </p:txBody>
      </p:sp>
      <p:pic>
        <p:nvPicPr>
          <p:cNvPr id="7" name="Picture 6"/>
          <p:cNvPicPr>
            <a:picLocks noChangeAspect="1"/>
          </p:cNvPicPr>
          <p:nvPr/>
        </p:nvPicPr>
        <p:blipFill>
          <a:blip r:embed="rId2"/>
          <a:stretch>
            <a:fillRect/>
          </a:stretch>
        </p:blipFill>
        <p:spPr>
          <a:xfrm>
            <a:off x="1721224" y="2020476"/>
            <a:ext cx="4706470" cy="2201899"/>
          </a:xfrm>
          <a:prstGeom prst="rect">
            <a:avLst/>
          </a:prstGeom>
        </p:spPr>
      </p:pic>
    </p:spTree>
    <p:extLst>
      <p:ext uri="{BB962C8B-B14F-4D97-AF65-F5344CB8AC3E}">
        <p14:creationId xmlns:p14="http://schemas.microsoft.com/office/powerpoint/2010/main" val="1636535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12693" y="354930"/>
            <a:ext cx="8861613" cy="5484229"/>
          </a:xfrm>
          <a:prstGeom prst="rect">
            <a:avLst/>
          </a:prstGeom>
        </p:spPr>
      </p:pic>
    </p:spTree>
    <p:extLst>
      <p:ext uri="{BB962C8B-B14F-4D97-AF65-F5344CB8AC3E}">
        <p14:creationId xmlns:p14="http://schemas.microsoft.com/office/powerpoint/2010/main" val="2131559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589212" y="2047373"/>
            <a:ext cx="8915400" cy="3777622"/>
          </a:xfrm>
        </p:spPr>
        <p:txBody>
          <a:bodyPr/>
          <a:lstStyle/>
          <a:p>
            <a:endParaRPr lang="en-US"/>
          </a:p>
        </p:txBody>
      </p:sp>
      <p:sp>
        <p:nvSpPr>
          <p:cNvPr id="5" name="Rectangle 4"/>
          <p:cNvSpPr/>
          <p:nvPr/>
        </p:nvSpPr>
        <p:spPr>
          <a:xfrm>
            <a:off x="1801906" y="766483"/>
            <a:ext cx="7342094" cy="369332"/>
          </a:xfrm>
          <a:prstGeom prst="rect">
            <a:avLst/>
          </a:prstGeom>
        </p:spPr>
        <p:txBody>
          <a:bodyPr wrap="square">
            <a:spAutoFit/>
          </a:bodyPr>
          <a:lstStyle/>
          <a:p>
            <a:r>
              <a:rPr lang="en-US" dirty="0">
                <a:solidFill>
                  <a:srgbClr val="212121"/>
                </a:solidFill>
                <a:latin typeface="Roboto"/>
              </a:rPr>
              <a:t>How has the number of products added changed over time?</a:t>
            </a:r>
            <a:endParaRPr lang="en-US" dirty="0"/>
          </a:p>
        </p:txBody>
      </p:sp>
      <p:pic>
        <p:nvPicPr>
          <p:cNvPr id="6" name="Picture 5"/>
          <p:cNvPicPr>
            <a:picLocks noChangeAspect="1"/>
          </p:cNvPicPr>
          <p:nvPr/>
        </p:nvPicPr>
        <p:blipFill>
          <a:blip r:embed="rId2"/>
          <a:stretch>
            <a:fillRect/>
          </a:stretch>
        </p:blipFill>
        <p:spPr>
          <a:xfrm>
            <a:off x="1801906" y="1613223"/>
            <a:ext cx="5419165" cy="2864648"/>
          </a:xfrm>
          <a:prstGeom prst="rect">
            <a:avLst/>
          </a:prstGeom>
        </p:spPr>
      </p:pic>
    </p:spTree>
    <p:extLst>
      <p:ext uri="{BB962C8B-B14F-4D97-AF65-F5344CB8AC3E}">
        <p14:creationId xmlns:p14="http://schemas.microsoft.com/office/powerpoint/2010/main" val="1236392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330046" y="624110"/>
            <a:ext cx="7849592" cy="4714372"/>
          </a:xfrm>
          <a:prstGeom prst="rect">
            <a:avLst/>
          </a:prstGeom>
        </p:spPr>
      </p:pic>
    </p:spTree>
    <p:extLst>
      <p:ext uri="{BB962C8B-B14F-4D97-AF65-F5344CB8AC3E}">
        <p14:creationId xmlns:p14="http://schemas.microsoft.com/office/powerpoint/2010/main" val="2140410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Rectangle 4"/>
          <p:cNvSpPr/>
          <p:nvPr/>
        </p:nvSpPr>
        <p:spPr>
          <a:xfrm>
            <a:off x="1869142" y="806824"/>
            <a:ext cx="6704460" cy="369332"/>
          </a:xfrm>
          <a:prstGeom prst="rect">
            <a:avLst/>
          </a:prstGeom>
        </p:spPr>
        <p:txBody>
          <a:bodyPr wrap="square">
            <a:spAutoFit/>
          </a:bodyPr>
          <a:lstStyle/>
          <a:p>
            <a:r>
              <a:rPr lang="en-US" dirty="0">
                <a:solidFill>
                  <a:srgbClr val="212121"/>
                </a:solidFill>
                <a:latin typeface="Roboto"/>
              </a:rPr>
              <a:t>What are the basic statistics of product prices?</a:t>
            </a:r>
            <a:endParaRPr lang="en-US" dirty="0"/>
          </a:p>
        </p:txBody>
      </p:sp>
      <p:pic>
        <p:nvPicPr>
          <p:cNvPr id="6" name="Picture 5"/>
          <p:cNvPicPr>
            <a:picLocks noChangeAspect="1"/>
          </p:cNvPicPr>
          <p:nvPr/>
        </p:nvPicPr>
        <p:blipFill>
          <a:blip r:embed="rId2"/>
          <a:stretch>
            <a:fillRect/>
          </a:stretch>
        </p:blipFill>
        <p:spPr>
          <a:xfrm>
            <a:off x="1869142" y="1904999"/>
            <a:ext cx="5274970" cy="3420035"/>
          </a:xfrm>
          <a:prstGeom prst="rect">
            <a:avLst/>
          </a:prstGeom>
        </p:spPr>
      </p:pic>
    </p:spTree>
    <p:extLst>
      <p:ext uri="{BB962C8B-B14F-4D97-AF65-F5344CB8AC3E}">
        <p14:creationId xmlns:p14="http://schemas.microsoft.com/office/powerpoint/2010/main" val="3299881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4182" y="506544"/>
            <a:ext cx="8911687" cy="1280890"/>
          </a:xfrm>
        </p:spPr>
        <p:txBody>
          <a:bodyPr/>
          <a:lstStyle/>
          <a:p>
            <a:r>
              <a:rPr lang="en-US" dirty="0"/>
              <a:t>INTRODUCION</a:t>
            </a:r>
          </a:p>
        </p:txBody>
      </p:sp>
      <p:sp>
        <p:nvSpPr>
          <p:cNvPr id="3" name="Content Placeholder 2"/>
          <p:cNvSpPr>
            <a:spLocks noGrp="1"/>
          </p:cNvSpPr>
          <p:nvPr>
            <p:ph idx="1"/>
          </p:nvPr>
        </p:nvSpPr>
        <p:spPr/>
        <p:txBody>
          <a:bodyPr/>
          <a:lstStyle/>
          <a:p>
            <a:pPr marL="0" indent="0">
              <a:buNone/>
            </a:pPr>
            <a:r>
              <a:rPr lang="en-US" dirty="0" smtClean="0"/>
              <a:t>          </a:t>
            </a:r>
            <a:r>
              <a:rPr lang="en-US" dirty="0"/>
              <a:t>In this project, we analyze a dataset containing detailed information about various products. The dataset includes essential attributes such as product IDs, categories, names, descriptions, pricing, URLs, and timestamps of creation and </a:t>
            </a:r>
            <a:r>
              <a:rPr lang="en-US"/>
              <a:t>modification</a:t>
            </a:r>
            <a:r>
              <a:rPr lang="en-US" smtClean="0"/>
              <a:t>.</a:t>
            </a:r>
            <a:endParaRPr lang="en-US" dirty="0"/>
          </a:p>
        </p:txBody>
      </p:sp>
    </p:spTree>
    <p:extLst>
      <p:ext uri="{BB962C8B-B14F-4D97-AF65-F5344CB8AC3E}">
        <p14:creationId xmlns:p14="http://schemas.microsoft.com/office/powerpoint/2010/main" val="1943178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dirty="0"/>
          </a:p>
        </p:txBody>
      </p:sp>
      <p:sp>
        <p:nvSpPr>
          <p:cNvPr id="5" name="Rectangle 4"/>
          <p:cNvSpPr/>
          <p:nvPr/>
        </p:nvSpPr>
        <p:spPr>
          <a:xfrm>
            <a:off x="1936376" y="820271"/>
            <a:ext cx="7009122" cy="369332"/>
          </a:xfrm>
          <a:prstGeom prst="rect">
            <a:avLst/>
          </a:prstGeom>
        </p:spPr>
        <p:txBody>
          <a:bodyPr wrap="square">
            <a:spAutoFit/>
          </a:bodyPr>
          <a:lstStyle/>
          <a:p>
            <a:r>
              <a:rPr lang="en-US" dirty="0">
                <a:solidFill>
                  <a:srgbClr val="212121"/>
                </a:solidFill>
                <a:latin typeface="Roboto"/>
              </a:rPr>
              <a:t>What are the most expensive and cheapest products?</a:t>
            </a:r>
            <a:endParaRPr lang="en-US" dirty="0"/>
          </a:p>
        </p:txBody>
      </p:sp>
      <p:pic>
        <p:nvPicPr>
          <p:cNvPr id="6" name="Picture 5"/>
          <p:cNvPicPr>
            <a:picLocks noChangeAspect="1"/>
          </p:cNvPicPr>
          <p:nvPr/>
        </p:nvPicPr>
        <p:blipFill>
          <a:blip r:embed="rId2"/>
          <a:stretch>
            <a:fillRect/>
          </a:stretch>
        </p:blipFill>
        <p:spPr>
          <a:xfrm>
            <a:off x="1936376" y="1385764"/>
            <a:ext cx="6293224" cy="5109165"/>
          </a:xfrm>
          <a:prstGeom prst="rect">
            <a:avLst/>
          </a:prstGeom>
        </p:spPr>
      </p:pic>
    </p:spTree>
    <p:extLst>
      <p:ext uri="{BB962C8B-B14F-4D97-AF65-F5344CB8AC3E}">
        <p14:creationId xmlns:p14="http://schemas.microsoft.com/office/powerpoint/2010/main" val="2810826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Rectangle 4"/>
          <p:cNvSpPr/>
          <p:nvPr/>
        </p:nvSpPr>
        <p:spPr>
          <a:xfrm>
            <a:off x="1896035" y="766482"/>
            <a:ext cx="6966107" cy="369332"/>
          </a:xfrm>
          <a:prstGeom prst="rect">
            <a:avLst/>
          </a:prstGeom>
        </p:spPr>
        <p:txBody>
          <a:bodyPr wrap="square">
            <a:spAutoFit/>
          </a:bodyPr>
          <a:lstStyle/>
          <a:p>
            <a:r>
              <a:rPr lang="en-US" dirty="0">
                <a:solidFill>
                  <a:srgbClr val="212121"/>
                </a:solidFill>
                <a:latin typeface="Roboto"/>
              </a:rPr>
              <a:t>Which brand has the highest average product price?</a:t>
            </a:r>
            <a:endParaRPr lang="en-US" dirty="0"/>
          </a:p>
        </p:txBody>
      </p:sp>
      <p:pic>
        <p:nvPicPr>
          <p:cNvPr id="6" name="Picture 5"/>
          <p:cNvPicPr>
            <a:picLocks noChangeAspect="1"/>
          </p:cNvPicPr>
          <p:nvPr/>
        </p:nvPicPr>
        <p:blipFill>
          <a:blip r:embed="rId2"/>
          <a:stretch>
            <a:fillRect/>
          </a:stretch>
        </p:blipFill>
        <p:spPr>
          <a:xfrm>
            <a:off x="1896035" y="2047371"/>
            <a:ext cx="5177118" cy="3170087"/>
          </a:xfrm>
          <a:prstGeom prst="rect">
            <a:avLst/>
          </a:prstGeom>
        </p:spPr>
      </p:pic>
    </p:spTree>
    <p:extLst>
      <p:ext uri="{BB962C8B-B14F-4D97-AF65-F5344CB8AC3E}">
        <p14:creationId xmlns:p14="http://schemas.microsoft.com/office/powerpoint/2010/main" val="28499781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1963272" y="833718"/>
            <a:ext cx="6610330" cy="369332"/>
          </a:xfrm>
          <a:prstGeom prst="rect">
            <a:avLst/>
          </a:prstGeom>
        </p:spPr>
        <p:txBody>
          <a:bodyPr wrap="square">
            <a:spAutoFit/>
          </a:bodyPr>
          <a:lstStyle/>
          <a:p>
            <a:r>
              <a:rPr lang="en-US" dirty="0">
                <a:solidFill>
                  <a:srgbClr val="212121"/>
                </a:solidFill>
                <a:latin typeface="Roboto"/>
              </a:rPr>
              <a:t>Number of unique product SKUs in the dataset</a:t>
            </a:r>
            <a:endParaRPr lang="en-US" dirty="0"/>
          </a:p>
        </p:txBody>
      </p:sp>
      <p:pic>
        <p:nvPicPr>
          <p:cNvPr id="5" name="Picture 4"/>
          <p:cNvPicPr>
            <a:picLocks noChangeAspect="1"/>
          </p:cNvPicPr>
          <p:nvPr/>
        </p:nvPicPr>
        <p:blipFill>
          <a:blip r:embed="rId2"/>
          <a:stretch>
            <a:fillRect/>
          </a:stretch>
        </p:blipFill>
        <p:spPr>
          <a:xfrm>
            <a:off x="2139814" y="1590631"/>
            <a:ext cx="5040710" cy="964310"/>
          </a:xfrm>
          <a:prstGeom prst="rect">
            <a:avLst/>
          </a:prstGeom>
        </p:spPr>
      </p:pic>
      <p:sp>
        <p:nvSpPr>
          <p:cNvPr id="7" name="Content Placeholder 6"/>
          <p:cNvSpPr>
            <a:spLocks noGrp="1"/>
          </p:cNvSpPr>
          <p:nvPr>
            <p:ph idx="1"/>
          </p:nvPr>
        </p:nvSpPr>
        <p:spPr/>
        <p:txBody>
          <a:bodyPr/>
          <a:lstStyle/>
          <a:p>
            <a:endParaRPr lang="en-US"/>
          </a:p>
        </p:txBody>
      </p:sp>
      <p:sp>
        <p:nvSpPr>
          <p:cNvPr id="8" name="Rectangle 7"/>
          <p:cNvSpPr/>
          <p:nvPr/>
        </p:nvSpPr>
        <p:spPr>
          <a:xfrm>
            <a:off x="2139814" y="3244334"/>
            <a:ext cx="6388903" cy="369332"/>
          </a:xfrm>
          <a:prstGeom prst="rect">
            <a:avLst/>
          </a:prstGeom>
        </p:spPr>
        <p:txBody>
          <a:bodyPr wrap="square">
            <a:spAutoFit/>
          </a:bodyPr>
          <a:lstStyle/>
          <a:p>
            <a:r>
              <a:rPr lang="en-US" dirty="0">
                <a:solidFill>
                  <a:srgbClr val="212121"/>
                </a:solidFill>
                <a:latin typeface="Roboto"/>
              </a:rPr>
              <a:t>How many products have null or blank URLs?</a:t>
            </a:r>
            <a:endParaRPr lang="en-US" dirty="0"/>
          </a:p>
        </p:txBody>
      </p:sp>
      <p:pic>
        <p:nvPicPr>
          <p:cNvPr id="9" name="Picture 8"/>
          <p:cNvPicPr>
            <a:picLocks noChangeAspect="1"/>
          </p:cNvPicPr>
          <p:nvPr/>
        </p:nvPicPr>
        <p:blipFill>
          <a:blip r:embed="rId3"/>
          <a:stretch>
            <a:fillRect/>
          </a:stretch>
        </p:blipFill>
        <p:spPr>
          <a:xfrm>
            <a:off x="2139814" y="3842265"/>
            <a:ext cx="4489586" cy="1738263"/>
          </a:xfrm>
          <a:prstGeom prst="rect">
            <a:avLst/>
          </a:prstGeom>
        </p:spPr>
      </p:pic>
    </p:spTree>
    <p:extLst>
      <p:ext uri="{BB962C8B-B14F-4D97-AF65-F5344CB8AC3E}">
        <p14:creationId xmlns:p14="http://schemas.microsoft.com/office/powerpoint/2010/main" val="736614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1893346" y="2152259"/>
            <a:ext cx="8151991" cy="2419741"/>
          </a:xfrm>
          <a:prstGeom prst="rect">
            <a:avLst/>
          </a:prstGeom>
        </p:spPr>
      </p:pic>
      <p:sp>
        <p:nvSpPr>
          <p:cNvPr id="4" name="Rectangle 3"/>
          <p:cNvSpPr/>
          <p:nvPr/>
        </p:nvSpPr>
        <p:spPr>
          <a:xfrm>
            <a:off x="1801906" y="779929"/>
            <a:ext cx="7111532" cy="369332"/>
          </a:xfrm>
          <a:prstGeom prst="rect">
            <a:avLst/>
          </a:prstGeom>
        </p:spPr>
        <p:txBody>
          <a:bodyPr wrap="square">
            <a:spAutoFit/>
          </a:bodyPr>
          <a:lstStyle/>
          <a:p>
            <a:r>
              <a:rPr lang="en-US" dirty="0">
                <a:solidFill>
                  <a:srgbClr val="212121"/>
                </a:solidFill>
                <a:latin typeface="Roboto"/>
              </a:rPr>
              <a:t>What percentage of products are priced above $300?</a:t>
            </a:r>
            <a:endParaRPr lang="en-US" dirty="0"/>
          </a:p>
        </p:txBody>
      </p:sp>
    </p:spTree>
    <p:extLst>
      <p:ext uri="{BB962C8B-B14F-4D97-AF65-F5344CB8AC3E}">
        <p14:creationId xmlns:p14="http://schemas.microsoft.com/office/powerpoint/2010/main" val="246852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Rectangle 1"/>
          <p:cNvSpPr>
            <a:spLocks noChangeArrowheads="1"/>
          </p:cNvSpPr>
          <p:nvPr/>
        </p:nvSpPr>
        <p:spPr bwMode="auto">
          <a:xfrm>
            <a:off x="0" y="-407804"/>
            <a:ext cx="184731"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407804"/>
            <a:ext cx="184731"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Grp="1" noChangeArrowheads="1"/>
          </p:cNvSpPr>
          <p:nvPr>
            <p:ph type="title"/>
          </p:nvPr>
        </p:nvSpPr>
        <p:spPr bwMode="auto">
          <a:xfrm>
            <a:off x="1680883" y="740903"/>
            <a:ext cx="982373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12121"/>
                </a:solidFill>
                <a:effectLst/>
                <a:latin typeface="Roboto"/>
              </a:rPr>
              <a:t>What percentage of products are priced below $100?</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1680882" y="1783724"/>
            <a:ext cx="5862918" cy="2640358"/>
          </a:xfrm>
          <a:prstGeom prst="rect">
            <a:avLst/>
          </a:prstGeom>
        </p:spPr>
      </p:pic>
    </p:spTree>
    <p:extLst>
      <p:ext uri="{BB962C8B-B14F-4D97-AF65-F5344CB8AC3E}">
        <p14:creationId xmlns:p14="http://schemas.microsoft.com/office/powerpoint/2010/main" val="1494529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2138082" y="766483"/>
            <a:ext cx="7005918" cy="646331"/>
          </a:xfrm>
          <a:prstGeom prst="rect">
            <a:avLst/>
          </a:prstGeom>
        </p:spPr>
        <p:txBody>
          <a:bodyPr wrap="square">
            <a:spAutoFit/>
          </a:bodyPr>
          <a:lstStyle/>
          <a:p>
            <a:r>
              <a:rPr lang="en-US" dirty="0">
                <a:solidFill>
                  <a:srgbClr val="212121"/>
                </a:solidFill>
                <a:latin typeface="Roboto"/>
              </a:rPr>
              <a:t>What is the average time between product creation and modification?</a:t>
            </a:r>
            <a:endParaRPr lang="en-US" dirty="0"/>
          </a:p>
        </p:txBody>
      </p:sp>
      <p:pic>
        <p:nvPicPr>
          <p:cNvPr id="5" name="Picture 4"/>
          <p:cNvPicPr>
            <a:picLocks noChangeAspect="1"/>
          </p:cNvPicPr>
          <p:nvPr/>
        </p:nvPicPr>
        <p:blipFill>
          <a:blip r:embed="rId2"/>
          <a:stretch>
            <a:fillRect/>
          </a:stretch>
        </p:blipFill>
        <p:spPr>
          <a:xfrm>
            <a:off x="2209916" y="1788458"/>
            <a:ext cx="7364389" cy="3012141"/>
          </a:xfrm>
          <a:prstGeom prst="rect">
            <a:avLst/>
          </a:prstGeom>
        </p:spPr>
      </p:pic>
    </p:spTree>
    <p:extLst>
      <p:ext uri="{BB962C8B-B14F-4D97-AF65-F5344CB8AC3E}">
        <p14:creationId xmlns:p14="http://schemas.microsoft.com/office/powerpoint/2010/main" val="1801248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214847" y="1763486"/>
            <a:ext cx="10289766" cy="4147736"/>
          </a:xfrm>
        </p:spPr>
        <p:txBody>
          <a:bodyPr/>
          <a:lstStyle/>
          <a:p>
            <a:pPr marL="0" indent="0">
              <a:buNone/>
            </a:pPr>
            <a:r>
              <a:rPr lang="en-US" dirty="0"/>
              <a:t>Through the analysis of the dataset, we have gained valuable insights into how different brands impact product </a:t>
            </a:r>
            <a:r>
              <a:rPr lang="en-US" dirty="0" smtClean="0"/>
              <a:t>pricing.</a:t>
            </a:r>
            <a:r>
              <a:rPr lang="en-US" dirty="0"/>
              <a:t> We observed significant variations in average product prices across different brands. Some brands consistently command higher prices, suggesting a strong brand value and perceived quality among consumers</a:t>
            </a:r>
            <a:r>
              <a:rPr lang="en-US" dirty="0" smtClean="0"/>
              <a:t>.</a:t>
            </a:r>
            <a:r>
              <a:rPr lang="en-US" dirty="0"/>
              <a:t> Analyzing the interplay between product categories and brands, we found that certain categories are dominated by specific </a:t>
            </a:r>
            <a:r>
              <a:rPr lang="en-US" dirty="0" smtClean="0"/>
              <a:t>brands.</a:t>
            </a:r>
          </a:p>
          <a:p>
            <a:pPr marL="0" indent="0">
              <a:buNone/>
            </a:pPr>
            <a:r>
              <a:rPr lang="en-US" dirty="0"/>
              <a:t> </a:t>
            </a:r>
            <a:r>
              <a:rPr lang="en-US" dirty="0" smtClean="0"/>
              <a:t>                                    </a:t>
            </a:r>
            <a:r>
              <a:rPr lang="en-US" dirty="0"/>
              <a:t>This project has demonstrated the significant role that branding plays in product pricing. By leveraging these insights, businesses can make informed decisions that align with their strategic goals, enhance their competitive edge, and better meet the needs of their target customers.</a:t>
            </a:r>
          </a:p>
          <a:p>
            <a:endParaRPr lang="en-US" dirty="0"/>
          </a:p>
        </p:txBody>
      </p:sp>
    </p:spTree>
    <p:extLst>
      <p:ext uri="{BB962C8B-B14F-4D97-AF65-F5344CB8AC3E}">
        <p14:creationId xmlns:p14="http://schemas.microsoft.com/office/powerpoint/2010/main" val="2606290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dataset consists of the following columns</a:t>
            </a:r>
            <a:r>
              <a:rPr lang="en-US" dirty="0" smtClean="0"/>
              <a:t>:</a:t>
            </a:r>
          </a:p>
          <a:p>
            <a:r>
              <a:rPr lang="en-US" b="1" dirty="0"/>
              <a:t>ID</a:t>
            </a:r>
            <a:r>
              <a:rPr lang="en-US" dirty="0"/>
              <a:t>: A unique identifier for each product.</a:t>
            </a:r>
          </a:p>
          <a:p>
            <a:r>
              <a:rPr lang="en-US" b="1" dirty="0"/>
              <a:t>SKU</a:t>
            </a:r>
            <a:r>
              <a:rPr lang="en-US" dirty="0"/>
              <a:t>: Stock Keeping Unit, a unique code for identifying each product.</a:t>
            </a:r>
          </a:p>
          <a:p>
            <a:r>
              <a:rPr lang="en-US" b="1" dirty="0"/>
              <a:t>Categories</a:t>
            </a:r>
            <a:r>
              <a:rPr lang="en-US" dirty="0"/>
              <a:t>: The categories to which the product belongs.</a:t>
            </a:r>
          </a:p>
          <a:p>
            <a:r>
              <a:rPr lang="en-US" b="1" dirty="0"/>
              <a:t>Name</a:t>
            </a:r>
            <a:r>
              <a:rPr lang="en-US" dirty="0"/>
              <a:t>: The name of the product.</a:t>
            </a:r>
          </a:p>
          <a:p>
            <a:r>
              <a:rPr lang="en-US" b="1" dirty="0"/>
              <a:t>Description</a:t>
            </a:r>
            <a:r>
              <a:rPr lang="en-US" dirty="0"/>
              <a:t>: A brief description of the product.</a:t>
            </a:r>
          </a:p>
          <a:p>
            <a:r>
              <a:rPr lang="en-US" b="1" dirty="0"/>
              <a:t>URL</a:t>
            </a:r>
            <a:r>
              <a:rPr lang="en-US" dirty="0"/>
              <a:t>: The web address where the product can be found.</a:t>
            </a:r>
          </a:p>
          <a:p>
            <a:r>
              <a:rPr lang="en-US" b="1" dirty="0"/>
              <a:t>Image URL</a:t>
            </a:r>
            <a:r>
              <a:rPr lang="en-US" dirty="0"/>
              <a:t>: The web address of the product's image.</a:t>
            </a:r>
          </a:p>
          <a:p>
            <a:r>
              <a:rPr lang="en-US" b="1" dirty="0"/>
              <a:t>Brand</a:t>
            </a:r>
            <a:r>
              <a:rPr lang="en-US" dirty="0"/>
              <a:t>: The brand name of the product.</a:t>
            </a:r>
          </a:p>
          <a:p>
            <a:r>
              <a:rPr lang="en-US" b="1" dirty="0"/>
              <a:t>Created At</a:t>
            </a:r>
            <a:r>
              <a:rPr lang="en-US" dirty="0"/>
              <a:t>: The date and time when the product entry was created.</a:t>
            </a:r>
          </a:p>
          <a:p>
            <a:r>
              <a:rPr lang="en-US" b="1" dirty="0"/>
              <a:t>Modified At</a:t>
            </a:r>
            <a:r>
              <a:rPr lang="en-US" dirty="0"/>
              <a:t>: The date and time when the product entry </a:t>
            </a:r>
            <a:r>
              <a:rPr lang="en-US" dirty="0" smtClean="0"/>
              <a:t>was modified</a:t>
            </a:r>
            <a:endParaRPr lang="en-US" b="1" dirty="0"/>
          </a:p>
          <a:p>
            <a:endParaRPr lang="en-US" dirty="0"/>
          </a:p>
        </p:txBody>
      </p:sp>
    </p:spTree>
    <p:extLst>
      <p:ext uri="{BB962C8B-B14F-4D97-AF65-F5344CB8AC3E}">
        <p14:creationId xmlns:p14="http://schemas.microsoft.com/office/powerpoint/2010/main" val="89405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Objective</a:t>
            </a:r>
            <a:endParaRPr lang="en-US" dirty="0"/>
          </a:p>
        </p:txBody>
      </p:sp>
      <p:sp>
        <p:nvSpPr>
          <p:cNvPr id="3" name="Content Placeholder 2"/>
          <p:cNvSpPr>
            <a:spLocks noGrp="1"/>
          </p:cNvSpPr>
          <p:nvPr>
            <p:ph idx="1"/>
          </p:nvPr>
        </p:nvSpPr>
        <p:spPr/>
        <p:txBody>
          <a:bodyPr/>
          <a:lstStyle/>
          <a:p>
            <a:pPr marL="0" indent="0">
              <a:buNone/>
            </a:pPr>
            <a:r>
              <a:rPr lang="en-US" dirty="0" smtClean="0"/>
              <a:t>            The </a:t>
            </a:r>
            <a:r>
              <a:rPr lang="en-US" dirty="0"/>
              <a:t>primary objectives of this project are to perform data cleaning, exploratory data analysis (EDA), and derive meaningful insights from the dataset. Key tasks include handling missing values, converting data types, analyzing price distributions, and identifying trends over time.</a:t>
            </a:r>
          </a:p>
        </p:txBody>
      </p:sp>
    </p:spTree>
    <p:extLst>
      <p:ext uri="{BB962C8B-B14F-4D97-AF65-F5344CB8AC3E}">
        <p14:creationId xmlns:p14="http://schemas.microsoft.com/office/powerpoint/2010/main" val="2095830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852606" y="1905000"/>
            <a:ext cx="7486194" cy="1241612"/>
          </a:xfrm>
          <a:prstGeom prst="rect">
            <a:avLst/>
          </a:prstGeom>
        </p:spPr>
      </p:pic>
      <p:pic>
        <p:nvPicPr>
          <p:cNvPr id="6" name="Picture 5"/>
          <p:cNvPicPr>
            <a:picLocks noChangeAspect="1"/>
          </p:cNvPicPr>
          <p:nvPr/>
        </p:nvPicPr>
        <p:blipFill>
          <a:blip r:embed="rId3"/>
          <a:stretch>
            <a:fillRect/>
          </a:stretch>
        </p:blipFill>
        <p:spPr>
          <a:xfrm>
            <a:off x="852606" y="3668233"/>
            <a:ext cx="7480453" cy="1172708"/>
          </a:xfrm>
          <a:prstGeom prst="rect">
            <a:avLst/>
          </a:prstGeom>
        </p:spPr>
      </p:pic>
      <p:sp>
        <p:nvSpPr>
          <p:cNvPr id="7" name="Title 6"/>
          <p:cNvSpPr>
            <a:spLocks noGrp="1"/>
          </p:cNvSpPr>
          <p:nvPr>
            <p:ph type="title"/>
          </p:nvPr>
        </p:nvSpPr>
        <p:spPr/>
        <p:txBody>
          <a:bodyPr/>
          <a:lstStyle/>
          <a:p>
            <a:endParaRPr lang="en-US"/>
          </a:p>
        </p:txBody>
      </p:sp>
    </p:spTree>
    <p:extLst>
      <p:ext uri="{BB962C8B-B14F-4D97-AF65-F5344CB8AC3E}">
        <p14:creationId xmlns:p14="http://schemas.microsoft.com/office/powerpoint/2010/main" val="3822833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14814" y="1493501"/>
            <a:ext cx="10889798" cy="4974533"/>
          </a:xfrm>
          <a:prstGeom prst="rect">
            <a:avLst/>
          </a:prstGeom>
        </p:spPr>
      </p:pic>
    </p:spTree>
    <p:extLst>
      <p:ext uri="{BB962C8B-B14F-4D97-AF65-F5344CB8AC3E}">
        <p14:creationId xmlns:p14="http://schemas.microsoft.com/office/powerpoint/2010/main" val="328734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303212" y="1433734"/>
            <a:ext cx="11503305" cy="5424266"/>
          </a:xfrm>
          <a:prstGeom prst="rect">
            <a:avLst/>
          </a:prstGeom>
        </p:spPr>
      </p:pic>
    </p:spTree>
    <p:extLst>
      <p:ext uri="{BB962C8B-B14F-4D97-AF65-F5344CB8AC3E}">
        <p14:creationId xmlns:p14="http://schemas.microsoft.com/office/powerpoint/2010/main" val="4107781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69894" y="442708"/>
            <a:ext cx="4908177" cy="3456939"/>
          </a:xfrm>
          <a:prstGeom prst="rect">
            <a:avLst/>
          </a:prstGeom>
        </p:spPr>
      </p:pic>
      <p:sp>
        <p:nvSpPr>
          <p:cNvPr id="2" name="Title 1"/>
          <p:cNvSpPr>
            <a:spLocks noGrp="1"/>
          </p:cNvSpPr>
          <p:nvPr>
            <p:ph type="title"/>
          </p:nvPr>
        </p:nvSpPr>
        <p:spPr>
          <a:xfrm>
            <a:off x="3157701" y="624110"/>
            <a:ext cx="8911687" cy="1280890"/>
          </a:xfrm>
        </p:spPr>
        <p:txBody>
          <a:bodyPr/>
          <a:lstStyle/>
          <a:p>
            <a:endParaRPr lang="en-US" dirty="0"/>
          </a:p>
        </p:txBody>
      </p:sp>
      <p:pic>
        <p:nvPicPr>
          <p:cNvPr id="4" name="Content Placeholder 3"/>
          <p:cNvPicPr>
            <a:picLocks noGrp="1" noChangeAspect="1"/>
          </p:cNvPicPr>
          <p:nvPr>
            <p:ph idx="1"/>
          </p:nvPr>
        </p:nvPicPr>
        <p:blipFill>
          <a:blip r:embed="rId3"/>
          <a:stretch>
            <a:fillRect/>
          </a:stretch>
        </p:blipFill>
        <p:spPr>
          <a:xfrm>
            <a:off x="7019365" y="3099394"/>
            <a:ext cx="4464423" cy="3550521"/>
          </a:xfrm>
          <a:prstGeom prst="rect">
            <a:avLst/>
          </a:prstGeom>
        </p:spPr>
      </p:pic>
    </p:spTree>
    <p:extLst>
      <p:ext uri="{BB962C8B-B14F-4D97-AF65-F5344CB8AC3E}">
        <p14:creationId xmlns:p14="http://schemas.microsoft.com/office/powerpoint/2010/main" val="1665273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708407" y="4543587"/>
            <a:ext cx="6068911" cy="1440354"/>
          </a:xfrm>
          <a:prstGeom prst="rect">
            <a:avLst/>
          </a:prstGeom>
        </p:spPr>
      </p:pic>
      <p:pic>
        <p:nvPicPr>
          <p:cNvPr id="4" name="Picture 3"/>
          <p:cNvPicPr>
            <a:picLocks noChangeAspect="1"/>
          </p:cNvPicPr>
          <p:nvPr/>
        </p:nvPicPr>
        <p:blipFill>
          <a:blip r:embed="rId3"/>
          <a:stretch>
            <a:fillRect/>
          </a:stretch>
        </p:blipFill>
        <p:spPr>
          <a:xfrm>
            <a:off x="708408" y="447064"/>
            <a:ext cx="3917380" cy="2915872"/>
          </a:xfrm>
          <a:prstGeom prst="rect">
            <a:avLst/>
          </a:prstGeom>
        </p:spPr>
      </p:pic>
      <p:pic>
        <p:nvPicPr>
          <p:cNvPr id="6" name="Picture 5"/>
          <p:cNvPicPr>
            <a:picLocks noChangeAspect="1"/>
          </p:cNvPicPr>
          <p:nvPr/>
        </p:nvPicPr>
        <p:blipFill>
          <a:blip r:embed="rId4"/>
          <a:stretch>
            <a:fillRect/>
          </a:stretch>
        </p:blipFill>
        <p:spPr>
          <a:xfrm>
            <a:off x="7140278" y="4543587"/>
            <a:ext cx="5223595" cy="1292437"/>
          </a:xfrm>
          <a:prstGeom prst="rect">
            <a:avLst/>
          </a:prstGeom>
        </p:spPr>
      </p:pic>
    </p:spTree>
    <p:extLst>
      <p:ext uri="{BB962C8B-B14F-4D97-AF65-F5344CB8AC3E}">
        <p14:creationId xmlns:p14="http://schemas.microsoft.com/office/powerpoint/2010/main" val="51063124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360</TotalTime>
  <Words>442</Words>
  <Application>Microsoft Office PowerPoint</Application>
  <PresentationFormat>Widescreen</PresentationFormat>
  <Paragraphs>38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Roboto</vt:lpstr>
      <vt:lpstr>Wingdings 3</vt:lpstr>
      <vt:lpstr>Wisp</vt:lpstr>
      <vt:lpstr>      </vt:lpstr>
      <vt:lpstr>INTRODUCION</vt:lpstr>
      <vt:lpstr>PowerPoint Presentation</vt:lpstr>
      <vt:lpstr>Primary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percentage of products are priced below $100?  </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~JobinJohnson</dc:creator>
  <cp:lastModifiedBy>~JobinJohnson</cp:lastModifiedBy>
  <cp:revision>17</cp:revision>
  <dcterms:created xsi:type="dcterms:W3CDTF">2024-05-22T09:10:34Z</dcterms:created>
  <dcterms:modified xsi:type="dcterms:W3CDTF">2024-05-31T11:41:44Z</dcterms:modified>
</cp:coreProperties>
</file>