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5" r:id="rId4"/>
    <p:sldId id="259" r:id="rId5"/>
    <p:sldId id="260" r:id="rId6"/>
    <p:sldId id="276" r:id="rId7"/>
    <p:sldId id="279" r:id="rId8"/>
    <p:sldId id="278" r:id="rId9"/>
    <p:sldId id="261" r:id="rId10"/>
    <p:sldId id="262" r:id="rId11"/>
    <p:sldId id="263" r:id="rId12"/>
    <p:sldId id="264" r:id="rId13"/>
    <p:sldId id="265" r:id="rId14"/>
    <p:sldId id="266" r:id="rId15"/>
    <p:sldId id="267" r:id="rId16"/>
    <p:sldId id="269" r:id="rId17"/>
    <p:sldId id="270"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2C9B1B-6F8C-4A48-BE2C-0C0148550665}"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2876104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2C9B1B-6F8C-4A48-BE2C-0C0148550665}"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2515526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2C9B1B-6F8C-4A48-BE2C-0C0148550665}"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3618324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2C9B1B-6F8C-4A48-BE2C-0C0148550665}"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4256054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42C9B1B-6F8C-4A48-BE2C-0C0148550665}"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303605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2C9B1B-6F8C-4A48-BE2C-0C0148550665}"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636172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2C9B1B-6F8C-4A48-BE2C-0C0148550665}"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204276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2C9B1B-6F8C-4A48-BE2C-0C0148550665}"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20777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C9B1B-6F8C-4A48-BE2C-0C0148550665}"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347594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2C9B1B-6F8C-4A48-BE2C-0C0148550665}"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271156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42C9B1B-6F8C-4A48-BE2C-0C0148550665}"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10DBC8-1AAA-4E5D-A0AA-F62EC845D959}" type="slidenum">
              <a:rPr lang="en-US" smtClean="0"/>
              <a:t>‹#›</a:t>
            </a:fld>
            <a:endParaRPr lang="en-US"/>
          </a:p>
        </p:txBody>
      </p:sp>
    </p:spTree>
    <p:extLst>
      <p:ext uri="{BB962C8B-B14F-4D97-AF65-F5344CB8AC3E}">
        <p14:creationId xmlns:p14="http://schemas.microsoft.com/office/powerpoint/2010/main" val="1866018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2C9B1B-6F8C-4A48-BE2C-0C0148550665}" type="datetimeFigureOut">
              <a:rPr lang="en-US" smtClean="0"/>
              <a:t>6/18/2024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10DBC8-1AAA-4E5D-A0AA-F62EC845D959}" type="slidenum">
              <a:rPr lang="en-US" smtClean="0"/>
              <a:t>‹#›</a:t>
            </a:fld>
            <a:endParaRPr lang="en-US"/>
          </a:p>
        </p:txBody>
      </p:sp>
    </p:spTree>
    <p:extLst>
      <p:ext uri="{BB962C8B-B14F-4D97-AF65-F5344CB8AC3E}">
        <p14:creationId xmlns:p14="http://schemas.microsoft.com/office/powerpoint/2010/main" val="263868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EDA Analysis on R</a:t>
            </a:r>
            <a:br>
              <a:rPr lang="en-US" dirty="0" smtClean="0"/>
            </a:br>
            <a:r>
              <a:rPr lang="en-US" dirty="0" smtClean="0"/>
              <a:t>                        </a:t>
            </a:r>
            <a:r>
              <a:rPr lang="en-US" sz="3200" dirty="0" smtClean="0"/>
              <a:t>-</a:t>
            </a:r>
            <a:r>
              <a:rPr lang="en-US" sz="3200" dirty="0" err="1" smtClean="0"/>
              <a:t>Latheesh</a:t>
            </a:r>
            <a:r>
              <a:rPr lang="en-US" sz="3200" dirty="0" smtClean="0"/>
              <a:t> </a:t>
            </a:r>
            <a:r>
              <a:rPr lang="en-US" sz="3200" dirty="0" err="1" smtClean="0"/>
              <a:t>Vijo</a:t>
            </a:r>
            <a:endParaRPr lang="en-US" sz="3200"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914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27727" y="715921"/>
            <a:ext cx="7266709" cy="2114757"/>
          </a:xfrm>
          <a:prstGeom prst="rect">
            <a:avLst/>
          </a:prstGeom>
        </p:spPr>
      </p:pic>
      <p:sp>
        <p:nvSpPr>
          <p:cNvPr id="2" name="Title 1"/>
          <p:cNvSpPr>
            <a:spLocks noGrp="1"/>
          </p:cNvSpPr>
          <p:nvPr>
            <p:ph type="title"/>
          </p:nvPr>
        </p:nvSpPr>
        <p:spPr>
          <a:xfrm>
            <a:off x="235527" y="447737"/>
            <a:ext cx="10515600" cy="1325563"/>
          </a:xfrm>
        </p:spPr>
        <p:txBody>
          <a:bodyPr>
            <a:normAutofit/>
          </a:bodyPr>
          <a:lstStyle/>
          <a:p>
            <a:endParaRPr lang="en-US" dirty="0"/>
          </a:p>
        </p:txBody>
      </p:sp>
      <p:pic>
        <p:nvPicPr>
          <p:cNvPr id="7" name="Content Placeholder 6"/>
          <p:cNvPicPr>
            <a:picLocks noGrp="1" noChangeAspect="1"/>
          </p:cNvPicPr>
          <p:nvPr>
            <p:ph idx="1"/>
          </p:nvPr>
        </p:nvPicPr>
        <p:blipFill>
          <a:blip r:embed="rId3"/>
          <a:stretch>
            <a:fillRect/>
          </a:stretch>
        </p:blipFill>
        <p:spPr>
          <a:xfrm>
            <a:off x="427727" y="2992582"/>
            <a:ext cx="7677181" cy="3449782"/>
          </a:xfrm>
          <a:prstGeom prst="rect">
            <a:avLst/>
          </a:prstGeom>
        </p:spPr>
      </p:pic>
    </p:spTree>
    <p:extLst>
      <p:ext uri="{BB962C8B-B14F-4D97-AF65-F5344CB8AC3E}">
        <p14:creationId xmlns:p14="http://schemas.microsoft.com/office/powerpoint/2010/main" val="78592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65126"/>
            <a:ext cx="7142018" cy="1796183"/>
          </a:xfrm>
          <a:prstGeom prst="rect">
            <a:avLst/>
          </a:prstGeom>
        </p:spPr>
      </p:pic>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838199" y="2161310"/>
            <a:ext cx="9095509" cy="4447308"/>
          </a:xfrm>
          <a:prstGeom prst="rect">
            <a:avLst/>
          </a:prstGeom>
        </p:spPr>
      </p:pic>
    </p:spTree>
    <p:extLst>
      <p:ext uri="{BB962C8B-B14F-4D97-AF65-F5344CB8AC3E}">
        <p14:creationId xmlns:p14="http://schemas.microsoft.com/office/powerpoint/2010/main" val="99220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48259"/>
            <a:ext cx="9718964" cy="2062431"/>
          </a:xfrm>
          <a:prstGeom prst="rect">
            <a:avLst/>
          </a:prstGeom>
        </p:spPr>
      </p:pic>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838199" y="2775791"/>
            <a:ext cx="8887691" cy="3936736"/>
          </a:xfrm>
          <a:prstGeom prst="rect">
            <a:avLst/>
          </a:prstGeom>
        </p:spPr>
      </p:pic>
    </p:spTree>
    <p:extLst>
      <p:ext uri="{BB962C8B-B14F-4D97-AF65-F5344CB8AC3E}">
        <p14:creationId xmlns:p14="http://schemas.microsoft.com/office/powerpoint/2010/main" val="759110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65125"/>
            <a:ext cx="8783782" cy="1941657"/>
          </a:xfrm>
          <a:prstGeom prst="rect">
            <a:avLst/>
          </a:prstGeom>
        </p:spPr>
      </p:pic>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648170" y="1995055"/>
            <a:ext cx="9431012" cy="4592781"/>
          </a:xfrm>
          <a:prstGeom prst="rect">
            <a:avLst/>
          </a:prstGeom>
        </p:spPr>
      </p:pic>
    </p:spTree>
    <p:extLst>
      <p:ext uri="{BB962C8B-B14F-4D97-AF65-F5344CB8AC3E}">
        <p14:creationId xmlns:p14="http://schemas.microsoft.com/office/powerpoint/2010/main" val="2333285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365124"/>
            <a:ext cx="6560127" cy="1900093"/>
          </a:xfrm>
          <a:prstGeom prst="rect">
            <a:avLst/>
          </a:prstGeom>
        </p:spPr>
      </p:pic>
      <p:sp>
        <p:nvSpPr>
          <p:cNvPr id="2" name="Title 1"/>
          <p:cNvSpPr>
            <a:spLocks noGrp="1"/>
          </p:cNvSpPr>
          <p:nvPr>
            <p:ph type="title"/>
          </p:nvPr>
        </p:nvSpPr>
        <p:spPr>
          <a:xfrm>
            <a:off x="332509" y="446818"/>
            <a:ext cx="6670964" cy="1325563"/>
          </a:xfrm>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7155873" y="516411"/>
            <a:ext cx="4752109" cy="1255970"/>
          </a:xfrm>
          <a:prstGeom prst="rect">
            <a:avLst/>
          </a:prstGeom>
        </p:spPr>
      </p:pic>
      <p:pic>
        <p:nvPicPr>
          <p:cNvPr id="6" name="Picture 5"/>
          <p:cNvPicPr>
            <a:picLocks noChangeAspect="1"/>
          </p:cNvPicPr>
          <p:nvPr/>
        </p:nvPicPr>
        <p:blipFill>
          <a:blip r:embed="rId4"/>
          <a:stretch>
            <a:fillRect/>
          </a:stretch>
        </p:blipFill>
        <p:spPr>
          <a:xfrm>
            <a:off x="332509" y="2611920"/>
            <a:ext cx="8061660" cy="2936826"/>
          </a:xfrm>
          <a:prstGeom prst="rect">
            <a:avLst/>
          </a:prstGeom>
        </p:spPr>
      </p:pic>
      <p:pic>
        <p:nvPicPr>
          <p:cNvPr id="7" name="Picture 6"/>
          <p:cNvPicPr>
            <a:picLocks noChangeAspect="1"/>
          </p:cNvPicPr>
          <p:nvPr/>
        </p:nvPicPr>
        <p:blipFill>
          <a:blip r:embed="rId5"/>
          <a:stretch>
            <a:fillRect/>
          </a:stretch>
        </p:blipFill>
        <p:spPr>
          <a:xfrm>
            <a:off x="332509" y="5895449"/>
            <a:ext cx="4842164" cy="796296"/>
          </a:xfrm>
          <a:prstGeom prst="rect">
            <a:avLst/>
          </a:prstGeom>
        </p:spPr>
      </p:pic>
    </p:spTree>
    <p:extLst>
      <p:ext uri="{BB962C8B-B14F-4D97-AF65-F5344CB8AC3E}">
        <p14:creationId xmlns:p14="http://schemas.microsoft.com/office/powerpoint/2010/main" val="348469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199" y="483327"/>
            <a:ext cx="7587343" cy="1207362"/>
          </a:xfrm>
          <a:prstGeom prst="rect">
            <a:avLst/>
          </a:prstGeom>
        </p:spPr>
      </p:pic>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838198" y="2168434"/>
            <a:ext cx="6045927" cy="4284617"/>
          </a:xfrm>
          <a:prstGeom prst="rect">
            <a:avLst/>
          </a:prstGeom>
        </p:spPr>
      </p:pic>
    </p:spTree>
    <p:extLst>
      <p:ext uri="{BB962C8B-B14F-4D97-AF65-F5344CB8AC3E}">
        <p14:creationId xmlns:p14="http://schemas.microsoft.com/office/powerpoint/2010/main" val="1539118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199" y="365125"/>
            <a:ext cx="6202681" cy="2443389"/>
          </a:xfrm>
          <a:prstGeom prst="rect">
            <a:avLst/>
          </a:prstGeom>
        </p:spPr>
      </p:pic>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5" name="Picture 4"/>
          <p:cNvPicPr>
            <a:picLocks noChangeAspect="1"/>
          </p:cNvPicPr>
          <p:nvPr/>
        </p:nvPicPr>
        <p:blipFill>
          <a:blip r:embed="rId3"/>
          <a:stretch>
            <a:fillRect/>
          </a:stretch>
        </p:blipFill>
        <p:spPr>
          <a:xfrm>
            <a:off x="3095897" y="2690326"/>
            <a:ext cx="6021977" cy="3486637"/>
          </a:xfrm>
          <a:prstGeom prst="rect">
            <a:avLst/>
          </a:prstGeom>
        </p:spPr>
      </p:pic>
    </p:spTree>
    <p:extLst>
      <p:ext uri="{BB962C8B-B14F-4D97-AF65-F5344CB8AC3E}">
        <p14:creationId xmlns:p14="http://schemas.microsoft.com/office/powerpoint/2010/main" val="2608672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522513"/>
            <a:ext cx="5353594" cy="2259875"/>
          </a:xfrm>
          <a:prstGeom prst="rect">
            <a:avLst/>
          </a:prstGeom>
        </p:spPr>
      </p:pic>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5039883" y="2599509"/>
            <a:ext cx="4051865" cy="3905793"/>
          </a:xfrm>
          <a:prstGeom prst="rect">
            <a:avLst/>
          </a:prstGeom>
        </p:spPr>
      </p:pic>
    </p:spTree>
    <p:extLst>
      <p:ext uri="{BB962C8B-B14F-4D97-AF65-F5344CB8AC3E}">
        <p14:creationId xmlns:p14="http://schemas.microsoft.com/office/powerpoint/2010/main" val="701424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3200" dirty="0" smtClean="0"/>
              <a:t>COCLUSION</a:t>
            </a:r>
          </a:p>
          <a:p>
            <a:pPr marL="0" indent="0">
              <a:buNone/>
            </a:pPr>
            <a:r>
              <a:rPr lang="en-US" sz="3200" dirty="0"/>
              <a:t>                     In conclusion, this dataset serves as a crucial resource for analyzing sales transactions across various regions and product categories. By examining the detailed records of each transaction, including product information, sales volume, pricing, and revenue, one can gain deep insights into market dynamics and consumer behavior. Furthermore, the inclusion of payment methods and transaction dates allows for a comprehensive analysis of sales patterns over time. This data can be instrumental in making informed business decisions, optimizing sales strategies, and enhancing overall operational efficiency. </a:t>
            </a:r>
          </a:p>
        </p:txBody>
      </p:sp>
    </p:spTree>
    <p:extLst>
      <p:ext uri="{BB962C8B-B14F-4D97-AF65-F5344CB8AC3E}">
        <p14:creationId xmlns:p14="http://schemas.microsoft.com/office/powerpoint/2010/main" val="99077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sz="3200" dirty="0" smtClean="0"/>
              <a:t>INTRODUCTION:</a:t>
            </a:r>
          </a:p>
          <a:p>
            <a:pPr marL="0" indent="0">
              <a:buNone/>
            </a:pPr>
            <a:r>
              <a:rPr lang="en-US" sz="3200" dirty="0"/>
              <a:t>                             The dataset at hand is a </a:t>
            </a:r>
            <a:r>
              <a:rPr lang="en-US" sz="3200" dirty="0" smtClean="0"/>
              <a:t>comprehensive </a:t>
            </a:r>
            <a:r>
              <a:rPr lang="en-US" sz="3200" dirty="0"/>
              <a:t>record of sales transactions, capturing various aspects of each sale from multiple regions. The columns included in the dataset are "Transaction.ID", "Date", "</a:t>
            </a:r>
            <a:r>
              <a:rPr lang="en-US" sz="3200" dirty="0" err="1"/>
              <a:t>Product.Category</a:t>
            </a:r>
            <a:r>
              <a:rPr lang="en-US" sz="3200" dirty="0"/>
              <a:t>", "</a:t>
            </a:r>
            <a:r>
              <a:rPr lang="en-US" sz="3200" dirty="0" err="1"/>
              <a:t>Product.Name</a:t>
            </a:r>
            <a:r>
              <a:rPr lang="en-US" sz="3200" dirty="0"/>
              <a:t>", "</a:t>
            </a:r>
            <a:r>
              <a:rPr lang="en-US" sz="3200" dirty="0" err="1"/>
              <a:t>Units.Sold</a:t>
            </a:r>
            <a:r>
              <a:rPr lang="en-US" sz="3200" dirty="0"/>
              <a:t>", "</a:t>
            </a:r>
            <a:r>
              <a:rPr lang="en-US" sz="3200" dirty="0" err="1"/>
              <a:t>Unit.Price</a:t>
            </a:r>
            <a:r>
              <a:rPr lang="en-US" sz="3200" dirty="0"/>
              <a:t>", "</a:t>
            </a:r>
            <a:r>
              <a:rPr lang="en-US" sz="3200" dirty="0" err="1"/>
              <a:t>Total.Revenue</a:t>
            </a:r>
            <a:r>
              <a:rPr lang="en-US" sz="3200" dirty="0"/>
              <a:t>", "Region", and "</a:t>
            </a:r>
            <a:r>
              <a:rPr lang="en-US" sz="3200" dirty="0" err="1"/>
              <a:t>Payment.Method</a:t>
            </a:r>
            <a:r>
              <a:rPr lang="en-US" sz="3200" dirty="0"/>
              <a:t>". Each row represents an individual transaction, detailing the specific product sold, the quantity sold, the price per unit, and the total revenue generated from the sale. Additionally, the dataset specifies the date of the transaction, the geographical region where the sale occurred, and the method of payment used by the customer. This dataset is invaluable for analyzing sales performance, understanding customer preferences, and identifying trends across different product categories and regions.</a:t>
            </a:r>
            <a:endParaRPr lang="en-US" sz="3200" dirty="0"/>
          </a:p>
        </p:txBody>
      </p:sp>
    </p:spTree>
    <p:extLst>
      <p:ext uri="{BB962C8B-B14F-4D97-AF65-F5344CB8AC3E}">
        <p14:creationId xmlns:p14="http://schemas.microsoft.com/office/powerpoint/2010/main" val="3465654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sz="3200" dirty="0" smtClean="0"/>
              <a:t>Objectives:</a:t>
            </a:r>
          </a:p>
          <a:p>
            <a:pPr marL="0" indent="0">
              <a:buNone/>
            </a:pPr>
            <a:r>
              <a:rPr lang="en-US" sz="3200" dirty="0"/>
              <a:t> </a:t>
            </a:r>
            <a:r>
              <a:rPr lang="en-US" sz="3200" dirty="0" smtClean="0"/>
              <a:t>          * To find the how many units of product sold per category.</a:t>
            </a:r>
          </a:p>
          <a:p>
            <a:pPr marL="0" indent="0">
              <a:buNone/>
            </a:pPr>
            <a:r>
              <a:rPr lang="en-US" sz="3200" dirty="0"/>
              <a:t> </a:t>
            </a:r>
            <a:r>
              <a:rPr lang="en-US" sz="3200" dirty="0" smtClean="0"/>
              <a:t>          * Identify the highest and lowest price products </a:t>
            </a:r>
          </a:p>
          <a:p>
            <a:pPr marL="0" indent="0">
              <a:buNone/>
            </a:pPr>
            <a:r>
              <a:rPr lang="en-US" sz="3200" dirty="0"/>
              <a:t> </a:t>
            </a:r>
            <a:r>
              <a:rPr lang="en-US" sz="3200" dirty="0" smtClean="0"/>
              <a:t>          * Identify the trends over time</a:t>
            </a:r>
          </a:p>
          <a:p>
            <a:pPr marL="0" indent="0">
              <a:buNone/>
            </a:pPr>
            <a:r>
              <a:rPr lang="en-US" sz="3200" dirty="0"/>
              <a:t> </a:t>
            </a:r>
            <a:r>
              <a:rPr lang="en-US" sz="3200" dirty="0" smtClean="0"/>
              <a:t>          * To find the product needs according to region wise</a:t>
            </a:r>
          </a:p>
          <a:p>
            <a:pPr marL="0" indent="0">
              <a:buNone/>
            </a:pPr>
            <a:r>
              <a:rPr lang="en-US" sz="3200" dirty="0"/>
              <a:t> </a:t>
            </a:r>
            <a:r>
              <a:rPr lang="en-US" sz="3200" dirty="0" smtClean="0"/>
              <a:t>          * To identify  which payment method is </a:t>
            </a:r>
            <a:r>
              <a:rPr lang="en-US" sz="3200" dirty="0" err="1" smtClean="0"/>
              <a:t>familier</a:t>
            </a:r>
            <a:r>
              <a:rPr lang="en-US" sz="3200" dirty="0" smtClean="0"/>
              <a:t> in a particular</a:t>
            </a:r>
          </a:p>
          <a:p>
            <a:pPr marL="0" indent="0">
              <a:buNone/>
            </a:pPr>
            <a:r>
              <a:rPr lang="en-US" sz="3200" dirty="0"/>
              <a:t> </a:t>
            </a:r>
            <a:r>
              <a:rPr lang="en-US" sz="3200" dirty="0" smtClean="0"/>
              <a:t>          * Determine the counts of the payment methods </a:t>
            </a:r>
          </a:p>
          <a:p>
            <a:pPr marL="0" indent="0">
              <a:buNone/>
            </a:pPr>
            <a:r>
              <a:rPr lang="en-US" sz="3200" dirty="0" smtClean="0"/>
              <a:t> region</a:t>
            </a:r>
          </a:p>
          <a:p>
            <a:pPr marL="0" indent="0">
              <a:buNone/>
            </a:pPr>
            <a:r>
              <a:rPr lang="en-US" sz="3200" dirty="0"/>
              <a:t> </a:t>
            </a:r>
            <a:r>
              <a:rPr lang="en-US" sz="3200" dirty="0" smtClean="0"/>
              <a:t>          * To find the statistics values of the numerical columns in the dataset.</a:t>
            </a:r>
            <a:endParaRPr lang="en-US" sz="3200" dirty="0"/>
          </a:p>
        </p:txBody>
      </p:sp>
    </p:spTree>
    <p:extLst>
      <p:ext uri="{BB962C8B-B14F-4D97-AF65-F5344CB8AC3E}">
        <p14:creationId xmlns:p14="http://schemas.microsoft.com/office/powerpoint/2010/main" val="3275366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561109" y="570706"/>
            <a:ext cx="9497291" cy="1590603"/>
          </a:xfrm>
          <a:prstGeom prst="rect">
            <a:avLst/>
          </a:prstGeom>
        </p:spPr>
      </p:pic>
      <p:pic>
        <p:nvPicPr>
          <p:cNvPr id="5" name="Picture 4"/>
          <p:cNvPicPr>
            <a:picLocks noChangeAspect="1"/>
          </p:cNvPicPr>
          <p:nvPr/>
        </p:nvPicPr>
        <p:blipFill>
          <a:blip r:embed="rId3"/>
          <a:stretch>
            <a:fillRect/>
          </a:stretch>
        </p:blipFill>
        <p:spPr>
          <a:xfrm>
            <a:off x="561108" y="2161309"/>
            <a:ext cx="11035147" cy="4551218"/>
          </a:xfrm>
          <a:prstGeom prst="rect">
            <a:avLst/>
          </a:prstGeom>
        </p:spPr>
      </p:pic>
    </p:spTree>
    <p:extLst>
      <p:ext uri="{BB962C8B-B14F-4D97-AF65-F5344CB8AC3E}">
        <p14:creationId xmlns:p14="http://schemas.microsoft.com/office/powerpoint/2010/main" val="2511855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199" y="365125"/>
            <a:ext cx="8679873" cy="4996584"/>
          </a:xfrm>
          <a:prstGeom prst="rect">
            <a:avLst/>
          </a:prstGeom>
        </p:spPr>
      </p:pic>
    </p:spTree>
    <p:extLst>
      <p:ext uri="{BB962C8B-B14F-4D97-AF65-F5344CB8AC3E}">
        <p14:creationId xmlns:p14="http://schemas.microsoft.com/office/powerpoint/2010/main" val="3775205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38200" y="936050"/>
            <a:ext cx="7087589" cy="3048121"/>
          </a:xfrm>
          <a:prstGeom prst="rect">
            <a:avLst/>
          </a:prstGeom>
        </p:spPr>
      </p:pic>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a:stretch>
            <a:fillRect/>
          </a:stretch>
        </p:blipFill>
        <p:spPr>
          <a:xfrm>
            <a:off x="838200" y="456565"/>
            <a:ext cx="1356997" cy="479485"/>
          </a:xfrm>
          <a:prstGeom prst="rect">
            <a:avLst/>
          </a:prstGeom>
        </p:spPr>
      </p:pic>
      <p:pic>
        <p:nvPicPr>
          <p:cNvPr id="6" name="Picture 5"/>
          <p:cNvPicPr>
            <a:picLocks noChangeAspect="1"/>
          </p:cNvPicPr>
          <p:nvPr/>
        </p:nvPicPr>
        <p:blipFill>
          <a:blip r:embed="rId4"/>
          <a:stretch>
            <a:fillRect/>
          </a:stretch>
        </p:blipFill>
        <p:spPr>
          <a:xfrm>
            <a:off x="838200" y="4262154"/>
            <a:ext cx="7182394" cy="2595845"/>
          </a:xfrm>
          <a:prstGeom prst="rect">
            <a:avLst/>
          </a:prstGeom>
        </p:spPr>
      </p:pic>
    </p:spTree>
    <p:extLst>
      <p:ext uri="{BB962C8B-B14F-4D97-AF65-F5344CB8AC3E}">
        <p14:creationId xmlns:p14="http://schemas.microsoft.com/office/powerpoint/2010/main" val="2632447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199" y="365125"/>
            <a:ext cx="6672943" cy="3527606"/>
          </a:xfrm>
          <a:prstGeom prst="rect">
            <a:avLst/>
          </a:prstGeom>
        </p:spPr>
      </p:pic>
      <p:sp>
        <p:nvSpPr>
          <p:cNvPr id="2" name="Title 1"/>
          <p:cNvSpPr>
            <a:spLocks noGrp="1"/>
          </p:cNvSpPr>
          <p:nvPr>
            <p:ph type="title"/>
          </p:nvPr>
        </p:nvSpPr>
        <p:spPr/>
        <p:txBody>
          <a:bodyPr/>
          <a:lstStyle/>
          <a:p>
            <a:endParaRPr lang="en-US" dirty="0"/>
          </a:p>
        </p:txBody>
      </p:sp>
      <p:pic>
        <p:nvPicPr>
          <p:cNvPr id="5" name="Content Placeholder 4"/>
          <p:cNvPicPr>
            <a:picLocks noGrp="1" noChangeAspect="1"/>
          </p:cNvPicPr>
          <p:nvPr>
            <p:ph idx="1"/>
          </p:nvPr>
        </p:nvPicPr>
        <p:blipFill>
          <a:blip r:embed="rId3"/>
          <a:stretch>
            <a:fillRect/>
          </a:stretch>
        </p:blipFill>
        <p:spPr>
          <a:xfrm>
            <a:off x="7755836" y="492227"/>
            <a:ext cx="2328689" cy="1388823"/>
          </a:xfrm>
          <a:prstGeom prst="rect">
            <a:avLst/>
          </a:prstGeom>
        </p:spPr>
      </p:pic>
    </p:spTree>
    <p:extLst>
      <p:ext uri="{BB962C8B-B14F-4D97-AF65-F5344CB8AC3E}">
        <p14:creationId xmlns:p14="http://schemas.microsoft.com/office/powerpoint/2010/main" val="221165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838200" y="462462"/>
            <a:ext cx="7404463" cy="3344726"/>
          </a:xfrm>
          <a:prstGeom prst="rect">
            <a:avLst/>
          </a:prstGeom>
        </p:spPr>
      </p:pic>
      <p:pic>
        <p:nvPicPr>
          <p:cNvPr id="5" name="Picture 4"/>
          <p:cNvPicPr>
            <a:picLocks noChangeAspect="1"/>
          </p:cNvPicPr>
          <p:nvPr/>
        </p:nvPicPr>
        <p:blipFill>
          <a:blip r:embed="rId3"/>
          <a:stretch>
            <a:fillRect/>
          </a:stretch>
        </p:blipFill>
        <p:spPr>
          <a:xfrm>
            <a:off x="838200" y="4582434"/>
            <a:ext cx="6411686" cy="1387292"/>
          </a:xfrm>
          <a:prstGeom prst="rect">
            <a:avLst/>
          </a:prstGeom>
        </p:spPr>
      </p:pic>
    </p:spTree>
    <p:extLst>
      <p:ext uri="{BB962C8B-B14F-4D97-AF65-F5344CB8AC3E}">
        <p14:creationId xmlns:p14="http://schemas.microsoft.com/office/powerpoint/2010/main" val="4150933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1399592" cy="2306782"/>
          </a:xfrm>
          <a:prstGeom prst="rect">
            <a:avLst/>
          </a:prstGeom>
        </p:spPr>
      </p:pic>
      <p:sp>
        <p:nvSpPr>
          <p:cNvPr id="2" name="Title 1"/>
          <p:cNvSpPr>
            <a:spLocks noGrp="1"/>
          </p:cNvSpPr>
          <p:nvPr>
            <p:ph type="title"/>
          </p:nvPr>
        </p:nvSpPr>
        <p:spPr/>
        <p:txBody>
          <a:bodyPr>
            <a:normAutofit/>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95556942"/>
              </p:ext>
            </p:extLst>
          </p:nvPr>
        </p:nvGraphicFramePr>
        <p:xfrm>
          <a:off x="1108363" y="2826327"/>
          <a:ext cx="8846128" cy="4883727"/>
        </p:xfrm>
        <a:graphic>
          <a:graphicData uri="http://schemas.openxmlformats.org/drawingml/2006/table">
            <a:tbl>
              <a:tblPr/>
              <a:tblGrid>
                <a:gridCol w="8846128">
                  <a:extLst>
                    <a:ext uri="{9D8B030D-6E8A-4147-A177-3AD203B41FA5}">
                      <a16:colId xmlns:a16="http://schemas.microsoft.com/office/drawing/2014/main" val="2841753062"/>
                    </a:ext>
                  </a:extLst>
                </a:gridCol>
              </a:tblGrid>
              <a:tr h="3121180">
                <a:tc>
                  <a:txBody>
                    <a:bodyPr/>
                    <a:lstStyle/>
                    <a:p>
                      <a:pPr algn="l" fontAlgn="t"/>
                      <a:endParaRPr lang="en-US" sz="1000" dirty="0">
                        <a:effectLst/>
                        <a:latin typeface="Lucida Console" panose="020B0609040504020204" pitchFamily="49" charset="0"/>
                      </a:endParaRPr>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1107153428"/>
                  </a:ext>
                </a:extLst>
              </a:tr>
              <a:tr h="550795">
                <a:tc>
                  <a:txBody>
                    <a:bodyPr/>
                    <a:lstStyle/>
                    <a:p>
                      <a:pPr algn="l" fontAlgn="t"/>
                      <a:endParaRPr lang="en-US" sz="1000">
                        <a:effectLst/>
                        <a:latin typeface="Lucida Console" panose="020B0609040504020204" pitchFamily="49" charset="0"/>
                      </a:endParaRPr>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1833776237"/>
                  </a:ext>
                </a:extLst>
              </a:tr>
              <a:tr h="844554">
                <a:tc>
                  <a:txBody>
                    <a:bodyPr/>
                    <a:lstStyle/>
                    <a:p>
                      <a:endParaRPr lang="en-US"/>
                    </a:p>
                  </a:txBody>
                  <a:tcPr marL="57150" marR="0" marT="0" marB="76200">
                    <a:lnL>
                      <a:noFill/>
                    </a:lnL>
                    <a:lnR>
                      <a:noFill/>
                    </a:lnR>
                    <a:lnT>
                      <a:noFill/>
                    </a:lnT>
                    <a:lnB>
                      <a:noFill/>
                    </a:lnB>
                    <a:solidFill>
                      <a:srgbClr val="FFFFFF"/>
                    </a:solidFill>
                  </a:tcPr>
                </a:tc>
                <a:extLst>
                  <a:ext uri="{0D108BD9-81ED-4DB2-BD59-A6C34878D82A}">
                    <a16:rowId xmlns:a16="http://schemas.microsoft.com/office/drawing/2014/main" val="1268945955"/>
                  </a:ext>
                </a:extLst>
              </a:tr>
              <a:tr h="367198">
                <a:tc>
                  <a:txBody>
                    <a:bodyPr/>
                    <a:lstStyle/>
                    <a:p>
                      <a:pPr algn="l" fontAlgn="t"/>
                      <a:r>
                        <a:rPr lang="en-US" sz="1000" dirty="0">
                          <a:solidFill>
                            <a:srgbClr val="0000FF"/>
                          </a:solidFill>
                          <a:effectLst/>
                          <a:latin typeface="Lucida Console" panose="020B0609040504020204" pitchFamily="49" charset="0"/>
                        </a:rPr>
                        <a:t>&gt; </a:t>
                      </a:r>
                    </a:p>
                  </a:txBody>
                  <a:tcPr marL="0" marR="0" marT="0" marB="0">
                    <a:lnL>
                      <a:noFill/>
                    </a:lnL>
                    <a:lnR>
                      <a:noFill/>
                    </a:lnR>
                    <a:lnT>
                      <a:noFill/>
                    </a:lnT>
                    <a:lnB>
                      <a:noFill/>
                    </a:lnB>
                    <a:solidFill>
                      <a:srgbClr val="FFFFFF"/>
                    </a:solidFill>
                  </a:tcPr>
                </a:tc>
                <a:extLst>
                  <a:ext uri="{0D108BD9-81ED-4DB2-BD59-A6C34878D82A}">
                    <a16:rowId xmlns:a16="http://schemas.microsoft.com/office/drawing/2014/main" val="1200922784"/>
                  </a:ext>
                </a:extLst>
              </a:tr>
            </a:tbl>
          </a:graphicData>
        </a:graphic>
      </p:graphicFrame>
      <p:pic>
        <p:nvPicPr>
          <p:cNvPr id="5" name="Picture 4"/>
          <p:cNvPicPr>
            <a:picLocks noChangeAspect="1"/>
          </p:cNvPicPr>
          <p:nvPr/>
        </p:nvPicPr>
        <p:blipFill>
          <a:blip r:embed="rId3"/>
          <a:stretch>
            <a:fillRect/>
          </a:stretch>
        </p:blipFill>
        <p:spPr>
          <a:xfrm>
            <a:off x="751729" y="2493818"/>
            <a:ext cx="7373962" cy="4114801"/>
          </a:xfrm>
          <a:prstGeom prst="rect">
            <a:avLst/>
          </a:prstGeom>
        </p:spPr>
      </p:pic>
    </p:spTree>
    <p:extLst>
      <p:ext uri="{BB962C8B-B14F-4D97-AF65-F5344CB8AC3E}">
        <p14:creationId xmlns:p14="http://schemas.microsoft.com/office/powerpoint/2010/main" val="371848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328</Words>
  <Application>Microsoft Office PowerPoint</Application>
  <PresentationFormat>Widescreen</PresentationFormat>
  <Paragraphs>16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Lucida Console</vt:lpstr>
      <vt:lpstr>Office Theme</vt:lpstr>
      <vt:lpstr>EDA Analysis on R                         -Latheesh Vijo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~JobinJohnson</dc:creator>
  <cp:lastModifiedBy>~JobinJohnson</cp:lastModifiedBy>
  <cp:revision>21</cp:revision>
  <dcterms:created xsi:type="dcterms:W3CDTF">2024-06-07T05:45:51Z</dcterms:created>
  <dcterms:modified xsi:type="dcterms:W3CDTF">2024-06-18T10:12:21Z</dcterms:modified>
</cp:coreProperties>
</file>