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omic Sans Bold" charset="1" panose="03000902030302020204"/>
      <p:regular r:id="rId19"/>
    </p:embeddedFont>
    <p:embeddedFont>
      <p:font typeface="Pacifico" charset="1" panose="00000500000000000000"/>
      <p:regular r:id="rId20"/>
    </p:embeddedFont>
    <p:embeddedFont>
      <p:font typeface="Comic Sans" charset="1" panose="030007020303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grpSp>
        <p:nvGrpSpPr>
          <p:cNvPr name="Group 2" id="2"/>
          <p:cNvGrpSpPr/>
          <p:nvPr/>
        </p:nvGrpSpPr>
        <p:grpSpPr>
          <a:xfrm rot="0">
            <a:off x="-364808" y="9578943"/>
            <a:ext cx="19218012" cy="708057"/>
            <a:chOff x="0" y="0"/>
            <a:chExt cx="5061534" cy="186484"/>
          </a:xfrm>
        </p:grpSpPr>
        <p:sp>
          <p:nvSpPr>
            <p:cNvPr name="Freeform 3" id="3"/>
            <p:cNvSpPr/>
            <p:nvPr/>
          </p:nvSpPr>
          <p:spPr>
            <a:xfrm flipH="false" flipV="false" rot="0">
              <a:off x="0" y="0"/>
              <a:ext cx="5061534" cy="186484"/>
            </a:xfrm>
            <a:custGeom>
              <a:avLst/>
              <a:gdLst/>
              <a:ahLst/>
              <a:cxnLst/>
              <a:rect r="r" b="b" t="t" l="l"/>
              <a:pathLst>
                <a:path h="186484" w="5061534">
                  <a:moveTo>
                    <a:pt x="20545" y="0"/>
                  </a:moveTo>
                  <a:lnTo>
                    <a:pt x="5040989" y="0"/>
                  </a:lnTo>
                  <a:cubicBezTo>
                    <a:pt x="5052336" y="0"/>
                    <a:pt x="5061534" y="9198"/>
                    <a:pt x="5061534" y="20545"/>
                  </a:cubicBezTo>
                  <a:lnTo>
                    <a:pt x="5061534" y="165939"/>
                  </a:lnTo>
                  <a:cubicBezTo>
                    <a:pt x="5061534" y="177286"/>
                    <a:pt x="5052336" y="186484"/>
                    <a:pt x="5040989" y="186484"/>
                  </a:cubicBezTo>
                  <a:lnTo>
                    <a:pt x="20545" y="186484"/>
                  </a:lnTo>
                  <a:cubicBezTo>
                    <a:pt x="15096" y="186484"/>
                    <a:pt x="9871" y="184320"/>
                    <a:pt x="6018" y="180467"/>
                  </a:cubicBezTo>
                  <a:cubicBezTo>
                    <a:pt x="2165" y="176614"/>
                    <a:pt x="0" y="171388"/>
                    <a:pt x="0" y="165939"/>
                  </a:cubicBezTo>
                  <a:lnTo>
                    <a:pt x="0" y="20545"/>
                  </a:lnTo>
                  <a:cubicBezTo>
                    <a:pt x="0" y="15096"/>
                    <a:pt x="2165" y="9871"/>
                    <a:pt x="6018" y="6018"/>
                  </a:cubicBezTo>
                  <a:cubicBezTo>
                    <a:pt x="9871" y="2165"/>
                    <a:pt x="15096" y="0"/>
                    <a:pt x="20545" y="0"/>
                  </a:cubicBezTo>
                  <a:close/>
                </a:path>
              </a:pathLst>
            </a:custGeom>
            <a:gradFill rotWithShape="true">
              <a:gsLst>
                <a:gs pos="0">
                  <a:srgbClr val="896650">
                    <a:alpha val="100000"/>
                  </a:srgbClr>
                </a:gs>
                <a:gs pos="100000">
                  <a:srgbClr val="B89A86">
                    <a:alpha val="100000"/>
                  </a:srgbClr>
                </a:gs>
              </a:gsLst>
              <a:lin ang="5400000"/>
            </a:gradFill>
          </p:spPr>
        </p:sp>
        <p:sp>
          <p:nvSpPr>
            <p:cNvPr name="TextBox 4" id="4"/>
            <p:cNvSpPr txBox="true"/>
            <p:nvPr/>
          </p:nvSpPr>
          <p:spPr>
            <a:xfrm>
              <a:off x="0" y="-47625"/>
              <a:ext cx="5061534" cy="23410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68661" y="644607"/>
            <a:ext cx="10950677" cy="9258300"/>
          </a:xfrm>
          <a:custGeom>
            <a:avLst/>
            <a:gdLst/>
            <a:ahLst/>
            <a:cxnLst/>
            <a:rect r="r" b="b" t="t" l="l"/>
            <a:pathLst>
              <a:path h="9258300" w="10950677">
                <a:moveTo>
                  <a:pt x="0" y="0"/>
                </a:moveTo>
                <a:lnTo>
                  <a:pt x="10950678" y="0"/>
                </a:lnTo>
                <a:lnTo>
                  <a:pt x="10950678"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62398" y="6691513"/>
            <a:ext cx="3426506" cy="4114800"/>
          </a:xfrm>
          <a:custGeom>
            <a:avLst/>
            <a:gdLst/>
            <a:ahLst/>
            <a:cxnLst/>
            <a:rect r="r" b="b" t="t" l="l"/>
            <a:pathLst>
              <a:path h="4114800" w="3426506">
                <a:moveTo>
                  <a:pt x="0" y="0"/>
                </a:moveTo>
                <a:lnTo>
                  <a:pt x="3426506" y="0"/>
                </a:lnTo>
                <a:lnTo>
                  <a:pt x="34265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14014" y="6605788"/>
            <a:ext cx="2445286" cy="3430886"/>
          </a:xfrm>
          <a:custGeom>
            <a:avLst/>
            <a:gdLst/>
            <a:ahLst/>
            <a:cxnLst/>
            <a:rect r="r" b="b" t="t" l="l"/>
            <a:pathLst>
              <a:path h="3430886" w="2445286">
                <a:moveTo>
                  <a:pt x="0" y="0"/>
                </a:moveTo>
                <a:lnTo>
                  <a:pt x="2445286" y="0"/>
                </a:lnTo>
                <a:lnTo>
                  <a:pt x="2445286" y="3430886"/>
                </a:lnTo>
                <a:lnTo>
                  <a:pt x="0" y="3430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62398" y="-417878"/>
            <a:ext cx="2124970" cy="2124970"/>
          </a:xfrm>
          <a:custGeom>
            <a:avLst/>
            <a:gdLst/>
            <a:ahLst/>
            <a:cxnLst/>
            <a:rect r="r" b="b" t="t" l="l"/>
            <a:pathLst>
              <a:path h="2124970" w="2124970">
                <a:moveTo>
                  <a:pt x="0" y="0"/>
                </a:moveTo>
                <a:lnTo>
                  <a:pt x="2124970" y="0"/>
                </a:lnTo>
                <a:lnTo>
                  <a:pt x="2124970" y="2124970"/>
                </a:lnTo>
                <a:lnTo>
                  <a:pt x="0" y="21249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812436" y="2444470"/>
            <a:ext cx="8663127" cy="2422525"/>
          </a:xfrm>
          <a:prstGeom prst="rect">
            <a:avLst/>
          </a:prstGeom>
        </p:spPr>
        <p:txBody>
          <a:bodyPr anchor="t" rtlCol="false" tIns="0" lIns="0" bIns="0" rIns="0">
            <a:spAutoFit/>
          </a:bodyPr>
          <a:lstStyle/>
          <a:p>
            <a:pPr algn="ctr">
              <a:lnSpc>
                <a:spcPts val="9799"/>
              </a:lnSpc>
            </a:pPr>
            <a:r>
              <a:rPr lang="en-US" sz="6999" b="true">
                <a:solidFill>
                  <a:srgbClr val="82798F"/>
                </a:solidFill>
                <a:latin typeface="Comic Sans Bold"/>
                <a:ea typeface="Comic Sans Bold"/>
                <a:cs typeface="Comic Sans Bold"/>
                <a:sym typeface="Comic Sans Bold"/>
              </a:rPr>
              <a:t>KALKULATOR </a:t>
            </a:r>
          </a:p>
          <a:p>
            <a:pPr algn="ctr">
              <a:lnSpc>
                <a:spcPts val="9799"/>
              </a:lnSpc>
              <a:spcBef>
                <a:spcPct val="0"/>
              </a:spcBef>
            </a:pPr>
            <a:r>
              <a:rPr lang="en-US" b="true" sz="6999">
                <a:solidFill>
                  <a:srgbClr val="82798F"/>
                </a:solidFill>
                <a:latin typeface="Comic Sans Bold"/>
                <a:ea typeface="Comic Sans Bold"/>
                <a:cs typeface="Comic Sans Bold"/>
                <a:sym typeface="Comic Sans Bold"/>
              </a:rPr>
              <a:t>SEDERHANA</a:t>
            </a:r>
          </a:p>
        </p:txBody>
      </p:sp>
      <p:sp>
        <p:nvSpPr>
          <p:cNvPr name="TextBox 10" id="10"/>
          <p:cNvSpPr txBox="true"/>
          <p:nvPr/>
        </p:nvSpPr>
        <p:spPr>
          <a:xfrm rot="0">
            <a:off x="4640334" y="5340800"/>
            <a:ext cx="9007333"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Pacifico"/>
                <a:ea typeface="Pacifico"/>
                <a:cs typeface="Pacifico"/>
                <a:sym typeface="Pacifico"/>
              </a:rPr>
              <a:t>by Lathifah Ufaira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952500"/>
            <a:ext cx="75324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LOGIC PROGRAM</a:t>
            </a:r>
          </a:p>
        </p:txBody>
      </p:sp>
      <p:sp>
        <p:nvSpPr>
          <p:cNvPr name="TextBox 6" id="6"/>
          <p:cNvSpPr txBox="true"/>
          <p:nvPr/>
        </p:nvSpPr>
        <p:spPr>
          <a:xfrm rot="0">
            <a:off x="2413502" y="2076577"/>
            <a:ext cx="243347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FOLDER 04</a:t>
            </a:r>
          </a:p>
        </p:txBody>
      </p:sp>
      <p:sp>
        <p:nvSpPr>
          <p:cNvPr name="TextBox 7" id="7"/>
          <p:cNvSpPr txBox="true"/>
          <p:nvPr/>
        </p:nvSpPr>
        <p:spPr>
          <a:xfrm rot="0">
            <a:off x="3041472" y="2765601"/>
            <a:ext cx="9849989" cy="5162549"/>
          </a:xfrm>
          <a:prstGeom prst="rect">
            <a:avLst/>
          </a:prstGeom>
        </p:spPr>
        <p:txBody>
          <a:bodyPr anchor="t" rtlCol="false" tIns="0" lIns="0" bIns="0" rIns="0">
            <a:spAutoFit/>
          </a:bodyPr>
          <a:lstStyle/>
          <a:p>
            <a:pPr algn="l">
              <a:lnSpc>
                <a:spcPts val="4620"/>
              </a:lnSpc>
            </a:pPr>
            <a:r>
              <a:rPr lang="en-US" sz="2100">
                <a:solidFill>
                  <a:srgbClr val="82798F"/>
                </a:solidFill>
                <a:latin typeface="Comic Sans"/>
                <a:ea typeface="Comic Sans"/>
                <a:cs typeface="Comic Sans"/>
                <a:sym typeface="Comic Sans"/>
              </a:rPr>
              <a:t>4. Menghitung Waktu Eksekusi:</a:t>
            </a:r>
          </a:p>
          <a:p>
            <a:pPr algn="l">
              <a:lnSpc>
                <a:spcPts val="4620"/>
              </a:lnSpc>
            </a:pPr>
            <a:r>
              <a:rPr lang="en-US" sz="2100">
                <a:solidFill>
                  <a:srgbClr val="82798F"/>
                </a:solidFill>
                <a:latin typeface="Comic Sans"/>
                <a:ea typeface="Comic Sans"/>
                <a:cs typeface="Comic Sans"/>
                <a:sym typeface="Comic Sans"/>
              </a:rPr>
              <a:t>  Program mencatat waktu mulai (start_time) dan waktu selesai (end_time). Selisihnya dihitung untuk mendapatkan waktu eksekusi.</a:t>
            </a:r>
          </a:p>
          <a:p>
            <a:pPr algn="l">
              <a:lnSpc>
                <a:spcPts val="4620"/>
              </a:lnSpc>
            </a:pPr>
          </a:p>
          <a:p>
            <a:pPr algn="l">
              <a:lnSpc>
                <a:spcPts val="4620"/>
              </a:lnSpc>
            </a:pPr>
            <a:r>
              <a:rPr lang="en-US" sz="2100">
                <a:solidFill>
                  <a:srgbClr val="82798F"/>
                </a:solidFill>
                <a:latin typeface="Comic Sans"/>
                <a:ea typeface="Comic Sans"/>
                <a:cs typeface="Comic Sans"/>
                <a:sym typeface="Comic Sans"/>
              </a:rPr>
              <a:t>5. Penghentian Program:</a:t>
            </a:r>
          </a:p>
          <a:p>
            <a:pPr algn="l">
              <a:lnSpc>
                <a:spcPts val="4620"/>
              </a:lnSpc>
            </a:pPr>
            <a:r>
              <a:rPr lang="en-US" sz="2100">
                <a:solidFill>
                  <a:srgbClr val="82798F"/>
                </a:solidFill>
                <a:latin typeface="Comic Sans"/>
                <a:ea typeface="Comic Sans"/>
                <a:cs typeface="Comic Sans"/>
                <a:sym typeface="Comic Sans"/>
              </a:rPr>
              <a:t>  Jika pilihan adalah 3, program menampilkan pesan keluar dan menghitung waktu eksekusi, lalu menutup file output.</a:t>
            </a:r>
          </a:p>
          <a:p>
            <a:pPr algn="l">
              <a:lnSpc>
                <a:spcPts val="4620"/>
              </a:lnSpc>
            </a:pPr>
          </a:p>
          <a:p>
            <a:pPr algn="l">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952500"/>
            <a:ext cx="75324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WAKTU EKSEKUSI PROGRAM</a:t>
            </a:r>
          </a:p>
        </p:txBody>
      </p:sp>
      <p:sp>
        <p:nvSpPr>
          <p:cNvPr name="TextBox 6" id="6"/>
          <p:cNvSpPr txBox="true"/>
          <p:nvPr/>
        </p:nvSpPr>
        <p:spPr>
          <a:xfrm rot="0">
            <a:off x="2413502" y="2076577"/>
            <a:ext cx="243347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FOLDER 05</a:t>
            </a:r>
          </a:p>
        </p:txBody>
      </p:sp>
      <p:sp>
        <p:nvSpPr>
          <p:cNvPr name="TextBox 7" id="7"/>
          <p:cNvSpPr txBox="true"/>
          <p:nvPr/>
        </p:nvSpPr>
        <p:spPr>
          <a:xfrm rot="0">
            <a:off x="3303335" y="2601732"/>
            <a:ext cx="11943194" cy="6324599"/>
          </a:xfrm>
          <a:prstGeom prst="rect">
            <a:avLst/>
          </a:prstGeom>
        </p:spPr>
        <p:txBody>
          <a:bodyPr anchor="t" rtlCol="false" tIns="0" lIns="0" bIns="0" rIns="0">
            <a:spAutoFit/>
          </a:bodyPr>
          <a:lstStyle/>
          <a:p>
            <a:pPr algn="l">
              <a:lnSpc>
                <a:spcPts val="4620"/>
              </a:lnSpc>
            </a:pPr>
            <a:r>
              <a:rPr lang="en-US" sz="2100">
                <a:solidFill>
                  <a:srgbClr val="82798F"/>
                </a:solidFill>
                <a:latin typeface="Comic Sans"/>
                <a:ea typeface="Comic Sans"/>
                <a:cs typeface="Comic Sans"/>
                <a:sym typeface="Comic Sans"/>
              </a:rPr>
              <a:t>Waktu eksekusi dihitung dengan menggunakan fungsi clock() dan mengukur waktu antara start_time dan end_time:</a:t>
            </a:r>
          </a:p>
          <a:p>
            <a:pPr algn="l">
              <a:lnSpc>
                <a:spcPts val="4620"/>
              </a:lnSpc>
            </a:pPr>
            <a:r>
              <a:rPr lang="en-US" sz="2100">
                <a:solidFill>
                  <a:srgbClr val="82798F"/>
                </a:solidFill>
                <a:latin typeface="Comic Sans"/>
                <a:ea typeface="Comic Sans"/>
                <a:cs typeface="Comic Sans"/>
                <a:sym typeface="Comic Sans"/>
              </a:rPr>
              <a:t>- Fungsi clock() mengembalikan waktu CPU yang telah digunakan program dalam satuan clock ticks.</a:t>
            </a:r>
          </a:p>
          <a:p>
            <a:pPr algn="l">
              <a:lnSpc>
                <a:spcPts val="4620"/>
              </a:lnSpc>
            </a:pPr>
            <a:r>
              <a:rPr lang="en-US" sz="2100">
                <a:solidFill>
                  <a:srgbClr val="82798F"/>
                </a:solidFill>
                <a:latin typeface="Comic Sans"/>
                <a:ea typeface="Comic Sans"/>
                <a:cs typeface="Comic Sans"/>
                <a:sym typeface="Comic Sans"/>
              </a:rPr>
              <a:t>- CLOCKS_PER_SEC adalah konstanta yang menyatakan jumlah ticks per detik.</a:t>
            </a:r>
          </a:p>
          <a:p>
            <a:pPr algn="l">
              <a:lnSpc>
                <a:spcPts val="4620"/>
              </a:lnSpc>
            </a:pPr>
            <a:r>
              <a:rPr lang="en-US" sz="2100">
                <a:solidFill>
                  <a:srgbClr val="82798F"/>
                </a:solidFill>
                <a:latin typeface="Comic Sans"/>
                <a:ea typeface="Comic Sans"/>
                <a:cs typeface="Comic Sans"/>
                <a:sym typeface="Comic Sans"/>
              </a:rPr>
              <a:t>- Dengan menghitung (end_time - start_time) / CLOCKS_PER_SEC, kita mendapatkan waktu dalam detik.</a:t>
            </a:r>
          </a:p>
          <a:p>
            <a:pPr algn="l">
              <a:lnSpc>
                <a:spcPts val="4620"/>
              </a:lnSpc>
            </a:pPr>
            <a:r>
              <a:rPr lang="en-US" sz="2100">
                <a:solidFill>
                  <a:srgbClr val="82798F"/>
                </a:solidFill>
                <a:latin typeface="Comic Sans"/>
                <a:ea typeface="Comic Sans"/>
                <a:cs typeface="Comic Sans"/>
                <a:sym typeface="Comic Sans"/>
              </a:rPr>
              <a:t>Waktu eksekusi tergantung pada kompleksitas operasi yang dilakukan dan seberapa banyak operasi yang dilakukan (misalnya, jika membaca banyak baris dari input_1.txt atau melakukan banyak perhitungan manual).</a:t>
            </a:r>
          </a:p>
          <a:p>
            <a:pPr algn="l">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952500"/>
            <a:ext cx="75324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KESIMPULAN</a:t>
            </a:r>
          </a:p>
        </p:txBody>
      </p:sp>
      <p:sp>
        <p:nvSpPr>
          <p:cNvPr name="TextBox 6" id="6"/>
          <p:cNvSpPr txBox="true"/>
          <p:nvPr/>
        </p:nvSpPr>
        <p:spPr>
          <a:xfrm rot="0">
            <a:off x="2413502" y="2076577"/>
            <a:ext cx="243347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FOLDER 06</a:t>
            </a:r>
          </a:p>
        </p:txBody>
      </p:sp>
      <p:sp>
        <p:nvSpPr>
          <p:cNvPr name="TextBox 7" id="7"/>
          <p:cNvSpPr txBox="true"/>
          <p:nvPr/>
        </p:nvSpPr>
        <p:spPr>
          <a:xfrm rot="0">
            <a:off x="4219006" y="3330116"/>
            <a:ext cx="9849989" cy="3419474"/>
          </a:xfrm>
          <a:prstGeom prst="rect">
            <a:avLst/>
          </a:prstGeom>
        </p:spPr>
        <p:txBody>
          <a:bodyPr anchor="t" rtlCol="false" tIns="0" lIns="0" bIns="0" rIns="0">
            <a:spAutoFit/>
          </a:bodyPr>
          <a:lstStyle/>
          <a:p>
            <a:pPr algn="just">
              <a:lnSpc>
                <a:spcPts val="4620"/>
              </a:lnSpc>
            </a:pPr>
            <a:r>
              <a:rPr lang="en-US" sz="2100">
                <a:solidFill>
                  <a:srgbClr val="82798F"/>
                </a:solidFill>
                <a:latin typeface="Comic Sans"/>
                <a:ea typeface="Comic Sans"/>
                <a:cs typeface="Comic Sans"/>
                <a:sym typeface="Comic Sans"/>
              </a:rPr>
              <a:t>Program ini memberikan cara untuk melakukan operasi aritmetika sederhana baik dengan input dari file maupun input manual, menulis hasilnya ke dalam file output, dan mengukur waktu eksekusi program. Program ini berguna untuk mengilustrasikan penggunaan file I/O, kontrol alur dengan switch, serta pengukuran waktu eksekusi dengan clock().</a:t>
            </a:r>
          </a:p>
          <a:p>
            <a:pPr algn="just">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0">
            <a:off x="3821061" y="797007"/>
            <a:ext cx="10950677" cy="9258300"/>
          </a:xfrm>
          <a:custGeom>
            <a:avLst/>
            <a:gdLst/>
            <a:ahLst/>
            <a:cxnLst/>
            <a:rect r="r" b="b" t="t" l="l"/>
            <a:pathLst>
              <a:path h="9258300" w="10950677">
                <a:moveTo>
                  <a:pt x="0" y="0"/>
                </a:moveTo>
                <a:lnTo>
                  <a:pt x="10950678" y="0"/>
                </a:lnTo>
                <a:lnTo>
                  <a:pt x="10950678"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64808" y="9578943"/>
            <a:ext cx="19218012" cy="708057"/>
            <a:chOff x="0" y="0"/>
            <a:chExt cx="5061534" cy="186484"/>
          </a:xfrm>
        </p:grpSpPr>
        <p:sp>
          <p:nvSpPr>
            <p:cNvPr name="Freeform 4" id="4"/>
            <p:cNvSpPr/>
            <p:nvPr/>
          </p:nvSpPr>
          <p:spPr>
            <a:xfrm flipH="false" flipV="false" rot="0">
              <a:off x="0" y="0"/>
              <a:ext cx="5061534" cy="186484"/>
            </a:xfrm>
            <a:custGeom>
              <a:avLst/>
              <a:gdLst/>
              <a:ahLst/>
              <a:cxnLst/>
              <a:rect r="r" b="b" t="t" l="l"/>
              <a:pathLst>
                <a:path h="186484" w="5061534">
                  <a:moveTo>
                    <a:pt x="20545" y="0"/>
                  </a:moveTo>
                  <a:lnTo>
                    <a:pt x="5040989" y="0"/>
                  </a:lnTo>
                  <a:cubicBezTo>
                    <a:pt x="5052336" y="0"/>
                    <a:pt x="5061534" y="9198"/>
                    <a:pt x="5061534" y="20545"/>
                  </a:cubicBezTo>
                  <a:lnTo>
                    <a:pt x="5061534" y="165939"/>
                  </a:lnTo>
                  <a:cubicBezTo>
                    <a:pt x="5061534" y="177286"/>
                    <a:pt x="5052336" y="186484"/>
                    <a:pt x="5040989" y="186484"/>
                  </a:cubicBezTo>
                  <a:lnTo>
                    <a:pt x="20545" y="186484"/>
                  </a:lnTo>
                  <a:cubicBezTo>
                    <a:pt x="15096" y="186484"/>
                    <a:pt x="9871" y="184320"/>
                    <a:pt x="6018" y="180467"/>
                  </a:cubicBezTo>
                  <a:cubicBezTo>
                    <a:pt x="2165" y="176614"/>
                    <a:pt x="0" y="171388"/>
                    <a:pt x="0" y="165939"/>
                  </a:cubicBezTo>
                  <a:lnTo>
                    <a:pt x="0" y="20545"/>
                  </a:lnTo>
                  <a:cubicBezTo>
                    <a:pt x="0" y="15096"/>
                    <a:pt x="2165" y="9871"/>
                    <a:pt x="6018" y="6018"/>
                  </a:cubicBezTo>
                  <a:cubicBezTo>
                    <a:pt x="9871" y="2165"/>
                    <a:pt x="15096" y="0"/>
                    <a:pt x="20545" y="0"/>
                  </a:cubicBezTo>
                  <a:close/>
                </a:path>
              </a:pathLst>
            </a:custGeom>
            <a:gradFill rotWithShape="true">
              <a:gsLst>
                <a:gs pos="0">
                  <a:srgbClr val="896650">
                    <a:alpha val="100000"/>
                  </a:srgbClr>
                </a:gs>
                <a:gs pos="100000">
                  <a:srgbClr val="B89A86">
                    <a:alpha val="100000"/>
                  </a:srgbClr>
                </a:gs>
              </a:gsLst>
              <a:lin ang="5400000"/>
            </a:gradFill>
          </p:spPr>
        </p:sp>
        <p:sp>
          <p:nvSpPr>
            <p:cNvPr name="TextBox 5" id="5"/>
            <p:cNvSpPr txBox="true"/>
            <p:nvPr/>
          </p:nvSpPr>
          <p:spPr>
            <a:xfrm>
              <a:off x="0" y="-47625"/>
              <a:ext cx="5061534" cy="234109"/>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62398" y="6691513"/>
            <a:ext cx="3426506" cy="4114800"/>
          </a:xfrm>
          <a:custGeom>
            <a:avLst/>
            <a:gdLst/>
            <a:ahLst/>
            <a:cxnLst/>
            <a:rect r="r" b="b" t="t" l="l"/>
            <a:pathLst>
              <a:path h="4114800" w="3426506">
                <a:moveTo>
                  <a:pt x="0" y="0"/>
                </a:moveTo>
                <a:lnTo>
                  <a:pt x="3426506" y="0"/>
                </a:lnTo>
                <a:lnTo>
                  <a:pt x="34265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14014" y="6605788"/>
            <a:ext cx="2445286" cy="3430886"/>
          </a:xfrm>
          <a:custGeom>
            <a:avLst/>
            <a:gdLst/>
            <a:ahLst/>
            <a:cxnLst/>
            <a:rect r="r" b="b" t="t" l="l"/>
            <a:pathLst>
              <a:path h="3430886" w="2445286">
                <a:moveTo>
                  <a:pt x="0" y="0"/>
                </a:moveTo>
                <a:lnTo>
                  <a:pt x="2445286" y="0"/>
                </a:lnTo>
                <a:lnTo>
                  <a:pt x="2445286" y="3430886"/>
                </a:lnTo>
                <a:lnTo>
                  <a:pt x="0" y="3430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812436" y="3198046"/>
            <a:ext cx="8663127" cy="1184275"/>
          </a:xfrm>
          <a:prstGeom prst="rect">
            <a:avLst/>
          </a:prstGeom>
        </p:spPr>
        <p:txBody>
          <a:bodyPr anchor="t" rtlCol="false" tIns="0" lIns="0" bIns="0" rIns="0">
            <a:spAutoFit/>
          </a:bodyPr>
          <a:lstStyle/>
          <a:p>
            <a:pPr algn="ctr" marL="0" indent="0" lvl="0">
              <a:lnSpc>
                <a:spcPts val="9799"/>
              </a:lnSpc>
              <a:spcBef>
                <a:spcPct val="0"/>
              </a:spcBef>
            </a:pPr>
            <a:r>
              <a:rPr lang="en-US" b="true" sz="6999" strike="noStrike" u="none">
                <a:solidFill>
                  <a:srgbClr val="82798F"/>
                </a:solidFill>
                <a:latin typeface="Comic Sans Bold"/>
                <a:ea typeface="Comic Sans Bold"/>
                <a:cs typeface="Comic Sans Bold"/>
                <a:sym typeface="Comic Sans Bold"/>
              </a:rPr>
              <a:t>THANK YOU</a:t>
            </a:r>
          </a:p>
        </p:txBody>
      </p:sp>
      <p:sp>
        <p:nvSpPr>
          <p:cNvPr name="TextBox 9" id="9"/>
          <p:cNvSpPr txBox="true"/>
          <p:nvPr/>
        </p:nvSpPr>
        <p:spPr>
          <a:xfrm rot="0">
            <a:off x="4740532" y="4629150"/>
            <a:ext cx="9007333" cy="1047750"/>
          </a:xfrm>
          <a:prstGeom prst="rect">
            <a:avLst/>
          </a:prstGeom>
        </p:spPr>
        <p:txBody>
          <a:bodyPr anchor="t" rtlCol="false" tIns="0" lIns="0" bIns="0" rIns="0">
            <a:spAutoFit/>
          </a:bodyPr>
          <a:lstStyle/>
          <a:p>
            <a:pPr algn="ctr">
              <a:lnSpc>
                <a:spcPts val="4200"/>
              </a:lnSpc>
            </a:pPr>
            <a:r>
              <a:rPr lang="en-US" sz="3000">
                <a:solidFill>
                  <a:srgbClr val="82798F"/>
                </a:solidFill>
                <a:latin typeface="Pacifico"/>
                <a:ea typeface="Pacifico"/>
                <a:cs typeface="Pacifico"/>
                <a:sym typeface="Pacifico"/>
              </a:rPr>
              <a:t>by Lathifah Ufaira</a:t>
            </a:r>
          </a:p>
          <a:p>
            <a:pPr algn="ctr">
              <a:lnSpc>
                <a:spcPts val="4200"/>
              </a:lnSpc>
              <a:spcBef>
                <a:spcPct val="0"/>
              </a:spcBef>
            </a:pPr>
          </a:p>
        </p:txBody>
      </p:sp>
      <p:sp>
        <p:nvSpPr>
          <p:cNvPr name="Freeform 10" id="10"/>
          <p:cNvSpPr/>
          <p:nvPr/>
        </p:nvSpPr>
        <p:spPr>
          <a:xfrm flipH="false" flipV="false" rot="0">
            <a:off x="-462398" y="-417878"/>
            <a:ext cx="2124970" cy="2124970"/>
          </a:xfrm>
          <a:custGeom>
            <a:avLst/>
            <a:gdLst/>
            <a:ahLst/>
            <a:cxnLst/>
            <a:rect r="r" b="b" t="t" l="l"/>
            <a:pathLst>
              <a:path h="2124970" w="2124970">
                <a:moveTo>
                  <a:pt x="0" y="0"/>
                </a:moveTo>
                <a:lnTo>
                  <a:pt x="2124970" y="0"/>
                </a:lnTo>
                <a:lnTo>
                  <a:pt x="2124970" y="2124970"/>
                </a:lnTo>
                <a:lnTo>
                  <a:pt x="0" y="21249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979121" y="311667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665712" y="3093384"/>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348605" y="5973120"/>
            <a:ext cx="1225001" cy="1000818"/>
          </a:xfrm>
          <a:custGeom>
            <a:avLst/>
            <a:gdLst/>
            <a:ahLst/>
            <a:cxnLst/>
            <a:rect r="r" b="b" t="t" l="l"/>
            <a:pathLst>
              <a:path h="1000818" w="1225001">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8440876" y="5973120"/>
            <a:ext cx="1225001" cy="1000818"/>
          </a:xfrm>
          <a:custGeom>
            <a:avLst/>
            <a:gdLst/>
            <a:ahLst/>
            <a:cxnLst/>
            <a:rect r="r" b="b" t="t" l="l"/>
            <a:pathLst>
              <a:path h="1000818" w="1225001">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1533148" y="5973120"/>
            <a:ext cx="1225001" cy="1000818"/>
          </a:xfrm>
          <a:custGeom>
            <a:avLst/>
            <a:gdLst/>
            <a:ahLst/>
            <a:cxnLst/>
            <a:rect r="r" b="b" t="t" l="l"/>
            <a:pathLst>
              <a:path h="1000818" w="1225001">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14068994" y="8477474"/>
            <a:ext cx="1177534" cy="448857"/>
            <a:chOff x="0" y="0"/>
            <a:chExt cx="334083" cy="127347"/>
          </a:xfrm>
        </p:grpSpPr>
        <p:sp>
          <p:nvSpPr>
            <p:cNvPr name="Freeform 11" id="11"/>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2" id="12"/>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3" id="13"/>
          <p:cNvGrpSpPr/>
          <p:nvPr/>
        </p:nvGrpSpPr>
        <p:grpSpPr>
          <a:xfrm rot="0">
            <a:off x="3041472" y="8477474"/>
            <a:ext cx="1177534" cy="448857"/>
            <a:chOff x="0" y="0"/>
            <a:chExt cx="334083" cy="127347"/>
          </a:xfrm>
        </p:grpSpPr>
        <p:sp>
          <p:nvSpPr>
            <p:cNvPr name="Freeform 14" id="14"/>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5" id="15"/>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TextBox 16" id="16"/>
          <p:cNvSpPr txBox="true"/>
          <p:nvPr/>
        </p:nvSpPr>
        <p:spPr>
          <a:xfrm rot="0">
            <a:off x="6098125" y="929181"/>
            <a:ext cx="6219527" cy="639445"/>
          </a:xfrm>
          <a:prstGeom prst="rect">
            <a:avLst/>
          </a:prstGeom>
        </p:spPr>
        <p:txBody>
          <a:bodyPr anchor="t" rtlCol="false" tIns="0" lIns="0" bIns="0" rIns="0">
            <a:spAutoFit/>
          </a:bodyPr>
          <a:lstStyle/>
          <a:p>
            <a:pPr algn="ctr">
              <a:lnSpc>
                <a:spcPts val="5179"/>
              </a:lnSpc>
              <a:spcBef>
                <a:spcPct val="0"/>
              </a:spcBef>
            </a:pPr>
            <a:r>
              <a:rPr lang="en-US" b="true" sz="3699">
                <a:solidFill>
                  <a:srgbClr val="FFF6BE"/>
                </a:solidFill>
                <a:latin typeface="Comic Sans Bold"/>
                <a:ea typeface="Comic Sans Bold"/>
                <a:cs typeface="Comic Sans Bold"/>
                <a:sym typeface="Comic Sans Bold"/>
              </a:rPr>
              <a:t>TABLE OF CONTENT</a:t>
            </a:r>
          </a:p>
        </p:txBody>
      </p:sp>
      <p:sp>
        <p:nvSpPr>
          <p:cNvPr name="TextBox 17" id="17"/>
          <p:cNvSpPr txBox="true"/>
          <p:nvPr/>
        </p:nvSpPr>
        <p:spPr>
          <a:xfrm rot="0">
            <a:off x="4052393"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01</a:t>
            </a:r>
          </a:p>
        </p:txBody>
      </p:sp>
      <p:sp>
        <p:nvSpPr>
          <p:cNvPr name="TextBox 18" id="18"/>
          <p:cNvSpPr txBox="true"/>
          <p:nvPr/>
        </p:nvSpPr>
        <p:spPr>
          <a:xfrm rot="0">
            <a:off x="3203934" y="4201151"/>
            <a:ext cx="2770210" cy="306705"/>
          </a:xfrm>
          <a:prstGeom prst="rect">
            <a:avLst/>
          </a:prstGeom>
        </p:spPr>
        <p:txBody>
          <a:bodyPr anchor="t" rtlCol="false" tIns="0" lIns="0" bIns="0" rIns="0">
            <a:spAutoFit/>
          </a:bodyPr>
          <a:lstStyle/>
          <a:p>
            <a:pPr algn="ctr">
              <a:lnSpc>
                <a:spcPts val="2520"/>
              </a:lnSpc>
              <a:spcBef>
                <a:spcPct val="0"/>
              </a:spcBef>
            </a:pPr>
            <a:r>
              <a:rPr lang="en-US" sz="1800">
                <a:solidFill>
                  <a:srgbClr val="82798F"/>
                </a:solidFill>
                <a:latin typeface="Comic Sans"/>
                <a:ea typeface="Comic Sans"/>
                <a:cs typeface="Comic Sans"/>
                <a:sym typeface="Comic Sans"/>
              </a:rPr>
              <a:t>INPUT PROGRAM</a:t>
            </a:r>
          </a:p>
        </p:txBody>
      </p:sp>
      <p:sp>
        <p:nvSpPr>
          <p:cNvPr name="TextBox 19" id="19"/>
          <p:cNvSpPr txBox="true"/>
          <p:nvPr/>
        </p:nvSpPr>
        <p:spPr>
          <a:xfrm rot="0">
            <a:off x="7658845" y="4201151"/>
            <a:ext cx="2770210" cy="306705"/>
          </a:xfrm>
          <a:prstGeom prst="rect">
            <a:avLst/>
          </a:prstGeom>
        </p:spPr>
        <p:txBody>
          <a:bodyPr anchor="t" rtlCol="false" tIns="0" lIns="0" bIns="0" rIns="0">
            <a:spAutoFit/>
          </a:bodyPr>
          <a:lstStyle/>
          <a:p>
            <a:pPr algn="ctr">
              <a:lnSpc>
                <a:spcPts val="2520"/>
              </a:lnSpc>
              <a:spcBef>
                <a:spcPct val="0"/>
              </a:spcBef>
            </a:pPr>
            <a:r>
              <a:rPr lang="en-US" b="true" sz="1800">
                <a:solidFill>
                  <a:srgbClr val="82798F"/>
                </a:solidFill>
                <a:latin typeface="Comic Sans Bold"/>
                <a:ea typeface="Comic Sans Bold"/>
                <a:cs typeface="Comic Sans Bold"/>
                <a:sym typeface="Comic Sans Bold"/>
              </a:rPr>
              <a:t>PROSES PROGRAM</a:t>
            </a:r>
          </a:p>
        </p:txBody>
      </p:sp>
      <p:sp>
        <p:nvSpPr>
          <p:cNvPr name="TextBox 20" id="20"/>
          <p:cNvSpPr txBox="true"/>
          <p:nvPr/>
        </p:nvSpPr>
        <p:spPr>
          <a:xfrm rot="0">
            <a:off x="11887551" y="4201151"/>
            <a:ext cx="2770210" cy="306705"/>
          </a:xfrm>
          <a:prstGeom prst="rect">
            <a:avLst/>
          </a:prstGeom>
        </p:spPr>
        <p:txBody>
          <a:bodyPr anchor="t" rtlCol="false" tIns="0" lIns="0" bIns="0" rIns="0">
            <a:spAutoFit/>
          </a:bodyPr>
          <a:lstStyle/>
          <a:p>
            <a:pPr algn="ctr">
              <a:lnSpc>
                <a:spcPts val="2520"/>
              </a:lnSpc>
              <a:spcBef>
                <a:spcPct val="0"/>
              </a:spcBef>
            </a:pPr>
            <a:r>
              <a:rPr lang="en-US" sz="1800">
                <a:solidFill>
                  <a:srgbClr val="82798F"/>
                </a:solidFill>
                <a:latin typeface="Comic Sans"/>
                <a:ea typeface="Comic Sans"/>
                <a:cs typeface="Comic Sans"/>
                <a:sym typeface="Comic Sans"/>
              </a:rPr>
              <a:t>OUTPUT PROGRAM</a:t>
            </a:r>
          </a:p>
        </p:txBody>
      </p:sp>
      <p:sp>
        <p:nvSpPr>
          <p:cNvPr name="TextBox 21" id="21"/>
          <p:cNvSpPr txBox="true"/>
          <p:nvPr/>
        </p:nvSpPr>
        <p:spPr>
          <a:xfrm rot="0">
            <a:off x="8433682"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02</a:t>
            </a:r>
          </a:p>
        </p:txBody>
      </p:sp>
      <p:sp>
        <p:nvSpPr>
          <p:cNvPr name="TextBox 22" id="22"/>
          <p:cNvSpPr txBox="true"/>
          <p:nvPr/>
        </p:nvSpPr>
        <p:spPr>
          <a:xfrm rot="0">
            <a:off x="4564131" y="7030927"/>
            <a:ext cx="2770210" cy="621030"/>
          </a:xfrm>
          <a:prstGeom prst="rect">
            <a:avLst/>
          </a:prstGeom>
        </p:spPr>
        <p:txBody>
          <a:bodyPr anchor="t" rtlCol="false" tIns="0" lIns="0" bIns="0" rIns="0">
            <a:spAutoFit/>
          </a:bodyPr>
          <a:lstStyle/>
          <a:p>
            <a:pPr algn="ctr">
              <a:lnSpc>
                <a:spcPts val="2520"/>
              </a:lnSpc>
            </a:pPr>
            <a:r>
              <a:rPr lang="en-US" sz="1800" b="true">
                <a:solidFill>
                  <a:srgbClr val="82798F"/>
                </a:solidFill>
                <a:latin typeface="Comic Sans Bold"/>
                <a:ea typeface="Comic Sans Bold"/>
                <a:cs typeface="Comic Sans Bold"/>
                <a:sym typeface="Comic Sans Bold"/>
              </a:rPr>
              <a:t>LOGIC PROGRAM</a:t>
            </a:r>
          </a:p>
          <a:p>
            <a:pPr algn="ctr">
              <a:lnSpc>
                <a:spcPts val="2520"/>
              </a:lnSpc>
              <a:spcBef>
                <a:spcPct val="0"/>
              </a:spcBef>
            </a:pPr>
            <a:r>
              <a:rPr lang="en-US" b="true" sz="1800">
                <a:solidFill>
                  <a:srgbClr val="82798F"/>
                </a:solidFill>
                <a:latin typeface="Comic Sans Bold"/>
                <a:ea typeface="Comic Sans Bold"/>
                <a:cs typeface="Comic Sans Bold"/>
                <a:sym typeface="Comic Sans Bold"/>
              </a:rPr>
              <a:t> </a:t>
            </a:r>
          </a:p>
        </p:txBody>
      </p:sp>
      <p:sp>
        <p:nvSpPr>
          <p:cNvPr name="TextBox 23" id="23"/>
          <p:cNvSpPr txBox="true"/>
          <p:nvPr/>
        </p:nvSpPr>
        <p:spPr>
          <a:xfrm rot="0">
            <a:off x="12746139" y="3426400"/>
            <a:ext cx="1058982"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03</a:t>
            </a:r>
          </a:p>
        </p:txBody>
      </p:sp>
      <p:sp>
        <p:nvSpPr>
          <p:cNvPr name="TextBox 24" id="24"/>
          <p:cNvSpPr txBox="true"/>
          <p:nvPr/>
        </p:nvSpPr>
        <p:spPr>
          <a:xfrm rot="0">
            <a:off x="10754678" y="7053787"/>
            <a:ext cx="2781940" cy="306705"/>
          </a:xfrm>
          <a:prstGeom prst="rect">
            <a:avLst/>
          </a:prstGeom>
        </p:spPr>
        <p:txBody>
          <a:bodyPr anchor="t" rtlCol="false" tIns="0" lIns="0" bIns="0" rIns="0">
            <a:spAutoFit/>
          </a:bodyPr>
          <a:lstStyle/>
          <a:p>
            <a:pPr algn="ctr">
              <a:lnSpc>
                <a:spcPts val="2520"/>
              </a:lnSpc>
              <a:spcBef>
                <a:spcPct val="0"/>
              </a:spcBef>
            </a:pPr>
            <a:r>
              <a:rPr lang="en-US" b="true" sz="1800">
                <a:solidFill>
                  <a:srgbClr val="82798F"/>
                </a:solidFill>
                <a:latin typeface="Comic Sans Bold"/>
                <a:ea typeface="Comic Sans Bold"/>
                <a:cs typeface="Comic Sans Bold"/>
                <a:sym typeface="Comic Sans Bold"/>
              </a:rPr>
              <a:t>KESIMPULAN</a:t>
            </a:r>
          </a:p>
        </p:txBody>
      </p:sp>
      <p:sp>
        <p:nvSpPr>
          <p:cNvPr name="TextBox 25" id="25"/>
          <p:cNvSpPr txBox="true"/>
          <p:nvPr/>
        </p:nvSpPr>
        <p:spPr>
          <a:xfrm rot="0">
            <a:off x="8514459" y="6284397"/>
            <a:ext cx="1058982"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05</a:t>
            </a:r>
          </a:p>
        </p:txBody>
      </p:sp>
      <p:sp>
        <p:nvSpPr>
          <p:cNvPr name="TextBox 26" id="26"/>
          <p:cNvSpPr txBox="true"/>
          <p:nvPr/>
        </p:nvSpPr>
        <p:spPr>
          <a:xfrm rot="0">
            <a:off x="11606730" y="6284397"/>
            <a:ext cx="1058982"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06</a:t>
            </a:r>
          </a:p>
        </p:txBody>
      </p:sp>
      <p:sp>
        <p:nvSpPr>
          <p:cNvPr name="Freeform 27" id="27"/>
          <p:cNvSpPr/>
          <p:nvPr/>
        </p:nvSpPr>
        <p:spPr>
          <a:xfrm flipH="false" flipV="false" rot="0">
            <a:off x="8348440" y="3116676"/>
            <a:ext cx="1225001" cy="1000818"/>
          </a:xfrm>
          <a:custGeom>
            <a:avLst/>
            <a:gdLst/>
            <a:ahLst/>
            <a:cxnLst/>
            <a:rect r="r" b="b" t="t" l="l"/>
            <a:pathLst>
              <a:path h="1000818" w="1225001">
                <a:moveTo>
                  <a:pt x="0" y="0"/>
                </a:moveTo>
                <a:lnTo>
                  <a:pt x="1225001" y="0"/>
                </a:lnTo>
                <a:lnTo>
                  <a:pt x="1225001" y="1000818"/>
                </a:lnTo>
                <a:lnTo>
                  <a:pt x="0" y="10008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8" id="28"/>
          <p:cNvSpPr txBox="true"/>
          <p:nvPr/>
        </p:nvSpPr>
        <p:spPr>
          <a:xfrm rot="0">
            <a:off x="5419745" y="6284397"/>
            <a:ext cx="1058982"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04</a:t>
            </a:r>
          </a:p>
        </p:txBody>
      </p:sp>
      <p:sp>
        <p:nvSpPr>
          <p:cNvPr name="TextBox 29" id="29"/>
          <p:cNvSpPr txBox="true"/>
          <p:nvPr/>
        </p:nvSpPr>
        <p:spPr>
          <a:xfrm rot="0">
            <a:off x="7668272" y="7030927"/>
            <a:ext cx="2770210" cy="621030"/>
          </a:xfrm>
          <a:prstGeom prst="rect">
            <a:avLst/>
          </a:prstGeom>
        </p:spPr>
        <p:txBody>
          <a:bodyPr anchor="t" rtlCol="false" tIns="0" lIns="0" bIns="0" rIns="0">
            <a:spAutoFit/>
          </a:bodyPr>
          <a:lstStyle/>
          <a:p>
            <a:pPr algn="ctr">
              <a:lnSpc>
                <a:spcPts val="2520"/>
              </a:lnSpc>
              <a:spcBef>
                <a:spcPct val="0"/>
              </a:spcBef>
            </a:pPr>
            <a:r>
              <a:rPr lang="en-US" b="true" sz="1800">
                <a:solidFill>
                  <a:srgbClr val="82798F"/>
                </a:solidFill>
                <a:latin typeface="Comic Sans Bold"/>
                <a:ea typeface="Comic Sans Bold"/>
                <a:cs typeface="Comic Sans Bold"/>
                <a:sym typeface="Comic Sans Bold"/>
              </a:rPr>
              <a:t>WAKTU EKSEKUSI PROGRAM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INPUT PROGRAM</a:t>
            </a:r>
          </a:p>
        </p:txBody>
      </p:sp>
      <p:sp>
        <p:nvSpPr>
          <p:cNvPr name="TextBox 6" id="6"/>
          <p:cNvSpPr txBox="true"/>
          <p:nvPr/>
        </p:nvSpPr>
        <p:spPr>
          <a:xfrm rot="0">
            <a:off x="2413502" y="2076577"/>
            <a:ext cx="243347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FOLDER 01</a:t>
            </a:r>
          </a:p>
        </p:txBody>
      </p:sp>
      <p:sp>
        <p:nvSpPr>
          <p:cNvPr name="TextBox 7" id="7"/>
          <p:cNvSpPr txBox="true"/>
          <p:nvPr/>
        </p:nvSpPr>
        <p:spPr>
          <a:xfrm rot="0">
            <a:off x="3151714" y="2475088"/>
            <a:ext cx="9849989" cy="5743575"/>
          </a:xfrm>
          <a:prstGeom prst="rect">
            <a:avLst/>
          </a:prstGeom>
        </p:spPr>
        <p:txBody>
          <a:bodyPr anchor="t" rtlCol="false" tIns="0" lIns="0" bIns="0" rIns="0">
            <a:spAutoFit/>
          </a:bodyPr>
          <a:lstStyle/>
          <a:p>
            <a:pPr algn="just" marL="453390" indent="-226695" lvl="1">
              <a:lnSpc>
                <a:spcPts val="4620"/>
              </a:lnSpc>
              <a:buAutoNum type="arabicPeriod" startAt="1"/>
            </a:pPr>
            <a:r>
              <a:rPr lang="en-US" sz="2100">
                <a:solidFill>
                  <a:srgbClr val="82798F"/>
                </a:solidFill>
                <a:latin typeface="Comic Sans"/>
                <a:ea typeface="Comic Sans"/>
                <a:cs typeface="Comic Sans"/>
                <a:sym typeface="Comic Sans"/>
              </a:rPr>
              <a:t>File "input_1.txt" berisi operasi matematika dalam format:</a:t>
            </a:r>
          </a:p>
          <a:p>
            <a:pPr algn="just">
              <a:lnSpc>
                <a:spcPts val="4620"/>
              </a:lnSpc>
            </a:pPr>
            <a:r>
              <a:rPr lang="en-US" sz="2100">
                <a:solidFill>
                  <a:srgbClr val="82798F"/>
                </a:solidFill>
                <a:latin typeface="Comic Sans"/>
                <a:ea typeface="Comic Sans"/>
                <a:cs typeface="Comic Sans"/>
                <a:sym typeface="Comic Sans"/>
              </a:rPr>
              <a:t>      </a:t>
            </a:r>
            <a:r>
              <a:rPr lang="en-US" sz="2100">
                <a:solidFill>
                  <a:srgbClr val="82798F"/>
                </a:solidFill>
                <a:latin typeface="Comic Sans"/>
                <a:ea typeface="Comic Sans"/>
                <a:cs typeface="Comic Sans"/>
                <a:sym typeface="Comic Sans"/>
              </a:rPr>
              <a:t>angka1 operator angka2 (Contoh: 29 + 299).</a:t>
            </a:r>
          </a:p>
          <a:p>
            <a:pPr algn="just">
              <a:lnSpc>
                <a:spcPts val="4620"/>
              </a:lnSpc>
            </a:pPr>
            <a:r>
              <a:rPr lang="en-US" sz="2100">
                <a:solidFill>
                  <a:srgbClr val="82798F"/>
                </a:solidFill>
                <a:latin typeface="Comic Sans"/>
                <a:ea typeface="Comic Sans"/>
                <a:cs typeface="Comic Sans"/>
                <a:sym typeface="Comic Sans"/>
              </a:rPr>
              <a:t>   2. Input manual dari pengguna melalui terminal:</a:t>
            </a:r>
          </a:p>
          <a:p>
            <a:pPr algn="just">
              <a:lnSpc>
                <a:spcPts val="4620"/>
              </a:lnSpc>
            </a:pPr>
            <a:r>
              <a:rPr lang="en-US" sz="2100">
                <a:solidFill>
                  <a:srgbClr val="82798F"/>
                </a:solidFill>
                <a:latin typeface="Comic Sans"/>
                <a:ea typeface="Comic Sans"/>
                <a:cs typeface="Comic Sans"/>
                <a:sym typeface="Comic Sans"/>
              </a:rPr>
              <a:t>      Mengetikan angka ke-1 </a:t>
            </a:r>
          </a:p>
          <a:p>
            <a:pPr algn="just">
              <a:lnSpc>
                <a:spcPts val="4620"/>
              </a:lnSpc>
            </a:pPr>
            <a:r>
              <a:rPr lang="en-US" sz="2100">
                <a:solidFill>
                  <a:srgbClr val="82798F"/>
                </a:solidFill>
                <a:latin typeface="Comic Sans"/>
                <a:ea typeface="Comic Sans"/>
                <a:cs typeface="Comic Sans"/>
                <a:sym typeface="Comic Sans"/>
              </a:rPr>
              <a:t>      Mengetikkan Operator (+ , - , * , /)</a:t>
            </a:r>
          </a:p>
          <a:p>
            <a:pPr algn="just">
              <a:lnSpc>
                <a:spcPts val="4620"/>
              </a:lnSpc>
            </a:pPr>
            <a:r>
              <a:rPr lang="en-US" sz="2100">
                <a:solidFill>
                  <a:srgbClr val="82798F"/>
                </a:solidFill>
                <a:latin typeface="Comic Sans"/>
                <a:ea typeface="Comic Sans"/>
                <a:cs typeface="Comic Sans"/>
                <a:sym typeface="Comic Sans"/>
              </a:rPr>
              <a:t>      Mengetikkan angka ke-2</a:t>
            </a:r>
          </a:p>
          <a:p>
            <a:pPr algn="just">
              <a:lnSpc>
                <a:spcPts val="4620"/>
              </a:lnSpc>
            </a:pPr>
            <a:r>
              <a:rPr lang="en-US" sz="2100">
                <a:solidFill>
                  <a:srgbClr val="82798F"/>
                </a:solidFill>
                <a:latin typeface="Comic Sans"/>
                <a:ea typeface="Comic Sans"/>
                <a:cs typeface="Comic Sans"/>
                <a:sym typeface="Comic Sans"/>
              </a:rPr>
              <a:t>    “ Operator harus valid ”</a:t>
            </a:r>
          </a:p>
          <a:p>
            <a:pPr algn="just">
              <a:lnSpc>
                <a:spcPts val="4620"/>
              </a:lnSpc>
            </a:pPr>
            <a:r>
              <a:rPr lang="en-US" sz="2100">
                <a:solidFill>
                  <a:srgbClr val="82798F"/>
                </a:solidFill>
                <a:latin typeface="Comic Sans"/>
                <a:ea typeface="Comic Sans"/>
                <a:cs typeface="Comic Sans"/>
                <a:sym typeface="Comic Sans"/>
              </a:rPr>
              <a:t>    “ Tidak boleh ada pembagian dengan angka nol “</a:t>
            </a:r>
          </a:p>
          <a:p>
            <a:pPr algn="just">
              <a:lnSpc>
                <a:spcPts val="4620"/>
              </a:lnSpc>
            </a:pPr>
          </a:p>
          <a:p>
            <a:pPr algn="just">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952500"/>
            <a:ext cx="7532427" cy="639445"/>
          </a:xfrm>
          <a:prstGeom prst="rect">
            <a:avLst/>
          </a:prstGeom>
        </p:spPr>
        <p:txBody>
          <a:bodyPr anchor="t" rtlCol="false" tIns="0" lIns="0" bIns="0" rIns="0">
            <a:spAutoFit/>
          </a:bodyPr>
          <a:lstStyle/>
          <a:p>
            <a:pPr algn="ctr" marL="0" indent="0" lvl="0">
              <a:lnSpc>
                <a:spcPts val="5179"/>
              </a:lnSpc>
              <a:spcBef>
                <a:spcPct val="0"/>
              </a:spcBef>
            </a:pPr>
            <a:r>
              <a:rPr lang="en-US" sz="3699">
                <a:solidFill>
                  <a:srgbClr val="FFF6BE"/>
                </a:solidFill>
                <a:latin typeface="Comic Sans"/>
                <a:ea typeface="Comic Sans"/>
                <a:cs typeface="Comic Sans"/>
                <a:sym typeface="Comic Sans"/>
              </a:rPr>
              <a:t>PROSES PROGRAM</a:t>
            </a:r>
          </a:p>
        </p:txBody>
      </p:sp>
      <p:sp>
        <p:nvSpPr>
          <p:cNvPr name="TextBox 6" id="6"/>
          <p:cNvSpPr txBox="true"/>
          <p:nvPr/>
        </p:nvSpPr>
        <p:spPr>
          <a:xfrm rot="0">
            <a:off x="2413502" y="2076577"/>
            <a:ext cx="243347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FOLDER 02</a:t>
            </a:r>
          </a:p>
        </p:txBody>
      </p:sp>
      <p:sp>
        <p:nvSpPr>
          <p:cNvPr name="TextBox 7" id="7"/>
          <p:cNvSpPr txBox="true"/>
          <p:nvPr/>
        </p:nvSpPr>
        <p:spPr>
          <a:xfrm rot="0">
            <a:off x="4807773" y="2287408"/>
            <a:ext cx="9213847" cy="6970892"/>
          </a:xfrm>
          <a:prstGeom prst="rect">
            <a:avLst/>
          </a:prstGeom>
        </p:spPr>
        <p:txBody>
          <a:bodyPr anchor="t" rtlCol="false" tIns="0" lIns="0" bIns="0" rIns="0">
            <a:spAutoFit/>
          </a:bodyPr>
          <a:lstStyle/>
          <a:p>
            <a:pPr algn="just" marL="424110" indent="-212055" lvl="1">
              <a:lnSpc>
                <a:spcPts val="4321"/>
              </a:lnSpc>
              <a:buAutoNum type="arabicPeriod" startAt="1"/>
            </a:pPr>
            <a:r>
              <a:rPr lang="en-US" sz="1964">
                <a:solidFill>
                  <a:srgbClr val="82798F"/>
                </a:solidFill>
                <a:latin typeface="Comic Sans"/>
                <a:ea typeface="Comic Sans"/>
                <a:cs typeface="Comic Sans"/>
                <a:sym typeface="Comic Sans"/>
              </a:rPr>
              <a:t> Menampilkan menu pilihan</a:t>
            </a:r>
          </a:p>
          <a:p>
            <a:pPr algn="just" marL="424110" indent="-212055" lvl="1">
              <a:lnSpc>
                <a:spcPts val="4321"/>
              </a:lnSpc>
              <a:buFont typeface="Arial"/>
              <a:buChar char="•"/>
            </a:pPr>
            <a:r>
              <a:rPr lang="en-US" sz="1964">
                <a:solidFill>
                  <a:srgbClr val="82798F"/>
                </a:solidFill>
                <a:latin typeface="Comic Sans"/>
                <a:ea typeface="Comic Sans"/>
                <a:cs typeface="Comic Sans"/>
                <a:sym typeface="Comic Sans"/>
              </a:rPr>
              <a:t>     Membaca Operasi dari file (Pilihan 1)</a:t>
            </a:r>
          </a:p>
          <a:p>
            <a:pPr algn="just" marL="424110" indent="-212055" lvl="1">
              <a:lnSpc>
                <a:spcPts val="4321"/>
              </a:lnSpc>
              <a:buFont typeface="Arial"/>
              <a:buChar char="•"/>
            </a:pPr>
            <a:r>
              <a:rPr lang="en-US" sz="1964">
                <a:solidFill>
                  <a:srgbClr val="82798F"/>
                </a:solidFill>
                <a:latin typeface="Comic Sans"/>
                <a:ea typeface="Comic Sans"/>
                <a:cs typeface="Comic Sans"/>
                <a:sym typeface="Comic Sans"/>
              </a:rPr>
              <a:t>     Memasukkann operasi secara manual (Pilihan 2)</a:t>
            </a:r>
          </a:p>
          <a:p>
            <a:pPr algn="just" marL="424110" indent="-212055" lvl="1">
              <a:lnSpc>
                <a:spcPts val="4321"/>
              </a:lnSpc>
              <a:buFont typeface="Arial"/>
              <a:buChar char="•"/>
            </a:pPr>
            <a:r>
              <a:rPr lang="en-US" sz="1964">
                <a:solidFill>
                  <a:srgbClr val="82798F"/>
                </a:solidFill>
                <a:latin typeface="Comic Sans"/>
                <a:ea typeface="Comic Sans"/>
                <a:cs typeface="Comic Sans"/>
                <a:sym typeface="Comic Sans"/>
              </a:rPr>
              <a:t>     Keluar dari program (Pilihan 3)</a:t>
            </a:r>
          </a:p>
          <a:p>
            <a:pPr algn="just">
              <a:lnSpc>
                <a:spcPts val="4321"/>
              </a:lnSpc>
            </a:pPr>
            <a:r>
              <a:rPr lang="en-US" sz="1964">
                <a:solidFill>
                  <a:srgbClr val="82798F"/>
                </a:solidFill>
                <a:latin typeface="Comic Sans"/>
                <a:ea typeface="Comic Sans"/>
                <a:cs typeface="Comic Sans"/>
                <a:sym typeface="Comic Sans"/>
              </a:rPr>
              <a:t>    2.  Proses input dari file</a:t>
            </a:r>
          </a:p>
          <a:p>
            <a:pPr algn="just" marL="343330" indent="-171665" lvl="1">
              <a:lnSpc>
                <a:spcPts val="3498"/>
              </a:lnSpc>
              <a:buFont typeface="Arial"/>
              <a:buChar char="•"/>
            </a:pPr>
            <a:r>
              <a:rPr lang="en-US" sz="1590">
                <a:solidFill>
                  <a:srgbClr val="82798F"/>
                </a:solidFill>
                <a:latin typeface="Comic Sans"/>
                <a:ea typeface="Comic Sans"/>
                <a:cs typeface="Comic Sans"/>
                <a:sym typeface="Comic Sans"/>
              </a:rPr>
              <a:t>Jika pengguna memilih pilihan pertama (choice == 1), program membuka file input_1.txt dan membaca operasi matematika baris per baris.</a:t>
            </a:r>
          </a:p>
          <a:p>
            <a:pPr algn="just">
              <a:lnSpc>
                <a:spcPts val="3498"/>
              </a:lnSpc>
            </a:pPr>
            <a:r>
              <a:rPr lang="en-US" sz="1590">
                <a:solidFill>
                  <a:srgbClr val="82798F"/>
                </a:solidFill>
                <a:latin typeface="Comic Sans"/>
                <a:ea typeface="Comic Sans"/>
                <a:cs typeface="Comic Sans"/>
                <a:sym typeface="Comic Sans"/>
              </a:rPr>
              <a:t>    </a:t>
            </a:r>
            <a:r>
              <a:rPr lang="en-US" sz="1590">
                <a:solidFill>
                  <a:srgbClr val="82798F"/>
                </a:solidFill>
                <a:latin typeface="Comic Sans"/>
                <a:ea typeface="Comic Sans"/>
                <a:cs typeface="Comic Sans"/>
                <a:sym typeface="Comic Sans"/>
              </a:rPr>
              <a:t>Setiap baris diinterpretasikan sebagai operasi yang terdiri dari dua angka dan sebuah operator.</a:t>
            </a:r>
          </a:p>
          <a:p>
            <a:pPr algn="just">
              <a:lnSpc>
                <a:spcPts val="3498"/>
              </a:lnSpc>
            </a:pPr>
            <a:r>
              <a:rPr lang="en-US" sz="1590">
                <a:solidFill>
                  <a:srgbClr val="82798F"/>
                </a:solidFill>
                <a:latin typeface="Comic Sans"/>
                <a:ea typeface="Comic Sans"/>
                <a:cs typeface="Comic Sans"/>
                <a:sym typeface="Comic Sans"/>
              </a:rPr>
              <a:t>    Operasi ini kemudian diproses satu per satu menggunakan switch berdasarkan operator:</a:t>
            </a:r>
          </a:p>
          <a:p>
            <a:pPr algn="just">
              <a:lnSpc>
                <a:spcPts val="3498"/>
              </a:lnSpc>
            </a:pPr>
            <a:r>
              <a:rPr lang="en-US" sz="1590">
                <a:solidFill>
                  <a:srgbClr val="82798F"/>
                </a:solidFill>
                <a:latin typeface="Comic Sans"/>
                <a:ea typeface="Comic Sans"/>
                <a:cs typeface="Comic Sans"/>
                <a:sym typeface="Comic Sans"/>
              </a:rPr>
              <a:t>    Penjumlahan (+)</a:t>
            </a:r>
          </a:p>
          <a:p>
            <a:pPr algn="just">
              <a:lnSpc>
                <a:spcPts val="3498"/>
              </a:lnSpc>
            </a:pPr>
            <a:r>
              <a:rPr lang="en-US" sz="1590">
                <a:solidFill>
                  <a:srgbClr val="82798F"/>
                </a:solidFill>
                <a:latin typeface="Comic Sans"/>
                <a:ea typeface="Comic Sans"/>
                <a:cs typeface="Comic Sans"/>
                <a:sym typeface="Comic Sans"/>
              </a:rPr>
              <a:t>    Pengurangan (-)</a:t>
            </a:r>
          </a:p>
          <a:p>
            <a:pPr algn="just">
              <a:lnSpc>
                <a:spcPts val="3498"/>
              </a:lnSpc>
            </a:pPr>
            <a:r>
              <a:rPr lang="en-US" sz="1590">
                <a:solidFill>
                  <a:srgbClr val="82798F"/>
                </a:solidFill>
                <a:latin typeface="Comic Sans"/>
                <a:ea typeface="Comic Sans"/>
                <a:cs typeface="Comic Sans"/>
                <a:sym typeface="Comic Sans"/>
              </a:rPr>
              <a:t>    Perkalian (*)</a:t>
            </a:r>
          </a:p>
          <a:p>
            <a:pPr algn="just">
              <a:lnSpc>
                <a:spcPts val="3498"/>
              </a:lnSpc>
            </a:pPr>
            <a:r>
              <a:rPr lang="en-US" sz="1590">
                <a:solidFill>
                  <a:srgbClr val="82798F"/>
                </a:solidFill>
                <a:latin typeface="Comic Sans"/>
                <a:ea typeface="Comic Sans"/>
                <a:cs typeface="Comic Sans"/>
                <a:sym typeface="Comic Sans"/>
              </a:rPr>
              <a:t>    Pembagian (/), dengan pengecekan pembagian dengan nol.</a:t>
            </a:r>
          </a:p>
          <a:p>
            <a:pPr algn="just">
              <a:lnSpc>
                <a:spcPts val="3086"/>
              </a:lnSpc>
            </a:pPr>
          </a:p>
          <a:p>
            <a:pPr algn="ctr">
              <a:lnSpc>
                <a:spcPts val="3086"/>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952500"/>
            <a:ext cx="75324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PROSES PROGRAM</a:t>
            </a:r>
          </a:p>
        </p:txBody>
      </p:sp>
      <p:sp>
        <p:nvSpPr>
          <p:cNvPr name="TextBox 6" id="6"/>
          <p:cNvSpPr txBox="true"/>
          <p:nvPr/>
        </p:nvSpPr>
        <p:spPr>
          <a:xfrm rot="0">
            <a:off x="2413502" y="2076577"/>
            <a:ext cx="243347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FOLDER 02</a:t>
            </a:r>
          </a:p>
        </p:txBody>
      </p:sp>
      <p:sp>
        <p:nvSpPr>
          <p:cNvPr name="TextBox 7" id="7"/>
          <p:cNvSpPr txBox="true"/>
          <p:nvPr/>
        </p:nvSpPr>
        <p:spPr>
          <a:xfrm rot="0">
            <a:off x="4846975" y="2458291"/>
            <a:ext cx="9499259" cy="6676995"/>
          </a:xfrm>
          <a:prstGeom prst="rect">
            <a:avLst/>
          </a:prstGeom>
        </p:spPr>
        <p:txBody>
          <a:bodyPr anchor="t" rtlCol="false" tIns="0" lIns="0" bIns="0" rIns="0">
            <a:spAutoFit/>
          </a:bodyPr>
          <a:lstStyle/>
          <a:p>
            <a:pPr algn="l">
              <a:lnSpc>
                <a:spcPts val="4455"/>
              </a:lnSpc>
            </a:pPr>
            <a:r>
              <a:rPr lang="en-US" sz="2025">
                <a:solidFill>
                  <a:srgbClr val="82798F"/>
                </a:solidFill>
                <a:latin typeface="Comic Sans"/>
                <a:ea typeface="Comic Sans"/>
                <a:cs typeface="Comic Sans"/>
                <a:sym typeface="Comic Sans"/>
              </a:rPr>
              <a:t>3. Proses input manual</a:t>
            </a:r>
          </a:p>
          <a:p>
            <a:pPr algn="just">
              <a:lnSpc>
                <a:spcPts val="4455"/>
              </a:lnSpc>
            </a:pPr>
            <a:r>
              <a:rPr lang="en-US" sz="2025">
                <a:solidFill>
                  <a:srgbClr val="82798F"/>
                </a:solidFill>
                <a:latin typeface="Comic Sans"/>
                <a:ea typeface="Comic Sans"/>
                <a:cs typeface="Comic Sans"/>
                <a:sym typeface="Comic Sans"/>
              </a:rPr>
              <a:t>Jika pengguna memilih pilihan kedua (choice == 2), program meminta pengguna untuk memasukkan angka pertama, operator, dan angka kedua.</a:t>
            </a:r>
          </a:p>
          <a:p>
            <a:pPr algn="l">
              <a:lnSpc>
                <a:spcPts val="4455"/>
              </a:lnSpc>
            </a:pPr>
            <a:r>
              <a:rPr lang="en-US" sz="2025">
                <a:solidFill>
                  <a:srgbClr val="82798F"/>
                </a:solidFill>
                <a:latin typeface="Comic Sans"/>
                <a:ea typeface="Comic Sans"/>
                <a:cs typeface="Comic Sans"/>
                <a:sym typeface="Comic Sans"/>
              </a:rPr>
              <a:t>Setelah itu, program memproses input tersebut dengan cara yang sama                                    seperti operasi dari file, menggunakan switch untuk </a:t>
            </a:r>
            <a:r>
              <a:rPr lang="en-US" sz="2025">
                <a:solidFill>
                  <a:srgbClr val="82798F"/>
                </a:solidFill>
                <a:latin typeface="Comic Sans"/>
                <a:ea typeface="Comic Sans"/>
                <a:cs typeface="Comic Sans"/>
                <a:sym typeface="Comic Sans"/>
              </a:rPr>
              <a:t>menentukan jenis operasi yang akan dilakukan.</a:t>
            </a:r>
          </a:p>
          <a:p>
            <a:pPr algn="l">
              <a:lnSpc>
                <a:spcPts val="4455"/>
              </a:lnSpc>
            </a:pPr>
            <a:r>
              <a:rPr lang="en-US" sz="2025">
                <a:solidFill>
                  <a:srgbClr val="82798F"/>
                </a:solidFill>
                <a:latin typeface="Comic Sans"/>
                <a:ea typeface="Comic Sans"/>
                <a:cs typeface="Comic Sans"/>
                <a:sym typeface="Comic Sans"/>
              </a:rPr>
              <a:t>4.  Penanganan Pembagian dengan Nol</a:t>
            </a:r>
          </a:p>
          <a:p>
            <a:pPr algn="l">
              <a:lnSpc>
                <a:spcPts val="4455"/>
              </a:lnSpc>
            </a:pPr>
            <a:r>
              <a:rPr lang="en-US" sz="2025">
                <a:solidFill>
                  <a:srgbClr val="82798F"/>
                </a:solidFill>
                <a:latin typeface="Comic Sans"/>
                <a:ea typeface="Comic Sans"/>
                <a:cs typeface="Comic Sans"/>
                <a:sym typeface="Comic Sans"/>
              </a:rPr>
              <a:t>Jika operator adalah pembagian (/) dan angka kedua adalah nol, program akan menangani kasus ini dengan menampilkan pesan kesalahan, baik di terminal (untuk input manual) atau dalam file output (output_1.txt) untuk operasi file.</a:t>
            </a:r>
          </a:p>
          <a:p>
            <a:pPr algn="l">
              <a:lnSpc>
                <a:spcPts val="4455"/>
              </a:lnSpc>
            </a:pPr>
          </a:p>
          <a:p>
            <a:pPr algn="just">
              <a:lnSpc>
                <a:spcPts val="4455"/>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952500"/>
            <a:ext cx="75324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PROSES PROGRAM</a:t>
            </a:r>
          </a:p>
        </p:txBody>
      </p:sp>
      <p:sp>
        <p:nvSpPr>
          <p:cNvPr name="TextBox 6" id="6"/>
          <p:cNvSpPr txBox="true"/>
          <p:nvPr/>
        </p:nvSpPr>
        <p:spPr>
          <a:xfrm rot="0">
            <a:off x="2413502" y="2076577"/>
            <a:ext cx="243347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FOLDER 02</a:t>
            </a:r>
          </a:p>
        </p:txBody>
      </p:sp>
      <p:sp>
        <p:nvSpPr>
          <p:cNvPr name="TextBox 7" id="7"/>
          <p:cNvSpPr txBox="true"/>
          <p:nvPr/>
        </p:nvSpPr>
        <p:spPr>
          <a:xfrm rot="0">
            <a:off x="4219006" y="1732670"/>
            <a:ext cx="9849989" cy="6905624"/>
          </a:xfrm>
          <a:prstGeom prst="rect">
            <a:avLst/>
          </a:prstGeom>
        </p:spPr>
        <p:txBody>
          <a:bodyPr anchor="t" rtlCol="false" tIns="0" lIns="0" bIns="0" rIns="0">
            <a:spAutoFit/>
          </a:bodyPr>
          <a:lstStyle/>
          <a:p>
            <a:pPr algn="ctr">
              <a:lnSpc>
                <a:spcPts val="4620"/>
              </a:lnSpc>
            </a:pPr>
          </a:p>
          <a:p>
            <a:pPr algn="just">
              <a:lnSpc>
                <a:spcPts val="4620"/>
              </a:lnSpc>
            </a:pPr>
            <a:r>
              <a:rPr lang="en-US" sz="2100">
                <a:solidFill>
                  <a:srgbClr val="82798F"/>
                </a:solidFill>
                <a:latin typeface="Comic Sans"/>
                <a:ea typeface="Comic Sans"/>
                <a:cs typeface="Comic Sans"/>
                <a:sym typeface="Comic Sans"/>
              </a:rPr>
              <a:t>5</a:t>
            </a:r>
            <a:r>
              <a:rPr lang="en-US" sz="2100">
                <a:solidFill>
                  <a:srgbClr val="82798F"/>
                </a:solidFill>
                <a:latin typeface="Comic Sans"/>
                <a:ea typeface="Comic Sans"/>
                <a:cs typeface="Comic Sans"/>
                <a:sym typeface="Comic Sans"/>
              </a:rPr>
              <a:t>. Menutup File Output</a:t>
            </a:r>
          </a:p>
          <a:p>
            <a:pPr algn="just">
              <a:lnSpc>
                <a:spcPts val="4620"/>
              </a:lnSpc>
            </a:pPr>
            <a:r>
              <a:rPr lang="en-US" sz="2100">
                <a:solidFill>
                  <a:srgbClr val="82798F"/>
                </a:solidFill>
                <a:latin typeface="Comic Sans"/>
                <a:ea typeface="Comic Sans"/>
                <a:cs typeface="Comic Sans"/>
                <a:sym typeface="Comic Sans"/>
              </a:rPr>
              <a:t>Setelah selesai memproses operasi, hasilnya ditulis ke file output (output_1.txt).</a:t>
            </a:r>
          </a:p>
          <a:p>
            <a:pPr algn="just">
              <a:lnSpc>
                <a:spcPts val="4620"/>
              </a:lnSpc>
            </a:pPr>
            <a:r>
              <a:rPr lang="en-US" sz="2100">
                <a:solidFill>
                  <a:srgbClr val="82798F"/>
                </a:solidFill>
                <a:latin typeface="Comic Sans"/>
                <a:ea typeface="Comic Sans"/>
                <a:cs typeface="Comic Sans"/>
                <a:sym typeface="Comic Sans"/>
              </a:rPr>
              <a:t>6</a:t>
            </a:r>
            <a:r>
              <a:rPr lang="en-US" sz="2100">
                <a:solidFill>
                  <a:srgbClr val="82798F"/>
                </a:solidFill>
                <a:latin typeface="Comic Sans"/>
                <a:ea typeface="Comic Sans"/>
                <a:cs typeface="Comic Sans"/>
                <a:sym typeface="Comic Sans"/>
              </a:rPr>
              <a:t>. Waktu Eksekusi</a:t>
            </a:r>
          </a:p>
          <a:p>
            <a:pPr algn="just">
              <a:lnSpc>
                <a:spcPts val="4620"/>
              </a:lnSpc>
            </a:pPr>
            <a:r>
              <a:rPr lang="en-US" sz="2100">
                <a:solidFill>
                  <a:srgbClr val="82798F"/>
                </a:solidFill>
                <a:latin typeface="Comic Sans"/>
                <a:ea typeface="Comic Sans"/>
                <a:cs typeface="Comic Sans"/>
                <a:sym typeface="Comic Sans"/>
              </a:rPr>
              <a:t>Program menggunakan fungsi clock() dari library time.h untuk mengukur waktu eksekusi program.</a:t>
            </a:r>
          </a:p>
          <a:p>
            <a:pPr algn="just">
              <a:lnSpc>
                <a:spcPts val="4620"/>
              </a:lnSpc>
            </a:pPr>
            <a:r>
              <a:rPr lang="en-US" sz="2100">
                <a:solidFill>
                  <a:srgbClr val="82798F"/>
                </a:solidFill>
                <a:latin typeface="Comic Sans"/>
                <a:ea typeface="Comic Sans"/>
                <a:cs typeface="Comic Sans"/>
                <a:sym typeface="Comic Sans"/>
              </a:rPr>
              <a:t>start_time dicatat sebelum menu diproses.</a:t>
            </a:r>
          </a:p>
          <a:p>
            <a:pPr algn="just">
              <a:lnSpc>
                <a:spcPts val="4620"/>
              </a:lnSpc>
            </a:pPr>
            <a:r>
              <a:rPr lang="en-US" sz="2100">
                <a:solidFill>
                  <a:srgbClr val="82798F"/>
                </a:solidFill>
                <a:latin typeface="Comic Sans"/>
                <a:ea typeface="Comic Sans"/>
                <a:cs typeface="Comic Sans"/>
                <a:sym typeface="Comic Sans"/>
              </a:rPr>
              <a:t>end_time dicatat setelah program selesai atau keluar.</a:t>
            </a:r>
          </a:p>
          <a:p>
            <a:pPr algn="just">
              <a:lnSpc>
                <a:spcPts val="4620"/>
              </a:lnSpc>
            </a:pPr>
            <a:r>
              <a:rPr lang="en-US" sz="2100">
                <a:solidFill>
                  <a:srgbClr val="82798F"/>
                </a:solidFill>
                <a:latin typeface="Comic Sans"/>
                <a:ea typeface="Comic Sans"/>
                <a:cs typeface="Comic Sans"/>
                <a:sym typeface="Comic Sans"/>
              </a:rPr>
              <a:t>Waktu eksekusi dihitung dengan rumus (end_time - start_time) / CLOCKS_PER_SEC, yang menghasilkan waktu dalam detik.</a:t>
            </a:r>
          </a:p>
          <a:p>
            <a:pPr algn="just">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952500"/>
            <a:ext cx="7532427" cy="636538"/>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OUTPUT PROGRAM</a:t>
            </a:r>
          </a:p>
        </p:txBody>
      </p:sp>
      <p:sp>
        <p:nvSpPr>
          <p:cNvPr name="TextBox 6" id="6"/>
          <p:cNvSpPr txBox="true"/>
          <p:nvPr/>
        </p:nvSpPr>
        <p:spPr>
          <a:xfrm rot="0">
            <a:off x="2413502" y="2076577"/>
            <a:ext cx="243347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FOLDER 03</a:t>
            </a:r>
          </a:p>
        </p:txBody>
      </p:sp>
      <p:sp>
        <p:nvSpPr>
          <p:cNvPr name="TextBox 7" id="7"/>
          <p:cNvSpPr txBox="true"/>
          <p:nvPr/>
        </p:nvSpPr>
        <p:spPr>
          <a:xfrm rot="0">
            <a:off x="2790809" y="2501646"/>
            <a:ext cx="12706382" cy="6756654"/>
          </a:xfrm>
          <a:prstGeom prst="rect">
            <a:avLst/>
          </a:prstGeom>
        </p:spPr>
        <p:txBody>
          <a:bodyPr anchor="t" rtlCol="false" tIns="0" lIns="0" bIns="0" rIns="0">
            <a:spAutoFit/>
          </a:bodyPr>
          <a:lstStyle/>
          <a:p>
            <a:pPr algn="l">
              <a:lnSpc>
                <a:spcPts val="3843"/>
              </a:lnSpc>
            </a:pPr>
            <a:r>
              <a:rPr lang="en-US" sz="2100">
                <a:solidFill>
                  <a:srgbClr val="82798F"/>
                </a:solidFill>
                <a:latin typeface="Comic Sans"/>
                <a:ea typeface="Comic Sans"/>
                <a:cs typeface="Comic Sans"/>
                <a:sym typeface="Comic Sans"/>
              </a:rPr>
              <a:t>a. Hasil Operasi Aritmatika</a:t>
            </a:r>
          </a:p>
          <a:p>
            <a:pPr algn="l">
              <a:lnSpc>
                <a:spcPts val="3843"/>
              </a:lnSpc>
            </a:pPr>
            <a:r>
              <a:rPr lang="en-US" sz="2100">
                <a:solidFill>
                  <a:srgbClr val="82798F"/>
                </a:solidFill>
                <a:latin typeface="Comic Sans"/>
                <a:ea typeface="Comic Sans"/>
                <a:cs typeface="Comic Sans"/>
                <a:sym typeface="Comic Sans"/>
              </a:rPr>
              <a:t>- Jika operasi valid (operator yang benar dan pembagian tidak dengan nol), hasil operasi akan ditulis ke file output_1.txt.</a:t>
            </a:r>
          </a:p>
          <a:p>
            <a:pPr algn="l">
              <a:lnSpc>
                <a:spcPts val="3843"/>
              </a:lnSpc>
            </a:pPr>
            <a:r>
              <a:rPr lang="en-US" sz="2100">
                <a:solidFill>
                  <a:srgbClr val="82798F"/>
                </a:solidFill>
                <a:latin typeface="Comic Sans"/>
                <a:ea typeface="Comic Sans"/>
                <a:cs typeface="Comic Sans"/>
                <a:sym typeface="Comic Sans"/>
              </a:rPr>
              <a:t> Format output dalam file:</a:t>
            </a:r>
          </a:p>
          <a:p>
            <a:pPr algn="l">
              <a:lnSpc>
                <a:spcPts val="3843"/>
              </a:lnSpc>
            </a:pPr>
            <a:r>
              <a:rPr lang="en-US" sz="2100">
                <a:solidFill>
                  <a:srgbClr val="82798F"/>
                </a:solidFill>
                <a:latin typeface="Comic Sans"/>
                <a:ea typeface="Comic Sans"/>
                <a:cs typeface="Comic Sans"/>
                <a:sym typeface="Comic Sans"/>
              </a:rPr>
              <a:t> 5 + 3 = 8</a:t>
            </a:r>
          </a:p>
          <a:p>
            <a:pPr algn="l">
              <a:lnSpc>
                <a:spcPts val="3843"/>
              </a:lnSpc>
            </a:pPr>
            <a:r>
              <a:rPr lang="en-US" sz="2100">
                <a:solidFill>
                  <a:srgbClr val="82798F"/>
                </a:solidFill>
                <a:latin typeface="Comic Sans"/>
                <a:ea typeface="Comic Sans"/>
                <a:cs typeface="Comic Sans"/>
                <a:sym typeface="Comic Sans"/>
              </a:rPr>
              <a:t> 6 * 2 = 12</a:t>
            </a:r>
          </a:p>
          <a:p>
            <a:pPr algn="l">
              <a:lnSpc>
                <a:spcPts val="3843"/>
              </a:lnSpc>
            </a:pPr>
            <a:r>
              <a:rPr lang="en-US" sz="2100">
                <a:solidFill>
                  <a:srgbClr val="82798F"/>
                </a:solidFill>
                <a:latin typeface="Comic Sans"/>
                <a:ea typeface="Comic Sans"/>
                <a:cs typeface="Comic Sans"/>
                <a:sym typeface="Comic Sans"/>
              </a:rPr>
              <a:t> 9 / 3 = 3</a:t>
            </a:r>
          </a:p>
          <a:p>
            <a:pPr algn="l">
              <a:lnSpc>
                <a:spcPts val="3843"/>
              </a:lnSpc>
            </a:pPr>
            <a:r>
              <a:rPr lang="en-US" sz="2100">
                <a:solidFill>
                  <a:srgbClr val="82798F"/>
                </a:solidFill>
                <a:latin typeface="Comic Sans"/>
                <a:ea typeface="Comic Sans"/>
                <a:cs typeface="Comic Sans"/>
                <a:sym typeface="Comic Sans"/>
              </a:rPr>
              <a:t> - Jika terjadi kesalahan (seperti operator tidak valid atau pembagian dengan nol), pesan kesalahan akan ditulis ke dalam file output:</a:t>
            </a:r>
          </a:p>
          <a:p>
            <a:pPr algn="l">
              <a:lnSpc>
                <a:spcPts val="3843"/>
              </a:lnSpc>
            </a:pPr>
            <a:r>
              <a:rPr lang="en-US" sz="2100">
                <a:solidFill>
                  <a:srgbClr val="82798F"/>
                </a:solidFill>
                <a:latin typeface="Comic Sans"/>
                <a:ea typeface="Comic Sans"/>
                <a:cs typeface="Comic Sans"/>
                <a:sym typeface="Comic Sans"/>
              </a:rPr>
              <a:t> Error: Pembagian dengan nol (5 / 0)</a:t>
            </a:r>
          </a:p>
          <a:p>
            <a:pPr algn="l">
              <a:lnSpc>
                <a:spcPts val="3843"/>
              </a:lnSpc>
            </a:pPr>
            <a:r>
              <a:rPr lang="en-US" sz="2100">
                <a:solidFill>
                  <a:srgbClr val="82798F"/>
                </a:solidFill>
                <a:latin typeface="Comic Sans"/>
                <a:ea typeface="Comic Sans"/>
                <a:cs typeface="Comic Sans"/>
                <a:sym typeface="Comic Sans"/>
              </a:rPr>
              <a:t> Error: Operator tidak valid untuk operasi (5 ^ 3)</a:t>
            </a:r>
          </a:p>
          <a:p>
            <a:pPr algn="l">
              <a:lnSpc>
                <a:spcPts val="3843"/>
              </a:lnSpc>
            </a:pPr>
          </a:p>
          <a:p>
            <a:pPr algn="l">
              <a:lnSpc>
                <a:spcPts val="3843"/>
              </a:lnSpc>
            </a:pPr>
          </a:p>
          <a:p>
            <a:pPr algn="l">
              <a:lnSpc>
                <a:spcPts val="3843"/>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952500"/>
            <a:ext cx="75324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OUTPUT PROGRAM</a:t>
            </a:r>
          </a:p>
        </p:txBody>
      </p:sp>
      <p:sp>
        <p:nvSpPr>
          <p:cNvPr name="TextBox 6" id="6"/>
          <p:cNvSpPr txBox="true"/>
          <p:nvPr/>
        </p:nvSpPr>
        <p:spPr>
          <a:xfrm rot="0">
            <a:off x="2413502" y="2076577"/>
            <a:ext cx="243347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FOLDER 03</a:t>
            </a:r>
          </a:p>
        </p:txBody>
      </p:sp>
      <p:sp>
        <p:nvSpPr>
          <p:cNvPr name="TextBox 7" id="7"/>
          <p:cNvSpPr txBox="true"/>
          <p:nvPr/>
        </p:nvSpPr>
        <p:spPr>
          <a:xfrm rot="0">
            <a:off x="3337656" y="2601732"/>
            <a:ext cx="9849989" cy="5162549"/>
          </a:xfrm>
          <a:prstGeom prst="rect">
            <a:avLst/>
          </a:prstGeom>
        </p:spPr>
        <p:txBody>
          <a:bodyPr anchor="t" rtlCol="false" tIns="0" lIns="0" bIns="0" rIns="0">
            <a:spAutoFit/>
          </a:bodyPr>
          <a:lstStyle/>
          <a:p>
            <a:pPr algn="just">
              <a:lnSpc>
                <a:spcPts val="4620"/>
              </a:lnSpc>
            </a:pPr>
            <a:r>
              <a:rPr lang="en-US" sz="2100">
                <a:solidFill>
                  <a:srgbClr val="82798F"/>
                </a:solidFill>
                <a:latin typeface="Comic Sans"/>
                <a:ea typeface="Comic Sans"/>
                <a:cs typeface="Comic Sans"/>
                <a:sym typeface="Comic Sans"/>
              </a:rPr>
              <a:t>b. Pesan di Terminal</a:t>
            </a:r>
          </a:p>
          <a:p>
            <a:pPr algn="just">
              <a:lnSpc>
                <a:spcPts val="4620"/>
              </a:lnSpc>
            </a:pPr>
            <a:r>
              <a:rPr lang="en-US" sz="2100">
                <a:solidFill>
                  <a:srgbClr val="82798F"/>
                </a:solidFill>
                <a:latin typeface="Comic Sans"/>
                <a:ea typeface="Comic Sans"/>
                <a:cs typeface="Comic Sans"/>
                <a:sym typeface="Comic Sans"/>
              </a:rPr>
              <a:t>- Program juga menampilkan hasil perhitungan atau pesan kesalahan di terminal untuk input manual:</a:t>
            </a:r>
          </a:p>
          <a:p>
            <a:pPr algn="just">
              <a:lnSpc>
                <a:spcPts val="4620"/>
              </a:lnSpc>
            </a:pPr>
            <a:r>
              <a:rPr lang="en-US" sz="2100">
                <a:solidFill>
                  <a:srgbClr val="82798F"/>
                </a:solidFill>
                <a:latin typeface="Comic Sans"/>
                <a:ea typeface="Comic Sans"/>
                <a:cs typeface="Comic Sans"/>
                <a:sym typeface="Comic Sans"/>
              </a:rPr>
              <a:t> 5 + 3 = 8</a:t>
            </a:r>
          </a:p>
          <a:p>
            <a:pPr algn="just">
              <a:lnSpc>
                <a:spcPts val="4620"/>
              </a:lnSpc>
            </a:pPr>
            <a:r>
              <a:rPr lang="en-US" sz="2100">
                <a:solidFill>
                  <a:srgbClr val="82798F"/>
                </a:solidFill>
                <a:latin typeface="Comic Sans"/>
                <a:ea typeface="Comic Sans"/>
                <a:cs typeface="Comic Sans"/>
                <a:sym typeface="Comic Sans"/>
              </a:rPr>
              <a:t>c. Waktu Eksekusi</a:t>
            </a:r>
          </a:p>
          <a:p>
            <a:pPr algn="just">
              <a:lnSpc>
                <a:spcPts val="4620"/>
              </a:lnSpc>
            </a:pPr>
            <a:r>
              <a:rPr lang="en-US" sz="2100">
                <a:solidFill>
                  <a:srgbClr val="82798F"/>
                </a:solidFill>
                <a:latin typeface="Comic Sans"/>
                <a:ea typeface="Comic Sans"/>
                <a:cs typeface="Comic Sans"/>
                <a:sym typeface="Comic Sans"/>
              </a:rPr>
              <a:t>- Setelah selesai, program akan mencetak waktu eksekusi dalam detik ke terminal:</a:t>
            </a:r>
          </a:p>
          <a:p>
            <a:pPr algn="just">
              <a:lnSpc>
                <a:spcPts val="4620"/>
              </a:lnSpc>
            </a:pPr>
            <a:r>
              <a:rPr lang="en-US" sz="2100">
                <a:solidFill>
                  <a:srgbClr val="82798F"/>
                </a:solidFill>
                <a:latin typeface="Comic Sans"/>
                <a:ea typeface="Comic Sans"/>
                <a:cs typeface="Comic Sans"/>
                <a:sym typeface="Comic Sans"/>
              </a:rPr>
              <a:t> Waktu eksekusi: 0.002345 detik</a:t>
            </a:r>
          </a:p>
          <a:p>
            <a:pPr algn="just">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952500"/>
            <a:ext cx="75324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LOGIC PROGRAM</a:t>
            </a:r>
          </a:p>
        </p:txBody>
      </p:sp>
      <p:sp>
        <p:nvSpPr>
          <p:cNvPr name="TextBox 6" id="6"/>
          <p:cNvSpPr txBox="true"/>
          <p:nvPr/>
        </p:nvSpPr>
        <p:spPr>
          <a:xfrm rot="0">
            <a:off x="2413502" y="2076577"/>
            <a:ext cx="243347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FOLDER 04</a:t>
            </a:r>
          </a:p>
        </p:txBody>
      </p:sp>
      <p:sp>
        <p:nvSpPr>
          <p:cNvPr name="TextBox 7" id="7"/>
          <p:cNvSpPr txBox="true"/>
          <p:nvPr/>
        </p:nvSpPr>
        <p:spPr>
          <a:xfrm rot="0">
            <a:off x="3041472" y="2356058"/>
            <a:ext cx="12205057" cy="7486649"/>
          </a:xfrm>
          <a:prstGeom prst="rect">
            <a:avLst/>
          </a:prstGeom>
        </p:spPr>
        <p:txBody>
          <a:bodyPr anchor="t" rtlCol="false" tIns="0" lIns="0" bIns="0" rIns="0">
            <a:spAutoFit/>
          </a:bodyPr>
          <a:lstStyle/>
          <a:p>
            <a:pPr algn="l" marL="453392" indent="-226696" lvl="1">
              <a:lnSpc>
                <a:spcPts val="4620"/>
              </a:lnSpc>
              <a:buAutoNum type="arabicPeriod" startAt="1"/>
            </a:pPr>
            <a:r>
              <a:rPr lang="en-US" sz="2100">
                <a:solidFill>
                  <a:srgbClr val="82798F"/>
                </a:solidFill>
                <a:latin typeface="Comic Sans"/>
                <a:ea typeface="Comic Sans"/>
                <a:cs typeface="Comic Sans"/>
                <a:sym typeface="Comic Sans"/>
              </a:rPr>
              <a:t> Memulai dengan Menampilkan Menu:</a:t>
            </a:r>
          </a:p>
          <a:p>
            <a:pPr algn="l">
              <a:lnSpc>
                <a:spcPts val="4620"/>
              </a:lnSpc>
            </a:pPr>
            <a:r>
              <a:rPr lang="en-US" sz="2100">
                <a:solidFill>
                  <a:srgbClr val="82798F"/>
                </a:solidFill>
                <a:latin typeface="Comic Sans"/>
                <a:ea typeface="Comic Sans"/>
                <a:cs typeface="Comic Sans"/>
                <a:sym typeface="Comic Sans"/>
              </a:rPr>
              <a:t>  Program pertama-tama menampilkan menu pilihan kepada pengguna. Pengguna memilih antara operasi dari file atau input manual.</a:t>
            </a:r>
          </a:p>
          <a:p>
            <a:pPr algn="l">
              <a:lnSpc>
                <a:spcPts val="4620"/>
              </a:lnSpc>
            </a:pPr>
            <a:r>
              <a:rPr lang="en-US" sz="2100">
                <a:solidFill>
                  <a:srgbClr val="82798F"/>
                </a:solidFill>
                <a:latin typeface="Comic Sans"/>
                <a:ea typeface="Comic Sans"/>
                <a:cs typeface="Comic Sans"/>
                <a:sym typeface="Comic Sans"/>
              </a:rPr>
              <a:t> </a:t>
            </a:r>
            <a:r>
              <a:rPr lang="en-US" sz="2100">
                <a:solidFill>
                  <a:srgbClr val="82798F"/>
                </a:solidFill>
                <a:latin typeface="Comic Sans"/>
                <a:ea typeface="Comic Sans"/>
                <a:cs typeface="Comic Sans"/>
                <a:sym typeface="Comic Sans"/>
              </a:rPr>
              <a:t>2. Operasi dari File:</a:t>
            </a:r>
          </a:p>
          <a:p>
            <a:pPr algn="l">
              <a:lnSpc>
                <a:spcPts val="4620"/>
              </a:lnSpc>
            </a:pPr>
            <a:r>
              <a:rPr lang="en-US" sz="2100">
                <a:solidFill>
                  <a:srgbClr val="82798F"/>
                </a:solidFill>
                <a:latin typeface="Comic Sans"/>
                <a:ea typeface="Comic Sans"/>
                <a:cs typeface="Comic Sans"/>
                <a:sym typeface="Comic Sans"/>
              </a:rPr>
              <a:t>  Jika pilihan adalah 1, program membuka file input_1.txt, membaca operasi, dan memprosesnya. Setiap operasi dihitung dan hasilnya ditulis ke file output_1.txt.</a:t>
            </a:r>
          </a:p>
          <a:p>
            <a:pPr algn="l">
              <a:lnSpc>
                <a:spcPts val="4620"/>
              </a:lnSpc>
            </a:pPr>
            <a:r>
              <a:rPr lang="en-US" sz="2100">
                <a:solidFill>
                  <a:srgbClr val="82798F"/>
                </a:solidFill>
                <a:latin typeface="Comic Sans"/>
                <a:ea typeface="Comic Sans"/>
                <a:cs typeface="Comic Sans"/>
                <a:sym typeface="Comic Sans"/>
              </a:rPr>
              <a:t> </a:t>
            </a:r>
            <a:r>
              <a:rPr lang="en-US" sz="2100">
                <a:solidFill>
                  <a:srgbClr val="82798F"/>
                </a:solidFill>
                <a:latin typeface="Comic Sans"/>
                <a:ea typeface="Comic Sans"/>
                <a:cs typeface="Comic Sans"/>
                <a:sym typeface="Comic Sans"/>
              </a:rPr>
              <a:t>3. Operasi Manual:</a:t>
            </a:r>
          </a:p>
          <a:p>
            <a:pPr algn="l">
              <a:lnSpc>
                <a:spcPts val="4620"/>
              </a:lnSpc>
            </a:pPr>
            <a:r>
              <a:rPr lang="en-US" sz="2100">
                <a:solidFill>
                  <a:srgbClr val="82798F"/>
                </a:solidFill>
                <a:latin typeface="Comic Sans"/>
                <a:ea typeface="Comic Sans"/>
                <a:cs typeface="Comic Sans"/>
                <a:sym typeface="Comic Sans"/>
              </a:rPr>
              <a:t>  Jika pilihan adalah 2, program meminta input manual berupa dua angka dan operator. Operasi dihitung, hasilnya ditampilkan di terminal, dan jika operasi tidak valid (seperti pembagian dengan nol atau operator yang salah), program menampilkan pesan kesalahan.</a:t>
            </a:r>
          </a:p>
          <a:p>
            <a:pPr algn="l">
              <a:lnSpc>
                <a:spcPts val="4620"/>
              </a:lnSpc>
            </a:pPr>
          </a:p>
          <a:p>
            <a:pPr algn="l">
              <a:lnSpc>
                <a:spcPts val="4620"/>
              </a:lnSpc>
            </a:pPr>
          </a:p>
          <a:p>
            <a:pPr algn="l">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DAGZDbrwtHk</dc:identifier>
  <dcterms:modified xsi:type="dcterms:W3CDTF">2011-08-01T06:04:30Z</dcterms:modified>
  <cp:revision>1</cp:revision>
  <dc:title>KALKULATOR SEDERHANA</dc:title>
</cp:coreProperties>
</file>