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Karnchang" panose="020B0604020202020204" charset="-34"/>
      <p:regular r:id="rId23"/>
    </p:embeddedFont>
    <p:embeddedFont>
      <p:font typeface="Karnchang Bold" panose="020B0604020202020204" charset="-34"/>
      <p:regular r:id="rId24"/>
    </p:embeddedFont>
    <p:embeddedFont>
      <p:font typeface="Montserrat Ultra-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2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sp>
        <p:nvSpPr>
          <p:cNvPr id="2" name="TextBox 2"/>
          <p:cNvSpPr txBox="1"/>
          <p:nvPr/>
        </p:nvSpPr>
        <p:spPr>
          <a:xfrm>
            <a:off x="1028700" y="333375"/>
            <a:ext cx="8951437" cy="2311125"/>
          </a:xfrm>
          <a:prstGeom prst="rect">
            <a:avLst/>
          </a:prstGeom>
        </p:spPr>
        <p:txBody>
          <a:bodyPr lIns="0" tIns="0" rIns="0" bIns="0" rtlCol="0" anchor="t">
            <a:spAutoFit/>
          </a:bodyPr>
          <a:lstStyle/>
          <a:p>
            <a:pPr algn="l">
              <a:lnSpc>
                <a:spcPts val="14890"/>
              </a:lnSpc>
            </a:pPr>
            <a:r>
              <a:rPr lang="en-US" sz="10635">
                <a:solidFill>
                  <a:srgbClr val="000000"/>
                </a:solidFill>
                <a:latin typeface="Karnchang"/>
                <a:ea typeface="Karnchang"/>
                <a:cs typeface="Karnchang"/>
                <a:sym typeface="Karnchang"/>
              </a:rPr>
              <a:t>Tugas Projek</a:t>
            </a:r>
          </a:p>
        </p:txBody>
      </p:sp>
      <p:sp>
        <p:nvSpPr>
          <p:cNvPr id="3" name="TextBox 3"/>
          <p:cNvSpPr txBox="1"/>
          <p:nvPr/>
        </p:nvSpPr>
        <p:spPr>
          <a:xfrm>
            <a:off x="1028700" y="3077111"/>
            <a:ext cx="10411755" cy="2226008"/>
          </a:xfrm>
          <a:prstGeom prst="rect">
            <a:avLst/>
          </a:prstGeom>
        </p:spPr>
        <p:txBody>
          <a:bodyPr lIns="0" tIns="0" rIns="0" bIns="0" rtlCol="0" anchor="t">
            <a:spAutoFit/>
          </a:bodyPr>
          <a:lstStyle/>
          <a:p>
            <a:pPr algn="l">
              <a:lnSpc>
                <a:spcPts val="7065"/>
              </a:lnSpc>
            </a:pPr>
            <a:r>
              <a:rPr lang="en-US" sz="7679" b="1">
                <a:solidFill>
                  <a:srgbClr val="000000"/>
                </a:solidFill>
                <a:latin typeface="Karnchang Bold"/>
                <a:ea typeface="Karnchang Bold"/>
                <a:cs typeface="Karnchang Bold"/>
                <a:sym typeface="Karnchang Bold"/>
              </a:rPr>
              <a:t>MENAMPILKAN MENU FILM BIOSKOP</a:t>
            </a:r>
          </a:p>
        </p:txBody>
      </p:sp>
      <p:sp>
        <p:nvSpPr>
          <p:cNvPr id="4" name="TextBox 4"/>
          <p:cNvSpPr txBox="1"/>
          <p:nvPr/>
        </p:nvSpPr>
        <p:spPr>
          <a:xfrm>
            <a:off x="1028700" y="8518617"/>
            <a:ext cx="8951437" cy="666750"/>
          </a:xfrm>
          <a:prstGeom prst="rect">
            <a:avLst/>
          </a:prstGeom>
        </p:spPr>
        <p:txBody>
          <a:bodyPr lIns="0" tIns="0" rIns="0" bIns="0" rtlCol="0" anchor="t">
            <a:spAutoFit/>
          </a:bodyPr>
          <a:lstStyle/>
          <a:p>
            <a:pPr algn="l">
              <a:lnSpc>
                <a:spcPts val="4200"/>
              </a:lnSpc>
            </a:pPr>
            <a:r>
              <a:rPr lang="en-US" sz="3000">
                <a:solidFill>
                  <a:srgbClr val="000000"/>
                </a:solidFill>
                <a:latin typeface="Karnchang"/>
                <a:ea typeface="Karnchang"/>
                <a:cs typeface="Karnchang"/>
                <a:sym typeface="Karnchang"/>
              </a:rPr>
              <a:t>Universitas Ahmad Dahlan | Informatika | 2400018123</a:t>
            </a:r>
          </a:p>
        </p:txBody>
      </p:sp>
      <p:sp>
        <p:nvSpPr>
          <p:cNvPr id="5" name="TextBox 5"/>
          <p:cNvSpPr txBox="1"/>
          <p:nvPr/>
        </p:nvSpPr>
        <p:spPr>
          <a:xfrm>
            <a:off x="1028700" y="5630956"/>
            <a:ext cx="6866736" cy="869950"/>
          </a:xfrm>
          <a:prstGeom prst="rect">
            <a:avLst/>
          </a:prstGeom>
        </p:spPr>
        <p:txBody>
          <a:bodyPr lIns="0" tIns="0" rIns="0" bIns="0" rtlCol="0" anchor="t">
            <a:spAutoFit/>
          </a:bodyPr>
          <a:lstStyle/>
          <a:p>
            <a:pPr algn="l">
              <a:lnSpc>
                <a:spcPts val="5599"/>
              </a:lnSpc>
            </a:pPr>
            <a:r>
              <a:rPr lang="en-US" sz="3999" b="1">
                <a:solidFill>
                  <a:srgbClr val="000000"/>
                </a:solidFill>
                <a:latin typeface="Karnchang Bold"/>
                <a:ea typeface="Karnchang Bold"/>
                <a:cs typeface="Karnchang Bold"/>
                <a:sym typeface="Karnchang Bold"/>
              </a:rPr>
              <a:t>Oleh: Lathiifah Faathimah</a:t>
            </a:r>
          </a:p>
        </p:txBody>
      </p:sp>
      <p:grpSp>
        <p:nvGrpSpPr>
          <p:cNvPr id="6" name="Group 6"/>
          <p:cNvGrpSpPr/>
          <p:nvPr/>
        </p:nvGrpSpPr>
        <p:grpSpPr>
          <a:xfrm>
            <a:off x="10754447" y="-3093732"/>
            <a:ext cx="18901247" cy="17982775"/>
            <a:chOff x="0" y="0"/>
            <a:chExt cx="25201662" cy="23977033"/>
          </a:xfrm>
        </p:grpSpPr>
        <p:grpSp>
          <p:nvGrpSpPr>
            <p:cNvPr id="7" name="Group 7"/>
            <p:cNvGrpSpPr/>
            <p:nvPr/>
          </p:nvGrpSpPr>
          <p:grpSpPr>
            <a:xfrm rot="2252144">
              <a:off x="2887185" y="2861146"/>
              <a:ext cx="14259267" cy="14323066"/>
              <a:chOff x="0" y="0"/>
              <a:chExt cx="2816645" cy="2829248"/>
            </a:xfrm>
          </p:grpSpPr>
          <p:sp>
            <p:nvSpPr>
              <p:cNvPr id="8" name="Freeform 8"/>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9" name="TextBox 9"/>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rot="2252144">
              <a:off x="4620058" y="6213209"/>
              <a:ext cx="14259267" cy="14323066"/>
              <a:chOff x="0" y="0"/>
              <a:chExt cx="2816645" cy="2829248"/>
            </a:xfrm>
          </p:grpSpPr>
          <p:sp>
            <p:nvSpPr>
              <p:cNvPr id="11" name="Freeform 11"/>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2" name="TextBox 12"/>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rot="2252144">
              <a:off x="8055210" y="6792821"/>
              <a:ext cx="14259267" cy="14323066"/>
              <a:chOff x="0" y="0"/>
              <a:chExt cx="2816645" cy="2829248"/>
            </a:xfrm>
          </p:grpSpPr>
          <p:sp>
            <p:nvSpPr>
              <p:cNvPr id="14" name="Freeform 14"/>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5" name="TextBox 15"/>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3 | Hasil Akhir Aplikasi</a:t>
              </a:r>
            </a:p>
          </p:txBody>
        </p:sp>
      </p:grpSp>
      <p:sp>
        <p:nvSpPr>
          <p:cNvPr id="31" name="Freeform 31"/>
          <p:cNvSpPr/>
          <p:nvPr/>
        </p:nvSpPr>
        <p:spPr>
          <a:xfrm>
            <a:off x="4814362" y="1833231"/>
            <a:ext cx="9368406" cy="7425069"/>
          </a:xfrm>
          <a:custGeom>
            <a:avLst/>
            <a:gdLst/>
            <a:ahLst/>
            <a:cxnLst/>
            <a:rect l="l" t="t" r="r" b="b"/>
            <a:pathLst>
              <a:path w="9368406" h="7425069">
                <a:moveTo>
                  <a:pt x="0" y="0"/>
                </a:moveTo>
                <a:lnTo>
                  <a:pt x="9368406" y="0"/>
                </a:lnTo>
                <a:lnTo>
                  <a:pt x="9368406" y="7425069"/>
                </a:lnTo>
                <a:lnTo>
                  <a:pt x="0" y="7425069"/>
                </a:lnTo>
                <a:lnTo>
                  <a:pt x="0" y="0"/>
                </a:lnTo>
                <a:close/>
              </a:path>
            </a:pathLst>
          </a:custGeom>
          <a:blipFill>
            <a:blip r:embed="rId2"/>
            <a:stretch>
              <a:fillRect l="-2098" t="-12798" r="-57712" b="-13225"/>
            </a:stretch>
          </a:blipFill>
        </p:spPr>
      </p:sp>
      <p:sp>
        <p:nvSpPr>
          <p:cNvPr id="32" name="TextBox 32"/>
          <p:cNvSpPr txBox="1"/>
          <p:nvPr/>
        </p:nvSpPr>
        <p:spPr>
          <a:xfrm>
            <a:off x="6154785" y="146102"/>
            <a:ext cx="6584507" cy="1464322"/>
          </a:xfrm>
          <a:prstGeom prst="rect">
            <a:avLst/>
          </a:prstGeom>
        </p:spPr>
        <p:txBody>
          <a:bodyPr lIns="0" tIns="0" rIns="0" bIns="0" rtlCol="0" anchor="t">
            <a:spAutoFit/>
          </a:bodyPr>
          <a:lstStyle/>
          <a:p>
            <a:pPr algn="ctr">
              <a:lnSpc>
                <a:spcPts val="7820"/>
              </a:lnSpc>
            </a:pPr>
            <a:r>
              <a:rPr lang="en-US" sz="8500" b="1">
                <a:solidFill>
                  <a:srgbClr val="243342"/>
                </a:solidFill>
                <a:latin typeface="Karnchang Bold"/>
                <a:ea typeface="Karnchang Bold"/>
                <a:cs typeface="Karnchang Bold"/>
                <a:sym typeface="Karnchang Bold"/>
              </a:rPr>
              <a:t>BAB 3</a:t>
            </a:r>
          </a:p>
        </p:txBody>
      </p:sp>
      <p:sp>
        <p:nvSpPr>
          <p:cNvPr id="33" name="TextBox 33"/>
          <p:cNvSpPr txBox="1"/>
          <p:nvPr/>
        </p:nvSpPr>
        <p:spPr>
          <a:xfrm>
            <a:off x="8307072" y="1220217"/>
            <a:ext cx="2279932"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Codingan</a:t>
            </a:r>
          </a:p>
        </p:txBody>
      </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3 | Hasil Akhir Aplikasi</a:t>
              </a:r>
            </a:p>
          </p:txBody>
        </p:sp>
      </p:grpSp>
      <p:sp>
        <p:nvSpPr>
          <p:cNvPr id="31" name="Freeform 31"/>
          <p:cNvSpPr/>
          <p:nvPr/>
        </p:nvSpPr>
        <p:spPr>
          <a:xfrm>
            <a:off x="5717619" y="1914908"/>
            <a:ext cx="6852763" cy="7343392"/>
          </a:xfrm>
          <a:custGeom>
            <a:avLst/>
            <a:gdLst/>
            <a:ahLst/>
            <a:cxnLst/>
            <a:rect l="l" t="t" r="r" b="b"/>
            <a:pathLst>
              <a:path w="6852763" h="7343392">
                <a:moveTo>
                  <a:pt x="0" y="0"/>
                </a:moveTo>
                <a:lnTo>
                  <a:pt x="6852762" y="0"/>
                </a:lnTo>
                <a:lnTo>
                  <a:pt x="6852762" y="7343392"/>
                </a:lnTo>
                <a:lnTo>
                  <a:pt x="0" y="7343392"/>
                </a:lnTo>
                <a:lnTo>
                  <a:pt x="0" y="0"/>
                </a:lnTo>
                <a:close/>
              </a:path>
            </a:pathLst>
          </a:custGeom>
          <a:blipFill>
            <a:blip r:embed="rId2"/>
            <a:stretch>
              <a:fillRect l="-5016" t="-13682" r="-109807" b="-11612"/>
            </a:stretch>
          </a:blipFill>
        </p:spPr>
      </p:sp>
      <p:sp>
        <p:nvSpPr>
          <p:cNvPr id="32" name="TextBox 32"/>
          <p:cNvSpPr txBox="1"/>
          <p:nvPr/>
        </p:nvSpPr>
        <p:spPr>
          <a:xfrm>
            <a:off x="6154785" y="146102"/>
            <a:ext cx="6584507" cy="1464322"/>
          </a:xfrm>
          <a:prstGeom prst="rect">
            <a:avLst/>
          </a:prstGeom>
        </p:spPr>
        <p:txBody>
          <a:bodyPr lIns="0" tIns="0" rIns="0" bIns="0" rtlCol="0" anchor="t">
            <a:spAutoFit/>
          </a:bodyPr>
          <a:lstStyle/>
          <a:p>
            <a:pPr algn="ctr">
              <a:lnSpc>
                <a:spcPts val="7820"/>
              </a:lnSpc>
            </a:pPr>
            <a:r>
              <a:rPr lang="en-US" sz="8500" b="1">
                <a:solidFill>
                  <a:srgbClr val="243342"/>
                </a:solidFill>
                <a:latin typeface="Karnchang Bold"/>
                <a:ea typeface="Karnchang Bold"/>
                <a:cs typeface="Karnchang Bold"/>
                <a:sym typeface="Karnchang Bold"/>
              </a:rPr>
              <a:t>BAB 3</a:t>
            </a:r>
          </a:p>
        </p:txBody>
      </p:sp>
      <p:sp>
        <p:nvSpPr>
          <p:cNvPr id="33" name="TextBox 33"/>
          <p:cNvSpPr txBox="1"/>
          <p:nvPr/>
        </p:nvSpPr>
        <p:spPr>
          <a:xfrm>
            <a:off x="8307072" y="1220217"/>
            <a:ext cx="2279932"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Codingan </a:t>
            </a:r>
          </a:p>
        </p:txBody>
      </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3 | Hasil Akhir Aplikasi</a:t>
              </a:r>
            </a:p>
          </p:txBody>
        </p:sp>
      </p:grpSp>
      <p:sp>
        <p:nvSpPr>
          <p:cNvPr id="31" name="Freeform 31"/>
          <p:cNvSpPr/>
          <p:nvPr/>
        </p:nvSpPr>
        <p:spPr>
          <a:xfrm>
            <a:off x="5967143" y="1732831"/>
            <a:ext cx="6959790" cy="7525469"/>
          </a:xfrm>
          <a:custGeom>
            <a:avLst/>
            <a:gdLst/>
            <a:ahLst/>
            <a:cxnLst/>
            <a:rect l="l" t="t" r="r" b="b"/>
            <a:pathLst>
              <a:path w="6959790" h="7525469">
                <a:moveTo>
                  <a:pt x="0" y="0"/>
                </a:moveTo>
                <a:lnTo>
                  <a:pt x="6959790" y="0"/>
                </a:lnTo>
                <a:lnTo>
                  <a:pt x="6959790" y="7525469"/>
                </a:lnTo>
                <a:lnTo>
                  <a:pt x="0" y="7525469"/>
                </a:lnTo>
                <a:lnTo>
                  <a:pt x="0" y="0"/>
                </a:lnTo>
                <a:close/>
              </a:path>
            </a:pathLst>
          </a:custGeom>
          <a:blipFill>
            <a:blip r:embed="rId2"/>
            <a:stretch>
              <a:fillRect l="-2367" t="-13192" r="-114116" b="-11939"/>
            </a:stretch>
          </a:blipFill>
        </p:spPr>
      </p:sp>
      <p:sp>
        <p:nvSpPr>
          <p:cNvPr id="32" name="TextBox 32"/>
          <p:cNvSpPr txBox="1"/>
          <p:nvPr/>
        </p:nvSpPr>
        <p:spPr>
          <a:xfrm>
            <a:off x="6154785" y="146102"/>
            <a:ext cx="6584507" cy="1464322"/>
          </a:xfrm>
          <a:prstGeom prst="rect">
            <a:avLst/>
          </a:prstGeom>
        </p:spPr>
        <p:txBody>
          <a:bodyPr lIns="0" tIns="0" rIns="0" bIns="0" rtlCol="0" anchor="t">
            <a:spAutoFit/>
          </a:bodyPr>
          <a:lstStyle/>
          <a:p>
            <a:pPr algn="ctr">
              <a:lnSpc>
                <a:spcPts val="7820"/>
              </a:lnSpc>
            </a:pPr>
            <a:r>
              <a:rPr lang="en-US" sz="8500" b="1">
                <a:solidFill>
                  <a:srgbClr val="243342"/>
                </a:solidFill>
                <a:latin typeface="Karnchang Bold"/>
                <a:ea typeface="Karnchang Bold"/>
                <a:cs typeface="Karnchang Bold"/>
                <a:sym typeface="Karnchang Bold"/>
              </a:rPr>
              <a:t>BAB 3</a:t>
            </a:r>
          </a:p>
        </p:txBody>
      </p:sp>
      <p:sp>
        <p:nvSpPr>
          <p:cNvPr id="33" name="TextBox 33"/>
          <p:cNvSpPr txBox="1"/>
          <p:nvPr/>
        </p:nvSpPr>
        <p:spPr>
          <a:xfrm>
            <a:off x="8215169" y="1174248"/>
            <a:ext cx="2279932"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Codingan</a:t>
            </a:r>
          </a:p>
        </p:txBody>
      </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3 | Hasil Akhir Aplikasi</a:t>
              </a:r>
            </a:p>
          </p:txBody>
        </p:sp>
      </p:grpSp>
      <p:sp>
        <p:nvSpPr>
          <p:cNvPr id="31" name="Freeform 31"/>
          <p:cNvSpPr/>
          <p:nvPr/>
        </p:nvSpPr>
        <p:spPr>
          <a:xfrm>
            <a:off x="2041280" y="2629840"/>
            <a:ext cx="14205440" cy="6132560"/>
          </a:xfrm>
          <a:custGeom>
            <a:avLst/>
            <a:gdLst/>
            <a:ahLst/>
            <a:cxnLst/>
            <a:rect l="l" t="t" r="r" b="b"/>
            <a:pathLst>
              <a:path w="14205440" h="6132560">
                <a:moveTo>
                  <a:pt x="0" y="0"/>
                </a:moveTo>
                <a:lnTo>
                  <a:pt x="14205440" y="0"/>
                </a:lnTo>
                <a:lnTo>
                  <a:pt x="14205440" y="6132560"/>
                </a:lnTo>
                <a:lnTo>
                  <a:pt x="0" y="6132560"/>
                </a:lnTo>
                <a:lnTo>
                  <a:pt x="0" y="0"/>
                </a:lnTo>
                <a:close/>
              </a:path>
            </a:pathLst>
          </a:custGeom>
          <a:blipFill>
            <a:blip r:embed="rId2"/>
            <a:stretch>
              <a:fillRect t="-1645" r="-193740" b="-322689"/>
            </a:stretch>
          </a:blipFill>
        </p:spPr>
      </p:sp>
      <p:sp>
        <p:nvSpPr>
          <p:cNvPr id="32" name="TextBox 32"/>
          <p:cNvSpPr txBox="1"/>
          <p:nvPr/>
        </p:nvSpPr>
        <p:spPr>
          <a:xfrm>
            <a:off x="6154785" y="146102"/>
            <a:ext cx="6584507" cy="1464322"/>
          </a:xfrm>
          <a:prstGeom prst="rect">
            <a:avLst/>
          </a:prstGeom>
        </p:spPr>
        <p:txBody>
          <a:bodyPr lIns="0" tIns="0" rIns="0" bIns="0" rtlCol="0" anchor="t">
            <a:spAutoFit/>
          </a:bodyPr>
          <a:lstStyle/>
          <a:p>
            <a:pPr algn="ctr">
              <a:lnSpc>
                <a:spcPts val="7820"/>
              </a:lnSpc>
            </a:pPr>
            <a:r>
              <a:rPr lang="en-US" sz="8500" b="1">
                <a:solidFill>
                  <a:srgbClr val="243342"/>
                </a:solidFill>
                <a:latin typeface="Karnchang Bold"/>
                <a:ea typeface="Karnchang Bold"/>
                <a:cs typeface="Karnchang Bold"/>
                <a:sym typeface="Karnchang Bold"/>
              </a:rPr>
              <a:t>BAB 3</a:t>
            </a:r>
          </a:p>
        </p:txBody>
      </p:sp>
      <p:sp>
        <p:nvSpPr>
          <p:cNvPr id="33" name="TextBox 33"/>
          <p:cNvSpPr txBox="1"/>
          <p:nvPr/>
        </p:nvSpPr>
        <p:spPr>
          <a:xfrm>
            <a:off x="8004034" y="1439249"/>
            <a:ext cx="2703050"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Hasil Akhir</a:t>
            </a:r>
          </a:p>
        </p:txBody>
      </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8" name="TextBox 28"/>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a:t>
            </a:r>
          </a:p>
        </p:txBody>
      </p:sp>
      <p:grpSp>
        <p:nvGrpSpPr>
          <p:cNvPr id="29" name="Group 29"/>
          <p:cNvGrpSpPr/>
          <p:nvPr/>
        </p:nvGrpSpPr>
        <p:grpSpPr>
          <a:xfrm>
            <a:off x="629723" y="9258300"/>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 | Hasil Akhir Aplikasi</a:t>
            </a:r>
          </a:p>
        </p:txBody>
      </p:sp>
      <p:grpSp>
        <p:nvGrpSpPr>
          <p:cNvPr id="33" name="Group 33"/>
          <p:cNvGrpSpPr/>
          <p:nvPr/>
        </p:nvGrpSpPr>
        <p:grpSpPr>
          <a:xfrm>
            <a:off x="9374856" y="1251703"/>
            <a:ext cx="7884444" cy="7835714"/>
            <a:chOff x="0" y="0"/>
            <a:chExt cx="2076561" cy="2063727"/>
          </a:xfrm>
        </p:grpSpPr>
        <p:sp>
          <p:nvSpPr>
            <p:cNvPr id="34" name="Freeform 34"/>
            <p:cNvSpPr/>
            <p:nvPr/>
          </p:nvSpPr>
          <p:spPr>
            <a:xfrm>
              <a:off x="0" y="0"/>
              <a:ext cx="2076561" cy="2063727"/>
            </a:xfrm>
            <a:custGeom>
              <a:avLst/>
              <a:gdLst/>
              <a:ahLst/>
              <a:cxnLst/>
              <a:rect l="l" t="t" r="r" b="b"/>
              <a:pathLst>
                <a:path w="2076561" h="2063727">
                  <a:moveTo>
                    <a:pt x="50078" y="0"/>
                  </a:moveTo>
                  <a:lnTo>
                    <a:pt x="2026483" y="0"/>
                  </a:lnTo>
                  <a:cubicBezTo>
                    <a:pt x="2054141" y="0"/>
                    <a:pt x="2076561" y="22421"/>
                    <a:pt x="2076561" y="50078"/>
                  </a:cubicBezTo>
                  <a:lnTo>
                    <a:pt x="2076561" y="2013649"/>
                  </a:lnTo>
                  <a:cubicBezTo>
                    <a:pt x="2076561" y="2026931"/>
                    <a:pt x="2071285" y="2039668"/>
                    <a:pt x="2061894" y="2049060"/>
                  </a:cubicBezTo>
                  <a:cubicBezTo>
                    <a:pt x="2052502" y="2058451"/>
                    <a:pt x="2039765" y="2063727"/>
                    <a:pt x="2026483" y="2063727"/>
                  </a:cubicBezTo>
                  <a:lnTo>
                    <a:pt x="50078" y="2063727"/>
                  </a:lnTo>
                  <a:cubicBezTo>
                    <a:pt x="36797" y="2063727"/>
                    <a:pt x="24059" y="2058451"/>
                    <a:pt x="14668" y="2049060"/>
                  </a:cubicBezTo>
                  <a:cubicBezTo>
                    <a:pt x="5276" y="2039668"/>
                    <a:pt x="0" y="2026931"/>
                    <a:pt x="0" y="2013649"/>
                  </a:cubicBezTo>
                  <a:lnTo>
                    <a:pt x="0" y="50078"/>
                  </a:lnTo>
                  <a:cubicBezTo>
                    <a:pt x="0" y="36797"/>
                    <a:pt x="5276" y="24059"/>
                    <a:pt x="14668" y="14668"/>
                  </a:cubicBezTo>
                  <a:cubicBezTo>
                    <a:pt x="24059" y="5276"/>
                    <a:pt x="36797" y="0"/>
                    <a:pt x="50078" y="0"/>
                  </a:cubicBezTo>
                  <a:close/>
                </a:path>
              </a:pathLst>
            </a:custGeom>
            <a:solidFill>
              <a:srgbClr val="858789">
                <a:alpha val="40000"/>
              </a:srgbClr>
            </a:solidFill>
            <a:ln w="19050" cap="rnd">
              <a:solidFill>
                <a:srgbClr val="243342">
                  <a:alpha val="40000"/>
                </a:srgbClr>
              </a:solidFill>
              <a:prstDash val="solid"/>
              <a:round/>
            </a:ln>
          </p:spPr>
        </p:sp>
        <p:sp>
          <p:nvSpPr>
            <p:cNvPr id="35" name="TextBox 35"/>
            <p:cNvSpPr txBox="1"/>
            <p:nvPr/>
          </p:nvSpPr>
          <p:spPr>
            <a:xfrm>
              <a:off x="0" y="-38100"/>
              <a:ext cx="2076561" cy="2101827"/>
            </a:xfrm>
            <a:prstGeom prst="rect">
              <a:avLst/>
            </a:prstGeom>
          </p:spPr>
          <p:txBody>
            <a:bodyPr lIns="50800" tIns="50800" rIns="50800" bIns="50800" rtlCol="0" anchor="ctr"/>
            <a:lstStyle/>
            <a:p>
              <a:pPr algn="ctr">
                <a:lnSpc>
                  <a:spcPts val="3362"/>
                </a:lnSpc>
              </a:pPr>
              <a:endParaRPr/>
            </a:p>
          </p:txBody>
        </p:sp>
      </p:grpSp>
      <p:sp>
        <p:nvSpPr>
          <p:cNvPr id="36" name="TextBox 36"/>
          <p:cNvSpPr txBox="1"/>
          <p:nvPr/>
        </p:nvSpPr>
        <p:spPr>
          <a:xfrm>
            <a:off x="6133325" y="557013"/>
            <a:ext cx="6021351" cy="694690"/>
          </a:xfrm>
          <a:prstGeom prst="rect">
            <a:avLst/>
          </a:prstGeom>
        </p:spPr>
        <p:txBody>
          <a:bodyPr lIns="0" tIns="0" rIns="0" bIns="0" rtlCol="0" anchor="t">
            <a:spAutoFit/>
          </a:bodyPr>
          <a:lstStyle/>
          <a:p>
            <a:pPr algn="l">
              <a:lnSpc>
                <a:spcPts val="3680"/>
              </a:lnSpc>
            </a:pPr>
            <a:r>
              <a:rPr lang="en-US" sz="4000" b="1">
                <a:solidFill>
                  <a:srgbClr val="243342"/>
                </a:solidFill>
                <a:latin typeface="Karnchang Bold"/>
                <a:ea typeface="Karnchang Bold"/>
                <a:cs typeface="Karnchang Bold"/>
                <a:sym typeface="Karnchang Bold"/>
              </a:rPr>
              <a:t>Penjelasan dari Codingan</a:t>
            </a:r>
          </a:p>
        </p:txBody>
      </p:sp>
      <p:grpSp>
        <p:nvGrpSpPr>
          <p:cNvPr id="37" name="Group 37"/>
          <p:cNvGrpSpPr/>
          <p:nvPr/>
        </p:nvGrpSpPr>
        <p:grpSpPr>
          <a:xfrm>
            <a:off x="1287616" y="1251703"/>
            <a:ext cx="7856384" cy="7835714"/>
            <a:chOff x="0" y="0"/>
            <a:chExt cx="2069171" cy="2063727"/>
          </a:xfrm>
        </p:grpSpPr>
        <p:sp>
          <p:nvSpPr>
            <p:cNvPr id="38" name="Freeform 38"/>
            <p:cNvSpPr/>
            <p:nvPr/>
          </p:nvSpPr>
          <p:spPr>
            <a:xfrm>
              <a:off x="0" y="0"/>
              <a:ext cx="2069171" cy="2063727"/>
            </a:xfrm>
            <a:custGeom>
              <a:avLst/>
              <a:gdLst/>
              <a:ahLst/>
              <a:cxnLst/>
              <a:rect l="l" t="t" r="r" b="b"/>
              <a:pathLst>
                <a:path w="2069171" h="2063727">
                  <a:moveTo>
                    <a:pt x="50257" y="0"/>
                  </a:moveTo>
                  <a:lnTo>
                    <a:pt x="2018914" y="0"/>
                  </a:lnTo>
                  <a:cubicBezTo>
                    <a:pt x="2032243" y="0"/>
                    <a:pt x="2045026" y="5295"/>
                    <a:pt x="2054451" y="14720"/>
                  </a:cubicBezTo>
                  <a:cubicBezTo>
                    <a:pt x="2063876" y="24145"/>
                    <a:pt x="2069171" y="36928"/>
                    <a:pt x="2069171" y="50257"/>
                  </a:cubicBezTo>
                  <a:lnTo>
                    <a:pt x="2069171" y="2013470"/>
                  </a:lnTo>
                  <a:cubicBezTo>
                    <a:pt x="2069171" y="2026799"/>
                    <a:pt x="2063876" y="2039582"/>
                    <a:pt x="2054451" y="2049007"/>
                  </a:cubicBezTo>
                  <a:cubicBezTo>
                    <a:pt x="2045026" y="2058432"/>
                    <a:pt x="2032243" y="2063727"/>
                    <a:pt x="2018914" y="2063727"/>
                  </a:cubicBezTo>
                  <a:lnTo>
                    <a:pt x="50257" y="2063727"/>
                  </a:lnTo>
                  <a:cubicBezTo>
                    <a:pt x="36928" y="2063727"/>
                    <a:pt x="24145" y="2058432"/>
                    <a:pt x="14720" y="2049007"/>
                  </a:cubicBezTo>
                  <a:cubicBezTo>
                    <a:pt x="5295" y="2039582"/>
                    <a:pt x="0" y="2026799"/>
                    <a:pt x="0" y="2013470"/>
                  </a:cubicBezTo>
                  <a:lnTo>
                    <a:pt x="0" y="50257"/>
                  </a:lnTo>
                  <a:cubicBezTo>
                    <a:pt x="0" y="36928"/>
                    <a:pt x="5295" y="24145"/>
                    <a:pt x="14720" y="14720"/>
                  </a:cubicBezTo>
                  <a:cubicBezTo>
                    <a:pt x="24145" y="5295"/>
                    <a:pt x="36928" y="0"/>
                    <a:pt x="50257" y="0"/>
                  </a:cubicBezTo>
                  <a:close/>
                </a:path>
              </a:pathLst>
            </a:custGeom>
            <a:solidFill>
              <a:srgbClr val="858789">
                <a:alpha val="40000"/>
              </a:srgbClr>
            </a:solidFill>
            <a:ln w="19050" cap="rnd">
              <a:solidFill>
                <a:srgbClr val="243342">
                  <a:alpha val="40000"/>
                </a:srgbClr>
              </a:solidFill>
              <a:prstDash val="solid"/>
              <a:round/>
            </a:ln>
          </p:spPr>
        </p:sp>
        <p:sp>
          <p:nvSpPr>
            <p:cNvPr id="39" name="TextBox 39"/>
            <p:cNvSpPr txBox="1"/>
            <p:nvPr/>
          </p:nvSpPr>
          <p:spPr>
            <a:xfrm>
              <a:off x="0" y="-38100"/>
              <a:ext cx="2069171" cy="2101827"/>
            </a:xfrm>
            <a:prstGeom prst="rect">
              <a:avLst/>
            </a:prstGeom>
          </p:spPr>
          <p:txBody>
            <a:bodyPr lIns="50800" tIns="50800" rIns="50800" bIns="50800" rtlCol="0" anchor="ctr"/>
            <a:lstStyle/>
            <a:p>
              <a:pPr algn="ctr">
                <a:lnSpc>
                  <a:spcPts val="3362"/>
                </a:lnSpc>
              </a:pPr>
              <a:endParaRPr/>
            </a:p>
          </p:txBody>
        </p:sp>
      </p:grpSp>
      <p:sp>
        <p:nvSpPr>
          <p:cNvPr id="40" name="TextBox 40"/>
          <p:cNvSpPr txBox="1"/>
          <p:nvPr/>
        </p:nvSpPr>
        <p:spPr>
          <a:xfrm>
            <a:off x="1287616" y="1190356"/>
            <a:ext cx="7856384" cy="8472805"/>
          </a:xfrm>
          <a:prstGeom prst="rect">
            <a:avLst/>
          </a:prstGeom>
        </p:spPr>
        <p:txBody>
          <a:bodyPr lIns="0" tIns="0" rIns="0" bIns="0" rtlCol="0" anchor="t">
            <a:spAutoFit/>
          </a:bodyPr>
          <a:lstStyle/>
          <a:p>
            <a:pPr algn="l">
              <a:lnSpc>
                <a:spcPts val="4339"/>
              </a:lnSpc>
            </a:pPr>
            <a:r>
              <a:rPr lang="en-US" sz="3099">
                <a:solidFill>
                  <a:srgbClr val="000000"/>
                </a:solidFill>
                <a:latin typeface="Karnchang"/>
                <a:ea typeface="Karnchang"/>
                <a:cs typeface="Karnchang"/>
                <a:sym typeface="Karnchang"/>
              </a:rPr>
              <a:t>1.Deklarasi Model &amp; Pengaturan Awal</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.model small: Menentukan model memori kecil dengan kode dan data terpisah.</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.code: Menandakan dimulainya kode program.</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org 100h: Menetapkan titik awal eksekusi pada alamat 0x100 untuk file EXE di DOS.</a:t>
            </a:r>
          </a:p>
          <a:p>
            <a:pPr algn="l">
              <a:lnSpc>
                <a:spcPts val="4339"/>
              </a:lnSpc>
            </a:pPr>
            <a:r>
              <a:rPr lang="en-US" sz="3099">
                <a:solidFill>
                  <a:srgbClr val="000000"/>
                </a:solidFill>
                <a:latin typeface="Karnchang"/>
                <a:ea typeface="Karnchang"/>
                <a:cs typeface="Karnchang"/>
                <a:sym typeface="Karnchang"/>
              </a:rPr>
              <a:t>2. Deklarasi Data (Pesan &amp; Film)</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Variabel film untuk pesan pilihan film.</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Variabel daftar berisi daftar film dengan detail genre dan durasi.</a:t>
            </a:r>
          </a:p>
          <a:p>
            <a:pPr algn="l">
              <a:lnSpc>
                <a:spcPts val="4339"/>
              </a:lnSpc>
            </a:pPr>
            <a:r>
              <a:rPr lang="en-US" sz="3099">
                <a:solidFill>
                  <a:srgbClr val="000000"/>
                </a:solidFill>
                <a:latin typeface="Karnchang"/>
                <a:ea typeface="Karnchang"/>
                <a:cs typeface="Karnchang"/>
                <a:sym typeface="Karnchang"/>
              </a:rPr>
              <a:t>3. Titik Masuk Program &amp; Tampilan Daftar Film</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jmp mulai: Langsung ke bagian mulai untuk eksekusi program.</a:t>
            </a:r>
          </a:p>
          <a:p>
            <a:pPr algn="l">
              <a:lnSpc>
                <a:spcPts val="4339"/>
              </a:lnSpc>
            </a:pPr>
            <a:endParaRPr lang="en-US" sz="3099">
              <a:solidFill>
                <a:srgbClr val="000000"/>
              </a:solidFill>
              <a:latin typeface="Karnchang"/>
              <a:ea typeface="Karnchang"/>
              <a:cs typeface="Karnchang"/>
              <a:sym typeface="Karnchang"/>
            </a:endParaRPr>
          </a:p>
          <a:p>
            <a:pPr algn="l">
              <a:lnSpc>
                <a:spcPts val="1400"/>
              </a:lnSpc>
            </a:pPr>
            <a:endParaRPr lang="en-US" sz="3099">
              <a:solidFill>
                <a:srgbClr val="000000"/>
              </a:solidFill>
              <a:latin typeface="Karnchang"/>
              <a:ea typeface="Karnchang"/>
              <a:cs typeface="Karnchang"/>
              <a:sym typeface="Karnchang"/>
            </a:endParaRPr>
          </a:p>
        </p:txBody>
      </p:sp>
      <p:sp>
        <p:nvSpPr>
          <p:cNvPr id="41" name="TextBox 41"/>
          <p:cNvSpPr txBox="1"/>
          <p:nvPr/>
        </p:nvSpPr>
        <p:spPr>
          <a:xfrm>
            <a:off x="9402916" y="1190356"/>
            <a:ext cx="7856384" cy="7929880"/>
          </a:xfrm>
          <a:prstGeom prst="rect">
            <a:avLst/>
          </a:prstGeom>
        </p:spPr>
        <p:txBody>
          <a:bodyPr lIns="0" tIns="0" rIns="0" bIns="0" rtlCol="0" anchor="t">
            <a:spAutoFit/>
          </a:bodyPr>
          <a:lstStyle/>
          <a:p>
            <a:pPr algn="l">
              <a:lnSpc>
                <a:spcPts val="4339"/>
              </a:lnSpc>
            </a:pPr>
            <a:r>
              <a:rPr lang="en-US" sz="3099">
                <a:solidFill>
                  <a:srgbClr val="000000"/>
                </a:solidFill>
                <a:latin typeface="Karnchang"/>
                <a:ea typeface="Karnchang"/>
                <a:cs typeface="Karnchang"/>
                <a:sym typeface="Karnchang"/>
              </a:rPr>
              <a:t>4. Menampilkan Daftar Film</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mov ah, 09h dan int 21h: Menampilkan daftar film di layar.</a:t>
            </a:r>
          </a:p>
          <a:p>
            <a:pPr algn="l">
              <a:lnSpc>
                <a:spcPts val="4339"/>
              </a:lnSpc>
            </a:pPr>
            <a:r>
              <a:rPr lang="en-US" sz="3099">
                <a:solidFill>
                  <a:srgbClr val="000000"/>
                </a:solidFill>
                <a:latin typeface="Karnchang"/>
                <a:ea typeface="Karnchang"/>
                <a:cs typeface="Karnchang"/>
                <a:sym typeface="Karnchang"/>
              </a:rPr>
              <a:t>5. Proses Input Pengguna</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mov ah, 09h: untuk menampilkan pesan "Pilih Film".</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mov ah, 01: Meminta input pengguna (angka 1-6).</a:t>
            </a:r>
          </a:p>
          <a:p>
            <a:pPr algn="l">
              <a:lnSpc>
                <a:spcPts val="4339"/>
              </a:lnSpc>
            </a:pPr>
            <a:r>
              <a:rPr lang="en-US" sz="3099">
                <a:solidFill>
                  <a:srgbClr val="000000"/>
                </a:solidFill>
                <a:latin typeface="Karnchang"/>
                <a:ea typeface="Karnchang"/>
                <a:cs typeface="Karnchang"/>
                <a:sym typeface="Karnchang"/>
              </a:rPr>
              <a:t>6. Membandingkan Pilihan Pengguna</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cmp: membandingkan input dengan angka ('1'-'6').</a:t>
            </a:r>
          </a:p>
          <a:p>
            <a:pPr marL="669285" lvl="1" indent="-334642" algn="l">
              <a:lnSpc>
                <a:spcPts val="4339"/>
              </a:lnSpc>
              <a:buFont typeface="Arial"/>
              <a:buChar char="•"/>
            </a:pPr>
            <a:r>
              <a:rPr lang="en-US" sz="3099">
                <a:solidFill>
                  <a:srgbClr val="000000"/>
                </a:solidFill>
                <a:latin typeface="Karnchang"/>
                <a:ea typeface="Karnchang"/>
                <a:cs typeface="Karnchang"/>
                <a:sym typeface="Karnchang"/>
              </a:rPr>
              <a:t>je: Melompat ke label sesuai pilihan pengguna.</a:t>
            </a:r>
          </a:p>
          <a:p>
            <a:pPr algn="l">
              <a:lnSpc>
                <a:spcPts val="4339"/>
              </a:lnSpc>
            </a:pPr>
            <a:endParaRPr lang="en-US" sz="3099">
              <a:solidFill>
                <a:srgbClr val="000000"/>
              </a:solidFill>
              <a:latin typeface="Karnchang"/>
              <a:ea typeface="Karnchang"/>
              <a:cs typeface="Karnchang"/>
              <a:sym typeface="Karnchang"/>
            </a:endParaRPr>
          </a:p>
          <a:p>
            <a:pPr algn="l">
              <a:lnSpc>
                <a:spcPts val="1400"/>
              </a:lnSpc>
            </a:pPr>
            <a:endParaRPr lang="en-US" sz="3099">
              <a:solidFill>
                <a:srgbClr val="000000"/>
              </a:solidFill>
              <a:latin typeface="Karnchang"/>
              <a:ea typeface="Karnchang"/>
              <a:cs typeface="Karnchang"/>
              <a:sym typeface="Karnchang"/>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8" name="TextBox 28"/>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a:t>
            </a:r>
          </a:p>
        </p:txBody>
      </p:sp>
      <p:grpSp>
        <p:nvGrpSpPr>
          <p:cNvPr id="29" name="Group 29"/>
          <p:cNvGrpSpPr/>
          <p:nvPr/>
        </p:nvGrpSpPr>
        <p:grpSpPr>
          <a:xfrm>
            <a:off x="629723" y="9258300"/>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3 | Hasil Akhir Aplikasi</a:t>
            </a:r>
          </a:p>
        </p:txBody>
      </p:sp>
      <p:sp>
        <p:nvSpPr>
          <p:cNvPr id="33" name="TextBox 33"/>
          <p:cNvSpPr txBox="1"/>
          <p:nvPr/>
        </p:nvSpPr>
        <p:spPr>
          <a:xfrm>
            <a:off x="6133325" y="557013"/>
            <a:ext cx="6021351" cy="694690"/>
          </a:xfrm>
          <a:prstGeom prst="rect">
            <a:avLst/>
          </a:prstGeom>
        </p:spPr>
        <p:txBody>
          <a:bodyPr lIns="0" tIns="0" rIns="0" bIns="0" rtlCol="0" anchor="t">
            <a:spAutoFit/>
          </a:bodyPr>
          <a:lstStyle/>
          <a:p>
            <a:pPr algn="l">
              <a:lnSpc>
                <a:spcPts val="3680"/>
              </a:lnSpc>
            </a:pPr>
            <a:r>
              <a:rPr lang="en-US" sz="4000" b="1">
                <a:solidFill>
                  <a:srgbClr val="243342"/>
                </a:solidFill>
                <a:latin typeface="Karnchang Bold"/>
                <a:ea typeface="Karnchang Bold"/>
                <a:cs typeface="Karnchang Bold"/>
                <a:sym typeface="Karnchang Bold"/>
              </a:rPr>
              <a:t>Penjelasan dari Codingan</a:t>
            </a:r>
          </a:p>
        </p:txBody>
      </p:sp>
      <p:grpSp>
        <p:nvGrpSpPr>
          <p:cNvPr id="34" name="Group 34"/>
          <p:cNvGrpSpPr/>
          <p:nvPr/>
        </p:nvGrpSpPr>
        <p:grpSpPr>
          <a:xfrm>
            <a:off x="2993539" y="1251703"/>
            <a:ext cx="12300922" cy="7835714"/>
            <a:chOff x="0" y="0"/>
            <a:chExt cx="3239749" cy="2063727"/>
          </a:xfrm>
        </p:grpSpPr>
        <p:sp>
          <p:nvSpPr>
            <p:cNvPr id="35" name="Freeform 35"/>
            <p:cNvSpPr/>
            <p:nvPr/>
          </p:nvSpPr>
          <p:spPr>
            <a:xfrm>
              <a:off x="0" y="0"/>
              <a:ext cx="3239749" cy="2063727"/>
            </a:xfrm>
            <a:custGeom>
              <a:avLst/>
              <a:gdLst/>
              <a:ahLst/>
              <a:cxnLst/>
              <a:rect l="l" t="t" r="r" b="b"/>
              <a:pathLst>
                <a:path w="3239749" h="2063727">
                  <a:moveTo>
                    <a:pt x="32098" y="0"/>
                  </a:moveTo>
                  <a:lnTo>
                    <a:pt x="3207651" y="0"/>
                  </a:lnTo>
                  <a:cubicBezTo>
                    <a:pt x="3225378" y="0"/>
                    <a:pt x="3239749" y="14371"/>
                    <a:pt x="3239749" y="32098"/>
                  </a:cubicBezTo>
                  <a:lnTo>
                    <a:pt x="3239749" y="2031629"/>
                  </a:lnTo>
                  <a:cubicBezTo>
                    <a:pt x="3239749" y="2049356"/>
                    <a:pt x="3225378" y="2063727"/>
                    <a:pt x="3207651" y="2063727"/>
                  </a:cubicBezTo>
                  <a:lnTo>
                    <a:pt x="32098" y="2063727"/>
                  </a:lnTo>
                  <a:cubicBezTo>
                    <a:pt x="23585" y="2063727"/>
                    <a:pt x="15421" y="2060346"/>
                    <a:pt x="9401" y="2054326"/>
                  </a:cubicBezTo>
                  <a:cubicBezTo>
                    <a:pt x="3382" y="2048306"/>
                    <a:pt x="0" y="2040142"/>
                    <a:pt x="0" y="2031629"/>
                  </a:cubicBezTo>
                  <a:lnTo>
                    <a:pt x="0" y="32098"/>
                  </a:lnTo>
                  <a:cubicBezTo>
                    <a:pt x="0" y="14371"/>
                    <a:pt x="14371" y="0"/>
                    <a:pt x="32098" y="0"/>
                  </a:cubicBezTo>
                  <a:close/>
                </a:path>
              </a:pathLst>
            </a:custGeom>
            <a:solidFill>
              <a:srgbClr val="858789">
                <a:alpha val="40000"/>
              </a:srgbClr>
            </a:solidFill>
            <a:ln w="19050" cap="rnd">
              <a:solidFill>
                <a:srgbClr val="243342">
                  <a:alpha val="40000"/>
                </a:srgbClr>
              </a:solidFill>
              <a:prstDash val="solid"/>
              <a:round/>
            </a:ln>
          </p:spPr>
        </p:sp>
        <p:sp>
          <p:nvSpPr>
            <p:cNvPr id="36" name="TextBox 36"/>
            <p:cNvSpPr txBox="1"/>
            <p:nvPr/>
          </p:nvSpPr>
          <p:spPr>
            <a:xfrm>
              <a:off x="0" y="-38100"/>
              <a:ext cx="3239749" cy="2101827"/>
            </a:xfrm>
            <a:prstGeom prst="rect">
              <a:avLst/>
            </a:prstGeom>
          </p:spPr>
          <p:txBody>
            <a:bodyPr lIns="50800" tIns="50800" rIns="50800" bIns="50800" rtlCol="0" anchor="ctr"/>
            <a:lstStyle/>
            <a:p>
              <a:pPr algn="ctr">
                <a:lnSpc>
                  <a:spcPts val="3362"/>
                </a:lnSpc>
              </a:pPr>
              <a:endParaRPr/>
            </a:p>
          </p:txBody>
        </p:sp>
      </p:grpSp>
      <p:sp>
        <p:nvSpPr>
          <p:cNvPr id="37" name="TextBox 37"/>
          <p:cNvSpPr txBox="1"/>
          <p:nvPr/>
        </p:nvSpPr>
        <p:spPr>
          <a:xfrm>
            <a:off x="3364581" y="1215390"/>
            <a:ext cx="12300922" cy="8042910"/>
          </a:xfrm>
          <a:prstGeom prst="rect">
            <a:avLst/>
          </a:prstGeom>
        </p:spPr>
        <p:txBody>
          <a:bodyPr lIns="0" tIns="0" rIns="0" bIns="0" rtlCol="0" anchor="t">
            <a:spAutoFit/>
          </a:bodyPr>
          <a:lstStyle/>
          <a:p>
            <a:pPr algn="l">
              <a:lnSpc>
                <a:spcPts val="5459"/>
              </a:lnSpc>
            </a:pPr>
            <a:r>
              <a:rPr lang="en-US" sz="3899">
                <a:solidFill>
                  <a:srgbClr val="000000"/>
                </a:solidFill>
                <a:latin typeface="Karnchang"/>
                <a:ea typeface="Karnchang"/>
                <a:cs typeface="Karnchang"/>
                <a:sym typeface="Karnchang"/>
              </a:rPr>
              <a:t>7. Menampilkan Hasil Pilihan</a:t>
            </a:r>
          </a:p>
          <a:p>
            <a:pPr marL="842000" lvl="1" indent="-421000" algn="l">
              <a:lnSpc>
                <a:spcPts val="5459"/>
              </a:lnSpc>
              <a:buFont typeface="Arial"/>
              <a:buChar char="•"/>
            </a:pPr>
            <a:r>
              <a:rPr lang="en-US" sz="3899">
                <a:solidFill>
                  <a:srgbClr val="000000"/>
                </a:solidFill>
                <a:latin typeface="Karnchang"/>
                <a:ea typeface="Karnchang"/>
                <a:cs typeface="Karnchang"/>
                <a:sym typeface="Karnchang"/>
              </a:rPr>
              <a:t>lea dx, teks1: Menampilkan pesan sesuai pilihan pengguna.</a:t>
            </a:r>
          </a:p>
          <a:p>
            <a:pPr marL="842000" lvl="1" indent="-421000" algn="l">
              <a:lnSpc>
                <a:spcPts val="5459"/>
              </a:lnSpc>
              <a:buFont typeface="Arial"/>
              <a:buChar char="•"/>
            </a:pPr>
            <a:r>
              <a:rPr lang="en-US" sz="3899">
                <a:solidFill>
                  <a:srgbClr val="000000"/>
                </a:solidFill>
                <a:latin typeface="Karnchang"/>
                <a:ea typeface="Karnchang"/>
                <a:cs typeface="Karnchang"/>
                <a:sym typeface="Karnchang"/>
              </a:rPr>
              <a:t>int 21h: Menampilkan pesan, int 20h menutup program.</a:t>
            </a:r>
          </a:p>
          <a:p>
            <a:pPr algn="l">
              <a:lnSpc>
                <a:spcPts val="5459"/>
              </a:lnSpc>
            </a:pPr>
            <a:r>
              <a:rPr lang="en-US" sz="3899">
                <a:solidFill>
                  <a:srgbClr val="000000"/>
                </a:solidFill>
                <a:latin typeface="Karnchang"/>
                <a:ea typeface="Karnchang"/>
                <a:cs typeface="Karnchang"/>
                <a:sym typeface="Karnchang"/>
              </a:rPr>
              <a:t>8. Pesan Hasil Pilihan</a:t>
            </a:r>
          </a:p>
          <a:p>
            <a:pPr marL="842000" lvl="1" indent="-421000" algn="l">
              <a:lnSpc>
                <a:spcPts val="5459"/>
              </a:lnSpc>
              <a:buFont typeface="Arial"/>
              <a:buChar char="•"/>
            </a:pPr>
            <a:r>
              <a:rPr lang="en-US" sz="3899">
                <a:solidFill>
                  <a:srgbClr val="000000"/>
                </a:solidFill>
                <a:latin typeface="Karnchang"/>
                <a:ea typeface="Karnchang"/>
                <a:cs typeface="Karnchang"/>
                <a:sym typeface="Karnchang"/>
              </a:rPr>
              <a:t>Teks berisi pesan film yang dipilih, ucapan selamat menonton, dan garis pemisah</a:t>
            </a:r>
          </a:p>
          <a:p>
            <a:pPr algn="l">
              <a:lnSpc>
                <a:spcPts val="5459"/>
              </a:lnSpc>
            </a:pPr>
            <a:r>
              <a:rPr lang="en-US" sz="3899">
                <a:solidFill>
                  <a:srgbClr val="000000"/>
                </a:solidFill>
                <a:latin typeface="Karnchang"/>
                <a:ea typeface="Karnchang"/>
                <a:cs typeface="Karnchang"/>
                <a:sym typeface="Karnchang"/>
              </a:rPr>
              <a:t>9. Akhir Program</a:t>
            </a:r>
          </a:p>
          <a:p>
            <a:pPr marL="842000" lvl="1" indent="-421000" algn="l">
              <a:lnSpc>
                <a:spcPts val="5459"/>
              </a:lnSpc>
              <a:buFont typeface="Arial"/>
              <a:buChar char="•"/>
            </a:pPr>
            <a:r>
              <a:rPr lang="en-US" sz="3899">
                <a:solidFill>
                  <a:srgbClr val="000000"/>
                </a:solidFill>
                <a:latin typeface="Karnchang"/>
                <a:ea typeface="Karnchang"/>
                <a:cs typeface="Karnchang"/>
                <a:sym typeface="Karnchang"/>
              </a:rPr>
              <a:t>int 20h: Mengakhiri program setelah menampilkan pesan.</a:t>
            </a:r>
          </a:p>
          <a:p>
            <a:pPr algn="l">
              <a:lnSpc>
                <a:spcPts val="2520"/>
              </a:lnSpc>
            </a:pPr>
            <a:endParaRPr lang="en-US" sz="3899">
              <a:solidFill>
                <a:srgbClr val="000000"/>
              </a:solidFill>
              <a:latin typeface="Karnchang"/>
              <a:ea typeface="Karnchang"/>
              <a:cs typeface="Karnchang"/>
              <a:sym typeface="Karnchang"/>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28" name="TextBox 28"/>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4</a:t>
            </a:r>
          </a:p>
        </p:txBody>
      </p:sp>
      <p:grpSp>
        <p:nvGrpSpPr>
          <p:cNvPr id="29" name="Group 29"/>
          <p:cNvGrpSpPr/>
          <p:nvPr/>
        </p:nvGrpSpPr>
        <p:grpSpPr>
          <a:xfrm>
            <a:off x="629723" y="9258300"/>
            <a:ext cx="6961669" cy="627749"/>
            <a:chOff x="0" y="0"/>
            <a:chExt cx="1833526" cy="165333"/>
          </a:xfrm>
        </p:grpSpPr>
        <p:sp>
          <p:nvSpPr>
            <p:cNvPr id="30" name="Freeform 3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1" name="TextBox 3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2" name="TextBox 32"/>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4 | Kesimpulan</a:t>
            </a:r>
          </a:p>
        </p:txBody>
      </p:sp>
      <p:sp>
        <p:nvSpPr>
          <p:cNvPr id="33" name="TextBox 33"/>
          <p:cNvSpPr txBox="1"/>
          <p:nvPr/>
        </p:nvSpPr>
        <p:spPr>
          <a:xfrm>
            <a:off x="7591392" y="587374"/>
            <a:ext cx="3381717" cy="694690"/>
          </a:xfrm>
          <a:prstGeom prst="rect">
            <a:avLst/>
          </a:prstGeom>
        </p:spPr>
        <p:txBody>
          <a:bodyPr lIns="0" tIns="0" rIns="0" bIns="0" rtlCol="0" anchor="t">
            <a:spAutoFit/>
          </a:bodyPr>
          <a:lstStyle/>
          <a:p>
            <a:pPr algn="l">
              <a:lnSpc>
                <a:spcPts val="3680"/>
              </a:lnSpc>
            </a:pPr>
            <a:r>
              <a:rPr lang="en-US" sz="4000" b="1">
                <a:solidFill>
                  <a:srgbClr val="243342"/>
                </a:solidFill>
                <a:latin typeface="Karnchang Bold"/>
                <a:ea typeface="Karnchang Bold"/>
                <a:cs typeface="Karnchang Bold"/>
                <a:sym typeface="Karnchang Bold"/>
              </a:rPr>
              <a:t>KESIMPULAN</a:t>
            </a:r>
          </a:p>
        </p:txBody>
      </p:sp>
      <p:grpSp>
        <p:nvGrpSpPr>
          <p:cNvPr id="34" name="Group 34"/>
          <p:cNvGrpSpPr/>
          <p:nvPr/>
        </p:nvGrpSpPr>
        <p:grpSpPr>
          <a:xfrm>
            <a:off x="2993539" y="1251703"/>
            <a:ext cx="12300922" cy="7835714"/>
            <a:chOff x="0" y="0"/>
            <a:chExt cx="3239749" cy="2063727"/>
          </a:xfrm>
        </p:grpSpPr>
        <p:sp>
          <p:nvSpPr>
            <p:cNvPr id="35" name="Freeform 35"/>
            <p:cNvSpPr/>
            <p:nvPr/>
          </p:nvSpPr>
          <p:spPr>
            <a:xfrm>
              <a:off x="0" y="0"/>
              <a:ext cx="3239749" cy="2063727"/>
            </a:xfrm>
            <a:custGeom>
              <a:avLst/>
              <a:gdLst/>
              <a:ahLst/>
              <a:cxnLst/>
              <a:rect l="l" t="t" r="r" b="b"/>
              <a:pathLst>
                <a:path w="3239749" h="2063727">
                  <a:moveTo>
                    <a:pt x="32098" y="0"/>
                  </a:moveTo>
                  <a:lnTo>
                    <a:pt x="3207651" y="0"/>
                  </a:lnTo>
                  <a:cubicBezTo>
                    <a:pt x="3225378" y="0"/>
                    <a:pt x="3239749" y="14371"/>
                    <a:pt x="3239749" y="32098"/>
                  </a:cubicBezTo>
                  <a:lnTo>
                    <a:pt x="3239749" y="2031629"/>
                  </a:lnTo>
                  <a:cubicBezTo>
                    <a:pt x="3239749" y="2049356"/>
                    <a:pt x="3225378" y="2063727"/>
                    <a:pt x="3207651" y="2063727"/>
                  </a:cubicBezTo>
                  <a:lnTo>
                    <a:pt x="32098" y="2063727"/>
                  </a:lnTo>
                  <a:cubicBezTo>
                    <a:pt x="23585" y="2063727"/>
                    <a:pt x="15421" y="2060346"/>
                    <a:pt x="9401" y="2054326"/>
                  </a:cubicBezTo>
                  <a:cubicBezTo>
                    <a:pt x="3382" y="2048306"/>
                    <a:pt x="0" y="2040142"/>
                    <a:pt x="0" y="2031629"/>
                  </a:cubicBezTo>
                  <a:lnTo>
                    <a:pt x="0" y="32098"/>
                  </a:lnTo>
                  <a:cubicBezTo>
                    <a:pt x="0" y="14371"/>
                    <a:pt x="14371" y="0"/>
                    <a:pt x="32098" y="0"/>
                  </a:cubicBezTo>
                  <a:close/>
                </a:path>
              </a:pathLst>
            </a:custGeom>
            <a:solidFill>
              <a:srgbClr val="858789">
                <a:alpha val="40000"/>
              </a:srgbClr>
            </a:solidFill>
            <a:ln w="19050" cap="rnd">
              <a:solidFill>
                <a:srgbClr val="243342">
                  <a:alpha val="40000"/>
                </a:srgbClr>
              </a:solidFill>
              <a:prstDash val="solid"/>
              <a:round/>
            </a:ln>
          </p:spPr>
        </p:sp>
        <p:sp>
          <p:nvSpPr>
            <p:cNvPr id="36" name="TextBox 36"/>
            <p:cNvSpPr txBox="1"/>
            <p:nvPr/>
          </p:nvSpPr>
          <p:spPr>
            <a:xfrm>
              <a:off x="0" y="-38100"/>
              <a:ext cx="3239749" cy="2101827"/>
            </a:xfrm>
            <a:prstGeom prst="rect">
              <a:avLst/>
            </a:prstGeom>
          </p:spPr>
          <p:txBody>
            <a:bodyPr lIns="50800" tIns="50800" rIns="50800" bIns="50800" rtlCol="0" anchor="ctr"/>
            <a:lstStyle/>
            <a:p>
              <a:pPr algn="ctr">
                <a:lnSpc>
                  <a:spcPts val="3362"/>
                </a:lnSpc>
              </a:pPr>
              <a:endParaRPr/>
            </a:p>
          </p:txBody>
        </p:sp>
      </p:grpSp>
      <p:sp>
        <p:nvSpPr>
          <p:cNvPr id="37" name="TextBox 37"/>
          <p:cNvSpPr txBox="1"/>
          <p:nvPr/>
        </p:nvSpPr>
        <p:spPr>
          <a:xfrm>
            <a:off x="2993539" y="1196340"/>
            <a:ext cx="12300922" cy="11409680"/>
          </a:xfrm>
          <a:prstGeom prst="rect">
            <a:avLst/>
          </a:prstGeom>
        </p:spPr>
        <p:txBody>
          <a:bodyPr lIns="0" tIns="0" rIns="0" bIns="0" rtlCol="0" anchor="t">
            <a:spAutoFit/>
          </a:bodyPr>
          <a:lstStyle/>
          <a:p>
            <a:pPr algn="l">
              <a:lnSpc>
                <a:spcPts val="5739"/>
              </a:lnSpc>
            </a:pPr>
            <a:r>
              <a:rPr lang="en-US" sz="4099">
                <a:solidFill>
                  <a:srgbClr val="000000"/>
                </a:solidFill>
                <a:latin typeface="Karnchang"/>
                <a:ea typeface="Karnchang"/>
                <a:cs typeface="Karnchang"/>
                <a:sym typeface="Karnchang"/>
              </a:rPr>
              <a:t>Program ini menampilkan daftar film yang tersedia dan memungkinkan pengguna memilih film berdasarkan nomor. Setelah pilihan, program memberikan pesan konfirmasi dan ucapan selamat menonton. Ditulis dalam bahasa assembly, program ini menggunakan interrupt DOS untuk menampilkan teks dan menerima input. Informasi yang disajikan mencakup nama film, genre, dan durasi. Aplikasi ini berguna untuk memahami cara kerja prosesor dan interaksi perangkat keras dalam pemrograman tingkat rendah.</a:t>
            </a:r>
          </a:p>
          <a:p>
            <a:pPr algn="l">
              <a:lnSpc>
                <a:spcPts val="5739"/>
              </a:lnSpc>
            </a:pPr>
            <a:endParaRPr lang="en-US" sz="4099">
              <a:solidFill>
                <a:srgbClr val="000000"/>
              </a:solidFill>
              <a:latin typeface="Karnchang"/>
              <a:ea typeface="Karnchang"/>
              <a:cs typeface="Karnchang"/>
              <a:sym typeface="Karnchang"/>
            </a:endParaRPr>
          </a:p>
          <a:p>
            <a:pPr algn="l">
              <a:lnSpc>
                <a:spcPts val="5739"/>
              </a:lnSpc>
            </a:pPr>
            <a:endParaRPr lang="en-US" sz="4099">
              <a:solidFill>
                <a:srgbClr val="000000"/>
              </a:solidFill>
              <a:latin typeface="Karnchang"/>
              <a:ea typeface="Karnchang"/>
              <a:cs typeface="Karnchang"/>
              <a:sym typeface="Karnchang"/>
            </a:endParaRPr>
          </a:p>
          <a:p>
            <a:pPr algn="l">
              <a:lnSpc>
                <a:spcPts val="5739"/>
              </a:lnSpc>
            </a:pPr>
            <a:endParaRPr lang="en-US" sz="4099">
              <a:solidFill>
                <a:srgbClr val="000000"/>
              </a:solidFill>
              <a:latin typeface="Karnchang"/>
              <a:ea typeface="Karnchang"/>
              <a:cs typeface="Karnchang"/>
              <a:sym typeface="Karnchang"/>
            </a:endParaRPr>
          </a:p>
          <a:p>
            <a:pPr algn="l">
              <a:lnSpc>
                <a:spcPts val="5739"/>
              </a:lnSpc>
            </a:pPr>
            <a:endParaRPr lang="en-US" sz="4099">
              <a:solidFill>
                <a:srgbClr val="000000"/>
              </a:solidFill>
              <a:latin typeface="Karnchang"/>
              <a:ea typeface="Karnchang"/>
              <a:cs typeface="Karnchang"/>
              <a:sym typeface="Karnchang"/>
            </a:endParaRPr>
          </a:p>
          <a:p>
            <a:pPr algn="l">
              <a:lnSpc>
                <a:spcPts val="5739"/>
              </a:lnSpc>
            </a:pPr>
            <a:endParaRPr lang="en-US" sz="4099">
              <a:solidFill>
                <a:srgbClr val="000000"/>
              </a:solidFill>
              <a:latin typeface="Karnchang"/>
              <a:ea typeface="Karnchang"/>
              <a:cs typeface="Karnchang"/>
              <a:sym typeface="Karnchang"/>
            </a:endParaRPr>
          </a:p>
          <a:p>
            <a:pPr algn="l">
              <a:lnSpc>
                <a:spcPts val="2800"/>
              </a:lnSpc>
            </a:pPr>
            <a:endParaRPr lang="en-US" sz="4099">
              <a:solidFill>
                <a:srgbClr val="000000"/>
              </a:solidFill>
              <a:latin typeface="Karnchang"/>
              <a:ea typeface="Karnchang"/>
              <a:cs typeface="Karnchang"/>
              <a:sym typeface="Karnchang"/>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b="1">
                <a:solidFill>
                  <a:srgbClr val="243342"/>
                </a:solidFill>
                <a:latin typeface="Karnchang Bold"/>
                <a:ea typeface="Karnchang Bold"/>
                <a:cs typeface="Karnchang Bold"/>
                <a:sym typeface="Karnchang Bold"/>
              </a:rPr>
              <a:t>Terima Kasih</a:t>
            </a:r>
          </a:p>
        </p:txBody>
      </p:sp>
      <p:grpSp>
        <p:nvGrpSpPr>
          <p:cNvPr id="26" name="Group 26"/>
          <p:cNvGrpSpPr/>
          <p:nvPr/>
        </p:nvGrpSpPr>
        <p:grpSpPr>
          <a:xfrm>
            <a:off x="3917411" y="5548722"/>
            <a:ext cx="10453178" cy="921776"/>
            <a:chOff x="0" y="0"/>
            <a:chExt cx="13937571" cy="1229035"/>
          </a:xfrm>
        </p:grpSpPr>
        <p:grpSp>
          <p:nvGrpSpPr>
            <p:cNvPr id="27" name="Group 27"/>
            <p:cNvGrpSpPr/>
            <p:nvPr/>
          </p:nvGrpSpPr>
          <p:grpSpPr>
            <a:xfrm>
              <a:off x="153848" y="0"/>
              <a:ext cx="13629875" cy="1229035"/>
              <a:chOff x="0" y="0"/>
              <a:chExt cx="1833526" cy="165333"/>
            </a:xfrm>
          </p:grpSpPr>
          <p:sp>
            <p:nvSpPr>
              <p:cNvPr id="28" name="Freeform 2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0" y="172945"/>
              <a:ext cx="13937571" cy="790470"/>
            </a:xfrm>
            <a:prstGeom prst="rect">
              <a:avLst/>
            </a:prstGeom>
          </p:spPr>
          <p:txBody>
            <a:bodyPr lIns="0" tIns="0" rIns="0" bIns="0" rtlCol="0" anchor="t">
              <a:spAutoFit/>
            </a:bodyPr>
            <a:lstStyle/>
            <a:p>
              <a:pPr algn="ctr">
                <a:lnSpc>
                  <a:spcPts val="4111"/>
                </a:lnSpc>
              </a:pPr>
              <a:r>
                <a:rPr lang="en-US" sz="2936" spc="176">
                  <a:solidFill>
                    <a:srgbClr val="FFFFFF"/>
                  </a:solidFill>
                  <a:latin typeface="Karnchang"/>
                  <a:ea typeface="Karnchang"/>
                  <a:cs typeface="Karnchang"/>
                  <a:sym typeface="Karnchang"/>
                </a:rPr>
                <a:t>Lathiifah Faathimah_2400018123_C</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559493" y="1002004"/>
            <a:ext cx="13169015" cy="1905636"/>
          </a:xfrm>
          <a:prstGeom prst="rect">
            <a:avLst/>
          </a:prstGeom>
        </p:spPr>
        <p:txBody>
          <a:bodyPr lIns="0" tIns="0" rIns="0" bIns="0" rtlCol="0" anchor="t">
            <a:spAutoFit/>
          </a:bodyPr>
          <a:lstStyle/>
          <a:p>
            <a:pPr algn="ctr">
              <a:lnSpc>
                <a:spcPts val="10120"/>
              </a:lnSpc>
            </a:pPr>
            <a:r>
              <a:rPr lang="en-US" sz="11000" b="1">
                <a:solidFill>
                  <a:srgbClr val="000000"/>
                </a:solidFill>
                <a:latin typeface="Karnchang Bold"/>
                <a:ea typeface="Karnchang Bold"/>
                <a:cs typeface="Karnchang Bold"/>
                <a:sym typeface="Karnchang Bold"/>
              </a:rPr>
              <a:t>IDENTITAS PROJEK</a:t>
            </a:r>
          </a:p>
        </p:txBody>
      </p:sp>
      <p:sp>
        <p:nvSpPr>
          <p:cNvPr id="26" name="TextBox 26"/>
          <p:cNvSpPr txBox="1"/>
          <p:nvPr/>
        </p:nvSpPr>
        <p:spPr>
          <a:xfrm>
            <a:off x="2858089" y="3455133"/>
            <a:ext cx="10847093" cy="5803900"/>
          </a:xfrm>
          <a:prstGeom prst="rect">
            <a:avLst/>
          </a:prstGeom>
        </p:spPr>
        <p:txBody>
          <a:bodyPr lIns="0" tIns="0" rIns="0" bIns="0" rtlCol="0" anchor="t">
            <a:spAutoFit/>
          </a:bodyPr>
          <a:lstStyle/>
          <a:p>
            <a:pPr algn="l">
              <a:lnSpc>
                <a:spcPts val="5599"/>
              </a:lnSpc>
            </a:pPr>
            <a:r>
              <a:rPr lang="en-US" sz="3999">
                <a:solidFill>
                  <a:srgbClr val="000000"/>
                </a:solidFill>
                <a:latin typeface="Karnchang"/>
                <a:ea typeface="Karnchang"/>
                <a:cs typeface="Karnchang"/>
                <a:sym typeface="Karnchang"/>
              </a:rPr>
              <a:t>Judul Projek : Menampilkan Menu Film Bioskop</a:t>
            </a:r>
          </a:p>
          <a:p>
            <a:pPr algn="l">
              <a:lnSpc>
                <a:spcPts val="5599"/>
              </a:lnSpc>
            </a:pPr>
            <a:r>
              <a:rPr lang="en-US" sz="3999">
                <a:solidFill>
                  <a:srgbClr val="000000"/>
                </a:solidFill>
                <a:latin typeface="Karnchang"/>
                <a:ea typeface="Karnchang"/>
                <a:cs typeface="Karnchang"/>
                <a:sym typeface="Karnchang"/>
              </a:rPr>
              <a:t>Dosen Pengampu : Ali Tamuji S.T.,M.Cs</a:t>
            </a:r>
          </a:p>
          <a:p>
            <a:pPr algn="l">
              <a:lnSpc>
                <a:spcPts val="5599"/>
              </a:lnSpc>
            </a:pPr>
            <a:r>
              <a:rPr lang="en-US" sz="3999">
                <a:solidFill>
                  <a:srgbClr val="000000"/>
                </a:solidFill>
                <a:latin typeface="Karnchang"/>
                <a:ea typeface="Karnchang"/>
                <a:cs typeface="Karnchang"/>
                <a:sym typeface="Karnchang"/>
              </a:rPr>
              <a:t>Nama : Lathiifah Faathimah</a:t>
            </a:r>
          </a:p>
          <a:p>
            <a:pPr algn="l">
              <a:lnSpc>
                <a:spcPts val="5599"/>
              </a:lnSpc>
            </a:pPr>
            <a:r>
              <a:rPr lang="en-US" sz="3999">
                <a:solidFill>
                  <a:srgbClr val="000000"/>
                </a:solidFill>
                <a:latin typeface="Karnchang"/>
                <a:ea typeface="Karnchang"/>
                <a:cs typeface="Karnchang"/>
                <a:sym typeface="Karnchang"/>
              </a:rPr>
              <a:t>Nim : 2400018123</a:t>
            </a:r>
          </a:p>
          <a:p>
            <a:pPr algn="l">
              <a:lnSpc>
                <a:spcPts val="5599"/>
              </a:lnSpc>
            </a:pPr>
            <a:r>
              <a:rPr lang="en-US" sz="3999">
                <a:solidFill>
                  <a:srgbClr val="000000"/>
                </a:solidFill>
                <a:latin typeface="Karnchang"/>
                <a:ea typeface="Karnchang"/>
                <a:cs typeface="Karnchang"/>
                <a:sym typeface="Karnchang"/>
              </a:rPr>
              <a:t>Kelas : C</a:t>
            </a:r>
          </a:p>
          <a:p>
            <a:pPr algn="l">
              <a:lnSpc>
                <a:spcPts val="5599"/>
              </a:lnSpc>
            </a:pPr>
            <a:r>
              <a:rPr lang="en-US" sz="3999">
                <a:solidFill>
                  <a:srgbClr val="000000"/>
                </a:solidFill>
                <a:latin typeface="Karnchang"/>
                <a:ea typeface="Karnchang"/>
                <a:cs typeface="Karnchang"/>
                <a:sym typeface="Karnchang"/>
              </a:rPr>
              <a:t>Prodi : Informatika</a:t>
            </a:r>
          </a:p>
          <a:p>
            <a:pPr algn="l">
              <a:lnSpc>
                <a:spcPts val="5599"/>
              </a:lnSpc>
            </a:pPr>
            <a:r>
              <a:rPr lang="en-US" sz="3999">
                <a:solidFill>
                  <a:srgbClr val="000000"/>
                </a:solidFill>
                <a:latin typeface="Karnchang"/>
                <a:ea typeface="Karnchang"/>
                <a:cs typeface="Karnchang"/>
                <a:sym typeface="Karnchang"/>
              </a:rPr>
              <a:t>Fakultas : Teknologi Industri</a:t>
            </a:r>
          </a:p>
          <a:p>
            <a:pPr algn="l">
              <a:lnSpc>
                <a:spcPts val="5599"/>
              </a:lnSpc>
            </a:pPr>
            <a:r>
              <a:rPr lang="en-US" sz="3999">
                <a:solidFill>
                  <a:srgbClr val="000000"/>
                </a:solidFill>
                <a:latin typeface="Karnchang"/>
                <a:ea typeface="Karnchang"/>
                <a:cs typeface="Karnchang"/>
                <a:sym typeface="Karnchang"/>
              </a:rPr>
              <a:t>Mata Kuliah : Dasar Sistem Komputer</a:t>
            </a:r>
          </a:p>
        </p:txBody>
      </p:sp>
      <p:sp>
        <p:nvSpPr>
          <p:cNvPr id="27" name="TextBox 27"/>
          <p:cNvSpPr txBox="1"/>
          <p:nvPr/>
        </p:nvSpPr>
        <p:spPr>
          <a:xfrm>
            <a:off x="1511966" y="3455133"/>
            <a:ext cx="1346123" cy="5803900"/>
          </a:xfrm>
          <a:prstGeom prst="rect">
            <a:avLst/>
          </a:prstGeom>
        </p:spPr>
        <p:txBody>
          <a:bodyPr lIns="0" tIns="0" rIns="0" bIns="0" rtlCol="0" anchor="t">
            <a:spAutoFit/>
          </a:bodyPr>
          <a:lstStyle/>
          <a:p>
            <a:pPr algn="l">
              <a:lnSpc>
                <a:spcPts val="5599"/>
              </a:lnSpc>
            </a:pPr>
            <a:r>
              <a:rPr lang="en-US" sz="3999" b="1">
                <a:solidFill>
                  <a:srgbClr val="000000"/>
                </a:solidFill>
                <a:latin typeface="Karnchang Bold"/>
                <a:ea typeface="Karnchang Bold"/>
                <a:cs typeface="Karnchang Bold"/>
                <a:sym typeface="Karnchang Bold"/>
              </a:rPr>
              <a:t>01</a:t>
            </a:r>
          </a:p>
          <a:p>
            <a:pPr algn="l">
              <a:lnSpc>
                <a:spcPts val="5599"/>
              </a:lnSpc>
            </a:pPr>
            <a:r>
              <a:rPr lang="en-US" sz="3999" b="1">
                <a:solidFill>
                  <a:srgbClr val="000000"/>
                </a:solidFill>
                <a:latin typeface="Karnchang Bold"/>
                <a:ea typeface="Karnchang Bold"/>
                <a:cs typeface="Karnchang Bold"/>
                <a:sym typeface="Karnchang Bold"/>
              </a:rPr>
              <a:t>02</a:t>
            </a:r>
          </a:p>
          <a:p>
            <a:pPr algn="l">
              <a:lnSpc>
                <a:spcPts val="5599"/>
              </a:lnSpc>
            </a:pPr>
            <a:r>
              <a:rPr lang="en-US" sz="3999" b="1">
                <a:solidFill>
                  <a:srgbClr val="000000"/>
                </a:solidFill>
                <a:latin typeface="Karnchang Bold"/>
                <a:ea typeface="Karnchang Bold"/>
                <a:cs typeface="Karnchang Bold"/>
                <a:sym typeface="Karnchang Bold"/>
              </a:rPr>
              <a:t>03</a:t>
            </a:r>
          </a:p>
          <a:p>
            <a:pPr algn="l">
              <a:lnSpc>
                <a:spcPts val="5599"/>
              </a:lnSpc>
            </a:pPr>
            <a:r>
              <a:rPr lang="en-US" sz="3999" b="1">
                <a:solidFill>
                  <a:srgbClr val="000000"/>
                </a:solidFill>
                <a:latin typeface="Karnchang Bold"/>
                <a:ea typeface="Karnchang Bold"/>
                <a:cs typeface="Karnchang Bold"/>
                <a:sym typeface="Karnchang Bold"/>
              </a:rPr>
              <a:t>04</a:t>
            </a:r>
          </a:p>
          <a:p>
            <a:pPr algn="l">
              <a:lnSpc>
                <a:spcPts val="5599"/>
              </a:lnSpc>
            </a:pPr>
            <a:r>
              <a:rPr lang="en-US" sz="3999" b="1">
                <a:solidFill>
                  <a:srgbClr val="000000"/>
                </a:solidFill>
                <a:latin typeface="Karnchang Bold"/>
                <a:ea typeface="Karnchang Bold"/>
                <a:cs typeface="Karnchang Bold"/>
                <a:sym typeface="Karnchang Bold"/>
              </a:rPr>
              <a:t>05</a:t>
            </a:r>
          </a:p>
          <a:p>
            <a:pPr algn="l">
              <a:lnSpc>
                <a:spcPts val="5599"/>
              </a:lnSpc>
            </a:pPr>
            <a:r>
              <a:rPr lang="en-US" sz="3999" b="1">
                <a:solidFill>
                  <a:srgbClr val="000000"/>
                </a:solidFill>
                <a:latin typeface="Karnchang Bold"/>
                <a:ea typeface="Karnchang Bold"/>
                <a:cs typeface="Karnchang Bold"/>
                <a:sym typeface="Karnchang Bold"/>
              </a:rPr>
              <a:t>06</a:t>
            </a:r>
          </a:p>
          <a:p>
            <a:pPr algn="l">
              <a:lnSpc>
                <a:spcPts val="5599"/>
              </a:lnSpc>
            </a:pPr>
            <a:r>
              <a:rPr lang="en-US" sz="3999" b="1">
                <a:solidFill>
                  <a:srgbClr val="000000"/>
                </a:solidFill>
                <a:latin typeface="Karnchang Bold"/>
                <a:ea typeface="Karnchang Bold"/>
                <a:cs typeface="Karnchang Bold"/>
                <a:sym typeface="Karnchang Bold"/>
              </a:rPr>
              <a:t>07</a:t>
            </a:r>
          </a:p>
          <a:p>
            <a:pPr algn="l">
              <a:lnSpc>
                <a:spcPts val="5599"/>
              </a:lnSpc>
            </a:pPr>
            <a:r>
              <a:rPr lang="en-US" sz="3999" b="1">
                <a:solidFill>
                  <a:srgbClr val="000000"/>
                </a:solidFill>
                <a:latin typeface="Karnchang Bold"/>
                <a:ea typeface="Karnchang Bold"/>
                <a:cs typeface="Karnchang Bold"/>
                <a:sym typeface="Karnchang Bold"/>
              </a:rPr>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559493" y="1002004"/>
            <a:ext cx="13169015" cy="1905636"/>
          </a:xfrm>
          <a:prstGeom prst="rect">
            <a:avLst/>
          </a:prstGeom>
        </p:spPr>
        <p:txBody>
          <a:bodyPr lIns="0" tIns="0" rIns="0" bIns="0" rtlCol="0" anchor="t">
            <a:spAutoFit/>
          </a:bodyPr>
          <a:lstStyle/>
          <a:p>
            <a:pPr algn="ctr">
              <a:lnSpc>
                <a:spcPts val="10120"/>
              </a:lnSpc>
            </a:pPr>
            <a:r>
              <a:rPr lang="en-US" sz="11000" b="1">
                <a:solidFill>
                  <a:srgbClr val="000000"/>
                </a:solidFill>
                <a:latin typeface="Karnchang Bold"/>
                <a:ea typeface="Karnchang Bold"/>
                <a:cs typeface="Karnchang Bold"/>
                <a:sym typeface="Karnchang Bold"/>
              </a:rPr>
              <a:t>DAFTAR ISI</a:t>
            </a:r>
          </a:p>
        </p:txBody>
      </p:sp>
      <p:sp>
        <p:nvSpPr>
          <p:cNvPr id="26" name="TextBox 26"/>
          <p:cNvSpPr txBox="1"/>
          <p:nvPr/>
        </p:nvSpPr>
        <p:spPr>
          <a:xfrm>
            <a:off x="4180332" y="3614242"/>
            <a:ext cx="10847093" cy="5085082"/>
          </a:xfrm>
          <a:prstGeom prst="rect">
            <a:avLst/>
          </a:prstGeom>
        </p:spPr>
        <p:txBody>
          <a:bodyPr lIns="0" tIns="0" rIns="0" bIns="0" rtlCol="0" anchor="t">
            <a:spAutoFit/>
          </a:bodyPr>
          <a:lstStyle/>
          <a:p>
            <a:pPr algn="l">
              <a:lnSpc>
                <a:spcPts val="9519"/>
              </a:lnSpc>
            </a:pPr>
            <a:r>
              <a:rPr lang="en-US" sz="6799">
                <a:solidFill>
                  <a:srgbClr val="000000"/>
                </a:solidFill>
                <a:latin typeface="Karnchang"/>
                <a:ea typeface="Karnchang"/>
                <a:cs typeface="Karnchang"/>
                <a:sym typeface="Karnchang"/>
              </a:rPr>
              <a:t>Ruang Lingkup Aplikasi</a:t>
            </a:r>
          </a:p>
          <a:p>
            <a:pPr algn="l">
              <a:lnSpc>
                <a:spcPts val="9519"/>
              </a:lnSpc>
            </a:pPr>
            <a:r>
              <a:rPr lang="en-US" sz="6799">
                <a:solidFill>
                  <a:srgbClr val="000000"/>
                </a:solidFill>
                <a:latin typeface="Karnchang"/>
                <a:ea typeface="Karnchang"/>
                <a:cs typeface="Karnchang"/>
                <a:sym typeface="Karnchang"/>
              </a:rPr>
              <a:t>Desain / Rancangan Aplikasi</a:t>
            </a:r>
          </a:p>
          <a:p>
            <a:pPr algn="l">
              <a:lnSpc>
                <a:spcPts val="9519"/>
              </a:lnSpc>
            </a:pPr>
            <a:r>
              <a:rPr lang="en-US" sz="6799">
                <a:solidFill>
                  <a:srgbClr val="000000"/>
                </a:solidFill>
                <a:latin typeface="Karnchang"/>
                <a:ea typeface="Karnchang"/>
                <a:cs typeface="Karnchang"/>
                <a:sym typeface="Karnchang"/>
              </a:rPr>
              <a:t>Hasil Akhir Aplikasi</a:t>
            </a:r>
          </a:p>
          <a:p>
            <a:pPr algn="l">
              <a:lnSpc>
                <a:spcPts val="9519"/>
              </a:lnSpc>
            </a:pPr>
            <a:r>
              <a:rPr lang="en-US" sz="6799">
                <a:solidFill>
                  <a:srgbClr val="000000"/>
                </a:solidFill>
                <a:latin typeface="Karnchang"/>
                <a:ea typeface="Karnchang"/>
                <a:cs typeface="Karnchang"/>
                <a:sym typeface="Karnchang"/>
              </a:rPr>
              <a:t>Kesimpulan</a:t>
            </a:r>
          </a:p>
        </p:txBody>
      </p:sp>
      <p:sp>
        <p:nvSpPr>
          <p:cNvPr id="27" name="TextBox 27"/>
          <p:cNvSpPr txBox="1"/>
          <p:nvPr/>
        </p:nvSpPr>
        <p:spPr>
          <a:xfrm>
            <a:off x="2559493" y="3614242"/>
            <a:ext cx="1346123" cy="5085082"/>
          </a:xfrm>
          <a:prstGeom prst="rect">
            <a:avLst/>
          </a:prstGeom>
        </p:spPr>
        <p:txBody>
          <a:bodyPr lIns="0" tIns="0" rIns="0" bIns="0" rtlCol="0" anchor="t">
            <a:spAutoFit/>
          </a:bodyPr>
          <a:lstStyle/>
          <a:p>
            <a:pPr algn="l">
              <a:lnSpc>
                <a:spcPts val="9519"/>
              </a:lnSpc>
            </a:pPr>
            <a:r>
              <a:rPr lang="en-US" sz="6799" b="1">
                <a:solidFill>
                  <a:srgbClr val="000000"/>
                </a:solidFill>
                <a:latin typeface="Karnchang Bold"/>
                <a:ea typeface="Karnchang Bold"/>
                <a:cs typeface="Karnchang Bold"/>
                <a:sym typeface="Karnchang Bold"/>
              </a:rPr>
              <a:t>1.</a:t>
            </a:r>
          </a:p>
          <a:p>
            <a:pPr algn="l">
              <a:lnSpc>
                <a:spcPts val="9519"/>
              </a:lnSpc>
            </a:pPr>
            <a:r>
              <a:rPr lang="en-US" sz="6799" b="1">
                <a:solidFill>
                  <a:srgbClr val="000000"/>
                </a:solidFill>
                <a:latin typeface="Karnchang Bold"/>
                <a:ea typeface="Karnchang Bold"/>
                <a:cs typeface="Karnchang Bold"/>
                <a:sym typeface="Karnchang Bold"/>
              </a:rPr>
              <a:t>2.</a:t>
            </a:r>
          </a:p>
          <a:p>
            <a:pPr algn="l">
              <a:lnSpc>
                <a:spcPts val="9519"/>
              </a:lnSpc>
            </a:pPr>
            <a:r>
              <a:rPr lang="en-US" sz="6799" b="1">
                <a:solidFill>
                  <a:srgbClr val="000000"/>
                </a:solidFill>
                <a:latin typeface="Karnchang Bold"/>
                <a:ea typeface="Karnchang Bold"/>
                <a:cs typeface="Karnchang Bold"/>
                <a:sym typeface="Karnchang Bold"/>
              </a:rPr>
              <a:t>3.</a:t>
            </a:r>
          </a:p>
          <a:p>
            <a:pPr algn="l">
              <a:lnSpc>
                <a:spcPts val="9519"/>
              </a:lnSpc>
            </a:pPr>
            <a:r>
              <a:rPr lang="en-US" sz="6799" b="1">
                <a:solidFill>
                  <a:srgbClr val="000000"/>
                </a:solidFill>
                <a:latin typeface="Karnchang Bold"/>
                <a:ea typeface="Karnchang Bold"/>
                <a:cs typeface="Karnchang Bold"/>
                <a:sym typeface="Karnchang Bold"/>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28464" y="301586"/>
            <a:ext cx="6584507" cy="1727199"/>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BAB 1</a:t>
            </a:r>
          </a:p>
        </p:txBody>
      </p:sp>
      <p:grpSp>
        <p:nvGrpSpPr>
          <p:cNvPr id="26" name="Group 26"/>
          <p:cNvGrpSpPr/>
          <p:nvPr/>
        </p:nvGrpSpPr>
        <p:grpSpPr>
          <a:xfrm>
            <a:off x="1267373" y="2935163"/>
            <a:ext cx="6928992" cy="1196005"/>
            <a:chOff x="0" y="0"/>
            <a:chExt cx="1824920" cy="314997"/>
          </a:xfrm>
        </p:grpSpPr>
        <p:sp>
          <p:nvSpPr>
            <p:cNvPr id="27" name="Freeform 27"/>
            <p:cNvSpPr/>
            <p:nvPr/>
          </p:nvSpPr>
          <p:spPr>
            <a:xfrm>
              <a:off x="0" y="0"/>
              <a:ext cx="1824920" cy="314997"/>
            </a:xfrm>
            <a:custGeom>
              <a:avLst/>
              <a:gdLst/>
              <a:ahLst/>
              <a:cxnLst/>
              <a:rect l="l" t="t" r="r" b="b"/>
              <a:pathLst>
                <a:path w="1824920" h="314997">
                  <a:moveTo>
                    <a:pt x="56983" y="0"/>
                  </a:moveTo>
                  <a:lnTo>
                    <a:pt x="1767936" y="0"/>
                  </a:lnTo>
                  <a:cubicBezTo>
                    <a:pt x="1799407" y="0"/>
                    <a:pt x="1824920" y="25512"/>
                    <a:pt x="1824920" y="56983"/>
                  </a:cubicBezTo>
                  <a:lnTo>
                    <a:pt x="1824920" y="258014"/>
                  </a:lnTo>
                  <a:cubicBezTo>
                    <a:pt x="1824920" y="289485"/>
                    <a:pt x="1799407" y="314997"/>
                    <a:pt x="1767936" y="314997"/>
                  </a:cubicBezTo>
                  <a:lnTo>
                    <a:pt x="56983" y="314997"/>
                  </a:lnTo>
                  <a:cubicBezTo>
                    <a:pt x="25512" y="314997"/>
                    <a:pt x="0" y="289485"/>
                    <a:pt x="0" y="258014"/>
                  </a:cubicBezTo>
                  <a:lnTo>
                    <a:pt x="0" y="56983"/>
                  </a:lnTo>
                  <a:cubicBezTo>
                    <a:pt x="0" y="25512"/>
                    <a:pt x="25512" y="0"/>
                    <a:pt x="56983" y="0"/>
                  </a:cubicBezTo>
                  <a:close/>
                </a:path>
              </a:pathLst>
            </a:custGeom>
            <a:solidFill>
              <a:srgbClr val="858789">
                <a:alpha val="40000"/>
              </a:srgbClr>
            </a:solidFill>
            <a:ln w="19050" cap="rnd">
              <a:solidFill>
                <a:srgbClr val="243342">
                  <a:alpha val="40000"/>
                </a:srgbClr>
              </a:solidFill>
              <a:prstDash val="solid"/>
              <a:round/>
            </a:ln>
          </p:spPr>
        </p:sp>
        <p:sp>
          <p:nvSpPr>
            <p:cNvPr id="28" name="TextBox 28"/>
            <p:cNvSpPr txBox="1"/>
            <p:nvPr/>
          </p:nvSpPr>
          <p:spPr>
            <a:xfrm>
              <a:off x="0" y="-38100"/>
              <a:ext cx="1824920" cy="353097"/>
            </a:xfrm>
            <a:prstGeom prst="rect">
              <a:avLst/>
            </a:prstGeom>
          </p:spPr>
          <p:txBody>
            <a:bodyPr lIns="50800" tIns="50800" rIns="50800" bIns="50800" rtlCol="0" anchor="ctr"/>
            <a:lstStyle/>
            <a:p>
              <a:pPr algn="ctr">
                <a:lnSpc>
                  <a:spcPts val="3362"/>
                </a:lnSpc>
              </a:pPr>
              <a:endParaRPr/>
            </a:p>
          </p:txBody>
        </p:sp>
      </p:grpSp>
      <p:sp>
        <p:nvSpPr>
          <p:cNvPr id="29" name="TextBox 29"/>
          <p:cNvSpPr txBox="1"/>
          <p:nvPr/>
        </p:nvSpPr>
        <p:spPr>
          <a:xfrm>
            <a:off x="1456405" y="3041619"/>
            <a:ext cx="6501287" cy="784789"/>
          </a:xfrm>
          <a:prstGeom prst="rect">
            <a:avLst/>
          </a:prstGeom>
        </p:spPr>
        <p:txBody>
          <a:bodyPr lIns="0" tIns="0" rIns="0" bIns="0" rtlCol="0" anchor="t">
            <a:spAutoFit/>
          </a:bodyPr>
          <a:lstStyle/>
          <a:p>
            <a:pPr algn="l">
              <a:lnSpc>
                <a:spcPts val="5043"/>
              </a:lnSpc>
            </a:pPr>
            <a:r>
              <a:rPr lang="en-US" sz="3602">
                <a:solidFill>
                  <a:srgbClr val="000000"/>
                </a:solidFill>
                <a:latin typeface="Karnchang"/>
                <a:ea typeface="Karnchang"/>
                <a:cs typeface="Karnchang"/>
                <a:sym typeface="Karnchang"/>
              </a:rPr>
              <a:t>Menampilkan Menu Film Bioskop</a:t>
            </a:r>
          </a:p>
        </p:txBody>
      </p:sp>
      <p:sp>
        <p:nvSpPr>
          <p:cNvPr id="30" name="TextBox 30"/>
          <p:cNvSpPr txBox="1"/>
          <p:nvPr/>
        </p:nvSpPr>
        <p:spPr>
          <a:xfrm>
            <a:off x="1090105" y="1942968"/>
            <a:ext cx="6867586" cy="769620"/>
          </a:xfrm>
          <a:prstGeom prst="rect">
            <a:avLst/>
          </a:prstGeom>
        </p:spPr>
        <p:txBody>
          <a:bodyPr lIns="0" tIns="0" rIns="0" bIns="0" rtlCol="0" anchor="t">
            <a:spAutoFit/>
          </a:bodyPr>
          <a:lstStyle/>
          <a:p>
            <a:pPr algn="l">
              <a:lnSpc>
                <a:spcPts val="4140"/>
              </a:lnSpc>
            </a:pPr>
            <a:r>
              <a:rPr lang="en-US" sz="4500" b="1">
                <a:solidFill>
                  <a:srgbClr val="000000"/>
                </a:solidFill>
                <a:latin typeface="Karnchang Bold"/>
                <a:ea typeface="Karnchang Bold"/>
                <a:cs typeface="Karnchang Bold"/>
                <a:sym typeface="Karnchang Bold"/>
              </a:rPr>
              <a:t>Judul Aplikasi</a:t>
            </a:r>
          </a:p>
        </p:txBody>
      </p:sp>
      <p:grpSp>
        <p:nvGrpSpPr>
          <p:cNvPr id="31" name="Group 31"/>
          <p:cNvGrpSpPr/>
          <p:nvPr/>
        </p:nvGrpSpPr>
        <p:grpSpPr>
          <a:xfrm>
            <a:off x="15665503" y="317552"/>
            <a:ext cx="2042119" cy="650325"/>
            <a:chOff x="0" y="0"/>
            <a:chExt cx="537842" cy="171279"/>
          </a:xfrm>
        </p:grpSpPr>
        <p:sp>
          <p:nvSpPr>
            <p:cNvPr id="32" name="Freeform 32"/>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BAB 1</a:t>
            </a:r>
          </a:p>
        </p:txBody>
      </p:sp>
      <p:grpSp>
        <p:nvGrpSpPr>
          <p:cNvPr id="35" name="Group 35"/>
          <p:cNvGrpSpPr/>
          <p:nvPr/>
        </p:nvGrpSpPr>
        <p:grpSpPr>
          <a:xfrm>
            <a:off x="629723" y="9258300"/>
            <a:ext cx="6961669" cy="627749"/>
            <a:chOff x="0" y="0"/>
            <a:chExt cx="1833526" cy="165333"/>
          </a:xfrm>
        </p:grpSpPr>
        <p:sp>
          <p:nvSpPr>
            <p:cNvPr id="36" name="Freeform 36"/>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7" name="TextBox 37"/>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1  | Ruang Lingkup Aplikasi</a:t>
              </a:r>
            </a:p>
          </p:txBody>
        </p:sp>
      </p:grpSp>
      <p:sp>
        <p:nvSpPr>
          <p:cNvPr id="38" name="TextBox 38"/>
          <p:cNvSpPr txBox="1"/>
          <p:nvPr/>
        </p:nvSpPr>
        <p:spPr>
          <a:xfrm>
            <a:off x="1346931" y="4184015"/>
            <a:ext cx="6769876" cy="6102985"/>
          </a:xfrm>
          <a:prstGeom prst="rect">
            <a:avLst/>
          </a:prstGeom>
        </p:spPr>
        <p:txBody>
          <a:bodyPr lIns="0" tIns="0" rIns="0" bIns="0" rtlCol="0" anchor="t">
            <a:spAutoFit/>
          </a:bodyPr>
          <a:lstStyle/>
          <a:p>
            <a:pPr algn="l">
              <a:lnSpc>
                <a:spcPts val="4339"/>
              </a:lnSpc>
            </a:pPr>
            <a:r>
              <a:rPr lang="en-US" sz="3099">
                <a:solidFill>
                  <a:srgbClr val="000000"/>
                </a:solidFill>
                <a:latin typeface="Karnchang"/>
                <a:ea typeface="Karnchang"/>
                <a:cs typeface="Karnchang"/>
                <a:sym typeface="Karnchang"/>
              </a:rPr>
              <a:t>Menu Film Bioskop adalah daftar pilihan film yang sedang tayang di bioskop pada waktu tertentu. Menu ini biasanya disusun untuk memberikan informasi kepada penonton tentang film-film yang bisa mereka pilih untuk ditonton, lengkap dengan detail penting yang membantu mereka membuat keputusan.</a:t>
            </a:r>
          </a:p>
          <a:p>
            <a:pPr algn="l">
              <a:lnSpc>
                <a:spcPts val="4339"/>
              </a:lnSpc>
            </a:pPr>
            <a:endParaRPr lang="en-US" sz="3099">
              <a:solidFill>
                <a:srgbClr val="000000"/>
              </a:solidFill>
              <a:latin typeface="Karnchang"/>
              <a:ea typeface="Karnchang"/>
              <a:cs typeface="Karnchang"/>
              <a:sym typeface="Karnchang"/>
            </a:endParaRPr>
          </a:p>
          <a:p>
            <a:pPr algn="l">
              <a:lnSpc>
                <a:spcPts val="4339"/>
              </a:lnSpc>
            </a:pPr>
            <a:endParaRPr lang="en-US" sz="3099">
              <a:solidFill>
                <a:srgbClr val="000000"/>
              </a:solidFill>
              <a:latin typeface="Karnchang"/>
              <a:ea typeface="Karnchang"/>
              <a:cs typeface="Karnchang"/>
              <a:sym typeface="Karnchang"/>
            </a:endParaRPr>
          </a:p>
        </p:txBody>
      </p:sp>
      <p:sp>
        <p:nvSpPr>
          <p:cNvPr id="39" name="TextBox 39"/>
          <p:cNvSpPr txBox="1"/>
          <p:nvPr/>
        </p:nvSpPr>
        <p:spPr>
          <a:xfrm>
            <a:off x="9447038" y="1942968"/>
            <a:ext cx="6867586" cy="769620"/>
          </a:xfrm>
          <a:prstGeom prst="rect">
            <a:avLst/>
          </a:prstGeom>
        </p:spPr>
        <p:txBody>
          <a:bodyPr lIns="0" tIns="0" rIns="0" bIns="0" rtlCol="0" anchor="t">
            <a:spAutoFit/>
          </a:bodyPr>
          <a:lstStyle/>
          <a:p>
            <a:pPr algn="l">
              <a:lnSpc>
                <a:spcPts val="4140"/>
              </a:lnSpc>
            </a:pPr>
            <a:r>
              <a:rPr lang="en-US" sz="4500" b="1">
                <a:solidFill>
                  <a:srgbClr val="000000"/>
                </a:solidFill>
                <a:latin typeface="Karnchang Bold"/>
                <a:ea typeface="Karnchang Bold"/>
                <a:cs typeface="Karnchang Bold"/>
                <a:sym typeface="Karnchang Bold"/>
              </a:rPr>
              <a:t>Tujuan Aplikasi</a:t>
            </a:r>
          </a:p>
        </p:txBody>
      </p:sp>
      <p:sp>
        <p:nvSpPr>
          <p:cNvPr id="40" name="TextBox 40"/>
          <p:cNvSpPr txBox="1"/>
          <p:nvPr/>
        </p:nvSpPr>
        <p:spPr>
          <a:xfrm>
            <a:off x="9447038" y="2729864"/>
            <a:ext cx="7956185" cy="6528436"/>
          </a:xfrm>
          <a:prstGeom prst="rect">
            <a:avLst/>
          </a:prstGeom>
        </p:spPr>
        <p:txBody>
          <a:bodyPr lIns="0" tIns="0" rIns="0" bIns="0" rtlCol="0" anchor="t">
            <a:spAutoFit/>
          </a:bodyPr>
          <a:lstStyle/>
          <a:p>
            <a:pPr algn="l">
              <a:lnSpc>
                <a:spcPts val="5039"/>
              </a:lnSpc>
            </a:pPr>
            <a:r>
              <a:rPr lang="en-US" sz="3599">
                <a:solidFill>
                  <a:srgbClr val="000000"/>
                </a:solidFill>
                <a:latin typeface="Karnchang"/>
                <a:ea typeface="Karnchang"/>
                <a:cs typeface="Karnchang"/>
                <a:sym typeface="Karnchang"/>
              </a:rPr>
              <a:t>memberikan informasi kepada pengunjung mengenai berbagai pilihan film yang sedang tayang di bioskop. Dengan adanya menu ini, pengunjung dapat dengan mudah memilih film yang ingin mereka tonton. Selain itu, menu ini juga membantu bioskop dalam mempromosikan film-film yang sedang populer atau menarik untuk meningkatkan jumlah penonton.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340506" y="1775171"/>
            <a:ext cx="663078" cy="663078"/>
          </a:xfrm>
          <a:custGeom>
            <a:avLst/>
            <a:gdLst/>
            <a:ahLst/>
            <a:cxnLst/>
            <a:rect l="l" t="t" r="r" b="b"/>
            <a:pathLst>
              <a:path w="663078" h="663078">
                <a:moveTo>
                  <a:pt x="0" y="0"/>
                </a:moveTo>
                <a:lnTo>
                  <a:pt x="663078" y="0"/>
                </a:lnTo>
                <a:lnTo>
                  <a:pt x="663078" y="663078"/>
                </a:lnTo>
                <a:lnTo>
                  <a:pt x="0" y="6630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6" name="Group 26"/>
          <p:cNvGrpSpPr/>
          <p:nvPr/>
        </p:nvGrpSpPr>
        <p:grpSpPr>
          <a:xfrm>
            <a:off x="1340506" y="2711984"/>
            <a:ext cx="8142301" cy="2225599"/>
            <a:chOff x="0" y="0"/>
            <a:chExt cx="2132281" cy="582833"/>
          </a:xfrm>
        </p:grpSpPr>
        <p:sp>
          <p:nvSpPr>
            <p:cNvPr id="27" name="Freeform 27"/>
            <p:cNvSpPr/>
            <p:nvPr/>
          </p:nvSpPr>
          <p:spPr>
            <a:xfrm>
              <a:off x="0" y="0"/>
              <a:ext cx="2132281" cy="582833"/>
            </a:xfrm>
            <a:custGeom>
              <a:avLst/>
              <a:gdLst/>
              <a:ahLst/>
              <a:cxnLst/>
              <a:rect l="l" t="t" r="r" b="b"/>
              <a:pathLst>
                <a:path w="2132281" h="582833">
                  <a:moveTo>
                    <a:pt x="48492" y="0"/>
                  </a:moveTo>
                  <a:lnTo>
                    <a:pt x="2083788" y="0"/>
                  </a:lnTo>
                  <a:cubicBezTo>
                    <a:pt x="2096649" y="0"/>
                    <a:pt x="2108983" y="5109"/>
                    <a:pt x="2118077" y="14203"/>
                  </a:cubicBezTo>
                  <a:cubicBezTo>
                    <a:pt x="2127172" y="23297"/>
                    <a:pt x="2132281" y="35631"/>
                    <a:pt x="2132281" y="48492"/>
                  </a:cubicBezTo>
                  <a:lnTo>
                    <a:pt x="2132281" y="534341"/>
                  </a:lnTo>
                  <a:cubicBezTo>
                    <a:pt x="2132281" y="561122"/>
                    <a:pt x="2110570" y="582833"/>
                    <a:pt x="2083788" y="582833"/>
                  </a:cubicBezTo>
                  <a:lnTo>
                    <a:pt x="48492" y="582833"/>
                  </a:lnTo>
                  <a:cubicBezTo>
                    <a:pt x="35631" y="582833"/>
                    <a:pt x="23297" y="577724"/>
                    <a:pt x="14203" y="568630"/>
                  </a:cubicBezTo>
                  <a:cubicBezTo>
                    <a:pt x="5109" y="559536"/>
                    <a:pt x="0" y="547202"/>
                    <a:pt x="0" y="534341"/>
                  </a:cubicBezTo>
                  <a:lnTo>
                    <a:pt x="0" y="48492"/>
                  </a:lnTo>
                  <a:cubicBezTo>
                    <a:pt x="0" y="21711"/>
                    <a:pt x="21711" y="0"/>
                    <a:pt x="48492" y="0"/>
                  </a:cubicBezTo>
                  <a:close/>
                </a:path>
              </a:pathLst>
            </a:custGeom>
            <a:solidFill>
              <a:srgbClr val="858789">
                <a:alpha val="40000"/>
              </a:srgbClr>
            </a:solidFill>
            <a:ln w="19050" cap="rnd">
              <a:solidFill>
                <a:srgbClr val="243342">
                  <a:alpha val="40000"/>
                </a:srgbClr>
              </a:solidFill>
              <a:prstDash val="solid"/>
              <a:round/>
            </a:ln>
          </p:spPr>
        </p:sp>
        <p:sp>
          <p:nvSpPr>
            <p:cNvPr id="28" name="TextBox 28"/>
            <p:cNvSpPr txBox="1"/>
            <p:nvPr/>
          </p:nvSpPr>
          <p:spPr>
            <a:xfrm>
              <a:off x="0" y="-38100"/>
              <a:ext cx="2132281" cy="620933"/>
            </a:xfrm>
            <a:prstGeom prst="rect">
              <a:avLst/>
            </a:prstGeom>
          </p:spPr>
          <p:txBody>
            <a:bodyPr lIns="51091" tIns="51091" rIns="51091" bIns="51091" rtlCol="0" anchor="ctr"/>
            <a:lstStyle/>
            <a:p>
              <a:pPr algn="ctr">
                <a:lnSpc>
                  <a:spcPts val="3362"/>
                </a:lnSpc>
              </a:pPr>
              <a:endParaRPr/>
            </a:p>
          </p:txBody>
        </p:sp>
      </p:grpSp>
      <p:sp>
        <p:nvSpPr>
          <p:cNvPr id="29" name="TextBox 29"/>
          <p:cNvSpPr txBox="1"/>
          <p:nvPr/>
        </p:nvSpPr>
        <p:spPr>
          <a:xfrm>
            <a:off x="1340506" y="2629992"/>
            <a:ext cx="7185393" cy="2688591"/>
          </a:xfrm>
          <a:prstGeom prst="rect">
            <a:avLst/>
          </a:prstGeom>
        </p:spPr>
        <p:txBody>
          <a:bodyPr lIns="0" tIns="0" rIns="0" bIns="0" rtlCol="0" anchor="t">
            <a:spAutoFit/>
          </a:bodyPr>
          <a:lstStyle/>
          <a:p>
            <a:pPr marL="626102" lvl="1" indent="-313051" algn="l">
              <a:lnSpc>
                <a:spcPts val="4059"/>
              </a:lnSpc>
              <a:buFont typeface="Arial"/>
              <a:buChar char="•"/>
            </a:pPr>
            <a:r>
              <a:rPr lang="en-US" sz="2899">
                <a:solidFill>
                  <a:srgbClr val="000000"/>
                </a:solidFill>
                <a:latin typeface="Karnchang"/>
                <a:ea typeface="Karnchang"/>
                <a:cs typeface="Karnchang"/>
                <a:sym typeface="Karnchang"/>
              </a:rPr>
              <a:t>Daftar Film Tayang: Menampilkan film yang sedang tayang.</a:t>
            </a:r>
          </a:p>
          <a:p>
            <a:pPr marL="626102" lvl="1" indent="-313051" algn="l">
              <a:lnSpc>
                <a:spcPts val="4059"/>
              </a:lnSpc>
              <a:buFont typeface="Arial"/>
              <a:buChar char="•"/>
            </a:pPr>
            <a:r>
              <a:rPr lang="en-US" sz="2899">
                <a:solidFill>
                  <a:srgbClr val="000000"/>
                </a:solidFill>
                <a:latin typeface="Karnchang"/>
                <a:ea typeface="Karnchang"/>
                <a:cs typeface="Karnchang"/>
                <a:sym typeface="Karnchang"/>
              </a:rPr>
              <a:t>Detail Film: Informasi tentang durasi, genre, dan lainnya.</a:t>
            </a:r>
          </a:p>
          <a:p>
            <a:pPr algn="l">
              <a:lnSpc>
                <a:spcPts val="4059"/>
              </a:lnSpc>
            </a:pPr>
            <a:endParaRPr lang="en-US" sz="2899">
              <a:solidFill>
                <a:srgbClr val="000000"/>
              </a:solidFill>
              <a:latin typeface="Karnchang"/>
              <a:ea typeface="Karnchang"/>
              <a:cs typeface="Karnchang"/>
              <a:sym typeface="Karnchang"/>
            </a:endParaRPr>
          </a:p>
        </p:txBody>
      </p:sp>
      <p:sp>
        <p:nvSpPr>
          <p:cNvPr id="30" name="TextBox 30"/>
          <p:cNvSpPr txBox="1"/>
          <p:nvPr/>
        </p:nvSpPr>
        <p:spPr>
          <a:xfrm>
            <a:off x="2169407" y="1714761"/>
            <a:ext cx="6906860" cy="698173"/>
          </a:xfrm>
          <a:prstGeom prst="rect">
            <a:avLst/>
          </a:prstGeom>
        </p:spPr>
        <p:txBody>
          <a:bodyPr lIns="0" tIns="0" rIns="0" bIns="0" rtlCol="0" anchor="t">
            <a:spAutoFit/>
          </a:bodyPr>
          <a:lstStyle/>
          <a:p>
            <a:pPr algn="l">
              <a:lnSpc>
                <a:spcPts val="3701"/>
              </a:lnSpc>
            </a:pPr>
            <a:r>
              <a:rPr lang="en-US" sz="4022" b="1">
                <a:solidFill>
                  <a:srgbClr val="243342"/>
                </a:solidFill>
                <a:latin typeface="Karnchang Bold"/>
                <a:ea typeface="Karnchang Bold"/>
                <a:cs typeface="Karnchang Bold"/>
                <a:sym typeface="Karnchang Bold"/>
              </a:rPr>
              <a:t>Fitur Utama</a:t>
            </a:r>
          </a:p>
        </p:txBody>
      </p:sp>
      <p:grpSp>
        <p:nvGrpSpPr>
          <p:cNvPr id="31" name="Group 31"/>
          <p:cNvGrpSpPr/>
          <p:nvPr/>
        </p:nvGrpSpPr>
        <p:grpSpPr>
          <a:xfrm>
            <a:off x="15665503" y="317552"/>
            <a:ext cx="2042119" cy="650325"/>
            <a:chOff x="0" y="0"/>
            <a:chExt cx="537842" cy="171279"/>
          </a:xfrm>
        </p:grpSpPr>
        <p:sp>
          <p:nvSpPr>
            <p:cNvPr id="32" name="Freeform 32"/>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1</a:t>
            </a:r>
          </a:p>
        </p:txBody>
      </p:sp>
      <p:grpSp>
        <p:nvGrpSpPr>
          <p:cNvPr id="35" name="Group 35"/>
          <p:cNvGrpSpPr/>
          <p:nvPr/>
        </p:nvGrpSpPr>
        <p:grpSpPr>
          <a:xfrm>
            <a:off x="629723" y="9258300"/>
            <a:ext cx="6961669" cy="627749"/>
            <a:chOff x="0" y="0"/>
            <a:chExt cx="1833526" cy="165333"/>
          </a:xfrm>
        </p:grpSpPr>
        <p:sp>
          <p:nvSpPr>
            <p:cNvPr id="36" name="Freeform 36"/>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7" name="TextBox 37"/>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8" name="TextBox 38"/>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1 | Ruang Lingkup Aplikasi</a:t>
            </a:r>
          </a:p>
        </p:txBody>
      </p:sp>
      <p:sp>
        <p:nvSpPr>
          <p:cNvPr id="39" name="Freeform 39"/>
          <p:cNvSpPr/>
          <p:nvPr/>
        </p:nvSpPr>
        <p:spPr>
          <a:xfrm>
            <a:off x="1340506" y="5785308"/>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0" name="Group 40"/>
          <p:cNvGrpSpPr/>
          <p:nvPr/>
        </p:nvGrpSpPr>
        <p:grpSpPr>
          <a:xfrm>
            <a:off x="1336735" y="6632908"/>
            <a:ext cx="8096003" cy="1777792"/>
            <a:chOff x="0" y="0"/>
            <a:chExt cx="2132281" cy="468225"/>
          </a:xfrm>
        </p:grpSpPr>
        <p:sp>
          <p:nvSpPr>
            <p:cNvPr id="41" name="Freeform 41"/>
            <p:cNvSpPr/>
            <p:nvPr/>
          </p:nvSpPr>
          <p:spPr>
            <a:xfrm>
              <a:off x="0" y="0"/>
              <a:ext cx="2132281" cy="468225"/>
            </a:xfrm>
            <a:custGeom>
              <a:avLst/>
              <a:gdLst/>
              <a:ahLst/>
              <a:cxnLst/>
              <a:rect l="l" t="t" r="r" b="b"/>
              <a:pathLst>
                <a:path w="2132281" h="468225">
                  <a:moveTo>
                    <a:pt x="48769" y="0"/>
                  </a:moveTo>
                  <a:lnTo>
                    <a:pt x="2083511" y="0"/>
                  </a:lnTo>
                  <a:cubicBezTo>
                    <a:pt x="2096445" y="0"/>
                    <a:pt x="2108850" y="5138"/>
                    <a:pt x="2117996" y="14284"/>
                  </a:cubicBezTo>
                  <a:cubicBezTo>
                    <a:pt x="2127142" y="23430"/>
                    <a:pt x="2132281" y="35835"/>
                    <a:pt x="2132281" y="48769"/>
                  </a:cubicBezTo>
                  <a:lnTo>
                    <a:pt x="2132281" y="419456"/>
                  </a:lnTo>
                  <a:cubicBezTo>
                    <a:pt x="2132281" y="446390"/>
                    <a:pt x="2110446" y="468225"/>
                    <a:pt x="2083511" y="468225"/>
                  </a:cubicBezTo>
                  <a:lnTo>
                    <a:pt x="48769" y="468225"/>
                  </a:lnTo>
                  <a:cubicBezTo>
                    <a:pt x="21835" y="468225"/>
                    <a:pt x="0" y="446390"/>
                    <a:pt x="0" y="419456"/>
                  </a:cubicBezTo>
                  <a:lnTo>
                    <a:pt x="0" y="48769"/>
                  </a:lnTo>
                  <a:cubicBezTo>
                    <a:pt x="0" y="21835"/>
                    <a:pt x="21835" y="0"/>
                    <a:pt x="48769" y="0"/>
                  </a:cubicBezTo>
                  <a:close/>
                </a:path>
              </a:pathLst>
            </a:custGeom>
            <a:solidFill>
              <a:srgbClr val="858789">
                <a:alpha val="40000"/>
              </a:srgbClr>
            </a:solidFill>
            <a:ln w="19050" cap="rnd">
              <a:solidFill>
                <a:srgbClr val="243342">
                  <a:alpha val="40000"/>
                </a:srgbClr>
              </a:solidFill>
              <a:prstDash val="solid"/>
              <a:round/>
            </a:ln>
          </p:spPr>
        </p:sp>
        <p:sp>
          <p:nvSpPr>
            <p:cNvPr id="42" name="TextBox 42"/>
            <p:cNvSpPr txBox="1"/>
            <p:nvPr/>
          </p:nvSpPr>
          <p:spPr>
            <a:xfrm>
              <a:off x="0" y="-38100"/>
              <a:ext cx="2132281" cy="506325"/>
            </a:xfrm>
            <a:prstGeom prst="rect">
              <a:avLst/>
            </a:prstGeom>
          </p:spPr>
          <p:txBody>
            <a:bodyPr lIns="50800" tIns="50800" rIns="50800" bIns="50800" rtlCol="0" anchor="ctr"/>
            <a:lstStyle/>
            <a:p>
              <a:pPr algn="ctr">
                <a:lnSpc>
                  <a:spcPts val="3362"/>
                </a:lnSpc>
              </a:pPr>
              <a:endParaRPr/>
            </a:p>
          </p:txBody>
        </p:sp>
      </p:grpSp>
      <p:sp>
        <p:nvSpPr>
          <p:cNvPr id="43" name="TextBox 43"/>
          <p:cNvSpPr txBox="1"/>
          <p:nvPr/>
        </p:nvSpPr>
        <p:spPr>
          <a:xfrm>
            <a:off x="1668275" y="6763614"/>
            <a:ext cx="7653022" cy="1297305"/>
          </a:xfrm>
          <a:prstGeom prst="rect">
            <a:avLst/>
          </a:prstGeom>
        </p:spPr>
        <p:txBody>
          <a:bodyPr lIns="0" tIns="0" rIns="0" bIns="0" rtlCol="0" anchor="t">
            <a:spAutoFit/>
          </a:bodyPr>
          <a:lstStyle/>
          <a:p>
            <a:pPr algn="l">
              <a:lnSpc>
                <a:spcPts val="4619"/>
              </a:lnSpc>
            </a:pPr>
            <a:r>
              <a:rPr lang="en-US" sz="3299">
                <a:solidFill>
                  <a:srgbClr val="000000"/>
                </a:solidFill>
                <a:latin typeface="Karnchang"/>
                <a:ea typeface="Karnchang"/>
                <a:cs typeface="Karnchang"/>
                <a:sym typeface="Karnchang"/>
              </a:rPr>
              <a:t>Aplikasi berjalan di EMU8086, emulator prosesor Intel 8086 pada lingkungan DOS.</a:t>
            </a:r>
          </a:p>
        </p:txBody>
      </p:sp>
      <p:sp>
        <p:nvSpPr>
          <p:cNvPr id="44" name="TextBox 44"/>
          <p:cNvSpPr txBox="1"/>
          <p:nvPr/>
        </p:nvSpPr>
        <p:spPr>
          <a:xfrm>
            <a:off x="2189043" y="5818900"/>
            <a:ext cx="6867586" cy="694690"/>
          </a:xfrm>
          <a:prstGeom prst="rect">
            <a:avLst/>
          </a:prstGeom>
        </p:spPr>
        <p:txBody>
          <a:bodyPr lIns="0" tIns="0" rIns="0" bIns="0" rtlCol="0" anchor="t">
            <a:spAutoFit/>
          </a:bodyPr>
          <a:lstStyle/>
          <a:p>
            <a:pPr algn="l">
              <a:lnSpc>
                <a:spcPts val="3680"/>
              </a:lnSpc>
            </a:pPr>
            <a:r>
              <a:rPr lang="en-US" sz="4000" b="1">
                <a:solidFill>
                  <a:srgbClr val="243342"/>
                </a:solidFill>
                <a:latin typeface="Karnchang Bold"/>
                <a:ea typeface="Karnchang Bold"/>
                <a:cs typeface="Karnchang Bold"/>
                <a:sym typeface="Karnchang Bold"/>
              </a:rPr>
              <a:t>Platform yang Didukung</a:t>
            </a:r>
          </a:p>
        </p:txBody>
      </p:sp>
      <p:sp>
        <p:nvSpPr>
          <p:cNvPr id="45" name="Freeform 45"/>
          <p:cNvSpPr/>
          <p:nvPr/>
        </p:nvSpPr>
        <p:spPr>
          <a:xfrm>
            <a:off x="9850864" y="2052677"/>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6" name="Group 46"/>
          <p:cNvGrpSpPr/>
          <p:nvPr/>
        </p:nvGrpSpPr>
        <p:grpSpPr>
          <a:xfrm>
            <a:off x="9850864" y="2957300"/>
            <a:ext cx="7408436" cy="5103619"/>
            <a:chOff x="0" y="0"/>
            <a:chExt cx="1951193" cy="1344163"/>
          </a:xfrm>
        </p:grpSpPr>
        <p:sp>
          <p:nvSpPr>
            <p:cNvPr id="47" name="Freeform 47"/>
            <p:cNvSpPr/>
            <p:nvPr/>
          </p:nvSpPr>
          <p:spPr>
            <a:xfrm>
              <a:off x="0" y="0"/>
              <a:ext cx="1951193" cy="1344163"/>
            </a:xfrm>
            <a:custGeom>
              <a:avLst/>
              <a:gdLst/>
              <a:ahLst/>
              <a:cxnLst/>
              <a:rect l="l" t="t" r="r" b="b"/>
              <a:pathLst>
                <a:path w="1951193" h="1344163">
                  <a:moveTo>
                    <a:pt x="53296" y="0"/>
                  </a:moveTo>
                  <a:lnTo>
                    <a:pt x="1897897" y="0"/>
                  </a:lnTo>
                  <a:cubicBezTo>
                    <a:pt x="1912032" y="0"/>
                    <a:pt x="1925588" y="5615"/>
                    <a:pt x="1935583" y="15610"/>
                  </a:cubicBezTo>
                  <a:cubicBezTo>
                    <a:pt x="1945578" y="25605"/>
                    <a:pt x="1951193" y="39161"/>
                    <a:pt x="1951193" y="53296"/>
                  </a:cubicBezTo>
                  <a:lnTo>
                    <a:pt x="1951193" y="1290867"/>
                  </a:lnTo>
                  <a:cubicBezTo>
                    <a:pt x="1951193" y="1305002"/>
                    <a:pt x="1945578" y="1318558"/>
                    <a:pt x="1935583" y="1328553"/>
                  </a:cubicBezTo>
                  <a:cubicBezTo>
                    <a:pt x="1925588" y="1338548"/>
                    <a:pt x="1912032" y="1344163"/>
                    <a:pt x="1897897" y="1344163"/>
                  </a:cubicBezTo>
                  <a:lnTo>
                    <a:pt x="53296" y="1344163"/>
                  </a:lnTo>
                  <a:cubicBezTo>
                    <a:pt x="39161" y="1344163"/>
                    <a:pt x="25605" y="1338548"/>
                    <a:pt x="15610" y="1328553"/>
                  </a:cubicBezTo>
                  <a:cubicBezTo>
                    <a:pt x="5615" y="1318558"/>
                    <a:pt x="0" y="1305002"/>
                    <a:pt x="0" y="1290867"/>
                  </a:cubicBezTo>
                  <a:lnTo>
                    <a:pt x="0" y="53296"/>
                  </a:lnTo>
                  <a:cubicBezTo>
                    <a:pt x="0" y="39161"/>
                    <a:pt x="5615" y="25605"/>
                    <a:pt x="15610" y="15610"/>
                  </a:cubicBezTo>
                  <a:cubicBezTo>
                    <a:pt x="25605" y="5615"/>
                    <a:pt x="39161" y="0"/>
                    <a:pt x="53296" y="0"/>
                  </a:cubicBezTo>
                  <a:close/>
                </a:path>
              </a:pathLst>
            </a:custGeom>
            <a:solidFill>
              <a:srgbClr val="858789">
                <a:alpha val="40000"/>
              </a:srgbClr>
            </a:solidFill>
            <a:ln w="19050" cap="rnd">
              <a:solidFill>
                <a:srgbClr val="243342">
                  <a:alpha val="40000"/>
                </a:srgbClr>
              </a:solidFill>
              <a:prstDash val="solid"/>
              <a:round/>
            </a:ln>
          </p:spPr>
        </p:sp>
        <p:sp>
          <p:nvSpPr>
            <p:cNvPr id="48" name="TextBox 48"/>
            <p:cNvSpPr txBox="1"/>
            <p:nvPr/>
          </p:nvSpPr>
          <p:spPr>
            <a:xfrm>
              <a:off x="0" y="-38100"/>
              <a:ext cx="1951193" cy="1382263"/>
            </a:xfrm>
            <a:prstGeom prst="rect">
              <a:avLst/>
            </a:prstGeom>
          </p:spPr>
          <p:txBody>
            <a:bodyPr lIns="50800" tIns="50800" rIns="50800" bIns="50800" rtlCol="0" anchor="ctr"/>
            <a:lstStyle/>
            <a:p>
              <a:pPr algn="ctr">
                <a:lnSpc>
                  <a:spcPts val="3362"/>
                </a:lnSpc>
              </a:pPr>
              <a:endParaRPr/>
            </a:p>
          </p:txBody>
        </p:sp>
      </p:grpSp>
      <p:sp>
        <p:nvSpPr>
          <p:cNvPr id="49" name="TextBox 49"/>
          <p:cNvSpPr txBox="1"/>
          <p:nvPr/>
        </p:nvSpPr>
        <p:spPr>
          <a:xfrm>
            <a:off x="10159666" y="3156121"/>
            <a:ext cx="6790831" cy="4453890"/>
          </a:xfrm>
          <a:prstGeom prst="rect">
            <a:avLst/>
          </a:prstGeom>
        </p:spPr>
        <p:txBody>
          <a:bodyPr lIns="0" tIns="0" rIns="0" bIns="0" rtlCol="0" anchor="t">
            <a:spAutoFit/>
          </a:bodyPr>
          <a:lstStyle/>
          <a:p>
            <a:pPr marL="949951" lvl="1" indent="-474975" algn="l">
              <a:lnSpc>
                <a:spcPts val="6159"/>
              </a:lnSpc>
              <a:buFont typeface="Arial"/>
              <a:buChar char="•"/>
            </a:pPr>
            <a:r>
              <a:rPr lang="en-US" sz="4399">
                <a:solidFill>
                  <a:srgbClr val="000000"/>
                </a:solidFill>
                <a:latin typeface="Karnchang"/>
                <a:ea typeface="Karnchang"/>
                <a:cs typeface="Karnchang"/>
                <a:sym typeface="Karnchang"/>
              </a:rPr>
              <a:t>Penggemar Film</a:t>
            </a:r>
          </a:p>
          <a:p>
            <a:pPr marL="949951" lvl="1" indent="-474975" algn="l">
              <a:lnSpc>
                <a:spcPts val="6159"/>
              </a:lnSpc>
              <a:buFont typeface="Arial"/>
              <a:buChar char="•"/>
            </a:pPr>
            <a:r>
              <a:rPr lang="en-US" sz="4399">
                <a:solidFill>
                  <a:srgbClr val="000000"/>
                </a:solidFill>
                <a:latin typeface="Karnchang"/>
                <a:ea typeface="Karnchang"/>
                <a:cs typeface="Karnchang"/>
                <a:sym typeface="Karnchang"/>
              </a:rPr>
              <a:t>Pecinta Genre Tertentu</a:t>
            </a:r>
          </a:p>
          <a:p>
            <a:pPr marL="949951" lvl="1" indent="-474975" algn="l">
              <a:lnSpc>
                <a:spcPts val="6159"/>
              </a:lnSpc>
              <a:buFont typeface="Arial"/>
              <a:buChar char="•"/>
            </a:pPr>
            <a:r>
              <a:rPr lang="en-US" sz="4399">
                <a:solidFill>
                  <a:srgbClr val="000000"/>
                </a:solidFill>
                <a:latin typeface="Karnchang"/>
                <a:ea typeface="Karnchang"/>
                <a:cs typeface="Karnchang"/>
                <a:sym typeface="Karnchang"/>
              </a:rPr>
              <a:t>Anak Muda dan Remaja</a:t>
            </a:r>
          </a:p>
          <a:p>
            <a:pPr marL="949951" lvl="1" indent="-474975" algn="l">
              <a:lnSpc>
                <a:spcPts val="6159"/>
              </a:lnSpc>
              <a:buFont typeface="Arial"/>
              <a:buChar char="•"/>
            </a:pPr>
            <a:r>
              <a:rPr lang="en-US" sz="4399">
                <a:solidFill>
                  <a:srgbClr val="000000"/>
                </a:solidFill>
                <a:latin typeface="Karnchang"/>
                <a:ea typeface="Karnchang"/>
                <a:cs typeface="Karnchang"/>
                <a:sym typeface="Karnchang"/>
              </a:rPr>
              <a:t>Wisatawan atau Pengunjung Baru</a:t>
            </a:r>
          </a:p>
          <a:p>
            <a:pPr algn="l">
              <a:lnSpc>
                <a:spcPts val="2660"/>
              </a:lnSpc>
            </a:pPr>
            <a:endParaRPr lang="en-US" sz="4399">
              <a:solidFill>
                <a:srgbClr val="000000"/>
              </a:solidFill>
              <a:latin typeface="Karnchang"/>
              <a:ea typeface="Karnchang"/>
              <a:cs typeface="Karnchang"/>
              <a:sym typeface="Karnchang"/>
            </a:endParaRPr>
          </a:p>
        </p:txBody>
      </p:sp>
      <p:sp>
        <p:nvSpPr>
          <p:cNvPr id="50" name="TextBox 50"/>
          <p:cNvSpPr txBox="1"/>
          <p:nvPr/>
        </p:nvSpPr>
        <p:spPr>
          <a:xfrm>
            <a:off x="10840036" y="2017294"/>
            <a:ext cx="6867586" cy="694690"/>
          </a:xfrm>
          <a:prstGeom prst="rect">
            <a:avLst/>
          </a:prstGeom>
        </p:spPr>
        <p:txBody>
          <a:bodyPr lIns="0" tIns="0" rIns="0" bIns="0" rtlCol="0" anchor="t">
            <a:spAutoFit/>
          </a:bodyPr>
          <a:lstStyle/>
          <a:p>
            <a:pPr algn="l">
              <a:lnSpc>
                <a:spcPts val="3680"/>
              </a:lnSpc>
            </a:pPr>
            <a:r>
              <a:rPr lang="en-US" sz="4000" b="1">
                <a:solidFill>
                  <a:srgbClr val="243342"/>
                </a:solidFill>
                <a:latin typeface="Karnchang Bold"/>
                <a:ea typeface="Karnchang Bold"/>
                <a:cs typeface="Karnchang Bold"/>
                <a:sym typeface="Karnchang Bold"/>
              </a:rPr>
              <a:t>Target Pengguna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Freeform 25"/>
          <p:cNvSpPr/>
          <p:nvPr/>
        </p:nvSpPr>
        <p:spPr>
          <a:xfrm>
            <a:off x="1287616" y="2048906"/>
            <a:ext cx="663078" cy="663078"/>
          </a:xfrm>
          <a:custGeom>
            <a:avLst/>
            <a:gdLst/>
            <a:ahLst/>
            <a:cxnLst/>
            <a:rect l="l" t="t" r="r" b="b"/>
            <a:pathLst>
              <a:path w="663078" h="663078">
                <a:moveTo>
                  <a:pt x="0" y="0"/>
                </a:moveTo>
                <a:lnTo>
                  <a:pt x="663078" y="0"/>
                </a:lnTo>
                <a:lnTo>
                  <a:pt x="663078" y="663078"/>
                </a:lnTo>
                <a:lnTo>
                  <a:pt x="0" y="6630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TextBox 26"/>
          <p:cNvSpPr txBox="1"/>
          <p:nvPr/>
        </p:nvSpPr>
        <p:spPr>
          <a:xfrm>
            <a:off x="2237140" y="2017294"/>
            <a:ext cx="6906860" cy="1167567"/>
          </a:xfrm>
          <a:prstGeom prst="rect">
            <a:avLst/>
          </a:prstGeom>
        </p:spPr>
        <p:txBody>
          <a:bodyPr lIns="0" tIns="0" rIns="0" bIns="0" rtlCol="0" anchor="t">
            <a:spAutoFit/>
          </a:bodyPr>
          <a:lstStyle/>
          <a:p>
            <a:pPr algn="l">
              <a:lnSpc>
                <a:spcPts val="3701"/>
              </a:lnSpc>
            </a:pPr>
            <a:r>
              <a:rPr lang="en-US" sz="4022" b="1">
                <a:solidFill>
                  <a:srgbClr val="243342"/>
                </a:solidFill>
                <a:latin typeface="Karnchang Bold"/>
                <a:ea typeface="Karnchang Bold"/>
                <a:cs typeface="Karnchang Bold"/>
                <a:sym typeface="Karnchang Bold"/>
              </a:rPr>
              <a:t>Batasan (Out Of Scope)</a:t>
            </a:r>
          </a:p>
          <a:p>
            <a:pPr algn="l">
              <a:lnSpc>
                <a:spcPts val="3701"/>
              </a:lnSpc>
            </a:pPr>
            <a:endParaRPr lang="en-US" sz="4022" b="1">
              <a:solidFill>
                <a:srgbClr val="243342"/>
              </a:solidFill>
              <a:latin typeface="Karnchang Bold"/>
              <a:ea typeface="Karnchang Bold"/>
              <a:cs typeface="Karnchang Bold"/>
              <a:sym typeface="Karnchang Bold"/>
            </a:endParaRPr>
          </a:p>
        </p:txBody>
      </p:sp>
      <p:grpSp>
        <p:nvGrpSpPr>
          <p:cNvPr id="27" name="Group 27"/>
          <p:cNvGrpSpPr/>
          <p:nvPr/>
        </p:nvGrpSpPr>
        <p:grpSpPr>
          <a:xfrm>
            <a:off x="15665503" y="317552"/>
            <a:ext cx="2042119" cy="650325"/>
            <a:chOff x="0" y="0"/>
            <a:chExt cx="537842" cy="171279"/>
          </a:xfrm>
        </p:grpSpPr>
        <p:sp>
          <p:nvSpPr>
            <p:cNvPr id="28" name="Freeform 28"/>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1</a:t>
            </a:r>
          </a:p>
        </p:txBody>
      </p:sp>
      <p:grpSp>
        <p:nvGrpSpPr>
          <p:cNvPr id="31" name="Group 31"/>
          <p:cNvGrpSpPr/>
          <p:nvPr/>
        </p:nvGrpSpPr>
        <p:grpSpPr>
          <a:xfrm>
            <a:off x="629723" y="9258300"/>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551143" y="9305925"/>
            <a:ext cx="7118830"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1 | Ruang Lingkup Aplikasi</a:t>
            </a:r>
          </a:p>
        </p:txBody>
      </p:sp>
      <p:sp>
        <p:nvSpPr>
          <p:cNvPr id="35" name="Freeform 35"/>
          <p:cNvSpPr/>
          <p:nvPr/>
        </p:nvSpPr>
        <p:spPr>
          <a:xfrm>
            <a:off x="9850864" y="2052677"/>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6" name="Group 36"/>
          <p:cNvGrpSpPr/>
          <p:nvPr/>
        </p:nvGrpSpPr>
        <p:grpSpPr>
          <a:xfrm>
            <a:off x="9850864" y="2957300"/>
            <a:ext cx="7408436" cy="5103619"/>
            <a:chOff x="0" y="0"/>
            <a:chExt cx="1951193" cy="1344163"/>
          </a:xfrm>
        </p:grpSpPr>
        <p:sp>
          <p:nvSpPr>
            <p:cNvPr id="37" name="Freeform 37"/>
            <p:cNvSpPr/>
            <p:nvPr/>
          </p:nvSpPr>
          <p:spPr>
            <a:xfrm>
              <a:off x="0" y="0"/>
              <a:ext cx="1951193" cy="1344163"/>
            </a:xfrm>
            <a:custGeom>
              <a:avLst/>
              <a:gdLst/>
              <a:ahLst/>
              <a:cxnLst/>
              <a:rect l="l" t="t" r="r" b="b"/>
              <a:pathLst>
                <a:path w="1951193" h="1344163">
                  <a:moveTo>
                    <a:pt x="53296" y="0"/>
                  </a:moveTo>
                  <a:lnTo>
                    <a:pt x="1897897" y="0"/>
                  </a:lnTo>
                  <a:cubicBezTo>
                    <a:pt x="1912032" y="0"/>
                    <a:pt x="1925588" y="5615"/>
                    <a:pt x="1935583" y="15610"/>
                  </a:cubicBezTo>
                  <a:cubicBezTo>
                    <a:pt x="1945578" y="25605"/>
                    <a:pt x="1951193" y="39161"/>
                    <a:pt x="1951193" y="53296"/>
                  </a:cubicBezTo>
                  <a:lnTo>
                    <a:pt x="1951193" y="1290867"/>
                  </a:lnTo>
                  <a:cubicBezTo>
                    <a:pt x="1951193" y="1305002"/>
                    <a:pt x="1945578" y="1318558"/>
                    <a:pt x="1935583" y="1328553"/>
                  </a:cubicBezTo>
                  <a:cubicBezTo>
                    <a:pt x="1925588" y="1338548"/>
                    <a:pt x="1912032" y="1344163"/>
                    <a:pt x="1897897" y="1344163"/>
                  </a:cubicBezTo>
                  <a:lnTo>
                    <a:pt x="53296" y="1344163"/>
                  </a:lnTo>
                  <a:cubicBezTo>
                    <a:pt x="39161" y="1344163"/>
                    <a:pt x="25605" y="1338548"/>
                    <a:pt x="15610" y="1328553"/>
                  </a:cubicBezTo>
                  <a:cubicBezTo>
                    <a:pt x="5615" y="1318558"/>
                    <a:pt x="0" y="1305002"/>
                    <a:pt x="0" y="1290867"/>
                  </a:cubicBezTo>
                  <a:lnTo>
                    <a:pt x="0" y="53296"/>
                  </a:lnTo>
                  <a:cubicBezTo>
                    <a:pt x="0" y="39161"/>
                    <a:pt x="5615" y="25605"/>
                    <a:pt x="15610" y="15610"/>
                  </a:cubicBezTo>
                  <a:cubicBezTo>
                    <a:pt x="25605" y="5615"/>
                    <a:pt x="39161" y="0"/>
                    <a:pt x="53296" y="0"/>
                  </a:cubicBezTo>
                  <a:close/>
                </a:path>
              </a:pathLst>
            </a:custGeom>
            <a:solidFill>
              <a:srgbClr val="858789">
                <a:alpha val="40000"/>
              </a:srgbClr>
            </a:solidFill>
            <a:ln w="19050" cap="rnd">
              <a:solidFill>
                <a:srgbClr val="243342">
                  <a:alpha val="40000"/>
                </a:srgbClr>
              </a:solidFill>
              <a:prstDash val="solid"/>
              <a:round/>
            </a:ln>
          </p:spPr>
        </p:sp>
        <p:sp>
          <p:nvSpPr>
            <p:cNvPr id="38" name="TextBox 38"/>
            <p:cNvSpPr txBox="1"/>
            <p:nvPr/>
          </p:nvSpPr>
          <p:spPr>
            <a:xfrm>
              <a:off x="0" y="-38100"/>
              <a:ext cx="1951193" cy="1382263"/>
            </a:xfrm>
            <a:prstGeom prst="rect">
              <a:avLst/>
            </a:prstGeom>
          </p:spPr>
          <p:txBody>
            <a:bodyPr lIns="50800" tIns="50800" rIns="50800" bIns="50800" rtlCol="0" anchor="ctr"/>
            <a:lstStyle/>
            <a:p>
              <a:pPr algn="ctr">
                <a:lnSpc>
                  <a:spcPts val="3362"/>
                </a:lnSpc>
              </a:pPr>
              <a:endParaRPr/>
            </a:p>
          </p:txBody>
        </p:sp>
      </p:grpSp>
      <p:sp>
        <p:nvSpPr>
          <p:cNvPr id="39" name="TextBox 39"/>
          <p:cNvSpPr txBox="1"/>
          <p:nvPr/>
        </p:nvSpPr>
        <p:spPr>
          <a:xfrm>
            <a:off x="10159666" y="3203746"/>
            <a:ext cx="6790831" cy="4338320"/>
          </a:xfrm>
          <a:prstGeom prst="rect">
            <a:avLst/>
          </a:prstGeom>
        </p:spPr>
        <p:txBody>
          <a:bodyPr lIns="0" tIns="0" rIns="0" bIns="0" rtlCol="0" anchor="t">
            <a:spAutoFit/>
          </a:bodyPr>
          <a:lstStyle/>
          <a:p>
            <a:pPr marL="798825" lvl="1" indent="-399412" algn="l">
              <a:lnSpc>
                <a:spcPts val="5179"/>
              </a:lnSpc>
              <a:buFont typeface="Arial"/>
              <a:buChar char="•"/>
            </a:pPr>
            <a:r>
              <a:rPr lang="en-US" sz="3699">
                <a:solidFill>
                  <a:srgbClr val="000000"/>
                </a:solidFill>
                <a:latin typeface="Karnchang"/>
                <a:ea typeface="Karnchang"/>
                <a:cs typeface="Karnchang"/>
                <a:sym typeface="Karnchang"/>
              </a:rPr>
              <a:t>Assembly 8086: Bahasa pemrograman untuk aplikasi.</a:t>
            </a:r>
          </a:p>
          <a:p>
            <a:pPr marL="798825" lvl="1" indent="-399412" algn="l">
              <a:lnSpc>
                <a:spcPts val="5179"/>
              </a:lnSpc>
              <a:buFont typeface="Arial"/>
              <a:buChar char="•"/>
            </a:pPr>
            <a:r>
              <a:rPr lang="en-US" sz="3699">
                <a:solidFill>
                  <a:srgbClr val="000000"/>
                </a:solidFill>
                <a:latin typeface="Karnchang"/>
                <a:ea typeface="Karnchang"/>
                <a:cs typeface="Karnchang"/>
                <a:sym typeface="Karnchang"/>
              </a:rPr>
              <a:t>EMU8086 Emulator: Digunakan untuk menjalankan aplikasi pada komputer modern.</a:t>
            </a:r>
          </a:p>
          <a:p>
            <a:pPr algn="l">
              <a:lnSpc>
                <a:spcPts val="1680"/>
              </a:lnSpc>
            </a:pPr>
            <a:endParaRPr lang="en-US" sz="3699">
              <a:solidFill>
                <a:srgbClr val="000000"/>
              </a:solidFill>
              <a:latin typeface="Karnchang"/>
              <a:ea typeface="Karnchang"/>
              <a:cs typeface="Karnchang"/>
              <a:sym typeface="Karnchang"/>
            </a:endParaRPr>
          </a:p>
        </p:txBody>
      </p:sp>
      <p:sp>
        <p:nvSpPr>
          <p:cNvPr id="40" name="TextBox 40"/>
          <p:cNvSpPr txBox="1"/>
          <p:nvPr/>
        </p:nvSpPr>
        <p:spPr>
          <a:xfrm>
            <a:off x="10840036" y="2017294"/>
            <a:ext cx="6867586" cy="1161415"/>
          </a:xfrm>
          <a:prstGeom prst="rect">
            <a:avLst/>
          </a:prstGeom>
        </p:spPr>
        <p:txBody>
          <a:bodyPr lIns="0" tIns="0" rIns="0" bIns="0" rtlCol="0" anchor="t">
            <a:spAutoFit/>
          </a:bodyPr>
          <a:lstStyle/>
          <a:p>
            <a:pPr algn="l">
              <a:lnSpc>
                <a:spcPts val="3680"/>
              </a:lnSpc>
            </a:pPr>
            <a:r>
              <a:rPr lang="en-US" sz="4000" b="1">
                <a:solidFill>
                  <a:srgbClr val="243342"/>
                </a:solidFill>
                <a:latin typeface="Karnchang Bold"/>
                <a:ea typeface="Karnchang Bold"/>
                <a:cs typeface="Karnchang Bold"/>
                <a:sym typeface="Karnchang Bold"/>
              </a:rPr>
              <a:t>Teknologi yang Digunakan</a:t>
            </a:r>
          </a:p>
          <a:p>
            <a:pPr algn="l">
              <a:lnSpc>
                <a:spcPts val="3680"/>
              </a:lnSpc>
            </a:pPr>
            <a:endParaRPr lang="en-US" sz="4000" b="1">
              <a:solidFill>
                <a:srgbClr val="243342"/>
              </a:solidFill>
              <a:latin typeface="Karnchang Bold"/>
              <a:ea typeface="Karnchang Bold"/>
              <a:cs typeface="Karnchang Bold"/>
              <a:sym typeface="Karnchang Bold"/>
            </a:endParaRPr>
          </a:p>
        </p:txBody>
      </p:sp>
      <p:grpSp>
        <p:nvGrpSpPr>
          <p:cNvPr id="41" name="Group 41"/>
          <p:cNvGrpSpPr/>
          <p:nvPr/>
        </p:nvGrpSpPr>
        <p:grpSpPr>
          <a:xfrm>
            <a:off x="1287616" y="2978894"/>
            <a:ext cx="7408436" cy="5103619"/>
            <a:chOff x="0" y="0"/>
            <a:chExt cx="1951193" cy="1344163"/>
          </a:xfrm>
        </p:grpSpPr>
        <p:sp>
          <p:nvSpPr>
            <p:cNvPr id="42" name="Freeform 42"/>
            <p:cNvSpPr/>
            <p:nvPr/>
          </p:nvSpPr>
          <p:spPr>
            <a:xfrm>
              <a:off x="0" y="0"/>
              <a:ext cx="1951193" cy="1344163"/>
            </a:xfrm>
            <a:custGeom>
              <a:avLst/>
              <a:gdLst/>
              <a:ahLst/>
              <a:cxnLst/>
              <a:rect l="l" t="t" r="r" b="b"/>
              <a:pathLst>
                <a:path w="1951193" h="1344163">
                  <a:moveTo>
                    <a:pt x="53296" y="0"/>
                  </a:moveTo>
                  <a:lnTo>
                    <a:pt x="1897897" y="0"/>
                  </a:lnTo>
                  <a:cubicBezTo>
                    <a:pt x="1912032" y="0"/>
                    <a:pt x="1925588" y="5615"/>
                    <a:pt x="1935583" y="15610"/>
                  </a:cubicBezTo>
                  <a:cubicBezTo>
                    <a:pt x="1945578" y="25605"/>
                    <a:pt x="1951193" y="39161"/>
                    <a:pt x="1951193" y="53296"/>
                  </a:cubicBezTo>
                  <a:lnTo>
                    <a:pt x="1951193" y="1290867"/>
                  </a:lnTo>
                  <a:cubicBezTo>
                    <a:pt x="1951193" y="1305002"/>
                    <a:pt x="1945578" y="1318558"/>
                    <a:pt x="1935583" y="1328553"/>
                  </a:cubicBezTo>
                  <a:cubicBezTo>
                    <a:pt x="1925588" y="1338548"/>
                    <a:pt x="1912032" y="1344163"/>
                    <a:pt x="1897897" y="1344163"/>
                  </a:cubicBezTo>
                  <a:lnTo>
                    <a:pt x="53296" y="1344163"/>
                  </a:lnTo>
                  <a:cubicBezTo>
                    <a:pt x="39161" y="1344163"/>
                    <a:pt x="25605" y="1338548"/>
                    <a:pt x="15610" y="1328553"/>
                  </a:cubicBezTo>
                  <a:cubicBezTo>
                    <a:pt x="5615" y="1318558"/>
                    <a:pt x="0" y="1305002"/>
                    <a:pt x="0" y="1290867"/>
                  </a:cubicBezTo>
                  <a:lnTo>
                    <a:pt x="0" y="53296"/>
                  </a:lnTo>
                  <a:cubicBezTo>
                    <a:pt x="0" y="39161"/>
                    <a:pt x="5615" y="25605"/>
                    <a:pt x="15610" y="15610"/>
                  </a:cubicBezTo>
                  <a:cubicBezTo>
                    <a:pt x="25605" y="5615"/>
                    <a:pt x="39161" y="0"/>
                    <a:pt x="53296" y="0"/>
                  </a:cubicBezTo>
                  <a:close/>
                </a:path>
              </a:pathLst>
            </a:custGeom>
            <a:solidFill>
              <a:srgbClr val="858789">
                <a:alpha val="40000"/>
              </a:srgbClr>
            </a:solidFill>
            <a:ln w="19050" cap="rnd">
              <a:solidFill>
                <a:srgbClr val="243342">
                  <a:alpha val="40000"/>
                </a:srgbClr>
              </a:solidFill>
              <a:prstDash val="solid"/>
              <a:round/>
            </a:ln>
          </p:spPr>
        </p:sp>
        <p:sp>
          <p:nvSpPr>
            <p:cNvPr id="43" name="TextBox 43"/>
            <p:cNvSpPr txBox="1"/>
            <p:nvPr/>
          </p:nvSpPr>
          <p:spPr>
            <a:xfrm>
              <a:off x="0" y="-38100"/>
              <a:ext cx="1951193" cy="1382263"/>
            </a:xfrm>
            <a:prstGeom prst="rect">
              <a:avLst/>
            </a:prstGeom>
          </p:spPr>
          <p:txBody>
            <a:bodyPr lIns="50800" tIns="50800" rIns="50800" bIns="50800" rtlCol="0" anchor="ctr"/>
            <a:lstStyle/>
            <a:p>
              <a:pPr algn="ctr">
                <a:lnSpc>
                  <a:spcPts val="3362"/>
                </a:lnSpc>
              </a:pPr>
              <a:endParaRPr/>
            </a:p>
          </p:txBody>
        </p:sp>
      </p:grpSp>
      <p:sp>
        <p:nvSpPr>
          <p:cNvPr id="44" name="TextBox 44"/>
          <p:cNvSpPr txBox="1"/>
          <p:nvPr/>
        </p:nvSpPr>
        <p:spPr>
          <a:xfrm>
            <a:off x="1596419" y="2777088"/>
            <a:ext cx="6790831" cy="5305425"/>
          </a:xfrm>
          <a:prstGeom prst="rect">
            <a:avLst/>
          </a:prstGeom>
        </p:spPr>
        <p:txBody>
          <a:bodyPr lIns="0" tIns="0" rIns="0" bIns="0" rtlCol="0" anchor="t">
            <a:spAutoFit/>
          </a:bodyPr>
          <a:lstStyle/>
          <a:p>
            <a:pPr marL="755644" lvl="1" indent="-377822" algn="l">
              <a:lnSpc>
                <a:spcPts val="4899"/>
              </a:lnSpc>
              <a:buFont typeface="Arial"/>
              <a:buChar char="•"/>
            </a:pPr>
            <a:r>
              <a:rPr lang="en-US" sz="3499">
                <a:solidFill>
                  <a:srgbClr val="000000"/>
                </a:solidFill>
                <a:latin typeface="Karnchang"/>
                <a:ea typeface="Karnchang"/>
                <a:cs typeface="Karnchang"/>
                <a:sym typeface="Karnchang"/>
              </a:rPr>
              <a:t>Tidak mencakup film yang sudah selesai tayang.</a:t>
            </a:r>
          </a:p>
          <a:p>
            <a:pPr marL="755644" lvl="1" indent="-377822" algn="l">
              <a:lnSpc>
                <a:spcPts val="4899"/>
              </a:lnSpc>
              <a:buFont typeface="Arial"/>
              <a:buChar char="•"/>
            </a:pPr>
            <a:r>
              <a:rPr lang="en-US" sz="3499">
                <a:solidFill>
                  <a:srgbClr val="000000"/>
                </a:solidFill>
                <a:latin typeface="Karnchang"/>
                <a:ea typeface="Karnchang"/>
                <a:cs typeface="Karnchang"/>
                <a:sym typeface="Karnchang"/>
              </a:rPr>
              <a:t>Tidak menampilkan konten yang hanya tersedia di platform digital atau streaming.</a:t>
            </a:r>
          </a:p>
          <a:p>
            <a:pPr marL="755644" lvl="1" indent="-377822" algn="l">
              <a:lnSpc>
                <a:spcPts val="4899"/>
              </a:lnSpc>
              <a:buFont typeface="Arial"/>
              <a:buChar char="•"/>
            </a:pPr>
            <a:r>
              <a:rPr lang="en-US" sz="3499">
                <a:solidFill>
                  <a:srgbClr val="000000"/>
                </a:solidFill>
                <a:latin typeface="Karnchang"/>
                <a:ea typeface="Karnchang"/>
                <a:cs typeface="Karnchang"/>
                <a:sym typeface="Karnchang"/>
              </a:rPr>
              <a:t>Tidak mencakup acara non-film seperti serial atau video musik.</a:t>
            </a:r>
          </a:p>
          <a:p>
            <a:pPr algn="l">
              <a:lnSpc>
                <a:spcPts val="1400"/>
              </a:lnSpc>
            </a:pPr>
            <a:endParaRPr lang="en-US" sz="3499">
              <a:solidFill>
                <a:srgbClr val="000000"/>
              </a:solidFill>
              <a:latin typeface="Karnchang"/>
              <a:ea typeface="Karnchang"/>
              <a:cs typeface="Karnchang"/>
              <a:sym typeface="Karnchan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2 | Desain / Rancangan Aplikasi</a:t>
              </a:r>
            </a:p>
          </p:txBody>
        </p:sp>
      </p:grpSp>
      <p:sp>
        <p:nvSpPr>
          <p:cNvPr id="31" name="Freeform 31"/>
          <p:cNvSpPr/>
          <p:nvPr/>
        </p:nvSpPr>
        <p:spPr>
          <a:xfrm>
            <a:off x="1978424" y="2402478"/>
            <a:ext cx="3627182" cy="6448323"/>
          </a:xfrm>
          <a:custGeom>
            <a:avLst/>
            <a:gdLst/>
            <a:ahLst/>
            <a:cxnLst/>
            <a:rect l="l" t="t" r="r" b="b"/>
            <a:pathLst>
              <a:path w="3627182" h="6448323">
                <a:moveTo>
                  <a:pt x="0" y="0"/>
                </a:moveTo>
                <a:lnTo>
                  <a:pt x="3627182" y="0"/>
                </a:lnTo>
                <a:lnTo>
                  <a:pt x="3627182" y="6448322"/>
                </a:lnTo>
                <a:lnTo>
                  <a:pt x="0" y="6448322"/>
                </a:lnTo>
                <a:lnTo>
                  <a:pt x="0" y="0"/>
                </a:lnTo>
                <a:close/>
              </a:path>
            </a:pathLst>
          </a:custGeom>
          <a:blipFill>
            <a:blip r:embed="rId2"/>
            <a:stretch>
              <a:fillRect/>
            </a:stretch>
          </a:blipFill>
        </p:spPr>
      </p:sp>
      <p:sp>
        <p:nvSpPr>
          <p:cNvPr id="32" name="Freeform 32"/>
          <p:cNvSpPr/>
          <p:nvPr/>
        </p:nvSpPr>
        <p:spPr>
          <a:xfrm>
            <a:off x="6651661" y="2402478"/>
            <a:ext cx="10034902" cy="6381571"/>
          </a:xfrm>
          <a:custGeom>
            <a:avLst/>
            <a:gdLst/>
            <a:ahLst/>
            <a:cxnLst/>
            <a:rect l="l" t="t" r="r" b="b"/>
            <a:pathLst>
              <a:path w="10034902" h="6381571">
                <a:moveTo>
                  <a:pt x="0" y="0"/>
                </a:moveTo>
                <a:lnTo>
                  <a:pt x="10034902" y="0"/>
                </a:lnTo>
                <a:lnTo>
                  <a:pt x="10034902" y="6381570"/>
                </a:lnTo>
                <a:lnTo>
                  <a:pt x="0" y="6381570"/>
                </a:lnTo>
                <a:lnTo>
                  <a:pt x="0" y="0"/>
                </a:lnTo>
                <a:close/>
              </a:path>
            </a:pathLst>
          </a:custGeom>
          <a:blipFill>
            <a:blip r:embed="rId3"/>
            <a:stretch>
              <a:fillRect/>
            </a:stretch>
          </a:blipFill>
        </p:spPr>
      </p:sp>
      <p:sp>
        <p:nvSpPr>
          <p:cNvPr id="33" name="TextBox 33"/>
          <p:cNvSpPr txBox="1"/>
          <p:nvPr/>
        </p:nvSpPr>
        <p:spPr>
          <a:xfrm>
            <a:off x="6154785" y="146102"/>
            <a:ext cx="6584507" cy="1464322"/>
          </a:xfrm>
          <a:prstGeom prst="rect">
            <a:avLst/>
          </a:prstGeom>
        </p:spPr>
        <p:txBody>
          <a:bodyPr lIns="0" tIns="0" rIns="0" bIns="0" rtlCol="0" anchor="t">
            <a:spAutoFit/>
          </a:bodyPr>
          <a:lstStyle/>
          <a:p>
            <a:pPr algn="ctr">
              <a:lnSpc>
                <a:spcPts val="7820"/>
              </a:lnSpc>
            </a:pPr>
            <a:r>
              <a:rPr lang="en-US" sz="8500" b="1">
                <a:solidFill>
                  <a:srgbClr val="243342"/>
                </a:solidFill>
                <a:latin typeface="Karnchang Bold"/>
                <a:ea typeface="Karnchang Bold"/>
                <a:cs typeface="Karnchang Bold"/>
                <a:sym typeface="Karnchang Bold"/>
              </a:rPr>
              <a:t>BAB 2</a:t>
            </a:r>
          </a:p>
        </p:txBody>
      </p:sp>
      <p:sp>
        <p:nvSpPr>
          <p:cNvPr id="34" name="TextBox 34"/>
          <p:cNvSpPr txBox="1"/>
          <p:nvPr/>
        </p:nvSpPr>
        <p:spPr>
          <a:xfrm>
            <a:off x="6154785" y="1524700"/>
            <a:ext cx="6913457"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Desain / Rancangan Aplikasi</a:t>
            </a:r>
          </a:p>
        </p:txBody>
      </p:sp>
      <p:sp>
        <p:nvSpPr>
          <p:cNvPr id="35" name="TextBox 35"/>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2 | Desain / Rancangan Aplikasi</a:t>
              </a:r>
            </a:p>
          </p:txBody>
        </p:sp>
      </p:grpSp>
      <p:sp>
        <p:nvSpPr>
          <p:cNvPr id="31" name="Freeform 31"/>
          <p:cNvSpPr/>
          <p:nvPr/>
        </p:nvSpPr>
        <p:spPr>
          <a:xfrm>
            <a:off x="4188496" y="2382416"/>
            <a:ext cx="10517084" cy="6712858"/>
          </a:xfrm>
          <a:custGeom>
            <a:avLst/>
            <a:gdLst/>
            <a:ahLst/>
            <a:cxnLst/>
            <a:rect l="l" t="t" r="r" b="b"/>
            <a:pathLst>
              <a:path w="10517084" h="6712858">
                <a:moveTo>
                  <a:pt x="0" y="0"/>
                </a:moveTo>
                <a:lnTo>
                  <a:pt x="10517084" y="0"/>
                </a:lnTo>
                <a:lnTo>
                  <a:pt x="10517084" y="6712858"/>
                </a:lnTo>
                <a:lnTo>
                  <a:pt x="0" y="6712858"/>
                </a:lnTo>
                <a:lnTo>
                  <a:pt x="0" y="0"/>
                </a:lnTo>
                <a:close/>
              </a:path>
            </a:pathLst>
          </a:custGeom>
          <a:blipFill>
            <a:blip r:embed="rId2"/>
            <a:stretch>
              <a:fillRect/>
            </a:stretch>
          </a:blipFill>
        </p:spPr>
      </p:sp>
      <p:sp>
        <p:nvSpPr>
          <p:cNvPr id="32" name="TextBox 32"/>
          <p:cNvSpPr txBox="1"/>
          <p:nvPr/>
        </p:nvSpPr>
        <p:spPr>
          <a:xfrm>
            <a:off x="6154785" y="146102"/>
            <a:ext cx="6584507" cy="1464322"/>
          </a:xfrm>
          <a:prstGeom prst="rect">
            <a:avLst/>
          </a:prstGeom>
        </p:spPr>
        <p:txBody>
          <a:bodyPr lIns="0" tIns="0" rIns="0" bIns="0" rtlCol="0" anchor="t">
            <a:spAutoFit/>
          </a:bodyPr>
          <a:lstStyle/>
          <a:p>
            <a:pPr algn="ctr">
              <a:lnSpc>
                <a:spcPts val="7820"/>
              </a:lnSpc>
            </a:pPr>
            <a:r>
              <a:rPr lang="en-US" sz="8500" b="1">
                <a:solidFill>
                  <a:srgbClr val="243342"/>
                </a:solidFill>
                <a:latin typeface="Karnchang Bold"/>
                <a:ea typeface="Karnchang Bold"/>
                <a:cs typeface="Karnchang Bold"/>
                <a:sym typeface="Karnchang Bold"/>
              </a:rPr>
              <a:t>BAB 2</a:t>
            </a:r>
          </a:p>
        </p:txBody>
      </p:sp>
      <p:sp>
        <p:nvSpPr>
          <p:cNvPr id="33" name="TextBox 33"/>
          <p:cNvSpPr txBox="1"/>
          <p:nvPr/>
        </p:nvSpPr>
        <p:spPr>
          <a:xfrm>
            <a:off x="6154785" y="1524700"/>
            <a:ext cx="6913457"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Desain / Rancangan Aplikasi</a:t>
            </a:r>
          </a:p>
        </p:txBody>
      </p:sp>
      <p:sp>
        <p:nvSpPr>
          <p:cNvPr id="34" name="TextBox 34"/>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090105" y="471057"/>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a:off x="15665503" y="317552"/>
            <a:ext cx="2042119" cy="650325"/>
            <a:chOff x="0" y="0"/>
            <a:chExt cx="537842" cy="171279"/>
          </a:xfrm>
        </p:grpSpPr>
        <p:sp>
          <p:nvSpPr>
            <p:cNvPr id="26" name="Freeform 2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27" name="TextBox 2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28" name="Group 28"/>
          <p:cNvGrpSpPr/>
          <p:nvPr/>
        </p:nvGrpSpPr>
        <p:grpSpPr>
          <a:xfrm>
            <a:off x="629723" y="9258300"/>
            <a:ext cx="6961669" cy="627749"/>
            <a:chOff x="0" y="0"/>
            <a:chExt cx="1833526" cy="165333"/>
          </a:xfrm>
        </p:grpSpPr>
        <p:sp>
          <p:nvSpPr>
            <p:cNvPr id="29" name="Freeform 2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1833526" cy="203433"/>
            </a:xfrm>
            <a:prstGeom prst="rect">
              <a:avLst/>
            </a:prstGeom>
          </p:spPr>
          <p:txBody>
            <a:bodyPr lIns="50800" tIns="50800" rIns="50800" bIns="50800" rtlCol="0" anchor="ctr"/>
            <a:lstStyle/>
            <a:p>
              <a:pPr algn="ctr">
                <a:lnSpc>
                  <a:spcPts val="3362"/>
                </a:lnSpc>
              </a:pPr>
              <a:r>
                <a:rPr lang="en-US" sz="2401" b="1">
                  <a:solidFill>
                    <a:srgbClr val="FFFFFF"/>
                  </a:solidFill>
                  <a:latin typeface="Montserrat Ultra-Bold"/>
                  <a:ea typeface="Montserrat Ultra-Bold"/>
                  <a:cs typeface="Montserrat Ultra-Bold"/>
                  <a:sym typeface="Montserrat Ultra-Bold"/>
                </a:rPr>
                <a:t>BAB 2 | Desain / Rancangan Aplikasi</a:t>
              </a:r>
            </a:p>
          </p:txBody>
        </p:sp>
      </p:grpSp>
      <p:sp>
        <p:nvSpPr>
          <p:cNvPr id="31" name="TextBox 31"/>
          <p:cNvSpPr txBox="1"/>
          <p:nvPr/>
        </p:nvSpPr>
        <p:spPr>
          <a:xfrm>
            <a:off x="6154785" y="146102"/>
            <a:ext cx="6584507" cy="1464322"/>
          </a:xfrm>
          <a:prstGeom prst="rect">
            <a:avLst/>
          </a:prstGeom>
        </p:spPr>
        <p:txBody>
          <a:bodyPr lIns="0" tIns="0" rIns="0" bIns="0" rtlCol="0" anchor="t">
            <a:spAutoFit/>
          </a:bodyPr>
          <a:lstStyle/>
          <a:p>
            <a:pPr algn="ctr">
              <a:lnSpc>
                <a:spcPts val="7820"/>
              </a:lnSpc>
            </a:pPr>
            <a:r>
              <a:rPr lang="en-US" sz="8500" b="1">
                <a:solidFill>
                  <a:srgbClr val="243342"/>
                </a:solidFill>
                <a:latin typeface="Karnchang Bold"/>
                <a:ea typeface="Karnchang Bold"/>
                <a:cs typeface="Karnchang Bold"/>
                <a:sym typeface="Karnchang Bold"/>
              </a:rPr>
              <a:t>BAB 2</a:t>
            </a:r>
          </a:p>
        </p:txBody>
      </p:sp>
      <p:sp>
        <p:nvSpPr>
          <p:cNvPr id="32" name="TextBox 32"/>
          <p:cNvSpPr txBox="1"/>
          <p:nvPr/>
        </p:nvSpPr>
        <p:spPr>
          <a:xfrm>
            <a:off x="5712639" y="1524700"/>
            <a:ext cx="7468799"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Penjelasan dari Desain Aplikasi</a:t>
            </a:r>
          </a:p>
        </p:txBody>
      </p:sp>
      <p:sp>
        <p:nvSpPr>
          <p:cNvPr id="33" name="TextBox 33"/>
          <p:cNvSpPr txBox="1"/>
          <p:nvPr/>
        </p:nvSpPr>
        <p:spPr>
          <a:xfrm>
            <a:off x="15621459" y="349050"/>
            <a:ext cx="2168307" cy="444500"/>
          </a:xfrm>
          <a:prstGeom prst="rect">
            <a:avLst/>
          </a:prstGeom>
        </p:spPr>
        <p:txBody>
          <a:bodyPr lIns="0" tIns="0" rIns="0" bIns="0" rtlCol="0" anchor="t">
            <a:spAutoFit/>
          </a:bodyPr>
          <a:lstStyle/>
          <a:p>
            <a:pPr algn="ctr">
              <a:lnSpc>
                <a:spcPts val="2800"/>
              </a:lnSpc>
            </a:pPr>
            <a:r>
              <a:rPr lang="en-US" sz="2000" b="1" spc="120">
                <a:solidFill>
                  <a:srgbClr val="FFFFFF"/>
                </a:solidFill>
                <a:latin typeface="Karnchang Bold"/>
                <a:ea typeface="Karnchang Bold"/>
                <a:cs typeface="Karnchang Bold"/>
                <a:sym typeface="Karnchang Bold"/>
              </a:rPr>
              <a:t>BAB 2</a:t>
            </a:r>
          </a:p>
        </p:txBody>
      </p:sp>
      <p:grpSp>
        <p:nvGrpSpPr>
          <p:cNvPr id="34" name="Group 34"/>
          <p:cNvGrpSpPr/>
          <p:nvPr/>
        </p:nvGrpSpPr>
        <p:grpSpPr>
          <a:xfrm>
            <a:off x="1881870" y="2219390"/>
            <a:ext cx="6800204" cy="6798131"/>
            <a:chOff x="0" y="0"/>
            <a:chExt cx="1791000" cy="1790454"/>
          </a:xfrm>
        </p:grpSpPr>
        <p:sp>
          <p:nvSpPr>
            <p:cNvPr id="35" name="Freeform 35"/>
            <p:cNvSpPr/>
            <p:nvPr/>
          </p:nvSpPr>
          <p:spPr>
            <a:xfrm>
              <a:off x="0" y="0"/>
              <a:ext cx="1791000" cy="1790454"/>
            </a:xfrm>
            <a:custGeom>
              <a:avLst/>
              <a:gdLst/>
              <a:ahLst/>
              <a:cxnLst/>
              <a:rect l="l" t="t" r="r" b="b"/>
              <a:pathLst>
                <a:path w="1791000" h="1790454">
                  <a:moveTo>
                    <a:pt x="58063" y="0"/>
                  </a:moveTo>
                  <a:lnTo>
                    <a:pt x="1732938" y="0"/>
                  </a:lnTo>
                  <a:cubicBezTo>
                    <a:pt x="1765005" y="0"/>
                    <a:pt x="1791000" y="25996"/>
                    <a:pt x="1791000" y="58063"/>
                  </a:cubicBezTo>
                  <a:lnTo>
                    <a:pt x="1791000" y="1732392"/>
                  </a:lnTo>
                  <a:cubicBezTo>
                    <a:pt x="1791000" y="1747791"/>
                    <a:pt x="1784883" y="1762559"/>
                    <a:pt x="1773994" y="1773448"/>
                  </a:cubicBezTo>
                  <a:cubicBezTo>
                    <a:pt x="1763105" y="1784337"/>
                    <a:pt x="1748337" y="1790454"/>
                    <a:pt x="1732938" y="1790454"/>
                  </a:cubicBezTo>
                  <a:lnTo>
                    <a:pt x="58063" y="1790454"/>
                  </a:lnTo>
                  <a:cubicBezTo>
                    <a:pt x="42663" y="1790454"/>
                    <a:pt x="27895" y="1784337"/>
                    <a:pt x="17006" y="1773448"/>
                  </a:cubicBezTo>
                  <a:cubicBezTo>
                    <a:pt x="6117" y="1762559"/>
                    <a:pt x="0" y="1747791"/>
                    <a:pt x="0" y="1732392"/>
                  </a:cubicBezTo>
                  <a:lnTo>
                    <a:pt x="0" y="58063"/>
                  </a:lnTo>
                  <a:cubicBezTo>
                    <a:pt x="0" y="42663"/>
                    <a:pt x="6117" y="27895"/>
                    <a:pt x="17006" y="17006"/>
                  </a:cubicBezTo>
                  <a:cubicBezTo>
                    <a:pt x="27895" y="6117"/>
                    <a:pt x="42663" y="0"/>
                    <a:pt x="58063" y="0"/>
                  </a:cubicBezTo>
                  <a:close/>
                </a:path>
              </a:pathLst>
            </a:custGeom>
            <a:solidFill>
              <a:srgbClr val="858789">
                <a:alpha val="40000"/>
              </a:srgbClr>
            </a:solidFill>
            <a:ln w="19050" cap="rnd">
              <a:solidFill>
                <a:srgbClr val="243342">
                  <a:alpha val="40000"/>
                </a:srgbClr>
              </a:solidFill>
              <a:prstDash val="solid"/>
              <a:round/>
            </a:ln>
          </p:spPr>
        </p:sp>
        <p:sp>
          <p:nvSpPr>
            <p:cNvPr id="36" name="TextBox 36"/>
            <p:cNvSpPr txBox="1"/>
            <p:nvPr/>
          </p:nvSpPr>
          <p:spPr>
            <a:xfrm>
              <a:off x="0" y="-38100"/>
              <a:ext cx="1791000" cy="1828554"/>
            </a:xfrm>
            <a:prstGeom prst="rect">
              <a:avLst/>
            </a:prstGeom>
          </p:spPr>
          <p:txBody>
            <a:bodyPr lIns="50800" tIns="50800" rIns="50800" bIns="50800" rtlCol="0" anchor="ctr"/>
            <a:lstStyle/>
            <a:p>
              <a:pPr algn="ctr">
                <a:lnSpc>
                  <a:spcPts val="3362"/>
                </a:lnSpc>
              </a:pPr>
              <a:endParaRPr/>
            </a:p>
          </p:txBody>
        </p:sp>
      </p:grpSp>
      <p:grpSp>
        <p:nvGrpSpPr>
          <p:cNvPr id="37" name="Group 37"/>
          <p:cNvGrpSpPr/>
          <p:nvPr/>
        </p:nvGrpSpPr>
        <p:grpSpPr>
          <a:xfrm>
            <a:off x="9905408" y="2219390"/>
            <a:ext cx="6800204" cy="6798131"/>
            <a:chOff x="0" y="0"/>
            <a:chExt cx="1791000" cy="1790454"/>
          </a:xfrm>
        </p:grpSpPr>
        <p:sp>
          <p:nvSpPr>
            <p:cNvPr id="38" name="Freeform 38"/>
            <p:cNvSpPr/>
            <p:nvPr/>
          </p:nvSpPr>
          <p:spPr>
            <a:xfrm>
              <a:off x="0" y="0"/>
              <a:ext cx="1791000" cy="1790454"/>
            </a:xfrm>
            <a:custGeom>
              <a:avLst/>
              <a:gdLst/>
              <a:ahLst/>
              <a:cxnLst/>
              <a:rect l="l" t="t" r="r" b="b"/>
              <a:pathLst>
                <a:path w="1791000" h="1790454">
                  <a:moveTo>
                    <a:pt x="58063" y="0"/>
                  </a:moveTo>
                  <a:lnTo>
                    <a:pt x="1732938" y="0"/>
                  </a:lnTo>
                  <a:cubicBezTo>
                    <a:pt x="1765005" y="0"/>
                    <a:pt x="1791000" y="25996"/>
                    <a:pt x="1791000" y="58063"/>
                  </a:cubicBezTo>
                  <a:lnTo>
                    <a:pt x="1791000" y="1732392"/>
                  </a:lnTo>
                  <a:cubicBezTo>
                    <a:pt x="1791000" y="1747791"/>
                    <a:pt x="1784883" y="1762559"/>
                    <a:pt x="1773994" y="1773448"/>
                  </a:cubicBezTo>
                  <a:cubicBezTo>
                    <a:pt x="1763105" y="1784337"/>
                    <a:pt x="1748337" y="1790454"/>
                    <a:pt x="1732938" y="1790454"/>
                  </a:cubicBezTo>
                  <a:lnTo>
                    <a:pt x="58063" y="1790454"/>
                  </a:lnTo>
                  <a:cubicBezTo>
                    <a:pt x="42663" y="1790454"/>
                    <a:pt x="27895" y="1784337"/>
                    <a:pt x="17006" y="1773448"/>
                  </a:cubicBezTo>
                  <a:cubicBezTo>
                    <a:pt x="6117" y="1762559"/>
                    <a:pt x="0" y="1747791"/>
                    <a:pt x="0" y="1732392"/>
                  </a:cubicBezTo>
                  <a:lnTo>
                    <a:pt x="0" y="58063"/>
                  </a:lnTo>
                  <a:cubicBezTo>
                    <a:pt x="0" y="42663"/>
                    <a:pt x="6117" y="27895"/>
                    <a:pt x="17006" y="17006"/>
                  </a:cubicBezTo>
                  <a:cubicBezTo>
                    <a:pt x="27895" y="6117"/>
                    <a:pt x="42663" y="0"/>
                    <a:pt x="58063" y="0"/>
                  </a:cubicBezTo>
                  <a:close/>
                </a:path>
              </a:pathLst>
            </a:custGeom>
            <a:solidFill>
              <a:srgbClr val="858789">
                <a:alpha val="40000"/>
              </a:srgbClr>
            </a:solidFill>
            <a:ln w="19050" cap="rnd">
              <a:solidFill>
                <a:srgbClr val="243342">
                  <a:alpha val="40000"/>
                </a:srgbClr>
              </a:solidFill>
              <a:prstDash val="solid"/>
              <a:round/>
            </a:ln>
          </p:spPr>
        </p:sp>
        <p:sp>
          <p:nvSpPr>
            <p:cNvPr id="39" name="TextBox 39"/>
            <p:cNvSpPr txBox="1"/>
            <p:nvPr/>
          </p:nvSpPr>
          <p:spPr>
            <a:xfrm>
              <a:off x="0" y="-38100"/>
              <a:ext cx="1791000" cy="1828554"/>
            </a:xfrm>
            <a:prstGeom prst="rect">
              <a:avLst/>
            </a:prstGeom>
          </p:spPr>
          <p:txBody>
            <a:bodyPr lIns="50800" tIns="50800" rIns="50800" bIns="50800" rtlCol="0" anchor="ctr"/>
            <a:lstStyle/>
            <a:p>
              <a:pPr algn="ctr">
                <a:lnSpc>
                  <a:spcPts val="3362"/>
                </a:lnSpc>
              </a:pPr>
              <a:endParaRPr/>
            </a:p>
          </p:txBody>
        </p:sp>
      </p:grpSp>
      <p:sp>
        <p:nvSpPr>
          <p:cNvPr id="40" name="TextBox 40"/>
          <p:cNvSpPr txBox="1"/>
          <p:nvPr/>
        </p:nvSpPr>
        <p:spPr>
          <a:xfrm>
            <a:off x="1881870" y="2265919"/>
            <a:ext cx="6800204" cy="7829896"/>
          </a:xfrm>
          <a:prstGeom prst="rect">
            <a:avLst/>
          </a:prstGeom>
        </p:spPr>
        <p:txBody>
          <a:bodyPr lIns="0" tIns="0" rIns="0" bIns="0" rtlCol="0" anchor="t">
            <a:spAutoFit/>
          </a:bodyPr>
          <a:lstStyle/>
          <a:p>
            <a:pPr marL="725720" lvl="1" indent="-362860" algn="just">
              <a:lnSpc>
                <a:spcPts val="4705"/>
              </a:lnSpc>
              <a:spcBef>
                <a:spcPct val="0"/>
              </a:spcBef>
              <a:buFont typeface="Arial"/>
              <a:buChar char="•"/>
            </a:pPr>
            <a:r>
              <a:rPr lang="en-US" sz="3361">
                <a:solidFill>
                  <a:srgbClr val="000000"/>
                </a:solidFill>
                <a:latin typeface="Karnchang"/>
                <a:ea typeface="Karnchang"/>
                <a:cs typeface="Karnchang"/>
                <a:sym typeface="Karnchang"/>
              </a:rPr>
              <a:t>Tampilan Awal</a:t>
            </a:r>
          </a:p>
          <a:p>
            <a:pPr algn="just">
              <a:lnSpc>
                <a:spcPts val="4705"/>
              </a:lnSpc>
              <a:spcBef>
                <a:spcPct val="0"/>
              </a:spcBef>
            </a:pPr>
            <a:r>
              <a:rPr lang="en-US" sz="3361">
                <a:solidFill>
                  <a:srgbClr val="000000"/>
                </a:solidFill>
                <a:latin typeface="Karnchang"/>
                <a:ea typeface="Karnchang"/>
                <a:cs typeface="Karnchang"/>
                <a:sym typeface="Karnchang"/>
              </a:rPr>
              <a:t>Daftar film ditampilkan dalam bentuk poster dan teks. Pengguna dapat memilih film dengan memasukkan nomor pilihan pada kolom input, lalu menekan tombol "Lanjut".</a:t>
            </a:r>
          </a:p>
          <a:p>
            <a:pPr algn="just">
              <a:lnSpc>
                <a:spcPts val="4705"/>
              </a:lnSpc>
              <a:spcBef>
                <a:spcPct val="0"/>
              </a:spcBef>
            </a:pPr>
            <a:endParaRPr lang="en-US" sz="3361">
              <a:solidFill>
                <a:srgbClr val="000000"/>
              </a:solidFill>
              <a:latin typeface="Karnchang"/>
              <a:ea typeface="Karnchang"/>
              <a:cs typeface="Karnchang"/>
              <a:sym typeface="Karnchang"/>
            </a:endParaRPr>
          </a:p>
          <a:p>
            <a:pPr marL="725720" lvl="1" indent="-362860" algn="just">
              <a:lnSpc>
                <a:spcPts val="4705"/>
              </a:lnSpc>
              <a:spcBef>
                <a:spcPct val="0"/>
              </a:spcBef>
              <a:buFont typeface="Arial"/>
              <a:buChar char="•"/>
            </a:pPr>
            <a:r>
              <a:rPr lang="en-US" sz="3361">
                <a:solidFill>
                  <a:srgbClr val="000000"/>
                </a:solidFill>
                <a:latin typeface="Karnchang"/>
                <a:ea typeface="Karnchang"/>
                <a:cs typeface="Karnchang"/>
                <a:sym typeface="Karnchang"/>
              </a:rPr>
              <a:t>Proses Pemilihan Film </a:t>
            </a:r>
          </a:p>
          <a:p>
            <a:pPr algn="just">
              <a:lnSpc>
                <a:spcPts val="4705"/>
              </a:lnSpc>
              <a:spcBef>
                <a:spcPct val="0"/>
              </a:spcBef>
            </a:pPr>
            <a:r>
              <a:rPr lang="en-US" sz="3361">
                <a:solidFill>
                  <a:srgbClr val="000000"/>
                </a:solidFill>
                <a:latin typeface="Karnchang"/>
                <a:ea typeface="Karnchang"/>
                <a:cs typeface="Karnchang"/>
                <a:sym typeface="Karnchang"/>
              </a:rPr>
              <a:t>Setelah nomor film dimasukkan,   sistem menampilkan halaman yang sesuai dengan pilihan pengguna.</a:t>
            </a:r>
          </a:p>
          <a:p>
            <a:pPr algn="just">
              <a:lnSpc>
                <a:spcPts val="4705"/>
              </a:lnSpc>
              <a:spcBef>
                <a:spcPct val="0"/>
              </a:spcBef>
            </a:pPr>
            <a:endParaRPr lang="en-US" sz="3361">
              <a:solidFill>
                <a:srgbClr val="000000"/>
              </a:solidFill>
              <a:latin typeface="Karnchang"/>
              <a:ea typeface="Karnchang"/>
              <a:cs typeface="Karnchang"/>
              <a:sym typeface="Karnchang"/>
            </a:endParaRPr>
          </a:p>
          <a:p>
            <a:pPr algn="just">
              <a:lnSpc>
                <a:spcPts val="4705"/>
              </a:lnSpc>
              <a:spcBef>
                <a:spcPct val="0"/>
              </a:spcBef>
            </a:pPr>
            <a:endParaRPr lang="en-US" sz="3361">
              <a:solidFill>
                <a:srgbClr val="000000"/>
              </a:solidFill>
              <a:latin typeface="Karnchang"/>
              <a:ea typeface="Karnchang"/>
              <a:cs typeface="Karnchang"/>
              <a:sym typeface="Karnchang"/>
            </a:endParaRPr>
          </a:p>
        </p:txBody>
      </p:sp>
      <p:sp>
        <p:nvSpPr>
          <p:cNvPr id="41" name="TextBox 41"/>
          <p:cNvSpPr txBox="1"/>
          <p:nvPr/>
        </p:nvSpPr>
        <p:spPr>
          <a:xfrm>
            <a:off x="9924458" y="2095150"/>
            <a:ext cx="6781154" cy="7180291"/>
          </a:xfrm>
          <a:prstGeom prst="rect">
            <a:avLst/>
          </a:prstGeom>
        </p:spPr>
        <p:txBody>
          <a:bodyPr lIns="0" tIns="0" rIns="0" bIns="0" rtlCol="0" anchor="t">
            <a:spAutoFit/>
          </a:bodyPr>
          <a:lstStyle/>
          <a:p>
            <a:pPr marL="660952" lvl="1" indent="-330476" algn="just">
              <a:lnSpc>
                <a:spcPts val="4285"/>
              </a:lnSpc>
              <a:buFont typeface="Arial"/>
              <a:buChar char="•"/>
            </a:pPr>
            <a:r>
              <a:rPr lang="en-US" sz="3061">
                <a:solidFill>
                  <a:srgbClr val="000000"/>
                </a:solidFill>
                <a:latin typeface="Karnchang"/>
                <a:ea typeface="Karnchang"/>
                <a:cs typeface="Karnchang"/>
                <a:sym typeface="Karnchang"/>
              </a:rPr>
              <a:t>Halaman Konfirmasi Pilihan</a:t>
            </a:r>
          </a:p>
          <a:p>
            <a:pPr algn="just">
              <a:lnSpc>
                <a:spcPts val="4285"/>
              </a:lnSpc>
            </a:pPr>
            <a:r>
              <a:rPr lang="en-US" sz="3061">
                <a:solidFill>
                  <a:srgbClr val="000000"/>
                </a:solidFill>
                <a:latin typeface="Karnchang"/>
                <a:ea typeface="Karnchang"/>
                <a:cs typeface="Karnchang"/>
                <a:sym typeface="Karnchang"/>
              </a:rPr>
              <a:t>Halaman konfirmasi menampilkan poster film yang dipilih beserta pesan: "Anda memilih Film [Nama Film]. Selamat Menonton!!!".</a:t>
            </a:r>
          </a:p>
          <a:p>
            <a:pPr algn="just">
              <a:lnSpc>
                <a:spcPts val="4285"/>
              </a:lnSpc>
            </a:pPr>
            <a:endParaRPr lang="en-US" sz="3061">
              <a:solidFill>
                <a:srgbClr val="000000"/>
              </a:solidFill>
              <a:latin typeface="Karnchang"/>
              <a:ea typeface="Karnchang"/>
              <a:cs typeface="Karnchang"/>
              <a:sym typeface="Karnchang"/>
            </a:endParaRPr>
          </a:p>
          <a:p>
            <a:pPr marL="660952" lvl="1" indent="-330476" algn="just">
              <a:lnSpc>
                <a:spcPts val="4285"/>
              </a:lnSpc>
              <a:buFont typeface="Arial"/>
              <a:buChar char="•"/>
            </a:pPr>
            <a:r>
              <a:rPr lang="en-US" sz="3061">
                <a:solidFill>
                  <a:srgbClr val="000000"/>
                </a:solidFill>
                <a:latin typeface="Karnchang"/>
                <a:ea typeface="Karnchang"/>
                <a:cs typeface="Karnchang"/>
                <a:sym typeface="Karnchang"/>
              </a:rPr>
              <a:t>Alur Interaktif yang Sistematis</a:t>
            </a:r>
          </a:p>
          <a:p>
            <a:pPr algn="just">
              <a:lnSpc>
                <a:spcPts val="4285"/>
              </a:lnSpc>
            </a:pPr>
            <a:r>
              <a:rPr lang="en-US" sz="3061">
                <a:solidFill>
                  <a:srgbClr val="000000"/>
                </a:solidFill>
                <a:latin typeface="Karnchang"/>
                <a:ea typeface="Karnchang"/>
                <a:cs typeface="Karnchang"/>
                <a:sym typeface="Karnchang"/>
              </a:rPr>
              <a:t>Langkah-langkah yang sederhana dan mudah diikuti untuk memilih film, mengonfirmasi pilihan, dan melanjutkan ke proses pembelian tiket atau pemesanan kursi.</a:t>
            </a:r>
          </a:p>
          <a:p>
            <a:pPr algn="just">
              <a:lnSpc>
                <a:spcPts val="4285"/>
              </a:lnSpc>
              <a:spcBef>
                <a:spcPct val="0"/>
              </a:spcBef>
            </a:pPr>
            <a:endParaRPr lang="en-US" sz="3061">
              <a:solidFill>
                <a:srgbClr val="000000"/>
              </a:solidFill>
              <a:latin typeface="Karnchang"/>
              <a:ea typeface="Karnchang"/>
              <a:cs typeface="Karnchang"/>
              <a:sym typeface="Karnchang"/>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853</Words>
  <Application>Microsoft Office PowerPoint</Application>
  <PresentationFormat>Custom</PresentationFormat>
  <Paragraphs>137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Karnchang</vt:lpstr>
      <vt:lpstr>Calibri</vt:lpstr>
      <vt:lpstr>Arial</vt:lpstr>
      <vt:lpstr>Karnchang Bold</vt:lpstr>
      <vt:lpstr>Montserrat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Projek</dc:title>
  <dc:creator>Advan</dc:creator>
  <cp:lastModifiedBy>Advan</cp:lastModifiedBy>
  <cp:revision>1</cp:revision>
  <dcterms:created xsi:type="dcterms:W3CDTF">2006-08-16T00:00:00Z</dcterms:created>
  <dcterms:modified xsi:type="dcterms:W3CDTF">2025-01-10T08:25:44Z</dcterms:modified>
  <dc:identifier>DAGbxRpCFf0</dc:identifier>
</cp:coreProperties>
</file>