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11675" y="3225604"/>
            <a:ext cx="10168650" cy="1938992"/>
          </a:xfrm>
          <a:prstGeom prst="rect">
            <a:avLst/>
          </a:prstGeom>
          <a:noFill/>
        </p:spPr>
        <p:txBody>
          <a:bodyPr wrap="square" rtlCol="0">
            <a:spAutoFit/>
          </a:bodyPr>
          <a:lstStyle/>
          <a:p>
            <a:r>
              <a:rPr lang="en-US" sz="2400" dirty="0"/>
              <a:t>STUDENT NAME: LATHIKA.V</a:t>
            </a:r>
          </a:p>
          <a:p>
            <a:r>
              <a:rPr lang="en-US" sz="2400" dirty="0"/>
              <a:t>REGISTER NO: 312204096 ( 5D30B88F26CB8EF8A144A5065D26ACEC) )DEPARTMENT: B.COM (COMMERCE )</a:t>
            </a:r>
          </a:p>
          <a:p>
            <a:r>
              <a:rPr lang="en-US" sz="2400" dirty="0"/>
              <a:t>COLLEGE : SRIRAM COLLEGE OF ARTS &amp;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C7B2971-86D8-DC03-D058-5A7C87ECD116}"/>
              </a:ext>
            </a:extLst>
          </p:cNvPr>
          <p:cNvSpPr txBox="1"/>
          <p:nvPr/>
        </p:nvSpPr>
        <p:spPr>
          <a:xfrm>
            <a:off x="991466" y="3255014"/>
            <a:ext cx="11452226" cy="2031325"/>
          </a:xfrm>
          <a:prstGeom prst="rect">
            <a:avLst/>
          </a:prstGeom>
          <a:noFill/>
        </p:spPr>
        <p:txBody>
          <a:bodyPr wrap="square">
            <a:spAutoFit/>
          </a:bodyPr>
          <a:lstStyle/>
          <a:p>
            <a:r>
              <a:rPr lang="en-US" b="1" dirty="0"/>
              <a:t>Create the Basic Structure</a:t>
            </a:r>
          </a:p>
          <a:p>
            <a:pPr>
              <a:buFont typeface="+mj-lt"/>
              <a:buAutoNum type="arabicPeriod"/>
            </a:pPr>
            <a:r>
              <a:rPr lang="en-US" b="1" dirty="0"/>
              <a:t>Setup Sheets:</a:t>
            </a:r>
            <a:endParaRPr lang="en-US" dirty="0"/>
          </a:p>
          <a:p>
            <a:pPr marL="742950" lvl="1" indent="-285750">
              <a:buFont typeface="+mj-lt"/>
              <a:buAutoNum type="arabicPeriod"/>
            </a:pPr>
            <a:r>
              <a:rPr lang="en-US" b="1" dirty="0"/>
              <a:t>Employee Information:</a:t>
            </a:r>
            <a:r>
              <a:rPr lang="en-US" dirty="0"/>
              <a:t> Stores details about employees.</a:t>
            </a:r>
          </a:p>
          <a:p>
            <a:pPr marL="742950" lvl="1" indent="-285750">
              <a:buFont typeface="+mj-lt"/>
              <a:buAutoNum type="arabicPeriod"/>
            </a:pPr>
            <a:r>
              <a:rPr lang="en-US" b="1" dirty="0"/>
              <a:t>Salary Calculation:</a:t>
            </a:r>
            <a:r>
              <a:rPr lang="en-US" dirty="0"/>
              <a:t> Handles the calculation of salaries, bonuses, and deductions.</a:t>
            </a:r>
          </a:p>
          <a:p>
            <a:pPr marL="742950" lvl="1" indent="-285750">
              <a:buFont typeface="+mj-lt"/>
              <a:buAutoNum type="arabicPeriod"/>
            </a:pPr>
            <a:r>
              <a:rPr lang="en-US" b="1" dirty="0"/>
              <a:t>Payroll History:</a:t>
            </a:r>
            <a:r>
              <a:rPr lang="en-US" dirty="0"/>
              <a:t> Records historical payroll data.</a:t>
            </a:r>
          </a:p>
          <a:p>
            <a:pPr marL="742950" lvl="1" indent="-285750">
              <a:buFont typeface="+mj-lt"/>
              <a:buAutoNum type="arabicPeriod"/>
            </a:pPr>
            <a:r>
              <a:rPr lang="en-US" b="1" dirty="0"/>
              <a:t>Tax and Benefits:</a:t>
            </a:r>
            <a:r>
              <a:rPr lang="en-US" dirty="0"/>
              <a:t> Manages tax deductions and benefits information.</a:t>
            </a:r>
          </a:p>
          <a:p>
            <a:pPr marL="742950" lvl="1" indent="-285750">
              <a:buFont typeface="+mj-lt"/>
              <a:buAutoNum type="arabicPeriod"/>
            </a:pPr>
            <a:r>
              <a:rPr lang="en-US" b="1" dirty="0"/>
              <a:t>Compliance and Legal:</a:t>
            </a:r>
            <a:r>
              <a:rPr lang="en-US" dirty="0"/>
              <a:t> Tracks compliance-related data.</a:t>
            </a:r>
          </a:p>
        </p:txBody>
      </p:sp>
      <p:sp>
        <p:nvSpPr>
          <p:cNvPr id="10" name="TextBox 9">
            <a:extLst>
              <a:ext uri="{FF2B5EF4-FFF2-40B4-BE49-F238E27FC236}">
                <a16:creationId xmlns:a16="http://schemas.microsoft.com/office/drawing/2014/main" id="{D8B21560-B530-43A3-BE4B-E75F7E9E23EF}"/>
              </a:ext>
            </a:extLst>
          </p:cNvPr>
          <p:cNvSpPr txBox="1"/>
          <p:nvPr/>
        </p:nvSpPr>
        <p:spPr>
          <a:xfrm>
            <a:off x="1136666" y="1414330"/>
            <a:ext cx="6104426" cy="1477328"/>
          </a:xfrm>
          <a:prstGeom prst="rect">
            <a:avLst/>
          </a:prstGeom>
          <a:noFill/>
        </p:spPr>
        <p:txBody>
          <a:bodyPr wrap="square">
            <a:spAutoFit/>
          </a:bodyPr>
          <a:lstStyle/>
          <a:p>
            <a:r>
              <a:rPr lang="en-US" dirty="0"/>
              <a:t>Modeling an employee salary management system in Excel involves creating a structured and dynamic spreadsheet that effectively manages and calculates various salary-related components. Here’s a step-by-step guide to help you set up and model your employee salary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C04B2740-1474-F224-15EF-6FCFD5730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082" y="1395729"/>
            <a:ext cx="7439025" cy="4819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2FD4F0C-0B9D-C9FE-61A3-E280D63D40FD}"/>
              </a:ext>
            </a:extLst>
          </p:cNvPr>
          <p:cNvSpPr txBox="1"/>
          <p:nvPr/>
        </p:nvSpPr>
        <p:spPr>
          <a:xfrm>
            <a:off x="1470926" y="1829507"/>
            <a:ext cx="6107494" cy="2585323"/>
          </a:xfrm>
          <a:prstGeom prst="rect">
            <a:avLst/>
          </a:prstGeom>
          <a:noFill/>
        </p:spPr>
        <p:txBody>
          <a:bodyPr wrap="square">
            <a:spAutoFit/>
          </a:bodyPr>
          <a:lstStyle/>
          <a:p>
            <a:r>
              <a:rPr lang="en-US" dirty="0"/>
              <a:t>Employee Salary Management Using Excel Effectiveness: Using Excel for employee salary management offers a versatile and cost-effective solution for tracking and processing payroll. By leveraging Excel’s capabilities, organizations can streamline salary calculations, maintain comprehensive records, and generate insightful reports. This approach is especially advantageous for small to medium-sized businesses or those seeking an affordable alternative to specialized payroll software.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AECE3C9B-A7CE-37D7-1CE1-324F99B07746}"/>
              </a:ext>
            </a:extLst>
          </p:cNvPr>
          <p:cNvSpPr txBox="1"/>
          <p:nvPr/>
        </p:nvSpPr>
        <p:spPr>
          <a:xfrm>
            <a:off x="907917" y="2383027"/>
            <a:ext cx="6102483" cy="1477328"/>
          </a:xfrm>
          <a:prstGeom prst="rect">
            <a:avLst/>
          </a:prstGeom>
          <a:noFill/>
        </p:spPr>
        <p:txBody>
          <a:bodyPr wrap="square">
            <a:spAutoFit/>
          </a:bodyPr>
          <a:lstStyle/>
          <a:p>
            <a:r>
              <a:rPr lang="en-US" dirty="0"/>
              <a:t>Certainly! Could you please provide more details about the problem statement related to employee salaries? For instance, are you looking for help with calculating salaries, creating a salary structure, addressing discrepancies, or something else? The more specifics you provide, the better I can assist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73BA279-867E-AC11-1D3B-7790AE82B474}"/>
              </a:ext>
            </a:extLst>
          </p:cNvPr>
          <p:cNvSpPr txBox="1"/>
          <p:nvPr/>
        </p:nvSpPr>
        <p:spPr>
          <a:xfrm>
            <a:off x="1392459" y="1671935"/>
            <a:ext cx="6107494" cy="1754326"/>
          </a:xfrm>
          <a:prstGeom prst="rect">
            <a:avLst/>
          </a:prstGeom>
          <a:noFill/>
        </p:spPr>
        <p:txBody>
          <a:bodyPr wrap="square">
            <a:spAutoFit/>
          </a:bodyPr>
          <a:lstStyle/>
          <a:p>
            <a:r>
              <a:rPr lang="en-US" dirty="0"/>
              <a:t>project overview for an employee salary management system could include the following components:</a:t>
            </a:r>
          </a:p>
          <a:p>
            <a:r>
              <a:rPr lang="en-US" b="1" dirty="0"/>
              <a:t>1. Project Purpose:</a:t>
            </a:r>
          </a:p>
          <a:p>
            <a:r>
              <a:rPr lang="en-US" dirty="0"/>
              <a:t>To design and implement a system for managing employee salaries that ensures accuracy, compliance, and efficiency in salary processing.</a:t>
            </a:r>
          </a:p>
        </p:txBody>
      </p:sp>
      <p:sp>
        <p:nvSpPr>
          <p:cNvPr id="14" name="TextBox 13">
            <a:extLst>
              <a:ext uri="{FF2B5EF4-FFF2-40B4-BE49-F238E27FC236}">
                <a16:creationId xmlns:a16="http://schemas.microsoft.com/office/drawing/2014/main" id="{6DF9FA3B-B011-3ECB-BF23-82C4980E9DFB}"/>
              </a:ext>
            </a:extLst>
          </p:cNvPr>
          <p:cNvSpPr txBox="1"/>
          <p:nvPr/>
        </p:nvSpPr>
        <p:spPr>
          <a:xfrm>
            <a:off x="1392459" y="3490853"/>
            <a:ext cx="6107494" cy="3139321"/>
          </a:xfrm>
          <a:prstGeom prst="rect">
            <a:avLst/>
          </a:prstGeom>
          <a:noFill/>
        </p:spPr>
        <p:txBody>
          <a:bodyPr wrap="square">
            <a:spAutoFit/>
          </a:bodyPr>
          <a:lstStyle/>
          <a:p>
            <a:r>
              <a:rPr lang="en-US" b="1" dirty="0"/>
              <a:t>. Objectives:</a:t>
            </a:r>
          </a:p>
          <a:p>
            <a:pPr>
              <a:buFont typeface="Arial" panose="020B0604020202020204" pitchFamily="34" charset="0"/>
              <a:buChar char="•"/>
            </a:pPr>
            <a:r>
              <a:rPr lang="en-US" b="1" dirty="0"/>
              <a:t>Accurate Calculation:</a:t>
            </a:r>
            <a:r>
              <a:rPr lang="en-US" dirty="0"/>
              <a:t> Automate the calculation of salaries, including deductions, bonuses, and overtime.</a:t>
            </a:r>
          </a:p>
          <a:p>
            <a:pPr>
              <a:buFont typeface="Arial" panose="020B0604020202020204" pitchFamily="34" charset="0"/>
              <a:buChar char="•"/>
            </a:pPr>
            <a:r>
              <a:rPr lang="en-US" b="1" dirty="0"/>
              <a:t>Compliance:</a:t>
            </a:r>
            <a:r>
              <a:rPr lang="en-US" dirty="0"/>
              <a:t> Ensure adherence to legal and regulatory requirements for payroll processing.</a:t>
            </a:r>
          </a:p>
          <a:p>
            <a:pPr>
              <a:buFont typeface="Arial" panose="020B0604020202020204" pitchFamily="34" charset="0"/>
              <a:buChar char="•"/>
            </a:pPr>
            <a:r>
              <a:rPr lang="en-US" b="1" dirty="0"/>
              <a:t>Efficiency:</a:t>
            </a:r>
            <a:r>
              <a:rPr lang="en-US" dirty="0"/>
              <a:t> Streamline salary processing to minimize manual effort and errors.</a:t>
            </a:r>
          </a:p>
          <a:p>
            <a:pPr>
              <a:buFont typeface="Arial" panose="020B0604020202020204" pitchFamily="34" charset="0"/>
              <a:buChar char="•"/>
            </a:pPr>
            <a:r>
              <a:rPr lang="en-US" b="1" dirty="0"/>
              <a:t>Transparency:</a:t>
            </a:r>
            <a:r>
              <a:rPr lang="en-US" dirty="0"/>
              <a:t> Provide clear reports and access to employees regarding their salary details.</a:t>
            </a:r>
          </a:p>
          <a:p>
            <a:pPr>
              <a:buFont typeface="Arial" panose="020B0604020202020204" pitchFamily="34" charset="0"/>
              <a:buChar char="•"/>
            </a:pPr>
            <a:r>
              <a:rPr lang="en-US" b="1" dirty="0"/>
              <a:t>Security:</a:t>
            </a:r>
            <a:r>
              <a:rPr lang="en-US" dirty="0"/>
              <a:t> Safeguard sensitive salary information from unauthorized access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BF211E14-64E9-E87C-17B0-6BF49241F4AE}"/>
              </a:ext>
            </a:extLst>
          </p:cNvPr>
          <p:cNvSpPr txBox="1"/>
          <p:nvPr/>
        </p:nvSpPr>
        <p:spPr>
          <a:xfrm>
            <a:off x="1942581" y="2305463"/>
            <a:ext cx="8748330" cy="369332"/>
          </a:xfrm>
          <a:prstGeom prst="rect">
            <a:avLst/>
          </a:prstGeom>
          <a:noFill/>
        </p:spPr>
        <p:txBody>
          <a:bodyPr wrap="square">
            <a:spAutoFit/>
          </a:bodyPr>
          <a:lstStyle/>
          <a:p>
            <a:r>
              <a:rPr lang="en-US" dirty="0"/>
              <a:t>HR Personnel</a:t>
            </a:r>
          </a:p>
        </p:txBody>
      </p:sp>
      <p:sp>
        <p:nvSpPr>
          <p:cNvPr id="14" name="TextBox 13">
            <a:extLst>
              <a:ext uri="{FF2B5EF4-FFF2-40B4-BE49-F238E27FC236}">
                <a16:creationId xmlns:a16="http://schemas.microsoft.com/office/drawing/2014/main" id="{45C7AAB2-C6E3-08F1-8235-798ED61F81A3}"/>
              </a:ext>
            </a:extLst>
          </p:cNvPr>
          <p:cNvSpPr txBox="1"/>
          <p:nvPr/>
        </p:nvSpPr>
        <p:spPr>
          <a:xfrm>
            <a:off x="1942581" y="2699860"/>
            <a:ext cx="6107494" cy="369332"/>
          </a:xfrm>
          <a:prstGeom prst="rect">
            <a:avLst/>
          </a:prstGeom>
          <a:noFill/>
        </p:spPr>
        <p:txBody>
          <a:bodyPr wrap="square">
            <a:spAutoFit/>
          </a:bodyPr>
          <a:lstStyle/>
          <a:p>
            <a:r>
              <a:rPr lang="en-US" dirty="0"/>
              <a:t>Payroll Administrators</a:t>
            </a:r>
          </a:p>
        </p:txBody>
      </p:sp>
      <p:sp>
        <p:nvSpPr>
          <p:cNvPr id="16" name="TextBox 15">
            <a:extLst>
              <a:ext uri="{FF2B5EF4-FFF2-40B4-BE49-F238E27FC236}">
                <a16:creationId xmlns:a16="http://schemas.microsoft.com/office/drawing/2014/main" id="{FDEFAF88-64F4-C7A6-3024-184208948A25}"/>
              </a:ext>
            </a:extLst>
          </p:cNvPr>
          <p:cNvSpPr txBox="1"/>
          <p:nvPr/>
        </p:nvSpPr>
        <p:spPr>
          <a:xfrm>
            <a:off x="1942581" y="3063474"/>
            <a:ext cx="6107494" cy="369332"/>
          </a:xfrm>
          <a:prstGeom prst="rect">
            <a:avLst/>
          </a:prstGeom>
          <a:noFill/>
        </p:spPr>
        <p:txBody>
          <a:bodyPr wrap="square">
            <a:spAutoFit/>
          </a:bodyPr>
          <a:lstStyle/>
          <a:p>
            <a:r>
              <a:rPr lang="en-US" dirty="0"/>
              <a:t>Finance Department</a:t>
            </a:r>
          </a:p>
        </p:txBody>
      </p:sp>
      <p:sp>
        <p:nvSpPr>
          <p:cNvPr id="18" name="TextBox 17">
            <a:extLst>
              <a:ext uri="{FF2B5EF4-FFF2-40B4-BE49-F238E27FC236}">
                <a16:creationId xmlns:a16="http://schemas.microsoft.com/office/drawing/2014/main" id="{0EB692EC-6FC8-B3AC-73EB-62D067723FDC}"/>
              </a:ext>
            </a:extLst>
          </p:cNvPr>
          <p:cNvSpPr txBox="1"/>
          <p:nvPr/>
        </p:nvSpPr>
        <p:spPr>
          <a:xfrm>
            <a:off x="1942581" y="3363276"/>
            <a:ext cx="6107494" cy="369332"/>
          </a:xfrm>
          <a:prstGeom prst="rect">
            <a:avLst/>
          </a:prstGeom>
          <a:noFill/>
        </p:spPr>
        <p:txBody>
          <a:bodyPr wrap="square">
            <a:spAutoFit/>
          </a:bodyPr>
          <a:lstStyle/>
          <a:p>
            <a:r>
              <a:rPr lang="en-US" dirty="0"/>
              <a:t>Employees</a:t>
            </a:r>
          </a:p>
        </p:txBody>
      </p:sp>
      <p:sp>
        <p:nvSpPr>
          <p:cNvPr id="20" name="TextBox 19">
            <a:extLst>
              <a:ext uri="{FF2B5EF4-FFF2-40B4-BE49-F238E27FC236}">
                <a16:creationId xmlns:a16="http://schemas.microsoft.com/office/drawing/2014/main" id="{0FB36892-90D8-8EC7-F8BE-CA39760789EC}"/>
              </a:ext>
            </a:extLst>
          </p:cNvPr>
          <p:cNvSpPr txBox="1"/>
          <p:nvPr/>
        </p:nvSpPr>
        <p:spPr>
          <a:xfrm>
            <a:off x="1942581" y="3611754"/>
            <a:ext cx="6107494" cy="369332"/>
          </a:xfrm>
          <a:prstGeom prst="rect">
            <a:avLst/>
          </a:prstGeom>
          <a:noFill/>
        </p:spPr>
        <p:txBody>
          <a:bodyPr wrap="square">
            <a:spAutoFit/>
          </a:bodyPr>
          <a:lstStyle/>
          <a:p>
            <a:r>
              <a:rPr lang="en-US" dirty="0"/>
              <a:t>Compliance Officers</a:t>
            </a:r>
          </a:p>
        </p:txBody>
      </p:sp>
      <p:sp>
        <p:nvSpPr>
          <p:cNvPr id="22" name="TextBox 21">
            <a:extLst>
              <a:ext uri="{FF2B5EF4-FFF2-40B4-BE49-F238E27FC236}">
                <a16:creationId xmlns:a16="http://schemas.microsoft.com/office/drawing/2014/main" id="{213D1159-1429-C2E8-CEE3-4D5E65F7F73A}"/>
              </a:ext>
            </a:extLst>
          </p:cNvPr>
          <p:cNvSpPr txBox="1"/>
          <p:nvPr/>
        </p:nvSpPr>
        <p:spPr>
          <a:xfrm>
            <a:off x="1939142" y="3964680"/>
            <a:ext cx="6107494" cy="369332"/>
          </a:xfrm>
          <a:prstGeom prst="rect">
            <a:avLst/>
          </a:prstGeom>
          <a:noFill/>
        </p:spPr>
        <p:txBody>
          <a:bodyPr wrap="square">
            <a:spAutoFit/>
          </a:bodyPr>
          <a:lstStyle/>
          <a:p>
            <a:r>
              <a:rPr lang="en-US" dirty="0"/>
              <a:t>Auditors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629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4832308E-8380-179D-3E93-5B4C660638E2}"/>
              </a:ext>
            </a:extLst>
          </p:cNvPr>
          <p:cNvSpPr txBox="1"/>
          <p:nvPr/>
        </p:nvSpPr>
        <p:spPr>
          <a:xfrm>
            <a:off x="2676127" y="3072536"/>
            <a:ext cx="6107494" cy="369332"/>
          </a:xfrm>
          <a:prstGeom prst="rect">
            <a:avLst/>
          </a:prstGeom>
          <a:noFill/>
        </p:spPr>
        <p:txBody>
          <a:bodyPr wrap="square">
            <a:spAutoFit/>
          </a:bodyPr>
          <a:lstStyle/>
          <a:p>
            <a:r>
              <a:rPr lang="en-US" dirty="0"/>
              <a:t>Secure Data Management:</a:t>
            </a:r>
          </a:p>
        </p:txBody>
      </p:sp>
      <p:sp>
        <p:nvSpPr>
          <p:cNvPr id="16" name="TextBox 15">
            <a:extLst>
              <a:ext uri="{FF2B5EF4-FFF2-40B4-BE49-F238E27FC236}">
                <a16:creationId xmlns:a16="http://schemas.microsoft.com/office/drawing/2014/main" id="{CDEA88B7-6CD3-C35D-0F19-0EEBFB0407FC}"/>
              </a:ext>
            </a:extLst>
          </p:cNvPr>
          <p:cNvSpPr txBox="1"/>
          <p:nvPr/>
        </p:nvSpPr>
        <p:spPr>
          <a:xfrm>
            <a:off x="3353685" y="3297641"/>
            <a:ext cx="6107494" cy="646331"/>
          </a:xfrm>
          <a:prstGeom prst="rect">
            <a:avLst/>
          </a:prstGeom>
          <a:noFill/>
        </p:spPr>
        <p:txBody>
          <a:bodyPr wrap="square">
            <a:spAutoFit/>
          </a:bodyPr>
          <a:lstStyle/>
          <a:p>
            <a:r>
              <a:rPr lang="en-US" b="1" dirty="0"/>
              <a:t>Data Encryption:</a:t>
            </a:r>
            <a:r>
              <a:rPr lang="en-US" dirty="0"/>
              <a:t> Protects sensitive salary and personal information.</a:t>
            </a:r>
          </a:p>
        </p:txBody>
      </p:sp>
      <p:sp>
        <p:nvSpPr>
          <p:cNvPr id="18" name="TextBox 17">
            <a:extLst>
              <a:ext uri="{FF2B5EF4-FFF2-40B4-BE49-F238E27FC236}">
                <a16:creationId xmlns:a16="http://schemas.microsoft.com/office/drawing/2014/main" id="{BDD7D26C-09F5-71CE-6E52-442455E1E332}"/>
              </a:ext>
            </a:extLst>
          </p:cNvPr>
          <p:cNvSpPr txBox="1"/>
          <p:nvPr/>
        </p:nvSpPr>
        <p:spPr>
          <a:xfrm>
            <a:off x="2819400" y="1470744"/>
            <a:ext cx="6107494" cy="369332"/>
          </a:xfrm>
          <a:prstGeom prst="rect">
            <a:avLst/>
          </a:prstGeom>
          <a:noFill/>
        </p:spPr>
        <p:txBody>
          <a:bodyPr wrap="square">
            <a:spAutoFit/>
          </a:bodyPr>
          <a:lstStyle/>
          <a:p>
            <a:r>
              <a:rPr lang="en-US" dirty="0"/>
              <a:t>Our Solution</a:t>
            </a:r>
          </a:p>
        </p:txBody>
      </p:sp>
      <p:sp>
        <p:nvSpPr>
          <p:cNvPr id="20" name="TextBox 19">
            <a:extLst>
              <a:ext uri="{FF2B5EF4-FFF2-40B4-BE49-F238E27FC236}">
                <a16:creationId xmlns:a16="http://schemas.microsoft.com/office/drawing/2014/main" id="{22777B04-8370-2220-B634-52E354E32932}"/>
              </a:ext>
            </a:extLst>
          </p:cNvPr>
          <p:cNvSpPr txBox="1"/>
          <p:nvPr/>
        </p:nvSpPr>
        <p:spPr>
          <a:xfrm>
            <a:off x="3246056" y="1745422"/>
            <a:ext cx="6107494" cy="646331"/>
          </a:xfrm>
          <a:prstGeom prst="rect">
            <a:avLst/>
          </a:prstGeom>
          <a:noFill/>
        </p:spPr>
        <p:txBody>
          <a:bodyPr wrap="square">
            <a:spAutoFit/>
          </a:bodyPr>
          <a:lstStyle/>
          <a:p>
            <a:r>
              <a:rPr lang="en-US" b="1" dirty="0"/>
              <a:t>Automatic Salary Calculations:</a:t>
            </a:r>
            <a:r>
              <a:rPr lang="en-US" dirty="0"/>
              <a:t> Includes base salary, bonuses, overtime, and deductions.</a:t>
            </a:r>
          </a:p>
        </p:txBody>
      </p:sp>
      <p:sp>
        <p:nvSpPr>
          <p:cNvPr id="22" name="TextBox 21">
            <a:extLst>
              <a:ext uri="{FF2B5EF4-FFF2-40B4-BE49-F238E27FC236}">
                <a16:creationId xmlns:a16="http://schemas.microsoft.com/office/drawing/2014/main" id="{5A10DD17-B095-4E8D-1103-B22861B215B5}"/>
              </a:ext>
            </a:extLst>
          </p:cNvPr>
          <p:cNvSpPr txBox="1"/>
          <p:nvPr/>
        </p:nvSpPr>
        <p:spPr>
          <a:xfrm>
            <a:off x="2736351" y="2271598"/>
            <a:ext cx="6107494" cy="369332"/>
          </a:xfrm>
          <a:prstGeom prst="rect">
            <a:avLst/>
          </a:prstGeom>
          <a:noFill/>
        </p:spPr>
        <p:txBody>
          <a:bodyPr wrap="square">
            <a:spAutoFit/>
          </a:bodyPr>
          <a:lstStyle/>
          <a:p>
            <a:r>
              <a:rPr lang="en-US" dirty="0"/>
              <a:t>Comprehensive Reporting:</a:t>
            </a:r>
          </a:p>
        </p:txBody>
      </p:sp>
      <p:sp>
        <p:nvSpPr>
          <p:cNvPr id="24" name="TextBox 23">
            <a:extLst>
              <a:ext uri="{FF2B5EF4-FFF2-40B4-BE49-F238E27FC236}">
                <a16:creationId xmlns:a16="http://schemas.microsoft.com/office/drawing/2014/main" id="{DBFCE15E-6640-18AE-537A-8C4A55FCB71B}"/>
              </a:ext>
            </a:extLst>
          </p:cNvPr>
          <p:cNvSpPr txBox="1"/>
          <p:nvPr/>
        </p:nvSpPr>
        <p:spPr>
          <a:xfrm>
            <a:off x="3353685" y="2528409"/>
            <a:ext cx="6107494" cy="646331"/>
          </a:xfrm>
          <a:prstGeom prst="rect">
            <a:avLst/>
          </a:prstGeom>
          <a:noFill/>
        </p:spPr>
        <p:txBody>
          <a:bodyPr wrap="square">
            <a:spAutoFit/>
          </a:bodyPr>
          <a:lstStyle/>
          <a:p>
            <a:r>
              <a:rPr lang="en-US" b="1" dirty="0"/>
              <a:t>Detailed Payroll Reports:</a:t>
            </a:r>
            <a:r>
              <a:rPr lang="en-US" dirty="0"/>
              <a:t> Includes expenditure, tax summaries, and benefits.</a:t>
            </a:r>
          </a:p>
        </p:txBody>
      </p:sp>
      <p:sp>
        <p:nvSpPr>
          <p:cNvPr id="26" name="TextBox 25">
            <a:extLst>
              <a:ext uri="{FF2B5EF4-FFF2-40B4-BE49-F238E27FC236}">
                <a16:creationId xmlns:a16="http://schemas.microsoft.com/office/drawing/2014/main" id="{1B45943B-5CED-AC34-0883-8C6E7C271E22}"/>
              </a:ext>
            </a:extLst>
          </p:cNvPr>
          <p:cNvSpPr txBox="1"/>
          <p:nvPr/>
        </p:nvSpPr>
        <p:spPr>
          <a:xfrm>
            <a:off x="2819400" y="3878234"/>
            <a:ext cx="6107494" cy="369332"/>
          </a:xfrm>
          <a:prstGeom prst="rect">
            <a:avLst/>
          </a:prstGeom>
          <a:noFill/>
        </p:spPr>
        <p:txBody>
          <a:bodyPr wrap="square">
            <a:spAutoFit/>
          </a:bodyPr>
          <a:lstStyle/>
          <a:p>
            <a:r>
              <a:rPr lang="en-US" dirty="0"/>
              <a:t>Value Proposition:</a:t>
            </a:r>
          </a:p>
        </p:txBody>
      </p:sp>
      <p:sp>
        <p:nvSpPr>
          <p:cNvPr id="28" name="TextBox 27">
            <a:extLst>
              <a:ext uri="{FF2B5EF4-FFF2-40B4-BE49-F238E27FC236}">
                <a16:creationId xmlns:a16="http://schemas.microsoft.com/office/drawing/2014/main" id="{1AA80971-A8A7-3C42-B21B-C9B37E34E380}"/>
              </a:ext>
            </a:extLst>
          </p:cNvPr>
          <p:cNvSpPr txBox="1"/>
          <p:nvPr/>
        </p:nvSpPr>
        <p:spPr>
          <a:xfrm>
            <a:off x="3246056" y="4215666"/>
            <a:ext cx="6107494" cy="923330"/>
          </a:xfrm>
          <a:prstGeom prst="rect">
            <a:avLst/>
          </a:prstGeom>
          <a:noFill/>
        </p:spPr>
        <p:txBody>
          <a:bodyPr wrap="square">
            <a:spAutoFit/>
          </a:bodyPr>
          <a:lstStyle/>
          <a:p>
            <a:r>
              <a:rPr lang="en-US" b="1" dirty="0"/>
              <a:t>Accuracy and Efficiency:</a:t>
            </a:r>
            <a:endParaRPr lang="en-US" dirty="0"/>
          </a:p>
          <a:p>
            <a:pPr>
              <a:buFont typeface="Arial" panose="020B0604020202020204" pitchFamily="34" charset="0"/>
              <a:buChar char="•"/>
            </a:pPr>
            <a:r>
              <a:rPr lang="en-US" b="1" dirty="0"/>
              <a:t>Benefit:</a:t>
            </a:r>
            <a:r>
              <a:rPr lang="en-US" dirty="0"/>
              <a:t> Reduces manual errors and administrative workload by automating payroll calculations and processing.</a:t>
            </a:r>
          </a:p>
        </p:txBody>
      </p:sp>
      <p:sp>
        <p:nvSpPr>
          <p:cNvPr id="32" name="TextBox 31">
            <a:extLst>
              <a:ext uri="{FF2B5EF4-FFF2-40B4-BE49-F238E27FC236}">
                <a16:creationId xmlns:a16="http://schemas.microsoft.com/office/drawing/2014/main" id="{E5ADE8B1-EE9D-8854-5953-F307B94BD47C}"/>
              </a:ext>
            </a:extLst>
          </p:cNvPr>
          <p:cNvSpPr txBox="1"/>
          <p:nvPr/>
        </p:nvSpPr>
        <p:spPr>
          <a:xfrm>
            <a:off x="3246056" y="5055821"/>
            <a:ext cx="6107494" cy="923330"/>
          </a:xfrm>
          <a:prstGeom prst="rect">
            <a:avLst/>
          </a:prstGeom>
          <a:noFill/>
        </p:spPr>
        <p:txBody>
          <a:bodyPr wrap="square">
            <a:spAutoFit/>
          </a:bodyPr>
          <a:lstStyle/>
          <a:p>
            <a:r>
              <a:rPr lang="en-US" b="1" dirty="0"/>
              <a:t>Compliance and Risk Mitigation:</a:t>
            </a:r>
            <a:endParaRPr lang="en-US" dirty="0"/>
          </a:p>
          <a:p>
            <a:pPr>
              <a:buFont typeface="Arial" panose="020B0604020202020204" pitchFamily="34" charset="0"/>
              <a:buChar char="•"/>
            </a:pPr>
            <a:r>
              <a:rPr lang="en-US" b="1" dirty="0"/>
              <a:t>Benefit:</a:t>
            </a:r>
            <a:r>
              <a:rPr lang="en-US" dirty="0"/>
              <a:t> Keeps payroll operations in line with current regulations and tax laws, minimizing legal risks.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9ECF8249-49C8-750F-5372-B73FC82F6D77}"/>
              </a:ext>
            </a:extLst>
          </p:cNvPr>
          <p:cNvSpPr txBox="1"/>
          <p:nvPr/>
        </p:nvSpPr>
        <p:spPr>
          <a:xfrm>
            <a:off x="755332" y="1143634"/>
            <a:ext cx="11641159" cy="2031325"/>
          </a:xfrm>
          <a:prstGeom prst="rect">
            <a:avLst/>
          </a:prstGeom>
          <a:noFill/>
        </p:spPr>
        <p:txBody>
          <a:bodyPr wrap="square">
            <a:spAutoFit/>
          </a:bodyPr>
          <a:lstStyle/>
          <a:p>
            <a:r>
              <a:rPr lang="en-US" b="1" dirty="0"/>
              <a:t>Employee Information:</a:t>
            </a:r>
          </a:p>
          <a:p>
            <a:pPr>
              <a:buFont typeface="Arial" panose="020B0604020202020204" pitchFamily="34" charset="0"/>
              <a:buChar char="•"/>
            </a:pPr>
            <a:r>
              <a:rPr lang="en-US" b="1" dirty="0"/>
              <a:t>Employee ID:</a:t>
            </a:r>
            <a:r>
              <a:rPr lang="en-US" dirty="0"/>
              <a:t> A unique identifier for each employee.</a:t>
            </a:r>
          </a:p>
          <a:p>
            <a:pPr>
              <a:buFont typeface="Arial" panose="020B0604020202020204" pitchFamily="34" charset="0"/>
              <a:buChar char="•"/>
            </a:pPr>
            <a:r>
              <a:rPr lang="en-US" b="1" dirty="0"/>
              <a:t>Name:</a:t>
            </a:r>
            <a:r>
              <a:rPr lang="en-US" dirty="0"/>
              <a:t> Full name of the employee.</a:t>
            </a:r>
          </a:p>
          <a:p>
            <a:pPr>
              <a:buFont typeface="Arial" panose="020B0604020202020204" pitchFamily="34" charset="0"/>
              <a:buChar char="•"/>
            </a:pPr>
            <a:r>
              <a:rPr lang="en-US" b="1" dirty="0"/>
              <a:t>Department:</a:t>
            </a:r>
            <a:r>
              <a:rPr lang="en-US" dirty="0"/>
              <a:t> The department or team the employee belongs to.</a:t>
            </a:r>
          </a:p>
          <a:p>
            <a:pPr>
              <a:buFont typeface="Arial" panose="020B0604020202020204" pitchFamily="34" charset="0"/>
              <a:buChar char="•"/>
            </a:pPr>
            <a:r>
              <a:rPr lang="en-US" b="1" dirty="0"/>
              <a:t>Position/Title:</a:t>
            </a:r>
            <a:r>
              <a:rPr lang="en-US" dirty="0"/>
              <a:t> Job title or role of the employee.</a:t>
            </a:r>
          </a:p>
          <a:p>
            <a:pPr>
              <a:buFont typeface="Arial" panose="020B0604020202020204" pitchFamily="34" charset="0"/>
              <a:buChar char="•"/>
            </a:pPr>
            <a:r>
              <a:rPr lang="en-US" b="1" dirty="0"/>
              <a:t>Date of Joining:</a:t>
            </a:r>
            <a:r>
              <a:rPr lang="en-US" dirty="0"/>
              <a:t> When the employee started with the company.</a:t>
            </a:r>
          </a:p>
          <a:p>
            <a:pPr>
              <a:buFont typeface="Arial" panose="020B0604020202020204" pitchFamily="34" charset="0"/>
              <a:buChar char="•"/>
            </a:pPr>
            <a:r>
              <a:rPr lang="en-US" b="1" dirty="0"/>
              <a:t>Contact Information:</a:t>
            </a:r>
            <a:r>
              <a:rPr lang="en-US" dirty="0"/>
              <a:t> Phone number, email address, and possibly home address.</a:t>
            </a:r>
          </a:p>
        </p:txBody>
      </p:sp>
      <p:sp>
        <p:nvSpPr>
          <p:cNvPr id="8" name="TextBox 7">
            <a:extLst>
              <a:ext uri="{FF2B5EF4-FFF2-40B4-BE49-F238E27FC236}">
                <a16:creationId xmlns:a16="http://schemas.microsoft.com/office/drawing/2014/main" id="{EADD3F81-C82C-87CE-B74F-9F0F331EB285}"/>
              </a:ext>
            </a:extLst>
          </p:cNvPr>
          <p:cNvSpPr txBox="1"/>
          <p:nvPr/>
        </p:nvSpPr>
        <p:spPr>
          <a:xfrm>
            <a:off x="755331" y="3174959"/>
            <a:ext cx="9263501" cy="926954"/>
          </a:xfrm>
          <a:prstGeom prst="rect">
            <a:avLst/>
          </a:prstGeom>
          <a:noFill/>
        </p:spPr>
        <p:txBody>
          <a:bodyPr wrap="square">
            <a:spAutoFit/>
          </a:bodyPr>
          <a:lstStyle/>
          <a:p>
            <a:r>
              <a:rPr lang="en-US" b="1"/>
              <a:t>. </a:t>
            </a:r>
            <a:r>
              <a:rPr lang="en-US" b="1" dirty="0"/>
              <a:t>Salary Details:</a:t>
            </a:r>
          </a:p>
          <a:p>
            <a:pPr>
              <a:buFont typeface="Arial" panose="020B0604020202020204" pitchFamily="34" charset="0"/>
              <a:buChar char="•"/>
            </a:pPr>
            <a:r>
              <a:rPr lang="en-US" b="1" dirty="0"/>
              <a:t>Base Salary:</a:t>
            </a:r>
            <a:r>
              <a:rPr lang="en-US" dirty="0"/>
              <a:t> The regular salary paid to the employee before any bonuses or deductions.</a:t>
            </a:r>
          </a:p>
          <a:p>
            <a:pPr>
              <a:buFont typeface="Arial" panose="020B0604020202020204" pitchFamily="34" charset="0"/>
              <a:buChar char="•"/>
            </a:pPr>
            <a:r>
              <a:rPr lang="en-US" b="1" dirty="0"/>
              <a:t>Bonus:</a:t>
            </a:r>
            <a:r>
              <a:rPr lang="en-US" dirty="0"/>
              <a:t> Additional payments based on performance or company policy.</a:t>
            </a:r>
          </a:p>
        </p:txBody>
      </p:sp>
      <p:sp>
        <p:nvSpPr>
          <p:cNvPr id="10" name="TextBox 9">
            <a:extLst>
              <a:ext uri="{FF2B5EF4-FFF2-40B4-BE49-F238E27FC236}">
                <a16:creationId xmlns:a16="http://schemas.microsoft.com/office/drawing/2014/main" id="{462A6B71-2293-6EB3-73F3-D0837620062C}"/>
              </a:ext>
            </a:extLst>
          </p:cNvPr>
          <p:cNvSpPr txBox="1"/>
          <p:nvPr/>
        </p:nvSpPr>
        <p:spPr>
          <a:xfrm>
            <a:off x="721467" y="4101913"/>
            <a:ext cx="6198244" cy="646331"/>
          </a:xfrm>
          <a:prstGeom prst="rect">
            <a:avLst/>
          </a:prstGeom>
          <a:noFill/>
        </p:spPr>
        <p:txBody>
          <a:bodyPr wrap="square">
            <a:spAutoFit/>
          </a:bodyPr>
          <a:lstStyle/>
          <a:p>
            <a:r>
              <a:rPr lang="en-US" b="1" dirty="0"/>
              <a:t>. Tax and Benefits Information:</a:t>
            </a:r>
          </a:p>
          <a:p>
            <a:pPr>
              <a:buFont typeface="Arial" panose="020B0604020202020204" pitchFamily="34" charset="0"/>
              <a:buChar char="•"/>
            </a:pPr>
            <a:r>
              <a:rPr lang="en-US" b="1" dirty="0"/>
              <a:t>Taxable Income:</a:t>
            </a:r>
            <a:r>
              <a:rPr lang="en-US" dirty="0"/>
              <a:t> Portion of the salary subject to tax.</a:t>
            </a:r>
          </a:p>
        </p:txBody>
      </p:sp>
      <p:sp>
        <p:nvSpPr>
          <p:cNvPr id="12" name="TextBox 11">
            <a:extLst>
              <a:ext uri="{FF2B5EF4-FFF2-40B4-BE49-F238E27FC236}">
                <a16:creationId xmlns:a16="http://schemas.microsoft.com/office/drawing/2014/main" id="{444AE3F8-C15A-6F80-2D3C-6A7ECC296731}"/>
              </a:ext>
            </a:extLst>
          </p:cNvPr>
          <p:cNvSpPr txBox="1"/>
          <p:nvPr/>
        </p:nvSpPr>
        <p:spPr>
          <a:xfrm>
            <a:off x="755331" y="4744619"/>
            <a:ext cx="6198676" cy="923330"/>
          </a:xfrm>
          <a:prstGeom prst="rect">
            <a:avLst/>
          </a:prstGeom>
          <a:noFill/>
        </p:spPr>
        <p:txBody>
          <a:bodyPr wrap="square">
            <a:spAutoFit/>
          </a:bodyPr>
          <a:lstStyle/>
          <a:p>
            <a:r>
              <a:rPr lang="en-US" b="1" dirty="0"/>
              <a:t>Payroll Information:</a:t>
            </a:r>
          </a:p>
          <a:p>
            <a:pPr>
              <a:buFont typeface="Arial" panose="020B0604020202020204" pitchFamily="34" charset="0"/>
              <a:buChar char="•"/>
            </a:pPr>
            <a:r>
              <a:rPr lang="en-US" b="1" dirty="0"/>
              <a:t>Pay Period:</a:t>
            </a:r>
            <a:r>
              <a:rPr lang="en-US" dirty="0"/>
              <a:t> The timeframe for which the salary is paid (e.g., monthly, bi-weekly).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82835" y="2278825"/>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ACC7A3A-E806-2D7C-90E3-404E27AFB909}"/>
              </a:ext>
            </a:extLst>
          </p:cNvPr>
          <p:cNvSpPr txBox="1"/>
          <p:nvPr/>
        </p:nvSpPr>
        <p:spPr>
          <a:xfrm>
            <a:off x="902905" y="1474075"/>
            <a:ext cx="9733029" cy="646331"/>
          </a:xfrm>
          <a:prstGeom prst="rect">
            <a:avLst/>
          </a:prstGeom>
          <a:noFill/>
        </p:spPr>
        <p:txBody>
          <a:bodyPr wrap="square">
            <a:spAutoFit/>
          </a:bodyPr>
          <a:lstStyle/>
          <a:p>
            <a:r>
              <a:rPr lang="en-US" b="1" dirty="0"/>
              <a:t>Comprehensive Data Integration:</a:t>
            </a:r>
          </a:p>
          <a:p>
            <a:pPr>
              <a:buFont typeface="Arial" panose="020B0604020202020204" pitchFamily="34" charset="0"/>
              <a:buChar char="•"/>
            </a:pPr>
            <a:r>
              <a:rPr lang="en-US" b="1" dirty="0"/>
              <a:t>Feature:</a:t>
            </a:r>
            <a:r>
              <a:rPr lang="en-US" dirty="0"/>
              <a:t> Centralized Excel workbook consolidates all salary-related data in one place.</a:t>
            </a:r>
          </a:p>
        </p:txBody>
      </p:sp>
      <p:sp>
        <p:nvSpPr>
          <p:cNvPr id="13" name="TextBox 12">
            <a:extLst>
              <a:ext uri="{FF2B5EF4-FFF2-40B4-BE49-F238E27FC236}">
                <a16:creationId xmlns:a16="http://schemas.microsoft.com/office/drawing/2014/main" id="{3F34D999-B51C-74C5-7143-CDD25C9AA4BB}"/>
              </a:ext>
            </a:extLst>
          </p:cNvPr>
          <p:cNvSpPr txBox="1"/>
          <p:nvPr/>
        </p:nvSpPr>
        <p:spPr>
          <a:xfrm>
            <a:off x="902905" y="2074574"/>
            <a:ext cx="8480424" cy="646331"/>
          </a:xfrm>
          <a:prstGeom prst="rect">
            <a:avLst/>
          </a:prstGeom>
          <a:noFill/>
        </p:spPr>
        <p:txBody>
          <a:bodyPr wrap="square">
            <a:spAutoFit/>
          </a:bodyPr>
          <a:lstStyle/>
          <a:p>
            <a:r>
              <a:rPr lang="en-US" b="1" dirty="0"/>
              <a:t>Real-Time Updates:</a:t>
            </a:r>
          </a:p>
          <a:p>
            <a:pPr>
              <a:buFont typeface="Arial" panose="020B0604020202020204" pitchFamily="34" charset="0"/>
              <a:buChar char="•"/>
            </a:pPr>
            <a:r>
              <a:rPr lang="en-US" b="1" dirty="0"/>
              <a:t>Feature:</a:t>
            </a:r>
            <a:r>
              <a:rPr lang="en-US" dirty="0"/>
              <a:t> Easy updates and modifications to salary data as soon as changes occur.</a:t>
            </a:r>
          </a:p>
        </p:txBody>
      </p:sp>
      <p:sp>
        <p:nvSpPr>
          <p:cNvPr id="15" name="TextBox 14">
            <a:extLst>
              <a:ext uri="{FF2B5EF4-FFF2-40B4-BE49-F238E27FC236}">
                <a16:creationId xmlns:a16="http://schemas.microsoft.com/office/drawing/2014/main" id="{1B266168-23AE-1A03-63E0-D02604634C96}"/>
              </a:ext>
            </a:extLst>
          </p:cNvPr>
          <p:cNvSpPr txBox="1"/>
          <p:nvPr/>
        </p:nvSpPr>
        <p:spPr>
          <a:xfrm>
            <a:off x="2089370" y="2755878"/>
            <a:ext cx="7929464" cy="923330"/>
          </a:xfrm>
          <a:prstGeom prst="rect">
            <a:avLst/>
          </a:prstGeom>
          <a:noFill/>
        </p:spPr>
        <p:txBody>
          <a:bodyPr wrap="square">
            <a:spAutoFit/>
          </a:bodyPr>
          <a:lstStyle/>
          <a:p>
            <a:r>
              <a:rPr lang="en-US" b="1" dirty="0"/>
              <a:t>Automated Calculations:</a:t>
            </a:r>
          </a:p>
          <a:p>
            <a:pPr>
              <a:buFont typeface="Arial" panose="020B0604020202020204" pitchFamily="34" charset="0"/>
              <a:buChar char="•"/>
            </a:pPr>
            <a:r>
              <a:rPr lang="en-US" b="1" dirty="0"/>
              <a:t>Feature:</a:t>
            </a:r>
            <a:r>
              <a:rPr lang="en-US" dirty="0"/>
              <a:t> Use of built-in Excel formulas and functions for automatic salary calculations, including gross and net salaries, taxes, and deductions.</a:t>
            </a:r>
          </a:p>
        </p:txBody>
      </p:sp>
      <p:sp>
        <p:nvSpPr>
          <p:cNvPr id="17" name="TextBox 16">
            <a:extLst>
              <a:ext uri="{FF2B5EF4-FFF2-40B4-BE49-F238E27FC236}">
                <a16:creationId xmlns:a16="http://schemas.microsoft.com/office/drawing/2014/main" id="{CC34A065-713F-C682-9EE0-46540CE4B0C6}"/>
              </a:ext>
            </a:extLst>
          </p:cNvPr>
          <p:cNvSpPr txBox="1"/>
          <p:nvPr/>
        </p:nvSpPr>
        <p:spPr>
          <a:xfrm>
            <a:off x="2089370" y="3674096"/>
            <a:ext cx="6107494" cy="923330"/>
          </a:xfrm>
          <a:prstGeom prst="rect">
            <a:avLst/>
          </a:prstGeom>
          <a:noFill/>
        </p:spPr>
        <p:txBody>
          <a:bodyPr wrap="square">
            <a:spAutoFit/>
          </a:bodyPr>
          <a:lstStyle/>
          <a:p>
            <a:r>
              <a:rPr lang="en-US" b="1" dirty="0"/>
              <a:t>User-Friendly Interface:</a:t>
            </a:r>
          </a:p>
          <a:p>
            <a:pPr>
              <a:buFont typeface="Arial" panose="020B0604020202020204" pitchFamily="34" charset="0"/>
              <a:buChar char="•"/>
            </a:pPr>
            <a:r>
              <a:rPr lang="en-US" b="1" dirty="0"/>
              <a:t>Feature:</a:t>
            </a:r>
            <a:r>
              <a:rPr lang="en-US" dirty="0"/>
              <a:t> Intuitive layout with clear headings, data validation, and conditional formatting.</a:t>
            </a:r>
          </a:p>
        </p:txBody>
      </p:sp>
      <p:sp>
        <p:nvSpPr>
          <p:cNvPr id="19" name="TextBox 18">
            <a:extLst>
              <a:ext uri="{FF2B5EF4-FFF2-40B4-BE49-F238E27FC236}">
                <a16:creationId xmlns:a16="http://schemas.microsoft.com/office/drawing/2014/main" id="{22FEBFB0-DC8A-3F7A-0B31-EDDDB61E9548}"/>
              </a:ext>
            </a:extLst>
          </p:cNvPr>
          <p:cNvSpPr txBox="1"/>
          <p:nvPr/>
        </p:nvSpPr>
        <p:spPr>
          <a:xfrm>
            <a:off x="2381250" y="4576925"/>
            <a:ext cx="6107494" cy="923330"/>
          </a:xfrm>
          <a:prstGeom prst="rect">
            <a:avLst/>
          </a:prstGeom>
          <a:noFill/>
        </p:spPr>
        <p:txBody>
          <a:bodyPr wrap="square">
            <a:spAutoFit/>
          </a:bodyPr>
          <a:lstStyle/>
          <a:p>
            <a:r>
              <a:rPr lang="en-US" b="1" dirty="0"/>
              <a:t>Secure Data Handling:</a:t>
            </a:r>
          </a:p>
          <a:p>
            <a:pPr>
              <a:buFont typeface="Arial" panose="020B0604020202020204" pitchFamily="34" charset="0"/>
              <a:buChar char="•"/>
            </a:pPr>
            <a:r>
              <a:rPr lang="en-US" b="1" dirty="0"/>
              <a:t>Feature:</a:t>
            </a:r>
            <a:r>
              <a:rPr lang="en-US" dirty="0"/>
              <a:t> Password protection and sheet-level permissions to safeguard sensitive salary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vivekanandhan644@gmail.com</cp:lastModifiedBy>
  <cp:revision>18</cp:revision>
  <dcterms:created xsi:type="dcterms:W3CDTF">2024-03-29T15:07:22Z</dcterms:created>
  <dcterms:modified xsi:type="dcterms:W3CDTF">2024-09-05T13:47:34Z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