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NAME:</a:t>
            </a:r>
            <a:r>
              <a:rPr lang="en-IN" sz="2000" b="1" dirty="0"/>
              <a:t> LATHIKA JAYA SREE G</a:t>
            </a:r>
            <a:endParaRPr lang="en-US" sz="2000" b="1" dirty="0"/>
          </a:p>
          <a:p>
            <a:r>
              <a:rPr lang="en-US" sz="2000" b="1" dirty="0"/>
              <a:t>REGISTER NO:  </a:t>
            </a:r>
            <a:r>
              <a:rPr lang="en-IN" sz="2000" b="1" dirty="0"/>
              <a:t>312216976</a:t>
            </a:r>
            <a:r>
              <a:rPr lang="en-US" sz="2000" b="1" dirty="0"/>
              <a:t>(D63A271376071129C2D4327DE95301D6)</a:t>
            </a:r>
          </a:p>
          <a:p>
            <a:r>
              <a:rPr lang="en-US" sz="2000" b="1" dirty="0"/>
              <a:t>DEPARTMENT:</a:t>
            </a:r>
            <a:r>
              <a:rPr lang="en-IN" sz="2000" b="1" dirty="0"/>
              <a:t> </a:t>
            </a:r>
            <a:r>
              <a:rPr lang="en-IN" sz="2000" b="1" dirty="0" err="1"/>
              <a:t>B.Com</a:t>
            </a:r>
            <a:r>
              <a:rPr lang="en-IN" sz="2000" b="1" dirty="0"/>
              <a:t> (G) </a:t>
            </a:r>
          </a:p>
          <a:p>
            <a:r>
              <a:rPr lang="en-IN" sz="2000" b="1" dirty="0"/>
              <a:t>COLLEGE: SHRI KRISHNASWAMY COLLEGE FOR WOMEN</a:t>
            </a:r>
            <a:endParaRPr lang="en-US" sz="2000" b="1" dirty="0"/>
          </a:p>
          <a:p>
            <a:r>
              <a:rPr lang="en-US" sz="2000" b="1" dirty="0"/>
              <a:t>           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u="sng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u="sng" spc="-15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u="sng" spc="-35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u="sng" spc="-3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u="sng" spc="-5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u="sng" spc="3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u="sng" spc="5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sz="4800" u="sng" dirty="0">
              <a:solidFill>
                <a:schemeClr val="accent4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83771-40FA-BB85-D147-832E89A97ACA}"/>
              </a:ext>
            </a:extLst>
          </p:cNvPr>
          <p:cNvSpPr txBox="1"/>
          <p:nvPr/>
        </p:nvSpPr>
        <p:spPr>
          <a:xfrm>
            <a:off x="993642" y="1503627"/>
            <a:ext cx="33921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>
                <a:solidFill>
                  <a:schemeClr val="accent2"/>
                </a:solidFill>
              </a:rPr>
              <a:t>! </a:t>
            </a:r>
            <a:r>
              <a:rPr lang="en-US" b="1" dirty="0"/>
              <a:t>Summarize turnover data by key categories such as department, tenure, and performance </a:t>
            </a:r>
            <a:r>
              <a:rPr lang="en-IN" b="1" dirty="0"/>
              <a:t>rating.</a:t>
            </a:r>
          </a:p>
          <a:p>
            <a:r>
              <a:rPr lang="en-IN" b="1" dirty="0"/>
              <a:t> </a:t>
            </a:r>
          </a:p>
          <a:p>
            <a:r>
              <a:rPr lang="en-IN" b="1" dirty="0">
                <a:solidFill>
                  <a:schemeClr val="accent2"/>
                </a:solidFill>
              </a:rPr>
              <a:t>! </a:t>
            </a:r>
            <a:r>
              <a:rPr lang="en-US" b="1" dirty="0"/>
              <a:t>Calculate turnover rates and compare them across different </a:t>
            </a:r>
            <a:r>
              <a:rPr lang="en-IN" b="1" dirty="0"/>
              <a:t>segments.</a:t>
            </a:r>
          </a:p>
          <a:p>
            <a:endParaRPr lang="en-IN" b="1" dirty="0"/>
          </a:p>
          <a:p>
            <a:r>
              <a:rPr lang="en-IN" b="1" dirty="0">
                <a:solidFill>
                  <a:schemeClr val="accent2"/>
                </a:solidFill>
              </a:rPr>
              <a:t>! </a:t>
            </a:r>
            <a:r>
              <a:rPr lang="en-IN" b="1" dirty="0"/>
              <a:t>V</a:t>
            </a:r>
            <a:r>
              <a:rPr lang="en-US" b="1" dirty="0" err="1"/>
              <a:t>isualize</a:t>
            </a:r>
            <a:r>
              <a:rPr lang="en-US" b="1" dirty="0"/>
              <a:t> patterns and trends to identify high-risk areas.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accent4"/>
                </a:solidFill>
              </a:rPr>
              <a:t>R</a:t>
            </a:r>
            <a:r>
              <a:rPr u="sng" spc="-40" dirty="0">
                <a:solidFill>
                  <a:schemeClr val="accent4"/>
                </a:solidFill>
              </a:rPr>
              <a:t>E</a:t>
            </a:r>
            <a:r>
              <a:rPr u="sng" spc="15" dirty="0">
                <a:solidFill>
                  <a:schemeClr val="accent4"/>
                </a:solidFill>
              </a:rPr>
              <a:t>S</a:t>
            </a:r>
            <a:r>
              <a:rPr u="sng" spc="-30" dirty="0">
                <a:solidFill>
                  <a:schemeClr val="accent4"/>
                </a:solidFill>
              </a:rPr>
              <a:t>U</a:t>
            </a:r>
            <a:r>
              <a:rPr u="sng" spc="-405" dirty="0">
                <a:solidFill>
                  <a:schemeClr val="accent4"/>
                </a:solidFill>
              </a:rPr>
              <a:t>L</a:t>
            </a:r>
            <a:r>
              <a:rPr u="sng" dirty="0">
                <a:solidFill>
                  <a:schemeClr val="accent4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5D37AF-B2E2-C0B3-8B37-7899AF1C0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t="4036" r="1602" b="1816"/>
          <a:stretch/>
        </p:blipFill>
        <p:spPr>
          <a:xfrm>
            <a:off x="1845913" y="2163754"/>
            <a:ext cx="4400857" cy="2591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398A4-398B-40E2-B200-0D2DBC32B335}"/>
              </a:ext>
            </a:extLst>
          </p:cNvPr>
          <p:cNvSpPr txBox="1"/>
          <p:nvPr/>
        </p:nvSpPr>
        <p:spPr>
          <a:xfrm>
            <a:off x="1051315" y="1820304"/>
            <a:ext cx="4902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/>
              <a:t>Summarize the main takeaways from the analysis, reiterating the importance of addressing the identified issues to reduce turnover.</a:t>
            </a:r>
            <a:endParaRPr lang="en-IN" b="1" dirty="0"/>
          </a:p>
          <a:p>
            <a:endParaRPr lang="en-IN" b="1" dirty="0"/>
          </a:p>
          <a:p>
            <a:r>
              <a:rPr lang="en-US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/>
              <a:t>Suggest next steps, such as further analysis or the implementation of specific HR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solidFill>
                  <a:schemeClr val="accent4"/>
                </a:solidFill>
              </a:rPr>
              <a:t>PROJECT</a:t>
            </a:r>
            <a:r>
              <a:rPr sz="4250" u="sng" spc="-85" dirty="0">
                <a:solidFill>
                  <a:schemeClr val="accent4"/>
                </a:solidFill>
              </a:rPr>
              <a:t> </a:t>
            </a:r>
            <a:r>
              <a:rPr sz="4250" u="sng" spc="25" dirty="0">
                <a:solidFill>
                  <a:schemeClr val="accent4"/>
                </a:solidFill>
              </a:rPr>
              <a:t>TITLE</a:t>
            </a:r>
            <a:endParaRPr sz="4250" u="sng">
              <a:solidFill>
                <a:schemeClr val="accent4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22196" y="2284880"/>
            <a:ext cx="7819648" cy="2123658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1824" y="4743144"/>
            <a:ext cx="3257550" cy="125204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2112" y="3019421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accent4"/>
                </a:solidFill>
              </a:rPr>
              <a:t>A</a:t>
            </a:r>
            <a:r>
              <a:rPr u="sng" spc="-5" dirty="0">
                <a:solidFill>
                  <a:schemeClr val="accent4"/>
                </a:solidFill>
              </a:rPr>
              <a:t>G</a:t>
            </a:r>
            <a:r>
              <a:rPr u="sng" spc="-35" dirty="0">
                <a:solidFill>
                  <a:schemeClr val="accent4"/>
                </a:solidFill>
              </a:rPr>
              <a:t>E</a:t>
            </a:r>
            <a:r>
              <a:rPr u="sng" spc="15" dirty="0">
                <a:solidFill>
                  <a:schemeClr val="accent4"/>
                </a:solidFill>
              </a:rPr>
              <a:t>N</a:t>
            </a:r>
            <a:r>
              <a:rPr u="sng" dirty="0">
                <a:solidFill>
                  <a:schemeClr val="accent4"/>
                </a:solidFill>
              </a:rPr>
              <a:t>DA</a:t>
            </a:r>
            <a:br>
              <a:rPr lang="en-IN" u="sng" dirty="0">
                <a:solidFill>
                  <a:schemeClr val="accent4"/>
                </a:solidFill>
              </a:rPr>
            </a:br>
            <a:br>
              <a:rPr lang="en-IN" u="sng" dirty="0">
                <a:solidFill>
                  <a:schemeClr val="accent4"/>
                </a:solidFill>
              </a:rPr>
            </a:b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876017" y="6748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
2.Project Overview
3.End Users
4.Our Solution and Proposition
5.Dataset Description
6.Modelling Approach
7.Results and Discussion
8.Conclusion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sz="4250" u="sng" spc="15" dirty="0">
                <a:solidFill>
                  <a:schemeClr val="accent4">
                    <a:lumMod val="75000"/>
                  </a:schemeClr>
                </a:solidFill>
              </a:rPr>
              <a:t>ROB</a:t>
            </a:r>
            <a:r>
              <a:rPr sz="4250" u="sng" spc="55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sz="4250" u="sng" spc="-2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4250" u="sng" spc="2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sz="4250" u="sng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sz="4250" u="sng" spc="1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4250" u="sng" spc="-37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4250" u="sng" spc="-375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4250" u="sng" spc="15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4250" u="sng" spc="-1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4250" u="sng" spc="-20" dirty="0">
                <a:solidFill>
                  <a:schemeClr val="accent4">
                    <a:lumMod val="75000"/>
                  </a:schemeClr>
                </a:solidFill>
              </a:rPr>
              <a:t>ME</a:t>
            </a:r>
            <a:r>
              <a:rPr sz="4250" u="sng" spc="10" dirty="0">
                <a:solidFill>
                  <a:schemeClr val="accent4">
                    <a:lumMod val="75000"/>
                  </a:schemeClr>
                </a:solidFill>
              </a:rPr>
              <a:t>NT</a:t>
            </a:r>
            <a:endParaRPr sz="4250" u="sng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3892B-AD24-747D-19ED-51633FA336C7}"/>
              </a:ext>
            </a:extLst>
          </p:cNvPr>
          <p:cNvSpPr txBox="1"/>
          <p:nvPr/>
        </p:nvSpPr>
        <p:spPr>
          <a:xfrm>
            <a:off x="1156192" y="2019300"/>
            <a:ext cx="44548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*</a:t>
            </a:r>
            <a:r>
              <a:rPr lang="en-US" dirty="0"/>
              <a:t>Employee turnover is a critical issue for organizations,</a:t>
            </a:r>
            <a:r>
              <a:rPr lang="en-IN" dirty="0"/>
              <a:t>leading    to</a:t>
            </a:r>
            <a:r>
              <a:rPr lang="en-US" dirty="0"/>
              <a:t> increased costs and loss of productivity.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*</a:t>
            </a:r>
            <a:r>
              <a:rPr lang="en-US" dirty="0"/>
              <a:t>Understanding the factors contributing to turnover can help in devising strategies to retain employees and improve organizational performance.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*</a:t>
            </a:r>
            <a:r>
              <a:rPr lang="en-US" dirty="0"/>
              <a:t>This analysis aims to explore the key factors driving employee turnover within the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4"/>
                </a:solidFill>
              </a:rPr>
              <a:t>PROJECT	</a:t>
            </a:r>
            <a:r>
              <a:rPr sz="4250" u="sng" spc="-20" dirty="0">
                <a:solidFill>
                  <a:schemeClr val="accent4"/>
                </a:solidFill>
              </a:rPr>
              <a:t>OVERVIEW</a:t>
            </a:r>
            <a:endParaRPr sz="4250" u="sng">
              <a:solidFill>
                <a:schemeClr val="accent4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6393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project involves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to identify patterns and trends associated with turnover.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we aim to summarize and explore various dimensions of the data to gain insights into the factors influencing employee exits.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sz="3200" u="sng" spc="-2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sz="3200" u="sng" spc="20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sz="3200" u="sng" spc="-23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u="sng" spc="-10" dirty="0">
                <a:solidFill>
                  <a:schemeClr val="accent4">
                    <a:lumMod val="75000"/>
                  </a:schemeClr>
                </a:solidFill>
              </a:rPr>
              <a:t>AR</a:t>
            </a:r>
            <a:r>
              <a:rPr sz="3200" u="sng" spc="1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200" u="sng" spc="-3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u="sng" spc="-1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3200" u="sng" spc="-15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sz="3200" u="sng" spc="1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200" u="sng" spc="-3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u="sng" spc="-2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200" u="sng" spc="3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sz="3200" u="sng" spc="15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sz="3200" u="sng" spc="-4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u="sng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sz="3200" u="sng" spc="1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200" u="sng" spc="-2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200" u="sng" spc="-10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sz="3200" u="sng" spc="5" dirty="0">
                <a:solidFill>
                  <a:schemeClr val="accent4">
                    <a:lumMod val="75000"/>
                  </a:schemeClr>
                </a:solidFill>
              </a:rPr>
              <a:t>S?</a:t>
            </a:r>
            <a:endParaRPr sz="3200" u="sng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8245E-BF0E-87E1-D52E-2FDDB4DDD3AA}"/>
              </a:ext>
            </a:extLst>
          </p:cNvPr>
          <p:cNvSpPr txBox="1"/>
          <p:nvPr/>
        </p:nvSpPr>
        <p:spPr>
          <a:xfrm>
            <a:off x="458423" y="2227884"/>
            <a:ext cx="6551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*</a:t>
            </a:r>
            <a:r>
              <a:rPr lang="en-US" b="1" dirty="0"/>
              <a:t>Human Resources (HR) Team:</a:t>
            </a:r>
            <a:r>
              <a:rPr lang="en-US" dirty="0"/>
              <a:t> To understand the key drivers of turnover and develop targeted retention strategies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b="1" dirty="0"/>
              <a:t>*Management</a:t>
            </a:r>
            <a:r>
              <a:rPr lang="en-US" dirty="0"/>
              <a:t>: To make informed decisions based on data-driven insights </a:t>
            </a:r>
            <a:r>
              <a:rPr lang="en-IN" dirty="0"/>
              <a:t>regarding. </a:t>
            </a:r>
          </a:p>
          <a:p>
            <a:endParaRPr lang="en-IN" dirty="0"/>
          </a:p>
          <a:p>
            <a:r>
              <a:rPr lang="en-US" b="1" dirty="0"/>
              <a:t>*Analysts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To provide deeper analysis and recommendations for minimizing turnover.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*Department Heads:</a:t>
            </a:r>
            <a:r>
              <a:rPr lang="en-IN" dirty="0"/>
              <a:t> They use the data to address specific issues within their departments, manage staffing levels, and implement targeted retention strategies.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59540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spc="25" dirty="0">
                <a:solidFill>
                  <a:schemeClr val="accent4"/>
                </a:solidFill>
              </a:rPr>
              <a:t>U</a:t>
            </a:r>
            <a:r>
              <a:rPr sz="3600" u="sng" dirty="0">
                <a:solidFill>
                  <a:schemeClr val="accent4"/>
                </a:solidFill>
              </a:rPr>
              <a:t>R</a:t>
            </a:r>
            <a:r>
              <a:rPr sz="3600" u="sng" spc="5" dirty="0">
                <a:solidFill>
                  <a:schemeClr val="accent4"/>
                </a:solidFill>
              </a:rPr>
              <a:t> </a:t>
            </a:r>
            <a:r>
              <a:rPr sz="3600" u="sng" spc="25" dirty="0">
                <a:solidFill>
                  <a:schemeClr val="accent4"/>
                </a:solidFill>
              </a:rPr>
              <a:t>S</a:t>
            </a: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spc="25" dirty="0">
                <a:solidFill>
                  <a:schemeClr val="accent4"/>
                </a:solidFill>
              </a:rPr>
              <a:t>LU</a:t>
            </a:r>
            <a:r>
              <a:rPr sz="3600" u="sng" spc="-35" dirty="0">
                <a:solidFill>
                  <a:schemeClr val="accent4"/>
                </a:solidFill>
              </a:rPr>
              <a:t>T</a:t>
            </a:r>
            <a:r>
              <a:rPr sz="3600" u="sng" spc="-30" dirty="0">
                <a:solidFill>
                  <a:schemeClr val="accent4"/>
                </a:solidFill>
              </a:rPr>
              <a:t>I</a:t>
            </a: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dirty="0">
                <a:solidFill>
                  <a:schemeClr val="accent4"/>
                </a:solidFill>
              </a:rPr>
              <a:t>N</a:t>
            </a:r>
            <a:r>
              <a:rPr sz="3600" u="sng" spc="-345" dirty="0">
                <a:solidFill>
                  <a:schemeClr val="accent4"/>
                </a:solidFill>
              </a:rPr>
              <a:t> </a:t>
            </a:r>
            <a:r>
              <a:rPr sz="3600" u="sng" spc="-35" dirty="0">
                <a:solidFill>
                  <a:schemeClr val="accent4"/>
                </a:solidFill>
              </a:rPr>
              <a:t>A</a:t>
            </a:r>
            <a:r>
              <a:rPr sz="3600" u="sng" spc="-5" dirty="0">
                <a:solidFill>
                  <a:schemeClr val="accent4"/>
                </a:solidFill>
              </a:rPr>
              <a:t>N</a:t>
            </a:r>
            <a:r>
              <a:rPr sz="3600" u="sng" dirty="0">
                <a:solidFill>
                  <a:schemeClr val="accent4"/>
                </a:solidFill>
              </a:rPr>
              <a:t>D</a:t>
            </a:r>
            <a:r>
              <a:rPr sz="3600" u="sng" spc="35" dirty="0">
                <a:solidFill>
                  <a:schemeClr val="accent4"/>
                </a:solidFill>
              </a:rPr>
              <a:t> </a:t>
            </a:r>
            <a:r>
              <a:rPr sz="3600" u="sng" spc="-30" dirty="0">
                <a:solidFill>
                  <a:schemeClr val="accent4"/>
                </a:solidFill>
              </a:rPr>
              <a:t>I</a:t>
            </a:r>
            <a:r>
              <a:rPr sz="3600" u="sng" spc="-35" dirty="0">
                <a:solidFill>
                  <a:schemeClr val="accent4"/>
                </a:solidFill>
              </a:rPr>
              <a:t>T</a:t>
            </a:r>
            <a:r>
              <a:rPr sz="3600" u="sng" dirty="0">
                <a:solidFill>
                  <a:schemeClr val="accent4"/>
                </a:solidFill>
              </a:rPr>
              <a:t>S</a:t>
            </a:r>
            <a:r>
              <a:rPr sz="3600" u="sng" spc="60" dirty="0">
                <a:solidFill>
                  <a:schemeClr val="accent4"/>
                </a:solidFill>
              </a:rPr>
              <a:t> </a:t>
            </a:r>
            <a:r>
              <a:rPr sz="3600" u="sng" spc="-295" dirty="0">
                <a:solidFill>
                  <a:schemeClr val="accent4"/>
                </a:solidFill>
              </a:rPr>
              <a:t>V</a:t>
            </a:r>
            <a:r>
              <a:rPr sz="3600" u="sng" spc="-35" dirty="0">
                <a:solidFill>
                  <a:schemeClr val="accent4"/>
                </a:solidFill>
              </a:rPr>
              <a:t>A</a:t>
            </a:r>
            <a:r>
              <a:rPr sz="3600" u="sng" spc="25" dirty="0">
                <a:solidFill>
                  <a:schemeClr val="accent4"/>
                </a:solidFill>
              </a:rPr>
              <a:t>LU</a:t>
            </a:r>
            <a:r>
              <a:rPr sz="3600" u="sng" dirty="0">
                <a:solidFill>
                  <a:schemeClr val="accent4"/>
                </a:solidFill>
              </a:rPr>
              <a:t>E</a:t>
            </a:r>
            <a:r>
              <a:rPr sz="3600" u="sng" spc="-65" dirty="0">
                <a:solidFill>
                  <a:schemeClr val="accent4"/>
                </a:solidFill>
              </a:rPr>
              <a:t> </a:t>
            </a:r>
            <a:r>
              <a:rPr sz="3600" u="sng" spc="-15" dirty="0">
                <a:solidFill>
                  <a:schemeClr val="accent4"/>
                </a:solidFill>
              </a:rPr>
              <a:t>P</a:t>
            </a:r>
            <a:r>
              <a:rPr sz="3600" u="sng" spc="-30" dirty="0">
                <a:solidFill>
                  <a:schemeClr val="accent4"/>
                </a:solidFill>
              </a:rPr>
              <a:t>R</a:t>
            </a: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spc="-15" dirty="0">
                <a:solidFill>
                  <a:schemeClr val="accent4"/>
                </a:solidFill>
              </a:rPr>
              <a:t>P</a:t>
            </a: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spc="25" dirty="0">
                <a:solidFill>
                  <a:schemeClr val="accent4"/>
                </a:solidFill>
              </a:rPr>
              <a:t>S</a:t>
            </a:r>
            <a:r>
              <a:rPr sz="3600" u="sng" spc="-30" dirty="0">
                <a:solidFill>
                  <a:schemeClr val="accent4"/>
                </a:solidFill>
              </a:rPr>
              <a:t>I</a:t>
            </a:r>
            <a:r>
              <a:rPr sz="3600" u="sng" spc="-35" dirty="0">
                <a:solidFill>
                  <a:schemeClr val="accent4"/>
                </a:solidFill>
              </a:rPr>
              <a:t>T</a:t>
            </a:r>
            <a:r>
              <a:rPr sz="3600" u="sng" spc="-30" dirty="0">
                <a:solidFill>
                  <a:schemeClr val="accent4"/>
                </a:solidFill>
              </a:rPr>
              <a:t>I</a:t>
            </a:r>
            <a:r>
              <a:rPr sz="3600" u="sng" spc="10" dirty="0">
                <a:solidFill>
                  <a:schemeClr val="accent4"/>
                </a:solidFill>
              </a:rPr>
              <a:t>O</a:t>
            </a:r>
            <a:r>
              <a:rPr sz="3600" u="sng" dirty="0">
                <a:solidFill>
                  <a:schemeClr val="accent4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838E4-3310-6858-492C-F3B0D0CF0049}"/>
              </a:ext>
            </a:extLst>
          </p:cNvPr>
          <p:cNvSpPr txBox="1"/>
          <p:nvPr/>
        </p:nvSpPr>
        <p:spPr>
          <a:xfrm>
            <a:off x="3748189" y="1861987"/>
            <a:ext cx="45034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*</a:t>
            </a:r>
            <a:r>
              <a:rPr lang="en-IN" b="1" dirty="0"/>
              <a:t>Identify</a:t>
            </a:r>
            <a:r>
              <a:rPr lang="en-US" b="1" dirty="0"/>
              <a:t> high-risk groups based on various factors such as department, tenure, and performance.</a:t>
            </a:r>
            <a:endParaRPr lang="en-IN" b="1" dirty="0"/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Pinpoint key reasons for turnover, such as lack of advancement opportunities or dissatisfaction with compensation.</a:t>
            </a:r>
            <a:endParaRPr lang="en-IN" b="1" dirty="0"/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Develop proactive measures to reduce turnover by addressing identified issues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4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4D6D6-E004-1C83-DB19-C487309DB7DD}"/>
              </a:ext>
            </a:extLst>
          </p:cNvPr>
          <p:cNvSpPr txBox="1"/>
          <p:nvPr/>
        </p:nvSpPr>
        <p:spPr>
          <a:xfrm>
            <a:off x="755332" y="1396750"/>
            <a:ext cx="35905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*</a:t>
            </a:r>
            <a:r>
              <a:rPr lang="en-US" b="1" dirty="0"/>
              <a:t>Employee ID</a:t>
            </a:r>
            <a:r>
              <a:rPr lang="en-IN" b="1" dirty="0"/>
              <a:t>: </a:t>
            </a:r>
            <a:r>
              <a:rPr lang="en-IN" dirty="0"/>
              <a:t>unique</a:t>
            </a:r>
            <a:r>
              <a:rPr lang="en-US" dirty="0"/>
              <a:t> identifier for each employee. 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Department:</a:t>
            </a:r>
            <a:r>
              <a:rPr lang="en-US" dirty="0"/>
              <a:t> Department where the </a:t>
            </a:r>
            <a:r>
              <a:rPr lang="en-IN" dirty="0"/>
              <a:t>employee</a:t>
            </a:r>
          </a:p>
          <a:p>
            <a:r>
              <a:rPr lang="en-IN" b="1" dirty="0"/>
              <a:t>*Working role</a:t>
            </a:r>
            <a:r>
              <a:rPr lang="en-US" b="1" dirty="0"/>
              <a:t>: </a:t>
            </a:r>
            <a:r>
              <a:rPr lang="en-US" dirty="0"/>
              <a:t>Specific role of the employee within the organization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Tenure:</a:t>
            </a:r>
            <a:r>
              <a:rPr lang="en-US" dirty="0"/>
              <a:t> Duration of employment.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Age: </a:t>
            </a:r>
            <a:r>
              <a:rPr lang="en-US" dirty="0"/>
              <a:t>Employee’s age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Gender: </a:t>
            </a:r>
            <a:r>
              <a:rPr lang="en-US" dirty="0"/>
              <a:t>Employee’s gender. </a:t>
            </a:r>
            <a:r>
              <a:rPr lang="en-IN" b="1" dirty="0"/>
              <a:t>*</a:t>
            </a:r>
            <a:r>
              <a:rPr lang="en-US" b="1" dirty="0"/>
              <a:t>Education Level:</a:t>
            </a:r>
            <a:r>
              <a:rPr lang="en-US" dirty="0"/>
              <a:t> Highest level of education attained. 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Performance Rating:</a:t>
            </a:r>
            <a:r>
              <a:rPr lang="en-US" dirty="0"/>
              <a:t> Performance evaluation score</a:t>
            </a:r>
            <a:r>
              <a:rPr lang="en-IN" dirty="0"/>
              <a:t>.</a:t>
            </a:r>
          </a:p>
          <a:p>
            <a:r>
              <a:rPr lang="en-IN" b="1" dirty="0"/>
              <a:t>*Attrition:</a:t>
            </a:r>
            <a:r>
              <a:rPr lang="en-IN" dirty="0"/>
              <a:t> </a:t>
            </a:r>
            <a:r>
              <a:rPr lang="en-US" dirty="0"/>
              <a:t>Indicator of whether the employee has left the organization (Yes/No).</a:t>
            </a:r>
            <a:endParaRPr lang="en-IN" dirty="0"/>
          </a:p>
          <a:p>
            <a:r>
              <a:rPr lang="en-IN" b="1" dirty="0"/>
              <a:t>*</a:t>
            </a:r>
            <a:r>
              <a:rPr lang="en-US" b="1" dirty="0"/>
              <a:t>Monthly Income: </a:t>
            </a:r>
            <a:r>
              <a:rPr lang="en-US" dirty="0"/>
              <a:t>Monthly salary of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sz="4250" u="sng" spc="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250" u="sng" spc="2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sz="4250" u="sng" spc="10" dirty="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4250" u="sng" spc="1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sz="4250" u="sng" spc="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4250" u="sng" spc="1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sz="4250" u="sng" spc="-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4250" u="sng" spc="15" dirty="0">
                <a:solidFill>
                  <a:schemeClr val="accent4">
                    <a:lumMod val="75000"/>
                  </a:schemeClr>
                </a:solidFill>
              </a:rPr>
              <a:t>OUR</a:t>
            </a:r>
            <a:r>
              <a:rPr sz="4250" u="sng" spc="-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4250" u="sng" spc="20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  <a:endParaRPr sz="425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91815" y="1968756"/>
            <a:ext cx="5392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Impactful Insights: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 any surprising or particularly valuable insights uncovered by the analysis that might not have been evident with standard approaches.
</a:t>
            </a: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the pivot table solution enhances the user experience, enabling quicker, data-driven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 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Kiruthika N</cp:lastModifiedBy>
  <cp:revision>24</cp:revision>
  <dcterms:created xsi:type="dcterms:W3CDTF">2024-03-29T15:07:22Z</dcterms:created>
  <dcterms:modified xsi:type="dcterms:W3CDTF">2024-09-10T05:15:07Z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